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62" r:id="rId2"/>
    <p:sldId id="263" r:id="rId3"/>
    <p:sldId id="543" r:id="rId4"/>
    <p:sldId id="544" r:id="rId5"/>
    <p:sldId id="265" r:id="rId6"/>
    <p:sldId id="266" r:id="rId7"/>
    <p:sldId id="267" r:id="rId8"/>
    <p:sldId id="269" r:id="rId9"/>
    <p:sldId id="270" r:id="rId10"/>
    <p:sldId id="275" r:id="rId11"/>
    <p:sldId id="545" r:id="rId12"/>
    <p:sldId id="547" r:id="rId13"/>
    <p:sldId id="548" r:id="rId14"/>
    <p:sldId id="549" r:id="rId15"/>
    <p:sldId id="550" r:id="rId16"/>
    <p:sldId id="551" r:id="rId17"/>
    <p:sldId id="283" r:id="rId18"/>
    <p:sldId id="257" r:id="rId19"/>
    <p:sldId id="540" r:id="rId20"/>
    <p:sldId id="541" r:id="rId21"/>
    <p:sldId id="542" r:id="rId22"/>
    <p:sldId id="259" r:id="rId23"/>
    <p:sldId id="278" r:id="rId24"/>
    <p:sldId id="271" r:id="rId25"/>
    <p:sldId id="272" r:id="rId26"/>
    <p:sldId id="273" r:id="rId27"/>
    <p:sldId id="27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Walker" initials="AW" lastIdx="3" clrIdx="0">
    <p:extLst>
      <p:ext uri="{19B8F6BF-5375-455C-9EA6-DF929625EA0E}">
        <p15:presenceInfo xmlns:p15="http://schemas.microsoft.com/office/powerpoint/2012/main" userId="S-1-5-21-1034197437-1726532848-3120442065-259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492A"/>
    <a:srgbClr val="CED5DD"/>
    <a:srgbClr val="263F6A"/>
    <a:srgbClr val="21314D"/>
    <a:srgbClr val="8B8D8E"/>
    <a:srgbClr val="B2B4B3"/>
    <a:srgbClr val="DD5F36"/>
    <a:srgbClr val="92A2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2"/>
    <p:restoredTop sz="92097"/>
  </p:normalViewPr>
  <p:slideViewPr>
    <p:cSldViewPr snapToGrid="0" snapToObjects="1">
      <p:cViewPr varScale="1">
        <p:scale>
          <a:sx n="71" d="100"/>
          <a:sy n="71" d="100"/>
        </p:scale>
        <p:origin x="1230" y="6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68" d="100"/>
          <a:sy n="168" d="100"/>
        </p:scale>
        <p:origin x="368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DD5C9C-88A3-CA43-B162-DCC4E1E4BE7D}" type="datetimeFigureOut">
              <a:rPr lang="en-US" smtClean="0"/>
              <a:t>10/7/2019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5FE5E8-0999-F94A-9937-3F8545B10484}" type="slidenum">
              <a:rPr lang="en-US" smtClean="0"/>
              <a:t>‹#›</a:t>
            </a:fld>
            <a:endParaRPr lang="en-US"/>
          </a:p>
        </p:txBody>
      </p:sp>
    </p:spTree>
    <p:extLst>
      <p:ext uri="{BB962C8B-B14F-4D97-AF65-F5344CB8AC3E}">
        <p14:creationId xmlns:p14="http://schemas.microsoft.com/office/powerpoint/2010/main" val="173891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26A1C7-C26E-C849-B48F-FA917003D8CC}" type="datetimeFigureOut">
              <a:rPr lang="en-US" smtClean="0"/>
              <a:t>10/7/2019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6A8BA4-E419-C042-972A-AB54143A5041}" type="slidenum">
              <a:rPr lang="en-US" smtClean="0"/>
              <a:t>‹#›</a:t>
            </a:fld>
            <a:endParaRPr lang="en-US"/>
          </a:p>
        </p:txBody>
      </p:sp>
    </p:spTree>
    <p:extLst>
      <p:ext uri="{BB962C8B-B14F-4D97-AF65-F5344CB8AC3E}">
        <p14:creationId xmlns:p14="http://schemas.microsoft.com/office/powerpoint/2010/main" val="3830173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acu.org/liberaleducation/2016/fall/davie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acacnet.org/news--publications/publications/journal-of-college-admission/youre-biased/"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acu.org/liberaleducation/2016/fall/davies"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theatlantic.com/science/archive/2017/05/unconscious-bias-training/525405/"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s://www.chronicle.com/article/Yes-You-Have-Implicit-Biases/241797" TargetMode="External"/><Relationship Id="rId4" Type="http://schemas.openxmlformats.org/officeDocument/2006/relationships/hyperlink" Target="https://psyarxiv.com/tdvy7"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trike="sngStrike" dirty="0"/>
              <a:t>While Teaching faculty criteria are more clearly defined, promotion criteria as defined in the Handbook are vague.</a:t>
            </a:r>
            <a:r>
              <a:rPr lang="en-US" dirty="0"/>
              <a:t> (marked for deletion by Anne)</a:t>
            </a:r>
          </a:p>
        </p:txBody>
      </p:sp>
      <p:sp>
        <p:nvSpPr>
          <p:cNvPr id="4" name="Slide Number Placeholder 3"/>
          <p:cNvSpPr>
            <a:spLocks noGrp="1"/>
          </p:cNvSpPr>
          <p:nvPr>
            <p:ph type="sldNum" sz="quarter" idx="5"/>
          </p:nvPr>
        </p:nvSpPr>
        <p:spPr/>
        <p:txBody>
          <a:bodyPr/>
          <a:lstStyle/>
          <a:p>
            <a:fld id="{7C6A8BA4-E419-C042-972A-AB54143A5041}" type="slidenum">
              <a:rPr lang="en-US" smtClean="0"/>
              <a:t>6</a:t>
            </a:fld>
            <a:endParaRPr lang="en-US"/>
          </a:p>
        </p:txBody>
      </p:sp>
    </p:spTree>
    <p:extLst>
      <p:ext uri="{BB962C8B-B14F-4D97-AF65-F5344CB8AC3E}">
        <p14:creationId xmlns:p14="http://schemas.microsoft.com/office/powerpoint/2010/main" val="806341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case study was reviewed in the workshop: The case study works best in person. This ppt includes notes on the key takeaways. </a:t>
            </a:r>
          </a:p>
        </p:txBody>
      </p:sp>
      <p:sp>
        <p:nvSpPr>
          <p:cNvPr id="4" name="Slide Number Placeholder 3"/>
          <p:cNvSpPr>
            <a:spLocks noGrp="1"/>
          </p:cNvSpPr>
          <p:nvPr>
            <p:ph type="sldNum" sz="quarter" idx="5"/>
          </p:nvPr>
        </p:nvSpPr>
        <p:spPr/>
        <p:txBody>
          <a:bodyPr/>
          <a:lstStyle/>
          <a:p>
            <a:fld id="{7C6A8BA4-E419-C042-972A-AB54143A5041}" type="slidenum">
              <a:rPr lang="en-US" smtClean="0"/>
              <a:t>10</a:t>
            </a:fld>
            <a:endParaRPr lang="en-US"/>
          </a:p>
        </p:txBody>
      </p:sp>
    </p:spTree>
    <p:extLst>
      <p:ext uri="{BB962C8B-B14F-4D97-AF65-F5344CB8AC3E}">
        <p14:creationId xmlns:p14="http://schemas.microsoft.com/office/powerpoint/2010/main" val="3977632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Summary from: From: </a:t>
            </a:r>
            <a:r>
              <a:rPr lang="en-US" sz="1200" u="sng" kern="1200" dirty="0">
                <a:solidFill>
                  <a:schemeClr val="tx1"/>
                </a:solidFill>
                <a:effectLst/>
                <a:latin typeface="+mn-lt"/>
                <a:ea typeface="+mn-ea"/>
                <a:cs typeface="+mn-cs"/>
                <a:hlinkClick r:id="rId3"/>
              </a:rPr>
              <a:t>https://www.aacu.org/liberaleducation/2016/fall/davies</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Implicit biases are easily triggered evaluative beliefs or stereotypes that can influence our understanding of others and our behaviors toward them without our full awareness. They are related to, but distinct from, explicit or overt expressions of bias. The key distinction is that the operation of implicit bias is largely hidden from our consciousness. Indeed, research shows that most of us are profoundly unaware of how often deeply embedded automatic associations linked to race, sex, age, and other identity markers affect our perceptions of others and our actions concerning them.</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Worse, these easily triggered associations can even contradict firmly held egalitarian commitments to be fair to others irrespective of our differences.</a:t>
            </a:r>
            <a:r>
              <a:rPr lang="en-US" sz="1200" kern="1200" baseline="30000" dirty="0">
                <a:solidFill>
                  <a:schemeClr val="tx1"/>
                </a:solidFill>
                <a:effectLst/>
                <a:latin typeface="+mn-lt"/>
                <a:ea typeface="+mn-ea"/>
                <a:cs typeface="+mn-cs"/>
              </a:rPr>
              <a:t>2</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387611D-206D-7F4D-9A06-A21720F3E1CE}" type="slidenum">
              <a:rPr lang="en-US" smtClean="0"/>
              <a:t>18</a:t>
            </a:fld>
            <a:endParaRPr lang="en-US"/>
          </a:p>
        </p:txBody>
      </p:sp>
    </p:spTree>
    <p:extLst>
      <p:ext uri="{BB962C8B-B14F-4D97-AF65-F5344CB8AC3E}">
        <p14:creationId xmlns:p14="http://schemas.microsoft.com/office/powerpoint/2010/main" val="1417627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https://www.nacacnet.org/news--publications/publications/journal-of-college-admission/youre-biased/</a:t>
            </a:r>
            <a:r>
              <a:rPr lang="en-US" dirty="0"/>
              <a:t> </a:t>
            </a:r>
          </a:p>
        </p:txBody>
      </p:sp>
      <p:sp>
        <p:nvSpPr>
          <p:cNvPr id="4" name="Slide Number Placeholder 3"/>
          <p:cNvSpPr>
            <a:spLocks noGrp="1"/>
          </p:cNvSpPr>
          <p:nvPr>
            <p:ph type="sldNum" sz="quarter" idx="10"/>
          </p:nvPr>
        </p:nvSpPr>
        <p:spPr/>
        <p:txBody>
          <a:bodyPr/>
          <a:lstStyle/>
          <a:p>
            <a:fld id="{7387611D-206D-7F4D-9A06-A21720F3E1CE}" type="slidenum">
              <a:rPr lang="en-US" smtClean="0"/>
              <a:t>19</a:t>
            </a:fld>
            <a:endParaRPr lang="en-US"/>
          </a:p>
        </p:txBody>
      </p:sp>
    </p:spTree>
    <p:extLst>
      <p:ext uri="{BB962C8B-B14F-4D97-AF65-F5344CB8AC3E}">
        <p14:creationId xmlns:p14="http://schemas.microsoft.com/office/powerpoint/2010/main" val="4190495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research shows that people tend to associate favorable qualities with their own “in-groups,” it is also quite possible to internalize negative biases toward one’s own group, particularly if it has been stigmatized by the broader culture.</a:t>
            </a:r>
            <a:r>
              <a:rPr lang="en-US" sz="1200" kern="1200" baseline="30000" dirty="0">
                <a:solidFill>
                  <a:schemeClr val="tx1"/>
                </a:solidFill>
                <a:effectLst/>
                <a:latin typeface="+mn-lt"/>
                <a:ea typeface="+mn-ea"/>
                <a:cs typeface="+mn-cs"/>
              </a:rPr>
              <a:t>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4. </a:t>
            </a:r>
            <a:r>
              <a:rPr lang="en-US" dirty="0"/>
              <a:t>4. See A. G. Greenwald and L. H. Krieger, “Implicit Bias: Scientific Foundations,” </a:t>
            </a:r>
            <a:r>
              <a:rPr lang="en-US" i="1" dirty="0"/>
              <a:t>California Law Review</a:t>
            </a:r>
            <a:r>
              <a:rPr lang="en-US" dirty="0"/>
              <a:t> 94, no. 4 (2006): 945–67; A. G. Greenwald and T. F. Pettigrew, “With Malice toward None and Charity for Some: Ingroup Favoritism Enables Discrimination,” </a:t>
            </a:r>
            <a:r>
              <a:rPr lang="en-US" i="1" dirty="0"/>
              <a:t>American Psychologist</a:t>
            </a:r>
            <a:r>
              <a:rPr lang="en-US" dirty="0"/>
              <a:t> 69, no. 7 (2014): 669–84.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387611D-206D-7F4D-9A06-A21720F3E1CE}" type="slidenum">
              <a:rPr lang="en-US" smtClean="0"/>
              <a:t>20</a:t>
            </a:fld>
            <a:endParaRPr lang="en-US"/>
          </a:p>
        </p:txBody>
      </p:sp>
    </p:spTree>
    <p:extLst>
      <p:ext uri="{BB962C8B-B14F-4D97-AF65-F5344CB8AC3E}">
        <p14:creationId xmlns:p14="http://schemas.microsoft.com/office/powerpoint/2010/main" val="2732882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Summary from: From: </a:t>
            </a:r>
            <a:r>
              <a:rPr lang="en-US" sz="1200" u="sng" kern="1200" dirty="0">
                <a:solidFill>
                  <a:schemeClr val="tx1"/>
                </a:solidFill>
                <a:effectLst/>
                <a:latin typeface="+mn-lt"/>
                <a:ea typeface="+mn-ea"/>
                <a:cs typeface="+mn-cs"/>
                <a:hlinkClick r:id="rId3"/>
              </a:rPr>
              <a:t>https://www.aacu.org/liberaleducation/2016/fall/davies</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research shows that people tend to associate favorable qualities with their own “in-groups,” it is also quite possible to internalize negative biases toward one’s own group, particularly if it has been stigmatized by the broader culture.</a:t>
            </a:r>
            <a:r>
              <a:rPr lang="en-US" sz="1200" kern="1200" baseline="30000" dirty="0">
                <a:solidFill>
                  <a:schemeClr val="tx1"/>
                </a:solidFill>
                <a:effectLst/>
                <a:latin typeface="+mn-lt"/>
                <a:ea typeface="+mn-ea"/>
                <a:cs typeface="+mn-cs"/>
              </a:rPr>
              <a:t>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Contacting college profs: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Researchers Katherine Milkman, Modupe Akinola, and Dolly </a:t>
            </a:r>
            <a:r>
              <a:rPr lang="en-US" sz="1200" kern="1200" dirty="0" err="1">
                <a:solidFill>
                  <a:schemeClr val="tx1"/>
                </a:solidFill>
                <a:effectLst/>
                <a:latin typeface="+mn-lt"/>
                <a:ea typeface="+mn-ea"/>
                <a:cs typeface="+mn-cs"/>
              </a:rPr>
              <a:t>Chugh</a:t>
            </a:r>
            <a:r>
              <a:rPr lang="en-US" sz="1200" kern="1200" dirty="0">
                <a:solidFill>
                  <a:schemeClr val="tx1"/>
                </a:solidFill>
                <a:effectLst/>
                <a:latin typeface="+mn-lt"/>
                <a:ea typeface="+mn-ea"/>
                <a:cs typeface="+mn-cs"/>
              </a:rPr>
              <a:t> studied how professors respond to email inquiries expressing interest in their programs. They sent emails to professors at 259 universities from a fictitious student asking to meet with them in order to discuss mentorship and entry into graduate school. Apart from details indicating the student’s gender and race, the emails were identical. The study revealed that, in every academic field save the fine arts, the professors responded significantly more often and more positively to white males than to either women or minority students.</a:t>
            </a:r>
            <a:r>
              <a:rPr lang="en-US" sz="1200" kern="1200" baseline="30000" dirty="0">
                <a:solidFill>
                  <a:schemeClr val="tx1"/>
                </a:solidFill>
                <a:effectLst/>
                <a:latin typeface="+mn-lt"/>
                <a:ea typeface="+mn-ea"/>
                <a:cs typeface="+mn-cs"/>
              </a:rPr>
              <a:t>11</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one recent study, law firm partners received a writing sample supposedly written by a junior lawyer that contained deliberate errors. Half of the partners received the sample with a cover letter indicating that the author was African American, while the other half received the identical sample with a letter indicating the author was white. The partners were asked to rate the quality of the writing sample and to note any errors. The results were jaw-dropping. The quality of the writing sample from the “white lawyer” was rated significantly higher than that of the sample from the “black lawyer.” In addition, the partners who thought they were reading a sample written by a black lawyer found more of the errors. In short, the readers saw what they expected to see (implicit bias: greater competency, white; lesser competency, black) and found evidence to validate what they expected to see as well (confirmation bias: fewer errors, white; more errors, black).</a:t>
            </a:r>
            <a:r>
              <a:rPr lang="en-US" sz="1200" kern="1200" baseline="30000" dirty="0">
                <a:solidFill>
                  <a:schemeClr val="tx1"/>
                </a:solidFill>
                <a:effectLst/>
                <a:latin typeface="+mn-lt"/>
                <a:ea typeface="+mn-ea"/>
                <a:cs typeface="+mn-cs"/>
              </a:rPr>
              <a:t>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11. </a:t>
            </a:r>
            <a:r>
              <a:rPr lang="en-US" dirty="0"/>
              <a:t>11. K. L. Milkman, M. Akinola, and D. </a:t>
            </a:r>
            <a:r>
              <a:rPr lang="en-US" dirty="0" err="1"/>
              <a:t>Chugh</a:t>
            </a:r>
            <a:r>
              <a:rPr lang="en-US" dirty="0"/>
              <a:t>, “What Happens Before? A Field Experiment Exploring How Pay and Representation Differentially Shape Bias on the Pathway into Organizations,” </a:t>
            </a:r>
            <a:r>
              <a:rPr lang="en-US" i="1" dirty="0"/>
              <a:t>Journal of Applied Psychology</a:t>
            </a:r>
            <a:r>
              <a:rPr lang="en-US" dirty="0"/>
              <a:t> 100, no. 6 (2015): 1678–1712.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10. </a:t>
            </a:r>
            <a:r>
              <a:rPr lang="en-US" dirty="0"/>
              <a:t>10. A. N. Reeves, </a:t>
            </a:r>
            <a:r>
              <a:rPr lang="en-US" i="1" dirty="0"/>
              <a:t>Written in Black and White: Exploring Confirmation Bias in Racialized Perceptions of Writing Skills</a:t>
            </a:r>
            <a:r>
              <a:rPr lang="en-US" dirty="0"/>
              <a:t>, Yellow Paper Series (Chicago: </a:t>
            </a:r>
            <a:r>
              <a:rPr lang="en-US" dirty="0" err="1"/>
              <a:t>Nextions</a:t>
            </a:r>
            <a:r>
              <a:rPr lang="en-US" dirty="0"/>
              <a:t>, 2014).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387611D-206D-7F4D-9A06-A21720F3E1CE}" type="slidenum">
              <a:rPr lang="en-US" smtClean="0"/>
              <a:t>21</a:t>
            </a:fld>
            <a:endParaRPr lang="en-US"/>
          </a:p>
        </p:txBody>
      </p:sp>
    </p:spTree>
    <p:extLst>
      <p:ext uri="{BB962C8B-B14F-4D97-AF65-F5344CB8AC3E}">
        <p14:creationId xmlns:p14="http://schemas.microsoft.com/office/powerpoint/2010/main" val="1575059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Devine and her colleagues, to help subjects overcome implicit bias. In the years since, she </a:t>
            </a:r>
            <a:r>
              <a:rPr lang="en-US" sz="1200" u="sng" kern="1200" dirty="0">
                <a:solidFill>
                  <a:schemeClr val="tx1"/>
                </a:solidFill>
                <a:effectLst/>
                <a:latin typeface="+mn-lt"/>
                <a:ea typeface="+mn-ea"/>
                <a:cs typeface="+mn-cs"/>
                <a:hlinkClick r:id="rId3"/>
              </a:rPr>
              <a:t>has led many such interventions</a:t>
            </a:r>
            <a:r>
              <a:rPr lang="en-US" sz="1200" kern="1200" dirty="0">
                <a:solidFill>
                  <a:schemeClr val="tx1"/>
                </a:solidFill>
                <a:effectLst/>
                <a:latin typeface="+mn-lt"/>
                <a:ea typeface="+mn-ea"/>
                <a:cs typeface="+mn-cs"/>
              </a:rPr>
              <a:t>, both in and out of academe, and has been able to demonstrate remarkable success in reducing prejudicial behavior. In </a:t>
            </a:r>
            <a:r>
              <a:rPr lang="en-US" sz="1200" u="sng" kern="1200" dirty="0">
                <a:solidFill>
                  <a:schemeClr val="tx1"/>
                </a:solidFill>
                <a:effectLst/>
                <a:latin typeface="+mn-lt"/>
                <a:ea typeface="+mn-ea"/>
                <a:cs typeface="+mn-cs"/>
                <a:hlinkClick r:id="rId4"/>
              </a:rPr>
              <a:t>one such case</a:t>
            </a:r>
            <a:r>
              <a:rPr lang="en-US" sz="1200" kern="1200" dirty="0">
                <a:solidFill>
                  <a:schemeClr val="tx1"/>
                </a:solidFill>
                <a:effectLst/>
                <a:latin typeface="+mn-lt"/>
                <a:ea typeface="+mn-ea"/>
                <a:cs typeface="+mn-cs"/>
              </a:rPr>
              <a:t>, a series of gender-bias workshops at departments across the University of Wisconsin seemed to lead to an 18-percent increase in the hiring of female faculty members at those departments over the next two years.</a:t>
            </a:r>
          </a:p>
          <a:p>
            <a:r>
              <a:rPr lang="en-US" sz="1200" kern="1200" dirty="0">
                <a:solidFill>
                  <a:schemeClr val="tx1"/>
                </a:solidFill>
                <a:effectLst/>
                <a:latin typeface="+mn-lt"/>
                <a:ea typeface="+mn-ea"/>
                <a:cs typeface="+mn-cs"/>
              </a:rPr>
              <a:t>We can’t all participate in one of Devine’s workshops. But in seeking to counter our own implicit biases, we can make use of the strategies she and her colleagues suggest, including:</a:t>
            </a:r>
          </a:p>
          <a:p>
            <a:pPr lvl="0"/>
            <a:r>
              <a:rPr lang="en-US" sz="1200" kern="1200" dirty="0">
                <a:solidFill>
                  <a:schemeClr val="tx1"/>
                </a:solidFill>
                <a:effectLst/>
                <a:latin typeface="+mn-lt"/>
                <a:ea typeface="+mn-ea"/>
                <a:cs typeface="+mn-cs"/>
              </a:rPr>
              <a:t>"Stereotype replacement" — in which you recognize and label your biased behavior or thoughts and replace them with nonprejudicial responses.</a:t>
            </a:r>
          </a:p>
          <a:p>
            <a:pPr lvl="0"/>
            <a:r>
              <a:rPr lang="en-US" sz="1200" kern="1200" dirty="0">
                <a:solidFill>
                  <a:schemeClr val="tx1"/>
                </a:solidFill>
                <a:effectLst/>
                <a:latin typeface="+mn-lt"/>
                <a:ea typeface="+mn-ea"/>
                <a:cs typeface="+mn-cs"/>
              </a:rPr>
              <a:t>"Counter-stereotypic imaging" — in which you imagine examples of people who defy the stereotypes of their groups.</a:t>
            </a:r>
          </a:p>
          <a:p>
            <a:pPr lvl="0"/>
            <a:r>
              <a:rPr lang="en-US" sz="1200" kern="1200" dirty="0">
                <a:solidFill>
                  <a:schemeClr val="tx1"/>
                </a:solidFill>
                <a:effectLst/>
                <a:latin typeface="+mn-lt"/>
                <a:ea typeface="+mn-ea"/>
                <a:cs typeface="+mn-cs"/>
              </a:rPr>
              <a:t>"Perspective taking" — in which you try to adopt the perspective of someone in a marginalized group.</a:t>
            </a:r>
          </a:p>
          <a:p>
            <a:r>
              <a:rPr lang="en-US" sz="1200" kern="1200" dirty="0">
                <a:solidFill>
                  <a:schemeClr val="tx1"/>
                </a:solidFill>
                <a:effectLst/>
                <a:latin typeface="+mn-lt"/>
                <a:ea typeface="+mn-ea"/>
                <a:cs typeface="+mn-cs"/>
              </a:rPr>
              <a:t>From: </a:t>
            </a:r>
            <a:r>
              <a:rPr lang="en-US" sz="1200" u="sng" kern="1200" dirty="0">
                <a:solidFill>
                  <a:schemeClr val="tx1"/>
                </a:solidFill>
                <a:effectLst/>
                <a:latin typeface="+mn-lt"/>
                <a:ea typeface="+mn-ea"/>
                <a:cs typeface="+mn-cs"/>
                <a:hlinkClick r:id="rId5"/>
              </a:rPr>
              <a:t>https://www.chronicle.com/article/Yes-You-Have-Implicit-Biases/241797</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387611D-206D-7F4D-9A06-A21720F3E1CE}" type="slidenum">
              <a:rPr lang="en-US" smtClean="0"/>
              <a:t>22</a:t>
            </a:fld>
            <a:endParaRPr lang="en-US"/>
          </a:p>
        </p:txBody>
      </p:sp>
    </p:spTree>
    <p:extLst>
      <p:ext uri="{BB962C8B-B14F-4D97-AF65-F5344CB8AC3E}">
        <p14:creationId xmlns:p14="http://schemas.microsoft.com/office/powerpoint/2010/main" val="28798326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170978"/>
            <a:ext cx="10356915" cy="5825765"/>
          </a:xfrm>
          <a:prstGeom prst="rect">
            <a:avLst/>
          </a:prstGeom>
        </p:spPr>
      </p:pic>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21" name="Rectangle 20">
            <a:extLst>
              <a:ext uri="{FF2B5EF4-FFF2-40B4-BE49-F238E27FC236}">
                <a16:creationId xmlns:a16="http://schemas.microsoft.com/office/drawing/2014/main" id="{2DF55106-BA85-A046-A450-43480962F8F7}"/>
              </a:ext>
            </a:extLst>
          </p:cNvPr>
          <p:cNvSpPr/>
          <p:nvPr userDrawn="1"/>
        </p:nvSpPr>
        <p:spPr>
          <a:xfrm>
            <a:off x="-34047" y="0"/>
            <a:ext cx="12260094" cy="6265544"/>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cxnSp>
        <p:nvCxnSpPr>
          <p:cNvPr id="14" name="Straight Connector 13"/>
          <p:cNvCxnSpPr/>
          <p:nvPr userDrawn="1"/>
        </p:nvCxnSpPr>
        <p:spPr>
          <a:xfrm>
            <a:off x="520878" y="3287006"/>
            <a:ext cx="911199" cy="0"/>
          </a:xfrm>
          <a:prstGeom prst="line">
            <a:avLst/>
          </a:prstGeom>
          <a:ln w="28575">
            <a:solidFill>
              <a:srgbClr val="D2492A"/>
            </a:solidFill>
          </a:ln>
          <a:effectLst/>
        </p:spPr>
        <p:style>
          <a:lnRef idx="2">
            <a:schemeClr val="accent1"/>
          </a:lnRef>
          <a:fillRef idx="0">
            <a:schemeClr val="accent1"/>
          </a:fillRef>
          <a:effectRef idx="1">
            <a:schemeClr val="accent1"/>
          </a:effectRef>
          <a:fontRef idx="minor">
            <a:schemeClr val="tx1"/>
          </a:fontRef>
        </p:style>
      </p:cxnSp>
      <p:pic>
        <p:nvPicPr>
          <p:cNvPr id="22" name="Picture 21">
            <a:extLst>
              <a:ext uri="{FF2B5EF4-FFF2-40B4-BE49-F238E27FC236}">
                <a16:creationId xmlns:a16="http://schemas.microsoft.com/office/drawing/2014/main" id="{08E7ABF0-DEE6-F34C-98A7-7FC5808DF58A}"/>
              </a:ext>
            </a:extLst>
          </p:cNvPr>
          <p:cNvPicPr/>
          <p:nvPr userDrawn="1"/>
        </p:nvPicPr>
        <p:blipFill>
          <a:blip r:embed="rId3"/>
          <a:stretch>
            <a:fillRect/>
          </a:stretch>
        </p:blipFill>
        <p:spPr bwMode="auto">
          <a:xfrm>
            <a:off x="381000" y="6373243"/>
            <a:ext cx="3200400" cy="364310"/>
          </a:xfrm>
          <a:prstGeom prst="rect">
            <a:avLst/>
          </a:prstGeom>
          <a:noFill/>
          <a:ln>
            <a:noFill/>
          </a:ln>
          <a:extLst>
            <a:ext uri="{53640926-AAD7-44D8-BBD7-CCE9431645EC}">
              <a14:shadowObscured xmlns:a14="http://schemas.microsoft.com/office/drawing/2010/main"/>
            </a:ext>
          </a:extLst>
        </p:spPr>
      </p:pic>
      <p:sp>
        <p:nvSpPr>
          <p:cNvPr id="23" name="TextBox 22">
            <a:extLst>
              <a:ext uri="{FF2B5EF4-FFF2-40B4-BE49-F238E27FC236}">
                <a16:creationId xmlns:a16="http://schemas.microsoft.com/office/drawing/2014/main" id="{78B3FD82-CB41-C84B-B706-06F09C4B7CF1}"/>
              </a:ext>
            </a:extLst>
          </p:cNvPr>
          <p:cNvSpPr txBox="1"/>
          <p:nvPr userDrawn="1"/>
        </p:nvSpPr>
        <p:spPr>
          <a:xfrm>
            <a:off x="7478040" y="6407925"/>
            <a:ext cx="4489537" cy="369332"/>
          </a:xfrm>
          <a:prstGeom prst="rect">
            <a:avLst/>
          </a:prstGeom>
          <a:noFill/>
        </p:spPr>
        <p:txBody>
          <a:bodyPr wrap="square" rtlCol="0">
            <a:spAutoFit/>
          </a:bodyPr>
          <a:lstStyle/>
          <a:p>
            <a:pPr algn="r"/>
            <a:r>
              <a:rPr lang="en-US" sz="1800" b="1" i="0" dirty="0">
                <a:solidFill>
                  <a:srgbClr val="21314D"/>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sp>
        <p:nvSpPr>
          <p:cNvPr id="13" name="Subtitle 2"/>
          <p:cNvSpPr>
            <a:spLocks noGrp="1"/>
          </p:cNvSpPr>
          <p:nvPr>
            <p:ph type="subTitle" idx="1"/>
          </p:nvPr>
        </p:nvSpPr>
        <p:spPr>
          <a:xfrm>
            <a:off x="395371" y="3737295"/>
            <a:ext cx="9144000" cy="1655762"/>
          </a:xfrm>
        </p:spPr>
        <p:txBody>
          <a:bodyPr/>
          <a:lstStyle>
            <a:lvl1pPr marL="0" indent="0">
              <a:buNone/>
              <a:defRPr b="0"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dirty="0">
                <a:solidFill>
                  <a:schemeClr val="bg1"/>
                </a:solidFill>
              </a:rPr>
              <a:t>Subhead, name or date goes here</a:t>
            </a:r>
          </a:p>
        </p:txBody>
      </p:sp>
      <p:pic>
        <p:nvPicPr>
          <p:cNvPr id="24" name="Picture 23">
            <a:extLst>
              <a:ext uri="{FF2B5EF4-FFF2-40B4-BE49-F238E27FC236}">
                <a16:creationId xmlns:a16="http://schemas.microsoft.com/office/drawing/2014/main" id="{F3429AB2-51CA-D34A-933D-348196C30A2C}"/>
              </a:ext>
            </a:extLst>
          </p:cNvPr>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170976"/>
            <a:ext cx="10356915" cy="5825765"/>
          </a:xfrm>
          <a:prstGeom prst="rect">
            <a:avLst/>
          </a:prstGeom>
        </p:spPr>
      </p:pic>
      <p:sp>
        <p:nvSpPr>
          <p:cNvPr id="12" name="Title 1"/>
          <p:cNvSpPr>
            <a:spLocks noGrp="1"/>
          </p:cNvSpPr>
          <p:nvPr>
            <p:ph type="ctrTitle"/>
          </p:nvPr>
        </p:nvSpPr>
        <p:spPr>
          <a:xfrm>
            <a:off x="395371" y="2243579"/>
            <a:ext cx="10803672" cy="719056"/>
          </a:xfrm>
        </p:spPr>
        <p:txBody>
          <a:bodyPr>
            <a:normAutofit/>
          </a:bodyPr>
          <a:lstStyle>
            <a:lvl1pPr>
              <a:defRPr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sz="5400" dirty="0">
                <a:solidFill>
                  <a:schemeClr val="bg1"/>
                </a:solidFill>
              </a:rPr>
              <a:t>Presentation Title Goes Here</a:t>
            </a:r>
          </a:p>
        </p:txBody>
      </p:sp>
    </p:spTree>
    <p:extLst>
      <p:ext uri="{BB962C8B-B14F-4D97-AF65-F5344CB8AC3E}">
        <p14:creationId xmlns:p14="http://schemas.microsoft.com/office/powerpoint/2010/main" val="60832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1314D"/>
                </a:solidFill>
              </a:defRPr>
            </a:lvl1pPr>
          </a:lstStyle>
          <a:p>
            <a:r>
              <a:rPr lang="en-US" dirty="0"/>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9" name="Rectangle 8"/>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extBox 10">
            <a:extLst>
              <a:ext uri="{FF2B5EF4-FFF2-40B4-BE49-F238E27FC236}">
                <a16:creationId xmlns:a16="http://schemas.microsoft.com/office/drawing/2014/main" id="{8D816478-27A8-5948-917C-6E6357F4BB0B}"/>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4" name="Picture 13">
            <a:extLst>
              <a:ext uri="{FF2B5EF4-FFF2-40B4-BE49-F238E27FC236}">
                <a16:creationId xmlns:a16="http://schemas.microsoft.com/office/drawing/2014/main" id="{E530F95D-C0F7-B448-B59E-D27295E0C7A5}"/>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8150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10048" y="-10049"/>
            <a:ext cx="5183189" cy="6943412"/>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450058" y="472281"/>
            <a:ext cx="3932237" cy="1600200"/>
          </a:xfrm>
        </p:spPr>
        <p:txBody>
          <a:bodyPr anchor="b">
            <a:normAutofit/>
          </a:bodyPr>
          <a:lstStyle>
            <a:lvl1pPr>
              <a:defRPr sz="4400">
                <a:solidFill>
                  <a:schemeClr val="bg1"/>
                </a:solidFill>
              </a:defRPr>
            </a:lvl1pPr>
          </a:lstStyle>
          <a:p>
            <a:r>
              <a:rPr lang="en-US" dirty="0"/>
              <a:t>Copy goes here</a:t>
            </a:r>
          </a:p>
        </p:txBody>
      </p:sp>
      <p:sp>
        <p:nvSpPr>
          <p:cNvPr id="3" name="Picture Placeholder 2"/>
          <p:cNvSpPr>
            <a:spLocks noGrp="1"/>
          </p:cNvSpPr>
          <p:nvPr>
            <p:ph type="pic" idx="1"/>
          </p:nvPr>
        </p:nvSpPr>
        <p:spPr>
          <a:xfrm>
            <a:off x="5183189" y="2"/>
            <a:ext cx="7008812" cy="685799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hasCustomPrompt="1"/>
          </p:nvPr>
        </p:nvSpPr>
        <p:spPr>
          <a:xfrm>
            <a:off x="450058" y="2072481"/>
            <a:ext cx="3932237" cy="3811588"/>
          </a:xfrm>
        </p:spPr>
        <p:txBody>
          <a:bodyPr>
            <a:normAutofit/>
          </a:bodyPr>
          <a:lstStyle>
            <a:lvl1pPr marL="457189" indent="-457189">
              <a:buFont typeface="Arial" charset="0"/>
              <a:buChar char="•"/>
              <a:defRPr sz="2800">
                <a:solidFill>
                  <a:schemeClr val="bg1"/>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Supporting text goes here</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pic>
        <p:nvPicPr>
          <p:cNvPr id="12" name="Picture 11">
            <a:extLst>
              <a:ext uri="{FF2B5EF4-FFF2-40B4-BE49-F238E27FC236}">
                <a16:creationId xmlns:a16="http://schemas.microsoft.com/office/drawing/2014/main" id="{E01F5E0A-84A7-2F4C-A9C5-069A0CC392D2}"/>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85166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7" name="Rectangle 6"/>
          <p:cNvSpPr/>
          <p:nvPr userDrawn="1"/>
        </p:nvSpPr>
        <p:spPr>
          <a:xfrm>
            <a:off x="-10048" y="6265545"/>
            <a:ext cx="1220204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extBox 11">
            <a:extLst>
              <a:ext uri="{FF2B5EF4-FFF2-40B4-BE49-F238E27FC236}">
                <a16:creationId xmlns:a16="http://schemas.microsoft.com/office/drawing/2014/main" id="{6C529638-9519-5646-BC6C-4C995584BC00}"/>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3" name="Picture 12">
            <a:extLst>
              <a:ext uri="{FF2B5EF4-FFF2-40B4-BE49-F238E27FC236}">
                <a16:creationId xmlns:a16="http://schemas.microsoft.com/office/drawing/2014/main" id="{02467B4F-5A8F-3845-8B30-98B83A0003A1}"/>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6763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solidFill>
                  <a:srgbClr val="21314D"/>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7" name="Rectangle 6"/>
          <p:cNvSpPr/>
          <p:nvPr userDrawn="1"/>
        </p:nvSpPr>
        <p:spPr>
          <a:xfrm>
            <a:off x="-10048" y="6265545"/>
            <a:ext cx="1220204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extBox 11">
            <a:extLst>
              <a:ext uri="{FF2B5EF4-FFF2-40B4-BE49-F238E27FC236}">
                <a16:creationId xmlns:a16="http://schemas.microsoft.com/office/drawing/2014/main" id="{1C06899B-D311-B446-8DBB-7D61E82846C1}"/>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3" name="Picture 12">
            <a:extLst>
              <a:ext uri="{FF2B5EF4-FFF2-40B4-BE49-F238E27FC236}">
                <a16:creationId xmlns:a16="http://schemas.microsoft.com/office/drawing/2014/main" id="{C4CB1FB3-2557-BB46-9386-C66D040E875F}"/>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8148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9728" y="-9729"/>
            <a:ext cx="12201728" cy="626554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1851" y="1709740"/>
            <a:ext cx="10515600" cy="2852737"/>
          </a:xfrm>
        </p:spPr>
        <p:txBody>
          <a:bodyPr anchor="b">
            <a:normAutofit/>
          </a:bodyPr>
          <a:lstStyle>
            <a:lvl1pPr>
              <a:defRPr sz="44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Section header goes here</a:t>
            </a:r>
          </a:p>
        </p:txBody>
      </p:sp>
      <p:sp>
        <p:nvSpPr>
          <p:cNvPr id="3" name="Text Placeholder 2"/>
          <p:cNvSpPr>
            <a:spLocks noGrp="1"/>
          </p:cNvSpPr>
          <p:nvPr>
            <p:ph type="body" idx="1" hasCustomPrompt="1"/>
          </p:nvPr>
        </p:nvSpPr>
        <p:spPr>
          <a:xfrm>
            <a:off x="831851" y="4589465"/>
            <a:ext cx="10515600" cy="1500187"/>
          </a:xfrm>
        </p:spPr>
        <p:txBody>
          <a:bodyPr/>
          <a:lstStyle>
            <a:lvl1pPr marL="0" indent="0">
              <a:buNone/>
              <a:defRPr sz="2400" b="0" i="0">
                <a:solidFill>
                  <a:srgbClr val="92A2BD"/>
                </a:solidFill>
                <a:latin typeface="Arial" panose="020B0604020202020204" pitchFamily="34" charset="0"/>
                <a:ea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Section subhead goes here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pic>
        <p:nvPicPr>
          <p:cNvPr id="12" name="Picture 11">
            <a:extLst>
              <a:ext uri="{FF2B5EF4-FFF2-40B4-BE49-F238E27FC236}">
                <a16:creationId xmlns:a16="http://schemas.microsoft.com/office/drawing/2014/main" id="{4C2BC71D-0003-024E-9F29-71C949747F4A}"/>
              </a:ext>
            </a:extLst>
          </p:cNvPr>
          <p:cNvPicPr/>
          <p:nvPr userDrawn="1"/>
        </p:nvPicPr>
        <p:blipFill>
          <a:blip r:embed="rId2"/>
          <a:stretch>
            <a:fillRect/>
          </a:stretch>
        </p:blipFill>
        <p:spPr bwMode="auto">
          <a:xfrm>
            <a:off x="381000" y="6373243"/>
            <a:ext cx="3200400" cy="364310"/>
          </a:xfrm>
          <a:prstGeom prst="rect">
            <a:avLst/>
          </a:prstGeom>
          <a:noFill/>
          <a:ln>
            <a:noFill/>
          </a:ln>
          <a:extLst>
            <a:ext uri="{53640926-AAD7-44D8-BBD7-CCE9431645EC}">
              <a14:shadowObscured xmlns:a14="http://schemas.microsoft.com/office/drawing/2010/main"/>
            </a:ext>
          </a:extLst>
        </p:spPr>
      </p:pic>
      <p:sp>
        <p:nvSpPr>
          <p:cNvPr id="13" name="TextBox 12">
            <a:extLst>
              <a:ext uri="{FF2B5EF4-FFF2-40B4-BE49-F238E27FC236}">
                <a16:creationId xmlns:a16="http://schemas.microsoft.com/office/drawing/2014/main" id="{25715021-AF61-AF4F-9B48-1343FD8CB059}"/>
              </a:ext>
            </a:extLst>
          </p:cNvPr>
          <p:cNvSpPr txBox="1"/>
          <p:nvPr userDrawn="1"/>
        </p:nvSpPr>
        <p:spPr>
          <a:xfrm>
            <a:off x="7478040" y="6407925"/>
            <a:ext cx="4489537" cy="369332"/>
          </a:xfrm>
          <a:prstGeom prst="rect">
            <a:avLst/>
          </a:prstGeom>
          <a:noFill/>
        </p:spPr>
        <p:txBody>
          <a:bodyPr wrap="square" rtlCol="0">
            <a:spAutoFit/>
          </a:bodyPr>
          <a:lstStyle/>
          <a:p>
            <a:pPr algn="r"/>
            <a:r>
              <a:rPr lang="en-US" sz="1800" b="1" i="0" dirty="0">
                <a:solidFill>
                  <a:srgbClr val="21314D"/>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spTree>
    <p:extLst>
      <p:ext uri="{BB962C8B-B14F-4D97-AF65-F5344CB8AC3E}">
        <p14:creationId xmlns:p14="http://schemas.microsoft.com/office/powerpoint/2010/main" val="159368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dirty="0"/>
              <a:t>Click to edit Master title style</a:t>
            </a:r>
          </a:p>
        </p:txBody>
      </p:sp>
      <p:sp>
        <p:nvSpPr>
          <p:cNvPr id="15" name="Rectangle 14"/>
          <p:cNvSpPr/>
          <p:nvPr userDrawn="1"/>
        </p:nvSpPr>
        <p:spPr>
          <a:xfrm>
            <a:off x="-9728" y="6265545"/>
            <a:ext cx="1220172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14" name="TextBox 13"/>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0" name="Picture 9">
            <a:extLst>
              <a:ext uri="{FF2B5EF4-FFF2-40B4-BE49-F238E27FC236}">
                <a16:creationId xmlns:a16="http://schemas.microsoft.com/office/drawing/2014/main" id="{E3C7278D-9F84-1645-9C4A-4B5FD9D68954}"/>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633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8" name="Rectangle 7"/>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3E729617-3EE6-934F-B272-92B6163ABCA3}"/>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4" name="Picture 13">
            <a:extLst>
              <a:ext uri="{FF2B5EF4-FFF2-40B4-BE49-F238E27FC236}">
                <a16:creationId xmlns:a16="http://schemas.microsoft.com/office/drawing/2014/main" id="{AA977242-14B3-B24E-8B0C-44E4362EFCBD}"/>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9185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rgbClr val="21314D"/>
                </a:solidFill>
              </a:defRPr>
            </a:lvl1p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10" name="Rectangle 9"/>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Box 14">
            <a:extLst>
              <a:ext uri="{FF2B5EF4-FFF2-40B4-BE49-F238E27FC236}">
                <a16:creationId xmlns:a16="http://schemas.microsoft.com/office/drawing/2014/main" id="{07053E08-80AB-B043-979E-87B7A1E7EB21}"/>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6" name="Picture 15">
            <a:extLst>
              <a:ext uri="{FF2B5EF4-FFF2-40B4-BE49-F238E27FC236}">
                <a16:creationId xmlns:a16="http://schemas.microsoft.com/office/drawing/2014/main" id="{32B57081-B141-9B4E-9482-F401745054EE}"/>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87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6" name="Rectangle 5"/>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extBox 10">
            <a:extLst>
              <a:ext uri="{FF2B5EF4-FFF2-40B4-BE49-F238E27FC236}">
                <a16:creationId xmlns:a16="http://schemas.microsoft.com/office/drawing/2014/main" id="{6BA0EA07-1225-FE4C-917E-74A024F5E428}"/>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dirty="0">
                <a:solidFill>
                  <a:schemeClr val="bg1"/>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pic>
        <p:nvPicPr>
          <p:cNvPr id="12" name="Picture 11">
            <a:extLst>
              <a:ext uri="{FF2B5EF4-FFF2-40B4-BE49-F238E27FC236}">
                <a16:creationId xmlns:a16="http://schemas.microsoft.com/office/drawing/2014/main" id="{43F1F743-16CE-3043-9E24-77715B0645DA}"/>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1159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10/7/2019</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9" name="Title 2"/>
          <p:cNvSpPr txBox="1">
            <a:spLocks/>
          </p:cNvSpPr>
          <p:nvPr userDrawn="1"/>
        </p:nvSpPr>
        <p:spPr>
          <a:xfrm>
            <a:off x="838202" y="5746528"/>
            <a:ext cx="13016751" cy="7793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rgbClr val="21314D"/>
                </a:solidFill>
                <a:latin typeface="Gotham Medium" charset="0"/>
                <a:ea typeface="Gotham Medium" charset="0"/>
                <a:cs typeface="Gotham Medium" charset="0"/>
              </a:defRPr>
            </a:lvl1pPr>
          </a:lstStyle>
          <a:p>
            <a:r>
              <a:rPr lang="en-US" sz="4400" b="1" i="0" dirty="0">
                <a:latin typeface="Arial" panose="020B0604020202020204" pitchFamily="34" charset="0"/>
                <a:cs typeface="Arial" panose="020B0604020202020204" pitchFamily="34" charset="0"/>
              </a:rPr>
              <a:t>Headline Copy Goes Here</a:t>
            </a:r>
          </a:p>
        </p:txBody>
      </p:sp>
      <p:sp>
        <p:nvSpPr>
          <p:cNvPr id="10" name="Picture Placeholder 2"/>
          <p:cNvSpPr>
            <a:spLocks noGrp="1"/>
          </p:cNvSpPr>
          <p:nvPr>
            <p:ph type="pic" idx="1"/>
          </p:nvPr>
        </p:nvSpPr>
        <p:spPr>
          <a:xfrm>
            <a:off x="0" y="1"/>
            <a:ext cx="12192000" cy="557703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Tree>
    <p:extLst>
      <p:ext uri="{BB962C8B-B14F-4D97-AF65-F5344CB8AC3E}">
        <p14:creationId xmlns:p14="http://schemas.microsoft.com/office/powerpoint/2010/main" val="213109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10048" y="-10048"/>
            <a:ext cx="12202048" cy="6868048"/>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4" name="Picture 3"/>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552941"/>
            <a:ext cx="10356915" cy="5825765"/>
          </a:xfrm>
          <a:prstGeom prst="rect">
            <a:avLst/>
          </a:prstGeom>
        </p:spPr>
      </p:pic>
      <p:sp>
        <p:nvSpPr>
          <p:cNvPr id="5" name="Subtitle 2"/>
          <p:cNvSpPr>
            <a:spLocks noGrp="1"/>
          </p:cNvSpPr>
          <p:nvPr>
            <p:ph type="subTitle" idx="1" hasCustomPrompt="1"/>
          </p:nvPr>
        </p:nvSpPr>
        <p:spPr>
          <a:xfrm>
            <a:off x="2046399" y="2531096"/>
            <a:ext cx="9144000" cy="1655762"/>
          </a:xfrm>
        </p:spPr>
        <p:txBody>
          <a:bodyPr>
            <a:normAutofit/>
          </a:bodyPr>
          <a:lstStyle>
            <a:lvl1pPr marL="0" indent="0">
              <a:buNone/>
              <a:defRPr sz="40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dirty="0">
                <a:solidFill>
                  <a:schemeClr val="bg1"/>
                </a:solidFill>
              </a:rPr>
              <a:t>“Quote goes here.”</a:t>
            </a:r>
          </a:p>
        </p:txBody>
      </p:sp>
    </p:spTree>
    <p:extLst>
      <p:ext uri="{BB962C8B-B14F-4D97-AF65-F5344CB8AC3E}">
        <p14:creationId xmlns:p14="http://schemas.microsoft.com/office/powerpoint/2010/main" val="22439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7060252" y="982464"/>
            <a:ext cx="4862405" cy="1794085"/>
          </a:xfrm>
        </p:spPr>
        <p:txBody>
          <a:bodyPr/>
          <a:lstStyle/>
          <a:p>
            <a:r>
              <a:rPr lang="en-US" dirty="0"/>
              <a:t>Headline Copy Goes Here</a:t>
            </a:r>
          </a:p>
        </p:txBody>
      </p:sp>
      <p:sp>
        <p:nvSpPr>
          <p:cNvPr id="4" name="Content Placeholder 2"/>
          <p:cNvSpPr>
            <a:spLocks noGrp="1"/>
          </p:cNvSpPr>
          <p:nvPr>
            <p:ph idx="1"/>
          </p:nvPr>
        </p:nvSpPr>
        <p:spPr>
          <a:xfrm>
            <a:off x="7060253" y="3052261"/>
            <a:ext cx="4862404" cy="1975926"/>
          </a:xfrm>
        </p:spPr>
        <p:txBody>
          <a:bodyPr/>
          <a:lstStyle/>
          <a:p>
            <a:r>
              <a:rPr lang="en-US" dirty="0"/>
              <a:t>Click to add text</a:t>
            </a:r>
          </a:p>
          <a:p>
            <a:r>
              <a:rPr lang="en-US" dirty="0"/>
              <a:t>Click to add text</a:t>
            </a:r>
          </a:p>
        </p:txBody>
      </p:sp>
      <p:sp>
        <p:nvSpPr>
          <p:cNvPr id="6" name="Picture Placeholder 2"/>
          <p:cNvSpPr>
            <a:spLocks noGrp="1"/>
          </p:cNvSpPr>
          <p:nvPr>
            <p:ph type="pic" idx="10"/>
          </p:nvPr>
        </p:nvSpPr>
        <p:spPr>
          <a:xfrm>
            <a:off x="0" y="3"/>
            <a:ext cx="6890995" cy="685799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8" name="TextBox 7"/>
          <p:cNvSpPr txBox="1"/>
          <p:nvPr userDrawn="1"/>
        </p:nvSpPr>
        <p:spPr>
          <a:xfrm>
            <a:off x="7478040" y="6407925"/>
            <a:ext cx="4489537" cy="369332"/>
          </a:xfrm>
          <a:prstGeom prst="rect">
            <a:avLst/>
          </a:prstGeom>
          <a:noFill/>
        </p:spPr>
        <p:txBody>
          <a:bodyPr wrap="square" rtlCol="0">
            <a:spAutoFit/>
          </a:bodyPr>
          <a:lstStyle/>
          <a:p>
            <a:pPr algn="r"/>
            <a:r>
              <a:rPr lang="en-US" sz="1800" b="1" i="0" dirty="0">
                <a:solidFill>
                  <a:srgbClr val="21314D"/>
                </a:solidFill>
                <a:latin typeface="Gotham" charset="0"/>
                <a:ea typeface="Gotham" charset="0"/>
                <a:cs typeface="Gotham" charset="0"/>
              </a:rPr>
              <a:t>MINES</a:t>
            </a:r>
            <a:r>
              <a:rPr lang="en-US" sz="1800" b="1" i="0" dirty="0">
                <a:solidFill>
                  <a:srgbClr val="D2492A"/>
                </a:solidFill>
                <a:latin typeface="Gotham" charset="0"/>
                <a:ea typeface="Gotham" charset="0"/>
                <a:cs typeface="Gotham" charset="0"/>
              </a:rPr>
              <a:t>.</a:t>
            </a:r>
            <a:r>
              <a:rPr lang="en-US" sz="1800" b="0" i="0" dirty="0">
                <a:solidFill>
                  <a:srgbClr val="92A2BD"/>
                </a:solidFill>
                <a:latin typeface="Gotham Book" charset="0"/>
                <a:ea typeface="Gotham Book" charset="0"/>
                <a:cs typeface="Gotham Book" charset="0"/>
              </a:rPr>
              <a:t>EDU</a:t>
            </a:r>
          </a:p>
        </p:txBody>
      </p:sp>
    </p:spTree>
    <p:extLst>
      <p:ext uri="{BB962C8B-B14F-4D97-AF65-F5344CB8AC3E}">
        <p14:creationId xmlns:p14="http://schemas.microsoft.com/office/powerpoint/2010/main" val="53956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734776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61" r:id="rId8"/>
    <p:sldLayoutId id="2147483660" r:id="rId9"/>
    <p:sldLayoutId id="2147483656" r:id="rId10"/>
    <p:sldLayoutId id="2147483657" r:id="rId11"/>
    <p:sldLayoutId id="2147483658" r:id="rId12"/>
    <p:sldLayoutId id="2147483659" r:id="rId13"/>
  </p:sldLayoutIdLst>
  <p:txStyles>
    <p:titleStyle>
      <a:lvl1pPr algn="l" defTabSz="914377" rtl="0" eaLnBrk="1" latinLnBrk="0" hangingPunct="1">
        <a:lnSpc>
          <a:spcPct val="90000"/>
        </a:lnSpc>
        <a:spcBef>
          <a:spcPct val="0"/>
        </a:spcBef>
        <a:buNone/>
        <a:defRPr sz="4400" b="1" i="0" kern="1200">
          <a:solidFill>
            <a:srgbClr val="21314D"/>
          </a:solidFill>
          <a:latin typeface="Arial" panose="020B0604020202020204" pitchFamily="34" charset="0"/>
          <a:ea typeface="Arial" panose="020B0604020202020204" pitchFamily="34" charset="0"/>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a:buChar char="•"/>
        <a:defRPr sz="2800" b="0"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783" indent="-228594" algn="l" defTabSz="914377" rtl="0" eaLnBrk="1" latinLnBrk="0" hangingPunct="1">
        <a:lnSpc>
          <a:spcPct val="90000"/>
        </a:lnSpc>
        <a:spcBef>
          <a:spcPts val="500"/>
        </a:spcBef>
        <a:buFont typeface="Arial"/>
        <a:buChar char="•"/>
        <a:defRPr sz="2400" b="0"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2971" indent="-228594" algn="l" defTabSz="914377" rtl="0" eaLnBrk="1" latinLnBrk="0" hangingPunct="1">
        <a:lnSpc>
          <a:spcPct val="90000"/>
        </a:lnSpc>
        <a:spcBef>
          <a:spcPts val="500"/>
        </a:spcBef>
        <a:buFont typeface="Arial"/>
        <a:buChar char="•"/>
        <a:defRPr sz="2000" b="0"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160" indent="-228594" algn="l" defTabSz="914377"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349" indent="-228594" algn="l" defTabSz="914377"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NW5s_-Nl3J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implicit.harvard.edu/"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chronicle.com/article/Yes-You-Have-Implicit-Biases/241797"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551" y="297199"/>
            <a:ext cx="10803672" cy="1791381"/>
          </a:xfrm>
        </p:spPr>
        <p:txBody>
          <a:bodyPr>
            <a:normAutofit/>
          </a:bodyPr>
          <a:lstStyle/>
          <a:p>
            <a:r>
              <a:rPr lang="en-US" dirty="0"/>
              <a:t>Faculty Workshop: Promotion and Tenure</a:t>
            </a:r>
          </a:p>
        </p:txBody>
      </p:sp>
      <p:sp>
        <p:nvSpPr>
          <p:cNvPr id="3" name="Subtitle 2"/>
          <p:cNvSpPr>
            <a:spLocks noGrp="1"/>
          </p:cNvSpPr>
          <p:nvPr>
            <p:ph type="subTitle" idx="1"/>
          </p:nvPr>
        </p:nvSpPr>
        <p:spPr>
          <a:xfrm>
            <a:off x="469921" y="2073883"/>
            <a:ext cx="9144000" cy="886076"/>
          </a:xfrm>
        </p:spPr>
        <p:txBody>
          <a:bodyPr>
            <a:normAutofit/>
          </a:bodyPr>
          <a:lstStyle/>
          <a:p>
            <a:r>
              <a:rPr lang="en-US" dirty="0"/>
              <a:t>Understanding the Process, Your Role In It, and Ensuring Consistent and Fair Dossier Evaluations</a:t>
            </a:r>
          </a:p>
        </p:txBody>
      </p:sp>
      <p:graphicFrame>
        <p:nvGraphicFramePr>
          <p:cNvPr id="5" name="Table 4">
            <a:extLst>
              <a:ext uri="{FF2B5EF4-FFF2-40B4-BE49-F238E27FC236}">
                <a16:creationId xmlns:a16="http://schemas.microsoft.com/office/drawing/2014/main" id="{D10EBC75-D41D-C04D-946A-35C47ACB8117}"/>
              </a:ext>
            </a:extLst>
          </p:cNvPr>
          <p:cNvGraphicFramePr>
            <a:graphicFrameLocks noGrp="1"/>
          </p:cNvGraphicFramePr>
          <p:nvPr>
            <p:extLst>
              <p:ext uri="{D42A27DB-BD31-4B8C-83A1-F6EECF244321}">
                <p14:modId xmlns:p14="http://schemas.microsoft.com/office/powerpoint/2010/main" val="1774661962"/>
              </p:ext>
            </p:extLst>
          </p:nvPr>
        </p:nvGraphicFramePr>
        <p:xfrm>
          <a:off x="412594" y="3616101"/>
          <a:ext cx="11441152" cy="1651000"/>
        </p:xfrm>
        <a:graphic>
          <a:graphicData uri="http://schemas.openxmlformats.org/drawingml/2006/table">
            <a:tbl>
              <a:tblPr firstRow="1" bandRow="1">
                <a:tableStyleId>{2D5ABB26-0587-4C30-8999-92F81FD0307C}</a:tableStyleId>
              </a:tblPr>
              <a:tblGrid>
                <a:gridCol w="5720576">
                  <a:extLst>
                    <a:ext uri="{9D8B030D-6E8A-4147-A177-3AD203B41FA5}">
                      <a16:colId xmlns:a16="http://schemas.microsoft.com/office/drawing/2014/main" val="890815900"/>
                    </a:ext>
                  </a:extLst>
                </a:gridCol>
                <a:gridCol w="5720576">
                  <a:extLst>
                    <a:ext uri="{9D8B030D-6E8A-4147-A177-3AD203B41FA5}">
                      <a16:colId xmlns:a16="http://schemas.microsoft.com/office/drawing/2014/main" val="3620045588"/>
                    </a:ext>
                  </a:extLst>
                </a:gridCol>
              </a:tblGrid>
              <a:tr h="370840">
                <a:tc>
                  <a:txBody>
                    <a:bodyPr/>
                    <a:lstStyle/>
                    <a:p>
                      <a:r>
                        <a:rPr lang="en-US" dirty="0">
                          <a:solidFill>
                            <a:schemeClr val="bg1"/>
                          </a:solidFill>
                        </a:rPr>
                        <a:t>Rick </a:t>
                      </a:r>
                      <a:r>
                        <a:rPr lang="en-US" dirty="0" err="1">
                          <a:solidFill>
                            <a:schemeClr val="bg1"/>
                          </a:solidFill>
                        </a:rPr>
                        <a:t>Holz</a:t>
                      </a:r>
                      <a:r>
                        <a:rPr lang="en-US" dirty="0">
                          <a:solidFill>
                            <a:schemeClr val="bg1"/>
                          </a:solidFill>
                        </a:rPr>
                        <a:t> – Professor and Provost</a:t>
                      </a:r>
                    </a:p>
                  </a:txBody>
                  <a:tcPr/>
                </a:tc>
                <a:tc>
                  <a:txBody>
                    <a:bodyPr/>
                    <a:lstStyle/>
                    <a:p>
                      <a:r>
                        <a:rPr lang="en-US" dirty="0">
                          <a:solidFill>
                            <a:schemeClr val="bg1"/>
                          </a:solidFill>
                        </a:rPr>
                        <a:t>Tom Boyd – Senior Associate Provost</a:t>
                      </a:r>
                    </a:p>
                  </a:txBody>
                  <a:tcPr/>
                </a:tc>
                <a:extLst>
                  <a:ext uri="{0D108BD9-81ED-4DB2-BD59-A6C34878D82A}">
                    <a16:rowId xmlns:a16="http://schemas.microsoft.com/office/drawing/2014/main" val="138260318"/>
                  </a:ext>
                </a:extLst>
              </a:tr>
              <a:tr h="370840">
                <a:tc>
                  <a:txBody>
                    <a:bodyPr/>
                    <a:lstStyle/>
                    <a:p>
                      <a:r>
                        <a:rPr lang="en-US" dirty="0">
                          <a:solidFill>
                            <a:schemeClr val="bg1"/>
                          </a:solidFill>
                        </a:rPr>
                        <a:t>Anne Walker – Vice President and General Counsel</a:t>
                      </a:r>
                    </a:p>
                  </a:txBody>
                  <a:tcPr/>
                </a:tc>
                <a:tc>
                  <a:txBody>
                    <a:bodyPr/>
                    <a:lstStyle/>
                    <a:p>
                      <a:r>
                        <a:rPr lang="en-US" dirty="0">
                          <a:solidFill>
                            <a:schemeClr val="bg1"/>
                          </a:solidFill>
                        </a:rPr>
                        <a:t>Amy Landis – Professor and Presidential Faculty Fellow for Access, Attainment &amp; Diversity</a:t>
                      </a:r>
                    </a:p>
                  </a:txBody>
                  <a:tcPr/>
                </a:tc>
                <a:extLst>
                  <a:ext uri="{0D108BD9-81ED-4DB2-BD59-A6C34878D82A}">
                    <a16:rowId xmlns:a16="http://schemas.microsoft.com/office/drawing/2014/main" val="703115531"/>
                  </a:ext>
                </a:extLst>
              </a:tr>
              <a:tr h="370840">
                <a:tc>
                  <a:txBody>
                    <a:bodyPr/>
                    <a:lstStyle/>
                    <a:p>
                      <a:r>
                        <a:rPr lang="en-US" dirty="0">
                          <a:solidFill>
                            <a:schemeClr val="bg1"/>
                          </a:solidFill>
                        </a:rPr>
                        <a:t>Wendy Harrison – Professor and Past U P&amp;T Chair</a:t>
                      </a:r>
                    </a:p>
                  </a:txBody>
                  <a:tcPr/>
                </a:tc>
                <a:tc>
                  <a:txBody>
                    <a:bodyPr/>
                    <a:lstStyle/>
                    <a:p>
                      <a:r>
                        <a:rPr lang="en-US" dirty="0">
                          <a:solidFill>
                            <a:schemeClr val="bg1"/>
                          </a:solidFill>
                        </a:rPr>
                        <a:t>Gerald Bourne – Teaching Professor and Past Teaching Faculty Promotion Chair</a:t>
                      </a:r>
                    </a:p>
                  </a:txBody>
                  <a:tcPr/>
                </a:tc>
                <a:extLst>
                  <a:ext uri="{0D108BD9-81ED-4DB2-BD59-A6C34878D82A}">
                    <a16:rowId xmlns:a16="http://schemas.microsoft.com/office/drawing/2014/main" val="926887409"/>
                  </a:ext>
                </a:extLst>
              </a:tr>
            </a:tbl>
          </a:graphicData>
        </a:graphic>
      </p:graphicFrame>
    </p:spTree>
    <p:extLst>
      <p:ext uri="{BB962C8B-B14F-4D97-AF65-F5344CB8AC3E}">
        <p14:creationId xmlns:p14="http://schemas.microsoft.com/office/powerpoint/2010/main" val="2018888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p:txBody>
          <a:bodyPr>
            <a:normAutofit fontScale="90000"/>
          </a:bodyPr>
          <a:lstStyle/>
          <a:p>
            <a:r>
              <a:rPr lang="en-US" dirty="0"/>
              <a:t>Ensuring Consistent Application of Criteria and Fair and Equitable Dossier Evaluations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p:txBody>
          <a:bodyPr>
            <a:normAutofit/>
          </a:bodyPr>
          <a:lstStyle/>
          <a:p>
            <a:pPr marL="0" indent="0">
              <a:lnSpc>
                <a:spcPct val="110000"/>
              </a:lnSpc>
              <a:buNone/>
            </a:pPr>
            <a:r>
              <a:rPr lang="en-US" b="1" dirty="0"/>
              <a:t>Discussion topics: </a:t>
            </a:r>
          </a:p>
          <a:p>
            <a:pPr>
              <a:lnSpc>
                <a:spcPct val="110000"/>
              </a:lnSpc>
            </a:pPr>
            <a:r>
              <a:rPr lang="en-US" dirty="0"/>
              <a:t>How does implicit bias come into play?</a:t>
            </a:r>
          </a:p>
          <a:p>
            <a:pPr>
              <a:lnSpc>
                <a:spcPct val="110000"/>
              </a:lnSpc>
            </a:pPr>
            <a:r>
              <a:rPr lang="en-US" dirty="0"/>
              <a:t>How are P&amp;T Expectations conveyed to the applicant?</a:t>
            </a:r>
          </a:p>
          <a:p>
            <a:pPr>
              <a:lnSpc>
                <a:spcPct val="110000"/>
              </a:lnSpc>
            </a:pPr>
            <a:r>
              <a:rPr lang="en-US" dirty="0"/>
              <a:t>What are common discussions in the committee?</a:t>
            </a:r>
          </a:p>
          <a:p>
            <a:pPr>
              <a:lnSpc>
                <a:spcPct val="110000"/>
              </a:lnSpc>
            </a:pPr>
            <a:endParaRPr lang="en-US" dirty="0"/>
          </a:p>
          <a:p>
            <a:pPr>
              <a:lnSpc>
                <a:spcPct val="110000"/>
              </a:lnSpc>
            </a:pPr>
            <a:endParaRPr lang="en-US" dirty="0"/>
          </a:p>
        </p:txBody>
      </p:sp>
    </p:spTree>
    <p:extLst>
      <p:ext uri="{BB962C8B-B14F-4D97-AF65-F5344CB8AC3E}">
        <p14:creationId xmlns:p14="http://schemas.microsoft.com/office/powerpoint/2010/main" val="88986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6DB2-0019-5446-8EF0-0D9467679FE9}"/>
              </a:ext>
            </a:extLst>
          </p:cNvPr>
          <p:cNvSpPr>
            <a:spLocks noGrp="1"/>
          </p:cNvSpPr>
          <p:nvPr>
            <p:ph type="title"/>
          </p:nvPr>
        </p:nvSpPr>
        <p:spPr/>
        <p:txBody>
          <a:bodyPr/>
          <a:lstStyle/>
          <a:p>
            <a:r>
              <a:rPr lang="en-US" dirty="0"/>
              <a:t>Behind the scenes</a:t>
            </a:r>
          </a:p>
        </p:txBody>
      </p:sp>
      <p:sp>
        <p:nvSpPr>
          <p:cNvPr id="3" name="Content Placeholder 2">
            <a:extLst>
              <a:ext uri="{FF2B5EF4-FFF2-40B4-BE49-F238E27FC236}">
                <a16:creationId xmlns:a16="http://schemas.microsoft.com/office/drawing/2014/main" id="{6546E610-8C7B-554C-9565-E2ADE9FE5E54}"/>
              </a:ext>
            </a:extLst>
          </p:cNvPr>
          <p:cNvSpPr>
            <a:spLocks noGrp="1"/>
          </p:cNvSpPr>
          <p:nvPr>
            <p:ph idx="1"/>
          </p:nvPr>
        </p:nvSpPr>
        <p:spPr>
          <a:xfrm>
            <a:off x="838200" y="1524000"/>
            <a:ext cx="10515600" cy="4652963"/>
          </a:xfrm>
        </p:spPr>
        <p:txBody>
          <a:bodyPr>
            <a:normAutofit lnSpcReduction="10000"/>
          </a:bodyPr>
          <a:lstStyle/>
          <a:p>
            <a:r>
              <a:rPr lang="en-US" b="1" u="sng" dirty="0"/>
              <a:t>Likeability</a:t>
            </a:r>
            <a:r>
              <a:rPr lang="en-US" dirty="0"/>
              <a:t>: Since you know the applicant, be careful how personal information may influence your evaluation</a:t>
            </a:r>
          </a:p>
          <a:p>
            <a:pPr lvl="1"/>
            <a:r>
              <a:rPr lang="en-US" dirty="0"/>
              <a:t>Likeability often hurts women, doesn’t typically affect men (</a:t>
            </a:r>
            <a:r>
              <a:rPr lang="en-US" dirty="0" err="1"/>
              <a:t>Nimmesgern</a:t>
            </a:r>
            <a:r>
              <a:rPr lang="en-US" dirty="0"/>
              <a:t> 2016, Wade 2001)</a:t>
            </a:r>
          </a:p>
          <a:p>
            <a:r>
              <a:rPr lang="en-US" b="1" u="sng" dirty="0"/>
              <a:t>Mentoring</a:t>
            </a:r>
            <a:r>
              <a:rPr lang="en-US" dirty="0"/>
              <a:t>: Does your department have a formal mentoring program? How do the applicants know what is expected of them for P&amp;T? If there was there a change in DH, how did the department ensure that the candidate received consistent advice and guidance?</a:t>
            </a:r>
          </a:p>
          <a:p>
            <a:pPr lvl="1"/>
            <a:r>
              <a:rPr lang="en-US" dirty="0"/>
              <a:t>Women and underrepresented faculty often have less access to informal mentoring, which can impact their access to information on the expectations for tenure (McDonald et al. 2013, Elliott et al. 2011)</a:t>
            </a:r>
          </a:p>
          <a:p>
            <a:endParaRPr lang="en-US" dirty="0"/>
          </a:p>
        </p:txBody>
      </p:sp>
    </p:spTree>
    <p:extLst>
      <p:ext uri="{BB962C8B-B14F-4D97-AF65-F5344CB8AC3E}">
        <p14:creationId xmlns:p14="http://schemas.microsoft.com/office/powerpoint/2010/main" val="3148035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6DB2-0019-5446-8EF0-0D9467679FE9}"/>
              </a:ext>
            </a:extLst>
          </p:cNvPr>
          <p:cNvSpPr>
            <a:spLocks noGrp="1"/>
          </p:cNvSpPr>
          <p:nvPr>
            <p:ph type="title"/>
          </p:nvPr>
        </p:nvSpPr>
        <p:spPr/>
        <p:txBody>
          <a:bodyPr/>
          <a:lstStyle/>
          <a:p>
            <a:r>
              <a:rPr lang="en-US" dirty="0"/>
              <a:t>Common Discussions in Committee</a:t>
            </a:r>
          </a:p>
        </p:txBody>
      </p:sp>
      <p:sp>
        <p:nvSpPr>
          <p:cNvPr id="3" name="Content Placeholder 2">
            <a:extLst>
              <a:ext uri="{FF2B5EF4-FFF2-40B4-BE49-F238E27FC236}">
                <a16:creationId xmlns:a16="http://schemas.microsoft.com/office/drawing/2014/main" id="{6546E610-8C7B-554C-9565-E2ADE9FE5E54}"/>
              </a:ext>
            </a:extLst>
          </p:cNvPr>
          <p:cNvSpPr>
            <a:spLocks noGrp="1"/>
          </p:cNvSpPr>
          <p:nvPr>
            <p:ph idx="1"/>
          </p:nvPr>
        </p:nvSpPr>
        <p:spPr>
          <a:xfrm>
            <a:off x="838200" y="1524000"/>
            <a:ext cx="10515600" cy="4652963"/>
          </a:xfrm>
        </p:spPr>
        <p:txBody>
          <a:bodyPr/>
          <a:lstStyle/>
          <a:p>
            <a:r>
              <a:rPr lang="en-US" b="1" u="sng" dirty="0"/>
              <a:t>Parental Leave</a:t>
            </a:r>
            <a:r>
              <a:rPr lang="en-US" b="1" dirty="0"/>
              <a:t>: </a:t>
            </a:r>
            <a:r>
              <a:rPr lang="en-US" dirty="0"/>
              <a:t>How do you take family or parental leave into consideration? How do you know whether or not someone stopped their tenure clock?</a:t>
            </a:r>
          </a:p>
          <a:p>
            <a:r>
              <a:rPr lang="en-US" b="1" u="sng" dirty="0"/>
              <a:t>Previous Work</a:t>
            </a:r>
            <a:r>
              <a:rPr lang="en-US" b="1" dirty="0"/>
              <a:t>: </a:t>
            </a:r>
            <a:r>
              <a:rPr lang="en-US" dirty="0"/>
              <a:t>How do you determine if previous work is counted? (or discounted?)</a:t>
            </a:r>
          </a:p>
          <a:p>
            <a:pPr lvl="1"/>
            <a:r>
              <a:rPr lang="en-US" dirty="0"/>
              <a:t>Tip: check the handbook &amp; procedures manual</a:t>
            </a:r>
          </a:p>
          <a:p>
            <a:r>
              <a:rPr lang="en-US" b="1" u="sng" dirty="0"/>
              <a:t>The Color of Money</a:t>
            </a:r>
            <a:r>
              <a:rPr lang="en-US" b="1" dirty="0"/>
              <a:t>: </a:t>
            </a:r>
            <a:r>
              <a:rPr lang="en-US" dirty="0"/>
              <a:t>Are there different values placed on different sources of money? Different types of funding (e.g. an NSF education grant versus an NSF Engineering grant?) </a:t>
            </a:r>
          </a:p>
          <a:p>
            <a:pPr lvl="1"/>
            <a:r>
              <a:rPr lang="en-US" dirty="0"/>
              <a:t>Is this value system documented for the candidate? How does the applicant know?</a:t>
            </a:r>
          </a:p>
          <a:p>
            <a:endParaRPr lang="en-US" dirty="0"/>
          </a:p>
        </p:txBody>
      </p:sp>
    </p:spTree>
    <p:extLst>
      <p:ext uri="{BB962C8B-B14F-4D97-AF65-F5344CB8AC3E}">
        <p14:creationId xmlns:p14="http://schemas.microsoft.com/office/powerpoint/2010/main" val="1803010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6DB2-0019-5446-8EF0-0D9467679FE9}"/>
              </a:ext>
            </a:extLst>
          </p:cNvPr>
          <p:cNvSpPr>
            <a:spLocks noGrp="1"/>
          </p:cNvSpPr>
          <p:nvPr>
            <p:ph type="title"/>
          </p:nvPr>
        </p:nvSpPr>
        <p:spPr/>
        <p:txBody>
          <a:bodyPr/>
          <a:lstStyle/>
          <a:p>
            <a:r>
              <a:rPr lang="en-US" dirty="0"/>
              <a:t>Common Discussions in Committee</a:t>
            </a:r>
          </a:p>
        </p:txBody>
      </p:sp>
      <p:sp>
        <p:nvSpPr>
          <p:cNvPr id="3" name="Content Placeholder 2">
            <a:extLst>
              <a:ext uri="{FF2B5EF4-FFF2-40B4-BE49-F238E27FC236}">
                <a16:creationId xmlns:a16="http://schemas.microsoft.com/office/drawing/2014/main" id="{6546E610-8C7B-554C-9565-E2ADE9FE5E54}"/>
              </a:ext>
            </a:extLst>
          </p:cNvPr>
          <p:cNvSpPr>
            <a:spLocks noGrp="1"/>
          </p:cNvSpPr>
          <p:nvPr>
            <p:ph idx="1"/>
          </p:nvPr>
        </p:nvSpPr>
        <p:spPr>
          <a:xfrm>
            <a:off x="838200" y="1524000"/>
            <a:ext cx="10515600" cy="4652963"/>
          </a:xfrm>
        </p:spPr>
        <p:txBody>
          <a:bodyPr>
            <a:normAutofit lnSpcReduction="10000"/>
          </a:bodyPr>
          <a:lstStyle/>
          <a:p>
            <a:r>
              <a:rPr lang="en-US" b="1" u="sng" dirty="0"/>
              <a:t>Collaboration</a:t>
            </a:r>
            <a:r>
              <a:rPr lang="en-US" b="1" dirty="0"/>
              <a:t>: </a:t>
            </a:r>
            <a:r>
              <a:rPr lang="en-US" dirty="0"/>
              <a:t>How do you value (or discount) collaborative research and publications?</a:t>
            </a:r>
          </a:p>
          <a:p>
            <a:pPr lvl="1"/>
            <a:r>
              <a:rPr lang="en-US" dirty="0"/>
              <a:t>Collaborative work done by women and underrepresented faculty is more likely to be attributed to collaborators, compared to their white male counterparts (</a:t>
            </a:r>
            <a:r>
              <a:rPr lang="en-US" dirty="0" err="1"/>
              <a:t>Sarsons</a:t>
            </a:r>
            <a:r>
              <a:rPr lang="en-US" dirty="0"/>
              <a:t> 2015)</a:t>
            </a:r>
          </a:p>
          <a:p>
            <a:pPr lvl="1"/>
            <a:r>
              <a:rPr lang="en-US" dirty="0"/>
              <a:t>Was the value of collaboration clearly described for the applicant?</a:t>
            </a:r>
          </a:p>
          <a:p>
            <a:r>
              <a:rPr lang="en-US" b="1" u="sng" dirty="0"/>
              <a:t>Scholarship</a:t>
            </a:r>
            <a:r>
              <a:rPr lang="en-US" dirty="0"/>
              <a:t>: What types of publications are valued? Is the H-index important? What author order is expected (i.e. are grad students first author)?</a:t>
            </a:r>
          </a:p>
          <a:p>
            <a:pPr lvl="1"/>
            <a:r>
              <a:rPr lang="en-US" dirty="0"/>
              <a:t>Women are often less cited than men. This negatively impacts women’s H-index, and is beyond their control. (King et al. 2017)</a:t>
            </a:r>
          </a:p>
          <a:p>
            <a:pPr lvl="1"/>
            <a:r>
              <a:rPr lang="en-US" dirty="0"/>
              <a:t>What are the scholarship expectations for teaching faculty? Were these expectations made clear to the applicant?</a:t>
            </a:r>
          </a:p>
          <a:p>
            <a:endParaRPr lang="en-US" dirty="0"/>
          </a:p>
        </p:txBody>
      </p:sp>
    </p:spTree>
    <p:extLst>
      <p:ext uri="{BB962C8B-B14F-4D97-AF65-F5344CB8AC3E}">
        <p14:creationId xmlns:p14="http://schemas.microsoft.com/office/powerpoint/2010/main" val="2251876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6DB2-0019-5446-8EF0-0D9467679FE9}"/>
              </a:ext>
            </a:extLst>
          </p:cNvPr>
          <p:cNvSpPr>
            <a:spLocks noGrp="1"/>
          </p:cNvSpPr>
          <p:nvPr>
            <p:ph type="title"/>
          </p:nvPr>
        </p:nvSpPr>
        <p:spPr/>
        <p:txBody>
          <a:bodyPr/>
          <a:lstStyle/>
          <a:p>
            <a:r>
              <a:rPr lang="en-US" dirty="0"/>
              <a:t>Common Discussions in Committee</a:t>
            </a:r>
          </a:p>
        </p:txBody>
      </p:sp>
      <p:sp>
        <p:nvSpPr>
          <p:cNvPr id="3" name="Content Placeholder 2">
            <a:extLst>
              <a:ext uri="{FF2B5EF4-FFF2-40B4-BE49-F238E27FC236}">
                <a16:creationId xmlns:a16="http://schemas.microsoft.com/office/drawing/2014/main" id="{6546E610-8C7B-554C-9565-E2ADE9FE5E54}"/>
              </a:ext>
            </a:extLst>
          </p:cNvPr>
          <p:cNvSpPr>
            <a:spLocks noGrp="1"/>
          </p:cNvSpPr>
          <p:nvPr>
            <p:ph idx="1"/>
          </p:nvPr>
        </p:nvSpPr>
        <p:spPr>
          <a:xfrm>
            <a:off x="838200" y="1524000"/>
            <a:ext cx="10515600" cy="4652963"/>
          </a:xfrm>
        </p:spPr>
        <p:txBody>
          <a:bodyPr>
            <a:normAutofit fontScale="92500" lnSpcReduction="20000"/>
          </a:bodyPr>
          <a:lstStyle/>
          <a:p>
            <a:r>
              <a:rPr lang="en-US" b="1" u="sng" dirty="0"/>
              <a:t>Service</a:t>
            </a:r>
            <a:r>
              <a:rPr lang="en-US" dirty="0"/>
              <a:t>: How is service valued (or undervalued)?</a:t>
            </a:r>
          </a:p>
          <a:p>
            <a:pPr lvl="1"/>
            <a:r>
              <a:rPr lang="en-US" dirty="0"/>
              <a:t>Women are often given and take on higher service loads than men, which in turn impacts their scholarship (Guarino et al. 2017)</a:t>
            </a:r>
          </a:p>
          <a:p>
            <a:r>
              <a:rPr lang="en-US" b="1" u="sng" dirty="0"/>
              <a:t>Teaching</a:t>
            </a:r>
            <a:r>
              <a:rPr lang="en-US" dirty="0"/>
              <a:t>: What information do you look at when evaluating teaching? Only Question #11? Or other information in the dossier?</a:t>
            </a:r>
          </a:p>
          <a:p>
            <a:pPr lvl="1"/>
            <a:r>
              <a:rPr lang="en-US" dirty="0"/>
              <a:t>Research shows that Question #11 is a poor measure of effective teaching. Despite being effective teachers, women are often judged more negatively and harshly by students (Boring et al. 2016, </a:t>
            </a:r>
            <a:r>
              <a:rPr lang="en-US" dirty="0" err="1"/>
              <a:t>Uttl</a:t>
            </a:r>
            <a:r>
              <a:rPr lang="en-US" dirty="0"/>
              <a:t> et al. 2017, Boring 2017)</a:t>
            </a:r>
          </a:p>
          <a:p>
            <a:r>
              <a:rPr lang="en-US" b="1" u="sng" dirty="0"/>
              <a:t>External letters</a:t>
            </a:r>
            <a:r>
              <a:rPr lang="en-US" dirty="0"/>
              <a:t>: Have you given your external letter writers guidance to remove bias from their letter and evaluation? How do you evaluate letters? </a:t>
            </a:r>
          </a:p>
          <a:p>
            <a:r>
              <a:rPr lang="en-US" b="1" u="sng" dirty="0"/>
              <a:t>Rubric</a:t>
            </a:r>
            <a:r>
              <a:rPr lang="en-US" dirty="0"/>
              <a:t>: Do you use a rubric to evaluate all the components of a dossier?</a:t>
            </a:r>
          </a:p>
          <a:p>
            <a:pPr lvl="1"/>
            <a:r>
              <a:rPr lang="en-US" dirty="0"/>
              <a:t>Using a rubric is one way to reduce implicit bias (Jackson 2016, Uhlmann  et al. 2005)</a:t>
            </a:r>
          </a:p>
        </p:txBody>
      </p:sp>
    </p:spTree>
    <p:extLst>
      <p:ext uri="{BB962C8B-B14F-4D97-AF65-F5344CB8AC3E}">
        <p14:creationId xmlns:p14="http://schemas.microsoft.com/office/powerpoint/2010/main" val="2076206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9159E-BE78-0140-BBF1-0560EADA0391}"/>
              </a:ext>
            </a:extLst>
          </p:cNvPr>
          <p:cNvSpPr>
            <a:spLocks noGrp="1"/>
          </p:cNvSpPr>
          <p:nvPr>
            <p:ph type="title"/>
          </p:nvPr>
        </p:nvSpPr>
        <p:spPr/>
        <p:txBody>
          <a:bodyPr/>
          <a:lstStyle/>
          <a:p>
            <a:r>
              <a:rPr lang="en-US" dirty="0"/>
              <a:t>The P&amp;T process: </a:t>
            </a:r>
            <a:br>
              <a:rPr lang="en-US" dirty="0"/>
            </a:br>
            <a:r>
              <a:rPr lang="en-US" dirty="0"/>
              <a:t>Judgmental or Supportive?</a:t>
            </a:r>
          </a:p>
        </p:txBody>
      </p:sp>
      <p:sp>
        <p:nvSpPr>
          <p:cNvPr id="3" name="Content Placeholder 2">
            <a:extLst>
              <a:ext uri="{FF2B5EF4-FFF2-40B4-BE49-F238E27FC236}">
                <a16:creationId xmlns:a16="http://schemas.microsoft.com/office/drawing/2014/main" id="{F03D81CD-8305-8149-9986-DEA73EF23FCA}"/>
              </a:ext>
            </a:extLst>
          </p:cNvPr>
          <p:cNvSpPr>
            <a:spLocks noGrp="1"/>
          </p:cNvSpPr>
          <p:nvPr>
            <p:ph idx="1"/>
          </p:nvPr>
        </p:nvSpPr>
        <p:spPr/>
        <p:txBody>
          <a:bodyPr>
            <a:normAutofit fontScale="92500"/>
          </a:bodyPr>
          <a:lstStyle/>
          <a:p>
            <a:r>
              <a:rPr lang="en-US" dirty="0"/>
              <a:t>To quote Dean Moore: ”For too long our tenure process has been judgmental and adversarial. If we could be more supportive and make this a positive process, we would probably foster a better community and improve retention of faculty”</a:t>
            </a:r>
          </a:p>
          <a:p>
            <a:pPr lvl="1"/>
            <a:r>
              <a:rPr lang="en-US" dirty="0"/>
              <a:t>Why do Women Leave Science &amp; Engineering? (Hunt 2015): “Women’s higher relative exit rate is driven by engineering rather than science, and that half the gap can be explained by the relatively greater exit rate from engineering of women </a:t>
            </a:r>
            <a:r>
              <a:rPr lang="en-US" b="1" dirty="0"/>
              <a:t>dissatisfied with pay and promotion opportunities</a:t>
            </a:r>
            <a:r>
              <a:rPr lang="en-US" dirty="0"/>
              <a:t>. Family-related constraints and dissatisfaction with working conditions are found to be only secondary factors. </a:t>
            </a:r>
          </a:p>
          <a:p>
            <a:r>
              <a:rPr lang="en-US" dirty="0"/>
              <a:t>Women who have negative or unclear experiences are more likely to leave the institution. </a:t>
            </a:r>
          </a:p>
        </p:txBody>
      </p:sp>
    </p:spTree>
    <p:extLst>
      <p:ext uri="{BB962C8B-B14F-4D97-AF65-F5344CB8AC3E}">
        <p14:creationId xmlns:p14="http://schemas.microsoft.com/office/powerpoint/2010/main" val="1413045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0B52-47C5-AB4E-A417-755F5E97608D}"/>
              </a:ext>
            </a:extLst>
          </p:cNvPr>
          <p:cNvSpPr>
            <a:spLocks noGrp="1"/>
          </p:cNvSpPr>
          <p:nvPr>
            <p:ph type="title"/>
          </p:nvPr>
        </p:nvSpPr>
        <p:spPr/>
        <p:txBody>
          <a:bodyPr/>
          <a:lstStyle/>
          <a:p>
            <a:r>
              <a:rPr lang="en-US" dirty="0"/>
              <a:t>Clarifying P&amp;T expectations</a:t>
            </a:r>
            <a:br>
              <a:rPr lang="en-US" dirty="0"/>
            </a:br>
            <a:r>
              <a:rPr lang="en-US" dirty="0"/>
              <a:t>An initiative from Academic Affairs</a:t>
            </a:r>
          </a:p>
        </p:txBody>
      </p:sp>
      <p:sp>
        <p:nvSpPr>
          <p:cNvPr id="3" name="Content Placeholder 2">
            <a:extLst>
              <a:ext uri="{FF2B5EF4-FFF2-40B4-BE49-F238E27FC236}">
                <a16:creationId xmlns:a16="http://schemas.microsoft.com/office/drawing/2014/main" id="{36238552-B2F7-3245-8528-93378EC66373}"/>
              </a:ext>
            </a:extLst>
          </p:cNvPr>
          <p:cNvSpPr>
            <a:spLocks noGrp="1"/>
          </p:cNvSpPr>
          <p:nvPr>
            <p:ph idx="1"/>
          </p:nvPr>
        </p:nvSpPr>
        <p:spPr/>
        <p:txBody>
          <a:bodyPr/>
          <a:lstStyle/>
          <a:p>
            <a:r>
              <a:rPr lang="en-US" dirty="0"/>
              <a:t>Provost Holz has asked departments to craft documents that </a:t>
            </a:r>
            <a:r>
              <a:rPr lang="en-US" dirty="0" smtClean="0"/>
              <a:t>define P&amp;T </a:t>
            </a:r>
            <a:r>
              <a:rPr lang="en-US" dirty="0"/>
              <a:t>expectations </a:t>
            </a:r>
            <a:endParaRPr lang="en-US" dirty="0" smtClean="0"/>
          </a:p>
          <a:p>
            <a:r>
              <a:rPr lang="en-US" dirty="0" smtClean="0"/>
              <a:t>These guidelines </a:t>
            </a:r>
            <a:r>
              <a:rPr lang="en-US" dirty="0"/>
              <a:t>should be field specific and provide more detail than the procedures manual</a:t>
            </a:r>
          </a:p>
          <a:p>
            <a:pPr lvl="1"/>
            <a:r>
              <a:rPr lang="en-US" dirty="0"/>
              <a:t>Exact numbers aren’t required, but the common questions in the previous slides should be addressed (e.g. the color of money, the value of educational research, collaboration, </a:t>
            </a:r>
            <a:r>
              <a:rPr lang="en-US" dirty="0" err="1"/>
              <a:t>etc</a:t>
            </a:r>
            <a:r>
              <a:rPr lang="en-US" dirty="0"/>
              <a:t>)</a:t>
            </a:r>
          </a:p>
          <a:p>
            <a:pPr lvl="1"/>
            <a:r>
              <a:rPr lang="en-US" dirty="0"/>
              <a:t>As this is best practice </a:t>
            </a:r>
            <a:r>
              <a:rPr lang="en-US" dirty="0" smtClean="0"/>
              <a:t>across </a:t>
            </a:r>
            <a:r>
              <a:rPr lang="en-US" smtClean="0"/>
              <a:t>higher education, </a:t>
            </a:r>
            <a:r>
              <a:rPr lang="en-US" dirty="0"/>
              <a:t>departments should google to find examples. </a:t>
            </a:r>
          </a:p>
        </p:txBody>
      </p:sp>
    </p:spTree>
    <p:extLst>
      <p:ext uri="{BB962C8B-B14F-4D97-AF65-F5344CB8AC3E}">
        <p14:creationId xmlns:p14="http://schemas.microsoft.com/office/powerpoint/2010/main" val="4141980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FCD2E98B-5866-7E4E-8425-7555AB395AA8}"/>
              </a:ext>
            </a:extLst>
          </p:cNvPr>
          <p:cNvSpPr>
            <a:spLocks noGrp="1"/>
          </p:cNvSpPr>
          <p:nvPr>
            <p:ph type="subTitle" idx="1"/>
          </p:nvPr>
        </p:nvSpPr>
        <p:spPr/>
        <p:txBody>
          <a:bodyPr>
            <a:normAutofit lnSpcReduction="10000"/>
          </a:bodyPr>
          <a:lstStyle/>
          <a:p>
            <a:r>
              <a:rPr lang="en-US" b="1" dirty="0"/>
              <a:t>Implicit Bias: </a:t>
            </a:r>
          </a:p>
          <a:p>
            <a:r>
              <a:rPr lang="en-US" dirty="0"/>
              <a:t>We ALL – men and women – perceive and treat people differently based on their social and cultural identity group memberships</a:t>
            </a:r>
          </a:p>
        </p:txBody>
      </p:sp>
      <p:sp>
        <p:nvSpPr>
          <p:cNvPr id="2" name="Title 1">
            <a:extLst>
              <a:ext uri="{FF2B5EF4-FFF2-40B4-BE49-F238E27FC236}">
                <a16:creationId xmlns:a16="http://schemas.microsoft.com/office/drawing/2014/main" id="{E7E4E0EF-E99C-E448-8839-92B6929B5953}"/>
              </a:ext>
            </a:extLst>
          </p:cNvPr>
          <p:cNvSpPr>
            <a:spLocks noGrp="1"/>
          </p:cNvSpPr>
          <p:nvPr>
            <p:ph type="ctrTitle"/>
          </p:nvPr>
        </p:nvSpPr>
        <p:spPr/>
        <p:txBody>
          <a:bodyPr/>
          <a:lstStyle/>
          <a:p>
            <a:r>
              <a:rPr lang="en-US" dirty="0"/>
              <a:t>What causes the inequities?</a:t>
            </a:r>
          </a:p>
        </p:txBody>
      </p:sp>
    </p:spTree>
    <p:extLst>
      <p:ext uri="{BB962C8B-B14F-4D97-AF65-F5344CB8AC3E}">
        <p14:creationId xmlns:p14="http://schemas.microsoft.com/office/powerpoint/2010/main" val="3090349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0B344-C1A7-2B40-A599-6A9488361637}"/>
              </a:ext>
            </a:extLst>
          </p:cNvPr>
          <p:cNvSpPr>
            <a:spLocks noGrp="1"/>
          </p:cNvSpPr>
          <p:nvPr>
            <p:ph type="title"/>
          </p:nvPr>
        </p:nvSpPr>
        <p:spPr>
          <a:xfrm>
            <a:off x="882316" y="253384"/>
            <a:ext cx="10471484" cy="1293028"/>
          </a:xfrm>
        </p:spPr>
        <p:txBody>
          <a:bodyPr/>
          <a:lstStyle/>
          <a:p>
            <a:r>
              <a:rPr lang="en-US" dirty="0"/>
              <a:t>What is implicit/unconscious  Bias?</a:t>
            </a:r>
          </a:p>
        </p:txBody>
      </p:sp>
      <p:sp>
        <p:nvSpPr>
          <p:cNvPr id="3" name="Content Placeholder 2">
            <a:extLst>
              <a:ext uri="{FF2B5EF4-FFF2-40B4-BE49-F238E27FC236}">
                <a16:creationId xmlns:a16="http://schemas.microsoft.com/office/drawing/2014/main" id="{C63A3846-D5BF-4647-9A3E-C0BBAE4F02C6}"/>
              </a:ext>
            </a:extLst>
          </p:cNvPr>
          <p:cNvSpPr>
            <a:spLocks noGrp="1"/>
          </p:cNvSpPr>
          <p:nvPr>
            <p:ph idx="1"/>
          </p:nvPr>
        </p:nvSpPr>
        <p:spPr>
          <a:xfrm>
            <a:off x="309282" y="1546412"/>
            <a:ext cx="11044518" cy="4630551"/>
          </a:xfrm>
        </p:spPr>
        <p:txBody>
          <a:bodyPr>
            <a:normAutofit fontScale="92500" lnSpcReduction="10000"/>
          </a:bodyPr>
          <a:lstStyle/>
          <a:p>
            <a:pPr marL="0" indent="0">
              <a:lnSpc>
                <a:spcPct val="110000"/>
              </a:lnSpc>
              <a:buNone/>
            </a:pPr>
            <a:r>
              <a:rPr lang="en-US" sz="3600" dirty="0">
                <a:solidFill>
                  <a:srgbClr val="D2492A"/>
                </a:solidFill>
              </a:rPr>
              <a:t>We ALL – men and women – </a:t>
            </a:r>
            <a:r>
              <a:rPr lang="en-US" sz="3600" b="1" dirty="0">
                <a:solidFill>
                  <a:srgbClr val="D2492A"/>
                </a:solidFill>
              </a:rPr>
              <a:t>perceive and treat people differently </a:t>
            </a:r>
            <a:r>
              <a:rPr lang="en-US" sz="3600" dirty="0">
                <a:solidFill>
                  <a:srgbClr val="D2492A"/>
                </a:solidFill>
              </a:rPr>
              <a:t>based on their social and cultural identity group memberships</a:t>
            </a:r>
          </a:p>
          <a:p>
            <a:pPr lvl="1">
              <a:lnSpc>
                <a:spcPct val="110000"/>
              </a:lnSpc>
            </a:pPr>
            <a:r>
              <a:rPr lang="en-US" dirty="0"/>
              <a:t>Implicit biases are easily triggered evaluative beliefs or stereotypes that can influence our understanding of others and our behaviors toward them without our full awareness. </a:t>
            </a:r>
          </a:p>
          <a:p>
            <a:pPr lvl="1">
              <a:lnSpc>
                <a:spcPct val="110000"/>
              </a:lnSpc>
            </a:pPr>
            <a:r>
              <a:rPr lang="en-US" dirty="0"/>
              <a:t>The key distinction is that the operation of implicit bias is largely hidden from our consciousness. </a:t>
            </a:r>
          </a:p>
          <a:p>
            <a:pPr marL="0" indent="0">
              <a:lnSpc>
                <a:spcPct val="110000"/>
              </a:lnSpc>
              <a:buNone/>
            </a:pPr>
            <a:endParaRPr lang="en-US" dirty="0"/>
          </a:p>
          <a:p>
            <a:pPr marL="0" indent="0" algn="ctr">
              <a:lnSpc>
                <a:spcPct val="110000"/>
              </a:lnSpc>
              <a:buNone/>
            </a:pPr>
            <a:r>
              <a:rPr lang="en-US" u="sng" dirty="0">
                <a:hlinkClick r:id="rId3"/>
              </a:rPr>
              <a:t>A Youtube video: https://www.youtube.com/watch?v=NW5s_-Nl3JE</a:t>
            </a:r>
            <a:endParaRPr lang="en-US" u="sng" dirty="0"/>
          </a:p>
          <a:p>
            <a:endParaRPr lang="en-US" dirty="0"/>
          </a:p>
        </p:txBody>
      </p:sp>
    </p:spTree>
    <p:extLst>
      <p:ext uri="{BB962C8B-B14F-4D97-AF65-F5344CB8AC3E}">
        <p14:creationId xmlns:p14="http://schemas.microsoft.com/office/powerpoint/2010/main" val="370738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1C03-B0BB-1947-9CAF-418F596CB966}"/>
              </a:ext>
            </a:extLst>
          </p:cNvPr>
          <p:cNvSpPr>
            <a:spLocks noGrp="1"/>
          </p:cNvSpPr>
          <p:nvPr>
            <p:ph type="title"/>
          </p:nvPr>
        </p:nvSpPr>
        <p:spPr>
          <a:xfrm>
            <a:off x="440657" y="350036"/>
            <a:ext cx="11036968" cy="1293028"/>
          </a:xfrm>
        </p:spPr>
        <p:txBody>
          <a:bodyPr/>
          <a:lstStyle/>
          <a:p>
            <a:r>
              <a:rPr lang="en-US" dirty="0"/>
              <a:t>Some Strategies</a:t>
            </a:r>
          </a:p>
        </p:txBody>
      </p:sp>
      <p:sp>
        <p:nvSpPr>
          <p:cNvPr id="3" name="Content Placeholder 2">
            <a:extLst>
              <a:ext uri="{FF2B5EF4-FFF2-40B4-BE49-F238E27FC236}">
                <a16:creationId xmlns:a16="http://schemas.microsoft.com/office/drawing/2014/main" id="{B38676FE-DBA5-0D4E-8A0E-CA59464183B2}"/>
              </a:ext>
            </a:extLst>
          </p:cNvPr>
          <p:cNvSpPr>
            <a:spLocks noGrp="1"/>
          </p:cNvSpPr>
          <p:nvPr>
            <p:ph idx="1"/>
          </p:nvPr>
        </p:nvSpPr>
        <p:spPr>
          <a:xfrm>
            <a:off x="657225" y="1400176"/>
            <a:ext cx="10820400" cy="4875280"/>
          </a:xfrm>
        </p:spPr>
        <p:txBody>
          <a:bodyPr>
            <a:normAutofit fontScale="92500" lnSpcReduction="10000"/>
          </a:bodyPr>
          <a:lstStyle/>
          <a:p>
            <a:pPr>
              <a:lnSpc>
                <a:spcPct val="110000"/>
              </a:lnSpc>
            </a:pPr>
            <a:r>
              <a:rPr lang="en-US" sz="3200" b="1" dirty="0"/>
              <a:t>Lighten up. Avoid Deadlines.</a:t>
            </a:r>
            <a:r>
              <a:rPr lang="en-US" sz="3200" dirty="0"/>
              <a:t> </a:t>
            </a:r>
          </a:p>
          <a:p>
            <a:pPr lvl="1">
              <a:lnSpc>
                <a:spcPct val="110000"/>
              </a:lnSpc>
            </a:pPr>
            <a:r>
              <a:rPr lang="en-US" sz="2000" dirty="0"/>
              <a:t>Tight deadlines, stress, or high emotions tend to cause us to show bias along with a lack of focus. Recognize your emotions and take notes or summarize…</a:t>
            </a:r>
          </a:p>
          <a:p>
            <a:pPr>
              <a:lnSpc>
                <a:spcPct val="110000"/>
              </a:lnSpc>
            </a:pPr>
            <a:r>
              <a:rPr lang="en-US" sz="3200" b="1" dirty="0"/>
              <a:t>Look inward. Check yourself. </a:t>
            </a:r>
          </a:p>
          <a:p>
            <a:pPr lvl="1">
              <a:lnSpc>
                <a:spcPct val="110000"/>
              </a:lnSpc>
            </a:pPr>
            <a:r>
              <a:rPr lang="en-US" sz="2000" dirty="0"/>
              <a:t>Learn about your implicit bias: Take the Harvard implicit bias test </a:t>
            </a:r>
            <a:r>
              <a:rPr lang="en-US" sz="2000" dirty="0">
                <a:hlinkClick r:id="rId3"/>
              </a:rPr>
              <a:t>https://implicit.harvard.edu</a:t>
            </a:r>
            <a:r>
              <a:rPr lang="en-US" sz="2000" dirty="0"/>
              <a:t> </a:t>
            </a:r>
          </a:p>
          <a:p>
            <a:pPr lvl="1">
              <a:lnSpc>
                <a:spcPct val="110000"/>
              </a:lnSpc>
            </a:pPr>
            <a:r>
              <a:rPr lang="en-US" sz="2000" dirty="0"/>
              <a:t>Think about your bias. Become aware of feelings you have about a student without reason. Think about what it felt like when you were once pre-judged. Think about the conditions or environment when it occurs. Some experts recommend “counter imaging”—intentionally developing an entirely different thought or image … than your first impulse suggests.</a:t>
            </a:r>
          </a:p>
          <a:p>
            <a:pPr>
              <a:lnSpc>
                <a:spcPct val="110000"/>
              </a:lnSpc>
            </a:pPr>
            <a:r>
              <a:rPr lang="en-US" sz="3200" b="1" dirty="0"/>
              <a:t>Clarify the base expectations amongst the committee.</a:t>
            </a:r>
            <a:r>
              <a:rPr lang="en-US" sz="3200" dirty="0"/>
              <a:t> </a:t>
            </a:r>
          </a:p>
          <a:p>
            <a:pPr lvl="1">
              <a:lnSpc>
                <a:spcPct val="110000"/>
              </a:lnSpc>
            </a:pPr>
            <a:r>
              <a:rPr lang="en-US" sz="2000" dirty="0"/>
              <a:t>Not having good information about specific criteria under which you should be assessing them can cause your biases to have more power. </a:t>
            </a:r>
          </a:p>
          <a:p>
            <a:endParaRPr lang="en-US" dirty="0"/>
          </a:p>
        </p:txBody>
      </p:sp>
      <p:sp>
        <p:nvSpPr>
          <p:cNvPr id="5" name="TextBox 4">
            <a:extLst>
              <a:ext uri="{FF2B5EF4-FFF2-40B4-BE49-F238E27FC236}">
                <a16:creationId xmlns:a16="http://schemas.microsoft.com/office/drawing/2014/main" id="{B0834920-D9B7-F54B-831B-58A8520EF159}"/>
              </a:ext>
            </a:extLst>
          </p:cNvPr>
          <p:cNvSpPr txBox="1"/>
          <p:nvPr/>
        </p:nvSpPr>
        <p:spPr>
          <a:xfrm>
            <a:off x="8202766" y="5906124"/>
            <a:ext cx="3989234" cy="369332"/>
          </a:xfrm>
          <a:prstGeom prst="rect">
            <a:avLst/>
          </a:prstGeom>
          <a:noFill/>
        </p:spPr>
        <p:txBody>
          <a:bodyPr wrap="none" rtlCol="0">
            <a:spAutoFit/>
          </a:bodyPr>
          <a:lstStyle/>
          <a:p>
            <a:r>
              <a:rPr lang="en-US" b="1" i="1" dirty="0"/>
              <a:t>Adapted from the NCAC “You’re Biased”</a:t>
            </a:r>
          </a:p>
        </p:txBody>
      </p:sp>
    </p:spTree>
    <p:extLst>
      <p:ext uri="{BB962C8B-B14F-4D97-AF65-F5344CB8AC3E}">
        <p14:creationId xmlns:p14="http://schemas.microsoft.com/office/powerpoint/2010/main" val="242764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7B831-6A38-6946-BC18-CFB0AE8A3833}"/>
              </a:ext>
            </a:extLst>
          </p:cNvPr>
          <p:cNvSpPr>
            <a:spLocks noGrp="1"/>
          </p:cNvSpPr>
          <p:nvPr>
            <p:ph type="title"/>
          </p:nvPr>
        </p:nvSpPr>
        <p:spPr>
          <a:xfrm>
            <a:off x="838200" y="365127"/>
            <a:ext cx="10515600" cy="839205"/>
          </a:xfrm>
        </p:spPr>
        <p:txBody>
          <a:bodyPr>
            <a:normAutofit fontScale="90000"/>
          </a:bodyPr>
          <a:lstStyle/>
          <a:p>
            <a:r>
              <a:rPr lang="en-US" dirty="0"/>
              <a:t>Intended Audience and Workshop Agenda</a:t>
            </a:r>
          </a:p>
        </p:txBody>
      </p:sp>
      <p:sp>
        <p:nvSpPr>
          <p:cNvPr id="3" name="Content Placeholder 2">
            <a:extLst>
              <a:ext uri="{FF2B5EF4-FFF2-40B4-BE49-F238E27FC236}">
                <a16:creationId xmlns:a16="http://schemas.microsoft.com/office/drawing/2014/main" id="{9003C285-A840-D045-9115-0C2A3E5C597F}"/>
              </a:ext>
            </a:extLst>
          </p:cNvPr>
          <p:cNvSpPr>
            <a:spLocks noGrp="1"/>
          </p:cNvSpPr>
          <p:nvPr>
            <p:ph idx="1"/>
          </p:nvPr>
        </p:nvSpPr>
        <p:spPr>
          <a:xfrm>
            <a:off x="838200" y="1215483"/>
            <a:ext cx="10515600" cy="4961480"/>
          </a:xfrm>
        </p:spPr>
        <p:txBody>
          <a:bodyPr>
            <a:normAutofit fontScale="85000" lnSpcReduction="20000"/>
          </a:bodyPr>
          <a:lstStyle/>
          <a:p>
            <a:pPr marL="0" indent="0">
              <a:lnSpc>
                <a:spcPct val="110000"/>
              </a:lnSpc>
              <a:buNone/>
            </a:pPr>
            <a:r>
              <a:rPr lang="en-US" dirty="0"/>
              <a:t>Workshop targeted to faculty who will be members of their Departmental P&amp;T Committees.</a:t>
            </a:r>
          </a:p>
          <a:p>
            <a:pPr marL="0" indent="0">
              <a:lnSpc>
                <a:spcPct val="110000"/>
              </a:lnSpc>
              <a:buNone/>
            </a:pPr>
            <a:r>
              <a:rPr lang="en-US" dirty="0"/>
              <a:t>Agenda:</a:t>
            </a:r>
          </a:p>
          <a:p>
            <a:pPr>
              <a:lnSpc>
                <a:spcPct val="110000"/>
              </a:lnSpc>
            </a:pPr>
            <a:r>
              <a:rPr lang="en-US" dirty="0"/>
              <a:t>Promotion and Tenure Process Overview</a:t>
            </a:r>
          </a:p>
          <a:p>
            <a:pPr>
              <a:lnSpc>
                <a:spcPct val="110000"/>
              </a:lnSpc>
            </a:pPr>
            <a:r>
              <a:rPr lang="en-US" dirty="0"/>
              <a:t>Role of Departmental Promotion and Tenure Committee</a:t>
            </a:r>
          </a:p>
          <a:p>
            <a:pPr>
              <a:lnSpc>
                <a:spcPct val="110000"/>
              </a:lnSpc>
            </a:pPr>
            <a:r>
              <a:rPr lang="en-US" dirty="0"/>
              <a:t>Promotion and Tenure Requirements</a:t>
            </a:r>
          </a:p>
          <a:p>
            <a:pPr>
              <a:lnSpc>
                <a:spcPct val="110000"/>
              </a:lnSpc>
            </a:pPr>
            <a:r>
              <a:rPr lang="en-US" dirty="0"/>
              <a:t>Departmental Committee Operational Requirements and Recommendations</a:t>
            </a:r>
          </a:p>
          <a:p>
            <a:pPr>
              <a:lnSpc>
                <a:spcPct val="110000"/>
              </a:lnSpc>
            </a:pPr>
            <a:r>
              <a:rPr lang="en-US" dirty="0"/>
              <a:t>Communicating Departmental Outcomes Effectively</a:t>
            </a:r>
          </a:p>
          <a:p>
            <a:pPr>
              <a:lnSpc>
                <a:spcPct val="110000"/>
              </a:lnSpc>
            </a:pPr>
            <a:r>
              <a:rPr lang="en-US" dirty="0"/>
              <a:t>Ensuring Consistent Application of Standards, Policies and Procedures</a:t>
            </a:r>
            <a:endParaRPr lang="en-US" strike="sngStrike" dirty="0"/>
          </a:p>
          <a:p>
            <a:pPr>
              <a:lnSpc>
                <a:spcPct val="110000"/>
              </a:lnSpc>
            </a:pPr>
            <a:r>
              <a:rPr lang="en-US" dirty="0"/>
              <a:t>Q&amp;A</a:t>
            </a:r>
          </a:p>
        </p:txBody>
      </p:sp>
    </p:spTree>
    <p:extLst>
      <p:ext uri="{BB962C8B-B14F-4D97-AF65-F5344CB8AC3E}">
        <p14:creationId xmlns:p14="http://schemas.microsoft.com/office/powerpoint/2010/main" val="1996076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FD994-D7B4-3249-ABD1-592208A39A4B}"/>
              </a:ext>
            </a:extLst>
          </p:cNvPr>
          <p:cNvSpPr>
            <a:spLocks noGrp="1"/>
          </p:cNvSpPr>
          <p:nvPr>
            <p:ph type="title"/>
          </p:nvPr>
        </p:nvSpPr>
        <p:spPr>
          <a:xfrm>
            <a:off x="259977" y="284445"/>
            <a:ext cx="10515600" cy="1325563"/>
          </a:xfrm>
        </p:spPr>
        <p:txBody>
          <a:bodyPr/>
          <a:lstStyle/>
          <a:p>
            <a:r>
              <a:rPr lang="en-US" dirty="0"/>
              <a:t>Implicit Bias</a:t>
            </a:r>
          </a:p>
        </p:txBody>
      </p:sp>
      <p:sp>
        <p:nvSpPr>
          <p:cNvPr id="3" name="Content Placeholder 2">
            <a:extLst>
              <a:ext uri="{FF2B5EF4-FFF2-40B4-BE49-F238E27FC236}">
                <a16:creationId xmlns:a16="http://schemas.microsoft.com/office/drawing/2014/main" id="{5AB670BE-899B-724B-8B8E-7FFA9560E6F4}"/>
              </a:ext>
            </a:extLst>
          </p:cNvPr>
          <p:cNvSpPr>
            <a:spLocks noGrp="1"/>
          </p:cNvSpPr>
          <p:nvPr>
            <p:ph idx="1"/>
          </p:nvPr>
        </p:nvSpPr>
        <p:spPr/>
        <p:txBody>
          <a:bodyPr>
            <a:normAutofit/>
          </a:bodyPr>
          <a:lstStyle/>
          <a:p>
            <a:pPr marL="0" indent="0">
              <a:lnSpc>
                <a:spcPct val="100000"/>
              </a:lnSpc>
              <a:buNone/>
            </a:pPr>
            <a:r>
              <a:rPr lang="en-US" sz="3200" b="1" i="1" dirty="0"/>
              <a:t>Research shows that </a:t>
            </a:r>
          </a:p>
          <a:p>
            <a:pPr>
              <a:lnSpc>
                <a:spcPct val="100000"/>
              </a:lnSpc>
            </a:pPr>
            <a:r>
              <a:rPr lang="en-US" sz="3200" dirty="0"/>
              <a:t>people tend to associate favorable qualities with their own “in-groups,” (affinity bias)</a:t>
            </a:r>
          </a:p>
          <a:p>
            <a:pPr>
              <a:lnSpc>
                <a:spcPct val="100000"/>
              </a:lnSpc>
            </a:pPr>
            <a:r>
              <a:rPr lang="en-US" sz="3200" dirty="0"/>
              <a:t>it is also quite possible to internalize negative biases toward one’s own group, particularly if it has been stigmatized by the broader culture.</a:t>
            </a:r>
          </a:p>
          <a:p>
            <a:endParaRPr lang="en-US" sz="3200" dirty="0"/>
          </a:p>
          <a:p>
            <a:endParaRPr lang="en-US" sz="3200" dirty="0"/>
          </a:p>
        </p:txBody>
      </p:sp>
      <p:sp>
        <p:nvSpPr>
          <p:cNvPr id="4" name="TextBox 3">
            <a:extLst>
              <a:ext uri="{FF2B5EF4-FFF2-40B4-BE49-F238E27FC236}">
                <a16:creationId xmlns:a16="http://schemas.microsoft.com/office/drawing/2014/main" id="{F11B2B65-32EF-8A4D-A84E-B9E106A39375}"/>
              </a:ext>
            </a:extLst>
          </p:cNvPr>
          <p:cNvSpPr txBox="1"/>
          <p:nvPr/>
        </p:nvSpPr>
        <p:spPr>
          <a:xfrm>
            <a:off x="1417321" y="6488668"/>
            <a:ext cx="9932669" cy="338554"/>
          </a:xfrm>
          <a:prstGeom prst="rect">
            <a:avLst/>
          </a:prstGeom>
          <a:noFill/>
        </p:spPr>
        <p:txBody>
          <a:bodyPr wrap="square" rtlCol="0">
            <a:spAutoFit/>
          </a:bodyPr>
          <a:lstStyle/>
          <a:p>
            <a:r>
              <a:rPr lang="en-US" sz="1600" dirty="0"/>
              <a:t>Greenwald (2006) </a:t>
            </a:r>
            <a:r>
              <a:rPr lang="en-US" sz="1600" i="1" dirty="0"/>
              <a:t>California Law Review</a:t>
            </a:r>
            <a:r>
              <a:rPr lang="en-US" sz="1600" dirty="0"/>
              <a:t> and Greenwald (2014) </a:t>
            </a:r>
            <a:r>
              <a:rPr lang="en-US" sz="1600" i="1" dirty="0"/>
              <a:t>American Psychologist</a:t>
            </a:r>
            <a:endParaRPr lang="en-US" sz="1600" dirty="0"/>
          </a:p>
        </p:txBody>
      </p:sp>
    </p:spTree>
    <p:extLst>
      <p:ext uri="{BB962C8B-B14F-4D97-AF65-F5344CB8AC3E}">
        <p14:creationId xmlns:p14="http://schemas.microsoft.com/office/powerpoint/2010/main" val="1834431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FD994-D7B4-3249-ABD1-592208A39A4B}"/>
              </a:ext>
            </a:extLst>
          </p:cNvPr>
          <p:cNvSpPr>
            <a:spLocks noGrp="1"/>
          </p:cNvSpPr>
          <p:nvPr>
            <p:ph type="title"/>
          </p:nvPr>
        </p:nvSpPr>
        <p:spPr>
          <a:xfrm>
            <a:off x="152400" y="176869"/>
            <a:ext cx="10515600" cy="1325563"/>
          </a:xfrm>
        </p:spPr>
        <p:txBody>
          <a:bodyPr/>
          <a:lstStyle/>
          <a:p>
            <a:r>
              <a:rPr lang="en-US" dirty="0"/>
              <a:t>Implicit Bias Research</a:t>
            </a:r>
          </a:p>
        </p:txBody>
      </p:sp>
      <p:sp>
        <p:nvSpPr>
          <p:cNvPr id="3" name="Content Placeholder 2">
            <a:extLst>
              <a:ext uri="{FF2B5EF4-FFF2-40B4-BE49-F238E27FC236}">
                <a16:creationId xmlns:a16="http://schemas.microsoft.com/office/drawing/2014/main" id="{5AB670BE-899B-724B-8B8E-7FFA9560E6F4}"/>
              </a:ext>
            </a:extLst>
          </p:cNvPr>
          <p:cNvSpPr>
            <a:spLocks noGrp="1"/>
          </p:cNvSpPr>
          <p:nvPr>
            <p:ph idx="1"/>
          </p:nvPr>
        </p:nvSpPr>
        <p:spPr/>
        <p:txBody>
          <a:bodyPr>
            <a:normAutofit/>
          </a:bodyPr>
          <a:lstStyle/>
          <a:p>
            <a:pPr marL="0" indent="0">
              <a:lnSpc>
                <a:spcPct val="100000"/>
              </a:lnSpc>
              <a:buNone/>
            </a:pPr>
            <a:r>
              <a:rPr lang="en-US" b="1" i="1" dirty="0"/>
              <a:t>An example of file review (reviewed writing sample w deliberate errors; half reviewed white name, half reviewed black name – all else the same)</a:t>
            </a:r>
            <a:r>
              <a:rPr lang="en-US" b="1" i="1" baseline="30000" dirty="0"/>
              <a:t>1</a:t>
            </a:r>
          </a:p>
          <a:p>
            <a:pPr>
              <a:lnSpc>
                <a:spcPct val="100000"/>
              </a:lnSpc>
            </a:pPr>
            <a:r>
              <a:rPr lang="en-US" dirty="0"/>
              <a:t>readers saw what they expected to see (implicit bias: 			</a:t>
            </a:r>
            <a:r>
              <a:rPr lang="en-US" b="1" dirty="0">
                <a:solidFill>
                  <a:srgbClr val="D2492A"/>
                </a:solidFill>
              </a:rPr>
              <a:t>greater competency, white; lesser competency, black</a:t>
            </a:r>
            <a:r>
              <a:rPr lang="en-US" dirty="0"/>
              <a:t>) </a:t>
            </a:r>
          </a:p>
          <a:p>
            <a:pPr>
              <a:lnSpc>
                <a:spcPct val="100000"/>
              </a:lnSpc>
            </a:pPr>
            <a:r>
              <a:rPr lang="en-US" dirty="0"/>
              <a:t>found evidence to validate what they expected to see as well (confirmation bias: fewer errors, white; more errors, black).</a:t>
            </a:r>
          </a:p>
        </p:txBody>
      </p:sp>
      <p:sp>
        <p:nvSpPr>
          <p:cNvPr id="5" name="TextBox 4">
            <a:extLst>
              <a:ext uri="{FF2B5EF4-FFF2-40B4-BE49-F238E27FC236}">
                <a16:creationId xmlns:a16="http://schemas.microsoft.com/office/drawing/2014/main" id="{7E14A825-85A4-E640-8635-D2BEA2369C49}"/>
              </a:ext>
            </a:extLst>
          </p:cNvPr>
          <p:cNvSpPr txBox="1"/>
          <p:nvPr/>
        </p:nvSpPr>
        <p:spPr>
          <a:xfrm>
            <a:off x="0" y="5973344"/>
            <a:ext cx="11883390" cy="338554"/>
          </a:xfrm>
          <a:prstGeom prst="rect">
            <a:avLst/>
          </a:prstGeom>
          <a:noFill/>
        </p:spPr>
        <p:txBody>
          <a:bodyPr wrap="square" rtlCol="0">
            <a:spAutoFit/>
          </a:bodyPr>
          <a:lstStyle/>
          <a:p>
            <a:pPr lvl="0" defTabSz="914400">
              <a:defRPr/>
            </a:pPr>
            <a:r>
              <a:rPr lang="en-US" sz="1600" dirty="0"/>
              <a:t>1. Milkman (2015) </a:t>
            </a:r>
            <a:r>
              <a:rPr lang="en-US" sz="1600" i="1" dirty="0"/>
              <a:t>Journal of Applied Psychology</a:t>
            </a:r>
            <a:r>
              <a:rPr lang="en-US" sz="1600" dirty="0"/>
              <a:t> and 2. Reeves (2014)Yellow Paper Series (Chicago: </a:t>
            </a:r>
            <a:r>
              <a:rPr lang="en-US" sz="1600" dirty="0" err="1"/>
              <a:t>Nextions</a:t>
            </a:r>
            <a:r>
              <a:rPr lang="en-US" sz="1600" dirty="0"/>
              <a:t>)</a:t>
            </a:r>
          </a:p>
        </p:txBody>
      </p:sp>
    </p:spTree>
    <p:extLst>
      <p:ext uri="{BB962C8B-B14F-4D97-AF65-F5344CB8AC3E}">
        <p14:creationId xmlns:p14="http://schemas.microsoft.com/office/powerpoint/2010/main" val="425163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1C03-B0BB-1947-9CAF-418F596CB966}"/>
              </a:ext>
            </a:extLst>
          </p:cNvPr>
          <p:cNvSpPr>
            <a:spLocks noGrp="1"/>
          </p:cNvSpPr>
          <p:nvPr>
            <p:ph type="title"/>
          </p:nvPr>
        </p:nvSpPr>
        <p:spPr>
          <a:xfrm>
            <a:off x="133056" y="159256"/>
            <a:ext cx="11036968" cy="1293028"/>
          </a:xfrm>
        </p:spPr>
        <p:txBody>
          <a:bodyPr/>
          <a:lstStyle/>
          <a:p>
            <a:r>
              <a:rPr lang="en-US" dirty="0"/>
              <a:t>Some Strategies to Manage Implicit Bias</a:t>
            </a:r>
          </a:p>
        </p:txBody>
      </p:sp>
      <p:sp>
        <p:nvSpPr>
          <p:cNvPr id="3" name="Content Placeholder 2">
            <a:extLst>
              <a:ext uri="{FF2B5EF4-FFF2-40B4-BE49-F238E27FC236}">
                <a16:creationId xmlns:a16="http://schemas.microsoft.com/office/drawing/2014/main" id="{B38676FE-DBA5-0D4E-8A0E-CA59464183B2}"/>
              </a:ext>
            </a:extLst>
          </p:cNvPr>
          <p:cNvSpPr>
            <a:spLocks noGrp="1"/>
          </p:cNvSpPr>
          <p:nvPr>
            <p:ph idx="1"/>
          </p:nvPr>
        </p:nvSpPr>
        <p:spPr/>
        <p:txBody>
          <a:bodyPr>
            <a:normAutofit/>
          </a:bodyPr>
          <a:lstStyle/>
          <a:p>
            <a:pPr marL="0" lvl="0" indent="0">
              <a:lnSpc>
                <a:spcPct val="100000"/>
              </a:lnSpc>
              <a:buNone/>
            </a:pPr>
            <a:r>
              <a:rPr lang="en-US" sz="2400" b="1" i="1" dirty="0"/>
              <a:t>A summary: </a:t>
            </a:r>
          </a:p>
          <a:p>
            <a:pPr lvl="0">
              <a:lnSpc>
                <a:spcPct val="100000"/>
              </a:lnSpc>
            </a:pPr>
            <a:r>
              <a:rPr lang="en-US" sz="2400" dirty="0"/>
              <a:t>Stereotype replacement — in which you recognize and label your biased behavior or thoughts and replace them with nonprejudicial responses.</a:t>
            </a:r>
          </a:p>
          <a:p>
            <a:pPr lvl="0">
              <a:lnSpc>
                <a:spcPct val="100000"/>
              </a:lnSpc>
            </a:pPr>
            <a:r>
              <a:rPr lang="en-US" sz="2400" dirty="0"/>
              <a:t>Counter-stereotypic imaging — in which you imagine examples of people who defy the stereotypes of their groups.</a:t>
            </a:r>
          </a:p>
          <a:p>
            <a:pPr lvl="0">
              <a:lnSpc>
                <a:spcPct val="100000"/>
              </a:lnSpc>
            </a:pPr>
            <a:r>
              <a:rPr lang="en-US" sz="2400" dirty="0"/>
              <a:t>Perspective taking — in which you try to adopt the perspective of someone in a marginalized group.</a:t>
            </a:r>
          </a:p>
          <a:p>
            <a:endParaRPr lang="en-US" sz="2400" dirty="0"/>
          </a:p>
        </p:txBody>
      </p:sp>
      <p:sp>
        <p:nvSpPr>
          <p:cNvPr id="4" name="TextBox 3">
            <a:extLst>
              <a:ext uri="{FF2B5EF4-FFF2-40B4-BE49-F238E27FC236}">
                <a16:creationId xmlns:a16="http://schemas.microsoft.com/office/drawing/2014/main" id="{838CB139-34CD-024B-A3BE-1F3A5BC74A72}"/>
              </a:ext>
            </a:extLst>
          </p:cNvPr>
          <p:cNvSpPr txBox="1"/>
          <p:nvPr/>
        </p:nvSpPr>
        <p:spPr>
          <a:xfrm>
            <a:off x="123852" y="5807631"/>
            <a:ext cx="11944295" cy="369332"/>
          </a:xfrm>
          <a:prstGeom prst="rect">
            <a:avLst/>
          </a:prstGeom>
          <a:noFill/>
        </p:spPr>
        <p:txBody>
          <a:bodyPr wrap="none" rtlCol="0">
            <a:spAutoFit/>
          </a:bodyPr>
          <a:lstStyle/>
          <a:p>
            <a:r>
              <a:rPr lang="en-US" dirty="0"/>
              <a:t>Workshops by Devine et al. From: </a:t>
            </a:r>
            <a:r>
              <a:rPr lang="en-US" u="sng" dirty="0">
                <a:hlinkClick r:id="rId3"/>
              </a:rPr>
              <a:t>https://www.chronicle.com/article/Yes-You-Have-Implicit-Biases/241797</a:t>
            </a:r>
            <a:endParaRPr lang="en-US" dirty="0"/>
          </a:p>
        </p:txBody>
      </p:sp>
    </p:spTree>
    <p:extLst>
      <p:ext uri="{BB962C8B-B14F-4D97-AF65-F5344CB8AC3E}">
        <p14:creationId xmlns:p14="http://schemas.microsoft.com/office/powerpoint/2010/main" val="3366721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C0A9-44CD-6D40-9FE7-2069DC51A313}"/>
              </a:ext>
            </a:extLst>
          </p:cNvPr>
          <p:cNvSpPr>
            <a:spLocks noGrp="1"/>
          </p:cNvSpPr>
          <p:nvPr>
            <p:ph type="title"/>
          </p:nvPr>
        </p:nvSpPr>
        <p:spPr>
          <a:xfrm>
            <a:off x="165847" y="123079"/>
            <a:ext cx="10515600" cy="1325563"/>
          </a:xfrm>
        </p:spPr>
        <p:txBody>
          <a:bodyPr/>
          <a:lstStyle/>
          <a:p>
            <a:r>
              <a:rPr lang="en-US" dirty="0"/>
              <a:t>Rec Letters &amp; Committee Letter</a:t>
            </a:r>
          </a:p>
        </p:txBody>
      </p:sp>
      <p:sp>
        <p:nvSpPr>
          <p:cNvPr id="3" name="Content Placeholder 2">
            <a:extLst>
              <a:ext uri="{FF2B5EF4-FFF2-40B4-BE49-F238E27FC236}">
                <a16:creationId xmlns:a16="http://schemas.microsoft.com/office/drawing/2014/main" id="{2AE0EF21-776A-014B-9D9B-261937DA25AB}"/>
              </a:ext>
            </a:extLst>
          </p:cNvPr>
          <p:cNvSpPr>
            <a:spLocks noGrp="1"/>
          </p:cNvSpPr>
          <p:nvPr>
            <p:ph idx="1"/>
          </p:nvPr>
        </p:nvSpPr>
        <p:spPr/>
        <p:txBody>
          <a:bodyPr/>
          <a:lstStyle/>
          <a:p>
            <a:pPr marL="0" indent="0">
              <a:buNone/>
            </a:pPr>
            <a:r>
              <a:rPr lang="en-US" b="1" i="1" dirty="0"/>
              <a:t>Think about the literature and implicit bias when </a:t>
            </a:r>
          </a:p>
          <a:p>
            <a:r>
              <a:rPr lang="en-US" dirty="0"/>
              <a:t>you WRITE your committee letter</a:t>
            </a:r>
          </a:p>
          <a:p>
            <a:r>
              <a:rPr lang="en-US" dirty="0"/>
              <a:t>And when you read letters</a:t>
            </a:r>
          </a:p>
        </p:txBody>
      </p:sp>
      <p:sp>
        <p:nvSpPr>
          <p:cNvPr id="4" name="TextBox 3">
            <a:extLst>
              <a:ext uri="{FF2B5EF4-FFF2-40B4-BE49-F238E27FC236}">
                <a16:creationId xmlns:a16="http://schemas.microsoft.com/office/drawing/2014/main" id="{A0411446-CC56-0C4F-A696-B1D76E69C52D}"/>
              </a:ext>
            </a:extLst>
          </p:cNvPr>
          <p:cNvSpPr txBox="1"/>
          <p:nvPr/>
        </p:nvSpPr>
        <p:spPr>
          <a:xfrm>
            <a:off x="4525108" y="4001294"/>
            <a:ext cx="6577378" cy="1815882"/>
          </a:xfrm>
          <a:prstGeom prst="rect">
            <a:avLst/>
          </a:prstGeom>
          <a:noFill/>
        </p:spPr>
        <p:txBody>
          <a:bodyPr wrap="none" rtlCol="0">
            <a:spAutoFit/>
          </a:bodyPr>
          <a:lstStyle/>
          <a:p>
            <a:r>
              <a:rPr lang="en-US" sz="2800" b="1" dirty="0"/>
              <a:t>Remember from the literature:</a:t>
            </a:r>
          </a:p>
          <a:p>
            <a:r>
              <a:rPr lang="en-US" sz="2800" b="1" u="sng" dirty="0"/>
              <a:t>Rec Letters written…</a:t>
            </a:r>
          </a:p>
          <a:p>
            <a:r>
              <a:rPr lang="en-US" sz="2800" dirty="0"/>
              <a:t>for men have more </a:t>
            </a:r>
            <a:r>
              <a:rPr lang="en-US" sz="2800" b="1" dirty="0">
                <a:solidFill>
                  <a:schemeClr val="bg1">
                    <a:lumMod val="50000"/>
                  </a:schemeClr>
                </a:solidFill>
              </a:rPr>
              <a:t>professional</a:t>
            </a:r>
            <a:r>
              <a:rPr lang="en-US" sz="2800" dirty="0">
                <a:solidFill>
                  <a:schemeClr val="bg1">
                    <a:lumMod val="50000"/>
                  </a:schemeClr>
                </a:solidFill>
              </a:rPr>
              <a:t> </a:t>
            </a:r>
            <a:r>
              <a:rPr lang="en-US" sz="2800" dirty="0"/>
              <a:t>statements</a:t>
            </a:r>
          </a:p>
          <a:p>
            <a:r>
              <a:rPr lang="en-US" sz="2800" dirty="0"/>
              <a:t>for women have more </a:t>
            </a:r>
            <a:r>
              <a:rPr lang="en-US" sz="2800" b="1" dirty="0">
                <a:solidFill>
                  <a:srgbClr val="7F7F7F"/>
                </a:solidFill>
              </a:rPr>
              <a:t>personal</a:t>
            </a:r>
            <a:r>
              <a:rPr lang="en-US" sz="2800" dirty="0">
                <a:solidFill>
                  <a:srgbClr val="7F7F7F"/>
                </a:solidFill>
              </a:rPr>
              <a:t> </a:t>
            </a:r>
            <a:r>
              <a:rPr lang="en-US" sz="2800" dirty="0"/>
              <a:t>statements</a:t>
            </a:r>
          </a:p>
        </p:txBody>
      </p:sp>
    </p:spTree>
    <p:extLst>
      <p:ext uri="{BB962C8B-B14F-4D97-AF65-F5344CB8AC3E}">
        <p14:creationId xmlns:p14="http://schemas.microsoft.com/office/powerpoint/2010/main" val="194335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a:xfrm>
            <a:off x="138953" y="13447"/>
            <a:ext cx="10515600" cy="1325563"/>
          </a:xfrm>
        </p:spPr>
        <p:txBody>
          <a:bodyPr>
            <a:normAutofit/>
          </a:bodyPr>
          <a:lstStyle/>
          <a:p>
            <a:r>
              <a:rPr lang="en-US" dirty="0"/>
              <a:t>Departmental Committee Operational Requirements and Recommendations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a:xfrm>
            <a:off x="510988" y="1452282"/>
            <a:ext cx="10842812" cy="4724681"/>
          </a:xfrm>
        </p:spPr>
        <p:txBody>
          <a:bodyPr>
            <a:normAutofit lnSpcReduction="10000"/>
          </a:bodyPr>
          <a:lstStyle/>
          <a:p>
            <a:pPr marL="0" indent="0">
              <a:lnSpc>
                <a:spcPct val="100000"/>
              </a:lnSpc>
              <a:buNone/>
            </a:pPr>
            <a:r>
              <a:rPr lang="en-US" dirty="0"/>
              <a:t>Committee Composition</a:t>
            </a:r>
          </a:p>
          <a:p>
            <a:pPr marL="0" indent="0">
              <a:lnSpc>
                <a:spcPct val="100000"/>
              </a:lnSpc>
              <a:buNone/>
            </a:pPr>
            <a:endParaRPr lang="en-US" dirty="0"/>
          </a:p>
          <a:p>
            <a:pPr>
              <a:lnSpc>
                <a:spcPct val="100000"/>
              </a:lnSpc>
            </a:pPr>
            <a:r>
              <a:rPr lang="en-US" dirty="0"/>
              <a:t>By common practice, the Department Head appoints Chair and charges the Committee</a:t>
            </a:r>
          </a:p>
          <a:p>
            <a:pPr>
              <a:lnSpc>
                <a:spcPct val="100000"/>
              </a:lnSpc>
            </a:pPr>
            <a:r>
              <a:rPr lang="en-US" dirty="0"/>
              <a:t>All eligible faculty are required to participate except:</a:t>
            </a:r>
          </a:p>
          <a:p>
            <a:pPr lvl="1">
              <a:lnSpc>
                <a:spcPct val="100000"/>
              </a:lnSpc>
            </a:pPr>
            <a:r>
              <a:rPr lang="en-US" dirty="0"/>
              <a:t>those on leave (i.e., medical, unpaid, or administrative), and</a:t>
            </a:r>
          </a:p>
          <a:p>
            <a:pPr lvl="1">
              <a:lnSpc>
                <a:spcPct val="100000"/>
              </a:lnSpc>
            </a:pPr>
            <a:r>
              <a:rPr lang="en-US" dirty="0"/>
              <a:t>those on sabbatical (not required but may choose to participate)</a:t>
            </a:r>
          </a:p>
          <a:p>
            <a:pPr>
              <a:lnSpc>
                <a:spcPct val="100000"/>
              </a:lnSpc>
            </a:pPr>
            <a:r>
              <a:rPr lang="en-US" dirty="0"/>
              <a:t>Faculty eligibility is defined in Faculty Handbook (8.1.3, 8.2.2) and the Procedures Manual (6.1)</a:t>
            </a:r>
          </a:p>
          <a:p>
            <a:pPr>
              <a:lnSpc>
                <a:spcPct val="100000"/>
              </a:lnSpc>
            </a:pPr>
            <a:r>
              <a:rPr lang="en-US" dirty="0"/>
              <a:t>No department heads, no emeritus faculty, no transitional faculty</a:t>
            </a:r>
          </a:p>
          <a:p>
            <a:endParaRPr lang="en-US" dirty="0"/>
          </a:p>
        </p:txBody>
      </p:sp>
    </p:spTree>
    <p:extLst>
      <p:ext uri="{BB962C8B-B14F-4D97-AF65-F5344CB8AC3E}">
        <p14:creationId xmlns:p14="http://schemas.microsoft.com/office/powerpoint/2010/main" val="812834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a:xfrm>
            <a:off x="112059" y="117504"/>
            <a:ext cx="10515600" cy="1325563"/>
          </a:xfrm>
        </p:spPr>
        <p:txBody>
          <a:bodyPr>
            <a:normAutofit/>
          </a:bodyPr>
          <a:lstStyle/>
          <a:p>
            <a:r>
              <a:rPr lang="en-US" dirty="0"/>
              <a:t>Departmental Committee Operational Requirements and Recommendations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a:xfrm>
            <a:off x="470647" y="1494263"/>
            <a:ext cx="10883153" cy="4682700"/>
          </a:xfrm>
        </p:spPr>
        <p:txBody>
          <a:bodyPr>
            <a:normAutofit fontScale="92500" lnSpcReduction="20000"/>
          </a:bodyPr>
          <a:lstStyle/>
          <a:p>
            <a:pPr marL="0" indent="0">
              <a:lnSpc>
                <a:spcPct val="110000"/>
              </a:lnSpc>
              <a:buNone/>
            </a:pPr>
            <a:r>
              <a:rPr lang="en-US" dirty="0"/>
              <a:t>Operations (Procedures Manual 6.1)</a:t>
            </a:r>
          </a:p>
          <a:p>
            <a:pPr marL="0" indent="0">
              <a:lnSpc>
                <a:spcPct val="110000"/>
              </a:lnSpc>
              <a:buNone/>
            </a:pPr>
            <a:endParaRPr lang="en-US" dirty="0"/>
          </a:p>
          <a:p>
            <a:pPr>
              <a:lnSpc>
                <a:spcPct val="110000"/>
              </a:lnSpc>
            </a:pPr>
            <a:r>
              <a:rPr lang="en-US" dirty="0"/>
              <a:t>Committees may choose their own process procedures (e.g., when to meet, how to manage review of dossiers, voting, etc.)</a:t>
            </a:r>
          </a:p>
          <a:p>
            <a:pPr>
              <a:lnSpc>
                <a:spcPct val="110000"/>
              </a:lnSpc>
            </a:pPr>
            <a:r>
              <a:rPr lang="en-US" dirty="0"/>
              <a:t>Faculty with COIs should recuse themselves from discussion and voting of individual dossiers. Faculty with COI should disclose this to the Chair </a:t>
            </a:r>
          </a:p>
          <a:p>
            <a:pPr>
              <a:lnSpc>
                <a:spcPct val="110000"/>
              </a:lnSpc>
            </a:pPr>
            <a:r>
              <a:rPr lang="en-US" dirty="0"/>
              <a:t>With the exception of COIs, all faculty are expected to render an opinion on all candidates (no abstentions)</a:t>
            </a:r>
          </a:p>
          <a:p>
            <a:pPr>
              <a:lnSpc>
                <a:spcPct val="110000"/>
              </a:lnSpc>
            </a:pPr>
            <a:r>
              <a:rPr lang="en-US" dirty="0"/>
              <a:t>Only vote tally reported in recommendation letter(s).</a:t>
            </a:r>
          </a:p>
          <a:p>
            <a:endParaRPr lang="en-US" dirty="0"/>
          </a:p>
        </p:txBody>
      </p:sp>
    </p:spTree>
    <p:extLst>
      <p:ext uri="{BB962C8B-B14F-4D97-AF65-F5344CB8AC3E}">
        <p14:creationId xmlns:p14="http://schemas.microsoft.com/office/powerpoint/2010/main" val="43508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a:xfrm>
            <a:off x="152400" y="117504"/>
            <a:ext cx="10515600" cy="1325563"/>
          </a:xfrm>
        </p:spPr>
        <p:txBody>
          <a:bodyPr>
            <a:normAutofit/>
          </a:bodyPr>
          <a:lstStyle/>
          <a:p>
            <a:r>
              <a:rPr lang="en-US" dirty="0"/>
              <a:t>Departmental Committee Operational Requirements and Recommendations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a:xfrm>
            <a:off x="838200" y="1494263"/>
            <a:ext cx="10515600" cy="4682700"/>
          </a:xfrm>
        </p:spPr>
        <p:txBody>
          <a:bodyPr>
            <a:normAutofit fontScale="85000" lnSpcReduction="20000"/>
          </a:bodyPr>
          <a:lstStyle/>
          <a:p>
            <a:pPr marL="0" indent="0">
              <a:lnSpc>
                <a:spcPct val="120000"/>
              </a:lnSpc>
              <a:buNone/>
            </a:pPr>
            <a:r>
              <a:rPr lang="en-US" dirty="0"/>
              <a:t>Departmental Committees must produce at least one formal recommendation letter for each candidate. This letter must:</a:t>
            </a:r>
          </a:p>
          <a:p>
            <a:pPr>
              <a:lnSpc>
                <a:spcPct val="120000"/>
              </a:lnSpc>
            </a:pPr>
            <a:r>
              <a:rPr lang="en-US" dirty="0"/>
              <a:t>Define the outcome of committee deliberations and document the vote tally supporting this outcome</a:t>
            </a:r>
          </a:p>
          <a:p>
            <a:pPr>
              <a:lnSpc>
                <a:spcPct val="120000"/>
              </a:lnSpc>
            </a:pPr>
            <a:r>
              <a:rPr lang="en-US" dirty="0"/>
              <a:t>Address if and then how the candidate meets the requirements for promotion and/or tenure as defined in the Handbook and articulated in the Procedures Manual</a:t>
            </a:r>
          </a:p>
          <a:p>
            <a:pPr>
              <a:lnSpc>
                <a:spcPct val="120000"/>
              </a:lnSpc>
            </a:pPr>
            <a:r>
              <a:rPr lang="en-US" dirty="0"/>
              <a:t>Provide overall context of the standards commonly applied for promotion and/or tenure in the discipline</a:t>
            </a:r>
          </a:p>
          <a:p>
            <a:pPr marL="0" indent="0">
              <a:lnSpc>
                <a:spcPct val="120000"/>
              </a:lnSpc>
              <a:buNone/>
            </a:pPr>
            <a:r>
              <a:rPr lang="en-US" dirty="0"/>
              <a:t>In the case of a split vote, an additional letter summarizing the dissenting view must also be produced and submitted to the DH</a:t>
            </a:r>
          </a:p>
        </p:txBody>
      </p:sp>
    </p:spTree>
    <p:extLst>
      <p:ext uri="{BB962C8B-B14F-4D97-AF65-F5344CB8AC3E}">
        <p14:creationId xmlns:p14="http://schemas.microsoft.com/office/powerpoint/2010/main" val="1385657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3D7E5-EBB8-9D49-8E61-CDC07D67A65D}"/>
              </a:ext>
            </a:extLst>
          </p:cNvPr>
          <p:cNvSpPr>
            <a:spLocks noGrp="1"/>
          </p:cNvSpPr>
          <p:nvPr>
            <p:ph type="title"/>
          </p:nvPr>
        </p:nvSpPr>
        <p:spPr>
          <a:xfrm>
            <a:off x="125506" y="144399"/>
            <a:ext cx="10515600" cy="1325563"/>
          </a:xfrm>
        </p:spPr>
        <p:txBody>
          <a:bodyPr>
            <a:normAutofit/>
          </a:bodyPr>
          <a:lstStyle/>
          <a:p>
            <a:r>
              <a:rPr lang="en-US" dirty="0"/>
              <a:t>Departmental Committee Operational Considerations</a:t>
            </a:r>
          </a:p>
        </p:txBody>
      </p:sp>
      <p:sp>
        <p:nvSpPr>
          <p:cNvPr id="3" name="Content Placeholder 2">
            <a:extLst>
              <a:ext uri="{FF2B5EF4-FFF2-40B4-BE49-F238E27FC236}">
                <a16:creationId xmlns:a16="http://schemas.microsoft.com/office/drawing/2014/main" id="{44C80F03-05B9-724F-82D9-A85B69A051FE}"/>
              </a:ext>
            </a:extLst>
          </p:cNvPr>
          <p:cNvSpPr>
            <a:spLocks noGrp="1"/>
          </p:cNvSpPr>
          <p:nvPr>
            <p:ph idx="1"/>
          </p:nvPr>
        </p:nvSpPr>
        <p:spPr>
          <a:xfrm>
            <a:off x="228600" y="1494263"/>
            <a:ext cx="11766175" cy="4682700"/>
          </a:xfrm>
        </p:spPr>
        <p:txBody>
          <a:bodyPr>
            <a:normAutofit fontScale="77500" lnSpcReduction="20000"/>
          </a:bodyPr>
          <a:lstStyle/>
          <a:p>
            <a:pPr>
              <a:lnSpc>
                <a:spcPct val="120000"/>
              </a:lnSpc>
            </a:pPr>
            <a:r>
              <a:rPr lang="en-US" u="sng" dirty="0"/>
              <a:t>Candidate Questions:</a:t>
            </a:r>
            <a:r>
              <a:rPr lang="en-US" dirty="0"/>
              <a:t> Committee may ask candidate for additional information and clarifications. Document question and candidate response as part of recommendation letter.</a:t>
            </a:r>
            <a:endParaRPr lang="en-US" u="sng" dirty="0"/>
          </a:p>
          <a:p>
            <a:pPr>
              <a:lnSpc>
                <a:spcPct val="120000"/>
              </a:lnSpc>
            </a:pPr>
            <a:r>
              <a:rPr lang="en-US" u="sng" dirty="0"/>
              <a:t>Process Questions:</a:t>
            </a:r>
            <a:r>
              <a:rPr lang="en-US" dirty="0"/>
              <a:t> If Committee has process questions, Chair should reach out to Boyd or Walker for advice and recommendations.</a:t>
            </a:r>
            <a:endParaRPr lang="en-US" u="sng" dirty="0"/>
          </a:p>
          <a:p>
            <a:pPr>
              <a:lnSpc>
                <a:spcPct val="120000"/>
              </a:lnSpc>
            </a:pPr>
            <a:r>
              <a:rPr lang="en-US" u="sng" dirty="0"/>
              <a:t>Committee Meeting Notes, Drafts and Emails</a:t>
            </a:r>
            <a:r>
              <a:rPr lang="en-US" dirty="0"/>
              <a:t>: May be subject to disclosure in response to public records requests or discovery requests in litigation. Recommend developing committee protocol for record retention after recommendation voted on and finalized in written form.</a:t>
            </a:r>
          </a:p>
          <a:p>
            <a:pPr>
              <a:lnSpc>
                <a:spcPct val="120000"/>
              </a:lnSpc>
            </a:pPr>
            <a:r>
              <a:rPr lang="en-US" u="sng" dirty="0"/>
              <a:t>Confidentiality and Disclosures</a:t>
            </a:r>
            <a:r>
              <a:rPr lang="en-US" dirty="0"/>
              <a:t>:  Candidate is given Department and DH recommendations and has the opportunity to respond to correct factual errors. May seek additional information through post-review appeal process; however, no external letters or identities of external reviewers are provided to the candidate.</a:t>
            </a:r>
          </a:p>
          <a:p>
            <a:endParaRPr lang="en-US" dirty="0"/>
          </a:p>
        </p:txBody>
      </p:sp>
    </p:spTree>
    <p:extLst>
      <p:ext uri="{BB962C8B-B14F-4D97-AF65-F5344CB8AC3E}">
        <p14:creationId xmlns:p14="http://schemas.microsoft.com/office/powerpoint/2010/main" val="9067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60AFE-4A34-014D-B5F4-AEF671B2427B}"/>
              </a:ext>
            </a:extLst>
          </p:cNvPr>
          <p:cNvSpPr>
            <a:spLocks noGrp="1"/>
          </p:cNvSpPr>
          <p:nvPr>
            <p:ph type="title"/>
          </p:nvPr>
        </p:nvSpPr>
        <p:spPr/>
        <p:txBody>
          <a:bodyPr/>
          <a:lstStyle/>
          <a:p>
            <a:r>
              <a:rPr lang="en-US" dirty="0"/>
              <a:t>Ground Rules - RESPECT</a:t>
            </a:r>
          </a:p>
        </p:txBody>
      </p:sp>
      <p:sp>
        <p:nvSpPr>
          <p:cNvPr id="3" name="Content Placeholder 2">
            <a:extLst>
              <a:ext uri="{FF2B5EF4-FFF2-40B4-BE49-F238E27FC236}">
                <a16:creationId xmlns:a16="http://schemas.microsoft.com/office/drawing/2014/main" id="{744ACFEC-5D79-0D4A-881D-16D5C834CE8B}"/>
              </a:ext>
            </a:extLst>
          </p:cNvPr>
          <p:cNvSpPr>
            <a:spLocks noGrp="1"/>
          </p:cNvSpPr>
          <p:nvPr>
            <p:ph idx="1"/>
          </p:nvPr>
        </p:nvSpPr>
        <p:spPr>
          <a:xfrm>
            <a:off x="515815" y="1825625"/>
            <a:ext cx="11676185" cy="4351338"/>
          </a:xfrm>
        </p:spPr>
        <p:txBody>
          <a:bodyPr>
            <a:normAutofit/>
          </a:bodyPr>
          <a:lstStyle/>
          <a:p>
            <a:r>
              <a:rPr lang="en-US" sz="3600" b="1" dirty="0"/>
              <a:t>R</a:t>
            </a:r>
            <a:r>
              <a:rPr lang="en-US" sz="3600" dirty="0"/>
              <a:t>ule of three – 3 people speak before you</a:t>
            </a:r>
            <a:endParaRPr lang="en-US" sz="3600" b="1" dirty="0"/>
          </a:p>
          <a:p>
            <a:r>
              <a:rPr lang="en-US" sz="3600" b="1" dirty="0"/>
              <a:t>E</a:t>
            </a:r>
            <a:r>
              <a:rPr lang="en-US" sz="3600" dirty="0"/>
              <a:t>xpect to learn something about yourself &amp; others</a:t>
            </a:r>
            <a:endParaRPr lang="en-US" sz="3600" b="1" dirty="0"/>
          </a:p>
          <a:p>
            <a:r>
              <a:rPr lang="en-US" sz="3600" b="1" dirty="0"/>
              <a:t>S</a:t>
            </a:r>
            <a:r>
              <a:rPr lang="en-US" sz="3600" dirty="0"/>
              <a:t>peak clearly</a:t>
            </a:r>
            <a:endParaRPr lang="en-US" sz="3600" b="1" dirty="0"/>
          </a:p>
          <a:p>
            <a:r>
              <a:rPr lang="en-US" sz="3600" b="1" dirty="0"/>
              <a:t>P</a:t>
            </a:r>
            <a:r>
              <a:rPr lang="en-US" sz="3600" dirty="0"/>
              <a:t>articipate honestly &amp; openly</a:t>
            </a:r>
            <a:endParaRPr lang="en-US" sz="3600" b="1" dirty="0"/>
          </a:p>
          <a:p>
            <a:r>
              <a:rPr lang="en-US" sz="3600" b="1" dirty="0"/>
              <a:t>E</a:t>
            </a:r>
            <a:r>
              <a:rPr lang="en-US" sz="3600" dirty="0"/>
              <a:t>ngage by listening and speaking</a:t>
            </a:r>
            <a:endParaRPr lang="en-US" sz="3600" b="1" dirty="0"/>
          </a:p>
          <a:p>
            <a:r>
              <a:rPr lang="en-US" sz="3600" b="1" dirty="0"/>
              <a:t>C</a:t>
            </a:r>
            <a:r>
              <a:rPr lang="en-US" sz="3600" dirty="0"/>
              <a:t>oncise – keep your comments succinct</a:t>
            </a:r>
            <a:endParaRPr lang="en-US" sz="3600" b="1" dirty="0"/>
          </a:p>
          <a:p>
            <a:r>
              <a:rPr lang="en-US" sz="3600" b="1" dirty="0"/>
              <a:t>T</a:t>
            </a:r>
            <a:r>
              <a:rPr lang="en-US" sz="3600" dirty="0"/>
              <a:t>urn off your devices, or at least put away distractions!</a:t>
            </a:r>
            <a:endParaRPr lang="en-US" sz="3600" b="1" dirty="0"/>
          </a:p>
        </p:txBody>
      </p:sp>
    </p:spTree>
    <p:extLst>
      <p:ext uri="{BB962C8B-B14F-4D97-AF65-F5344CB8AC3E}">
        <p14:creationId xmlns:p14="http://schemas.microsoft.com/office/powerpoint/2010/main" val="199268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F7FC-6464-A04C-A2B1-B5C91D20E10C}"/>
              </a:ext>
            </a:extLst>
          </p:cNvPr>
          <p:cNvSpPr>
            <a:spLocks noGrp="1"/>
          </p:cNvSpPr>
          <p:nvPr>
            <p:ph type="title"/>
          </p:nvPr>
        </p:nvSpPr>
        <p:spPr>
          <a:xfrm>
            <a:off x="815897" y="379142"/>
            <a:ext cx="10515600" cy="501805"/>
          </a:xfrm>
        </p:spPr>
        <p:txBody>
          <a:bodyPr>
            <a:normAutofit fontScale="90000"/>
          </a:bodyPr>
          <a:lstStyle/>
          <a:p>
            <a:r>
              <a:rPr lang="en-US" dirty="0"/>
              <a:t>Promotion and Tenure Process Overview*</a:t>
            </a:r>
            <a:br>
              <a:rPr lang="en-US" dirty="0"/>
            </a:br>
            <a:endParaRPr lang="en-US" dirty="0"/>
          </a:p>
        </p:txBody>
      </p:sp>
      <p:cxnSp>
        <p:nvCxnSpPr>
          <p:cNvPr id="4" name="Straight Arrow Connector 3">
            <a:extLst>
              <a:ext uri="{FF2B5EF4-FFF2-40B4-BE49-F238E27FC236}">
                <a16:creationId xmlns:a16="http://schemas.microsoft.com/office/drawing/2014/main" id="{E0B79584-63A3-C044-9C78-E31AD6367228}"/>
              </a:ext>
            </a:extLst>
          </p:cNvPr>
          <p:cNvCxnSpPr>
            <a:cxnSpLocks/>
          </p:cNvCxnSpPr>
          <p:nvPr/>
        </p:nvCxnSpPr>
        <p:spPr>
          <a:xfrm>
            <a:off x="1880171" y="1684962"/>
            <a:ext cx="9839761" cy="4358999"/>
          </a:xfrm>
          <a:prstGeom prst="straightConnector1">
            <a:avLst/>
          </a:prstGeom>
          <a:ln w="69850">
            <a:solidFill>
              <a:srgbClr val="263F6A"/>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656D6AC-DBC3-834A-AF2D-672C2350471C}"/>
              </a:ext>
            </a:extLst>
          </p:cNvPr>
          <p:cNvSpPr txBox="1"/>
          <p:nvPr/>
        </p:nvSpPr>
        <p:spPr>
          <a:xfrm>
            <a:off x="1946327" y="1427859"/>
            <a:ext cx="758282" cy="307777"/>
          </a:xfrm>
          <a:prstGeom prst="rect">
            <a:avLst/>
          </a:prstGeom>
          <a:noFill/>
        </p:spPr>
        <p:txBody>
          <a:bodyPr wrap="square" rtlCol="0">
            <a:spAutoFit/>
          </a:bodyPr>
          <a:lstStyle/>
          <a:p>
            <a:r>
              <a:rPr lang="en-US" sz="1400" dirty="0"/>
              <a:t>August</a:t>
            </a:r>
          </a:p>
        </p:txBody>
      </p:sp>
      <p:sp>
        <p:nvSpPr>
          <p:cNvPr id="6" name="TextBox 5">
            <a:extLst>
              <a:ext uri="{FF2B5EF4-FFF2-40B4-BE49-F238E27FC236}">
                <a16:creationId xmlns:a16="http://schemas.microsoft.com/office/drawing/2014/main" id="{52A66B56-F4D5-554A-B58F-562CFE5CDADB}"/>
              </a:ext>
            </a:extLst>
          </p:cNvPr>
          <p:cNvSpPr txBox="1"/>
          <p:nvPr/>
        </p:nvSpPr>
        <p:spPr>
          <a:xfrm>
            <a:off x="2954112" y="1830846"/>
            <a:ext cx="985024" cy="307777"/>
          </a:xfrm>
          <a:prstGeom prst="rect">
            <a:avLst/>
          </a:prstGeom>
          <a:noFill/>
        </p:spPr>
        <p:txBody>
          <a:bodyPr wrap="square" rtlCol="0">
            <a:spAutoFit/>
          </a:bodyPr>
          <a:lstStyle/>
          <a:p>
            <a:r>
              <a:rPr lang="en-US" sz="1400" dirty="0"/>
              <a:t>September</a:t>
            </a:r>
          </a:p>
        </p:txBody>
      </p:sp>
      <p:sp>
        <p:nvSpPr>
          <p:cNvPr id="7" name="TextBox 6">
            <a:extLst>
              <a:ext uri="{FF2B5EF4-FFF2-40B4-BE49-F238E27FC236}">
                <a16:creationId xmlns:a16="http://schemas.microsoft.com/office/drawing/2014/main" id="{2C933766-BD49-8744-A334-7C7827E47B6B}"/>
              </a:ext>
            </a:extLst>
          </p:cNvPr>
          <p:cNvSpPr txBox="1"/>
          <p:nvPr/>
        </p:nvSpPr>
        <p:spPr>
          <a:xfrm>
            <a:off x="4129377" y="2334406"/>
            <a:ext cx="795453" cy="307777"/>
          </a:xfrm>
          <a:prstGeom prst="rect">
            <a:avLst/>
          </a:prstGeom>
          <a:noFill/>
        </p:spPr>
        <p:txBody>
          <a:bodyPr wrap="square" rtlCol="0">
            <a:spAutoFit/>
          </a:bodyPr>
          <a:lstStyle/>
          <a:p>
            <a:r>
              <a:rPr lang="en-US" sz="1400" dirty="0"/>
              <a:t>October</a:t>
            </a:r>
          </a:p>
        </p:txBody>
      </p:sp>
      <p:sp>
        <p:nvSpPr>
          <p:cNvPr id="8" name="TextBox 7">
            <a:extLst>
              <a:ext uri="{FF2B5EF4-FFF2-40B4-BE49-F238E27FC236}">
                <a16:creationId xmlns:a16="http://schemas.microsoft.com/office/drawing/2014/main" id="{95627A8F-771E-7946-A472-479D2155F01F}"/>
              </a:ext>
            </a:extLst>
          </p:cNvPr>
          <p:cNvSpPr txBox="1"/>
          <p:nvPr/>
        </p:nvSpPr>
        <p:spPr>
          <a:xfrm>
            <a:off x="5083371" y="2794237"/>
            <a:ext cx="962720" cy="307777"/>
          </a:xfrm>
          <a:prstGeom prst="rect">
            <a:avLst/>
          </a:prstGeom>
          <a:noFill/>
        </p:spPr>
        <p:txBody>
          <a:bodyPr wrap="square" rtlCol="0">
            <a:spAutoFit/>
          </a:bodyPr>
          <a:lstStyle/>
          <a:p>
            <a:r>
              <a:rPr lang="en-US" sz="1400" dirty="0"/>
              <a:t>November</a:t>
            </a:r>
          </a:p>
        </p:txBody>
      </p:sp>
      <p:sp>
        <p:nvSpPr>
          <p:cNvPr id="9" name="TextBox 8">
            <a:extLst>
              <a:ext uri="{FF2B5EF4-FFF2-40B4-BE49-F238E27FC236}">
                <a16:creationId xmlns:a16="http://schemas.microsoft.com/office/drawing/2014/main" id="{15FA94B6-9CD7-6849-A0A5-9CDA7162B936}"/>
              </a:ext>
            </a:extLst>
          </p:cNvPr>
          <p:cNvSpPr txBox="1"/>
          <p:nvPr/>
        </p:nvSpPr>
        <p:spPr>
          <a:xfrm>
            <a:off x="6337567" y="3333882"/>
            <a:ext cx="962721" cy="307777"/>
          </a:xfrm>
          <a:prstGeom prst="rect">
            <a:avLst/>
          </a:prstGeom>
          <a:noFill/>
        </p:spPr>
        <p:txBody>
          <a:bodyPr wrap="square" rtlCol="0">
            <a:spAutoFit/>
          </a:bodyPr>
          <a:lstStyle/>
          <a:p>
            <a:r>
              <a:rPr lang="en-US" sz="1400" dirty="0"/>
              <a:t>December</a:t>
            </a:r>
          </a:p>
        </p:txBody>
      </p:sp>
      <p:sp>
        <p:nvSpPr>
          <p:cNvPr id="10" name="TextBox 9">
            <a:extLst>
              <a:ext uri="{FF2B5EF4-FFF2-40B4-BE49-F238E27FC236}">
                <a16:creationId xmlns:a16="http://schemas.microsoft.com/office/drawing/2014/main" id="{4454FAE1-F3DE-8844-8051-9F37248D7229}"/>
              </a:ext>
            </a:extLst>
          </p:cNvPr>
          <p:cNvSpPr txBox="1"/>
          <p:nvPr/>
        </p:nvSpPr>
        <p:spPr>
          <a:xfrm>
            <a:off x="7461712" y="3864127"/>
            <a:ext cx="758282" cy="307777"/>
          </a:xfrm>
          <a:prstGeom prst="rect">
            <a:avLst/>
          </a:prstGeom>
          <a:noFill/>
        </p:spPr>
        <p:txBody>
          <a:bodyPr wrap="square" rtlCol="0">
            <a:spAutoFit/>
          </a:bodyPr>
          <a:lstStyle/>
          <a:p>
            <a:r>
              <a:rPr lang="en-US" sz="1400" dirty="0"/>
              <a:t>January</a:t>
            </a:r>
          </a:p>
        </p:txBody>
      </p:sp>
      <p:sp>
        <p:nvSpPr>
          <p:cNvPr id="11" name="TextBox 10">
            <a:extLst>
              <a:ext uri="{FF2B5EF4-FFF2-40B4-BE49-F238E27FC236}">
                <a16:creationId xmlns:a16="http://schemas.microsoft.com/office/drawing/2014/main" id="{19C91113-870A-AF4C-9BC7-F1B959BD1F33}"/>
              </a:ext>
            </a:extLst>
          </p:cNvPr>
          <p:cNvSpPr txBox="1"/>
          <p:nvPr/>
        </p:nvSpPr>
        <p:spPr>
          <a:xfrm>
            <a:off x="8511932" y="4347137"/>
            <a:ext cx="884663" cy="307777"/>
          </a:xfrm>
          <a:prstGeom prst="rect">
            <a:avLst/>
          </a:prstGeom>
          <a:noFill/>
        </p:spPr>
        <p:txBody>
          <a:bodyPr wrap="square" rtlCol="0">
            <a:spAutoFit/>
          </a:bodyPr>
          <a:lstStyle/>
          <a:p>
            <a:r>
              <a:rPr lang="en-US" sz="1400" dirty="0"/>
              <a:t>February</a:t>
            </a:r>
          </a:p>
        </p:txBody>
      </p:sp>
      <p:sp>
        <p:nvSpPr>
          <p:cNvPr id="12" name="TextBox 11">
            <a:extLst>
              <a:ext uri="{FF2B5EF4-FFF2-40B4-BE49-F238E27FC236}">
                <a16:creationId xmlns:a16="http://schemas.microsoft.com/office/drawing/2014/main" id="{C1E277F1-AD28-5A42-BF7F-39AC53ACC605}"/>
              </a:ext>
            </a:extLst>
          </p:cNvPr>
          <p:cNvSpPr txBox="1"/>
          <p:nvPr/>
        </p:nvSpPr>
        <p:spPr>
          <a:xfrm>
            <a:off x="9581197" y="4815740"/>
            <a:ext cx="758282" cy="307777"/>
          </a:xfrm>
          <a:prstGeom prst="rect">
            <a:avLst/>
          </a:prstGeom>
          <a:noFill/>
        </p:spPr>
        <p:txBody>
          <a:bodyPr wrap="square" rtlCol="0">
            <a:spAutoFit/>
          </a:bodyPr>
          <a:lstStyle/>
          <a:p>
            <a:r>
              <a:rPr lang="en-US" sz="1400" dirty="0"/>
              <a:t>March</a:t>
            </a:r>
          </a:p>
        </p:txBody>
      </p:sp>
      <p:sp>
        <p:nvSpPr>
          <p:cNvPr id="13" name="TextBox 12">
            <a:extLst>
              <a:ext uri="{FF2B5EF4-FFF2-40B4-BE49-F238E27FC236}">
                <a16:creationId xmlns:a16="http://schemas.microsoft.com/office/drawing/2014/main" id="{6B66CB70-1CBC-554E-A768-46F3ED1B5C44}"/>
              </a:ext>
            </a:extLst>
          </p:cNvPr>
          <p:cNvSpPr txBox="1"/>
          <p:nvPr/>
        </p:nvSpPr>
        <p:spPr>
          <a:xfrm>
            <a:off x="10577414" y="5248258"/>
            <a:ext cx="561276" cy="307777"/>
          </a:xfrm>
          <a:prstGeom prst="rect">
            <a:avLst/>
          </a:prstGeom>
          <a:noFill/>
        </p:spPr>
        <p:txBody>
          <a:bodyPr wrap="square" rtlCol="0">
            <a:spAutoFit/>
          </a:bodyPr>
          <a:lstStyle/>
          <a:p>
            <a:r>
              <a:rPr lang="en-US" sz="1400" dirty="0"/>
              <a:t>April</a:t>
            </a:r>
          </a:p>
        </p:txBody>
      </p:sp>
      <p:sp>
        <p:nvSpPr>
          <p:cNvPr id="14" name="TextBox 13">
            <a:extLst>
              <a:ext uri="{FF2B5EF4-FFF2-40B4-BE49-F238E27FC236}">
                <a16:creationId xmlns:a16="http://schemas.microsoft.com/office/drawing/2014/main" id="{CE18D80E-EFB4-CD4B-9470-B72CE149AE23}"/>
              </a:ext>
            </a:extLst>
          </p:cNvPr>
          <p:cNvSpPr txBox="1"/>
          <p:nvPr/>
        </p:nvSpPr>
        <p:spPr>
          <a:xfrm>
            <a:off x="11437435" y="5605346"/>
            <a:ext cx="538974" cy="307777"/>
          </a:xfrm>
          <a:prstGeom prst="rect">
            <a:avLst/>
          </a:prstGeom>
          <a:noFill/>
        </p:spPr>
        <p:txBody>
          <a:bodyPr wrap="square" rtlCol="0">
            <a:spAutoFit/>
          </a:bodyPr>
          <a:lstStyle/>
          <a:p>
            <a:r>
              <a:rPr lang="en-US" sz="1400" dirty="0"/>
              <a:t>May</a:t>
            </a:r>
          </a:p>
        </p:txBody>
      </p:sp>
      <p:sp>
        <p:nvSpPr>
          <p:cNvPr id="15" name="TextBox 14">
            <a:extLst>
              <a:ext uri="{FF2B5EF4-FFF2-40B4-BE49-F238E27FC236}">
                <a16:creationId xmlns:a16="http://schemas.microsoft.com/office/drawing/2014/main" id="{2AACA6BD-1A38-9442-8831-748E02FD0F6D}"/>
              </a:ext>
            </a:extLst>
          </p:cNvPr>
          <p:cNvSpPr txBox="1"/>
          <p:nvPr/>
        </p:nvSpPr>
        <p:spPr>
          <a:xfrm>
            <a:off x="390669" y="2413300"/>
            <a:ext cx="1561170" cy="584775"/>
          </a:xfrm>
          <a:prstGeom prst="rect">
            <a:avLst/>
          </a:prstGeom>
          <a:solidFill>
            <a:srgbClr val="CED5DD"/>
          </a:solidFill>
          <a:ln>
            <a:solidFill>
              <a:srgbClr val="263F6A"/>
            </a:solidFill>
          </a:ln>
        </p:spPr>
        <p:txBody>
          <a:bodyPr wrap="square" rtlCol="0">
            <a:spAutoFit/>
          </a:bodyPr>
          <a:lstStyle/>
          <a:p>
            <a:pPr algn="ctr"/>
            <a:r>
              <a:rPr lang="en-US" sz="1600" dirty="0"/>
              <a:t>Candidate Submits Dossier</a:t>
            </a:r>
          </a:p>
        </p:txBody>
      </p:sp>
      <p:sp>
        <p:nvSpPr>
          <p:cNvPr id="16" name="TextBox 15">
            <a:extLst>
              <a:ext uri="{FF2B5EF4-FFF2-40B4-BE49-F238E27FC236}">
                <a16:creationId xmlns:a16="http://schemas.microsoft.com/office/drawing/2014/main" id="{E0CE7472-DE29-9049-B823-E2CFBD6A7481}"/>
              </a:ext>
            </a:extLst>
          </p:cNvPr>
          <p:cNvSpPr txBox="1"/>
          <p:nvPr/>
        </p:nvSpPr>
        <p:spPr>
          <a:xfrm>
            <a:off x="2156237" y="2674707"/>
            <a:ext cx="1286107" cy="830997"/>
          </a:xfrm>
          <a:prstGeom prst="rect">
            <a:avLst/>
          </a:prstGeom>
          <a:solidFill>
            <a:srgbClr val="CED5DD"/>
          </a:solidFill>
          <a:ln>
            <a:solidFill>
              <a:srgbClr val="263F6A"/>
            </a:solidFill>
          </a:ln>
        </p:spPr>
        <p:txBody>
          <a:bodyPr wrap="square" rtlCol="0">
            <a:spAutoFit/>
          </a:bodyPr>
          <a:lstStyle/>
          <a:p>
            <a:pPr algn="ctr"/>
            <a:r>
              <a:rPr lang="en-US" sz="1600" dirty="0"/>
              <a:t>Candidate Submits Addendum</a:t>
            </a:r>
          </a:p>
        </p:txBody>
      </p:sp>
      <p:sp>
        <p:nvSpPr>
          <p:cNvPr id="17" name="TextBox 16">
            <a:extLst>
              <a:ext uri="{FF2B5EF4-FFF2-40B4-BE49-F238E27FC236}">
                <a16:creationId xmlns:a16="http://schemas.microsoft.com/office/drawing/2014/main" id="{FE5BC597-ADBF-6E40-8875-728066064743}"/>
              </a:ext>
            </a:extLst>
          </p:cNvPr>
          <p:cNvSpPr txBox="1"/>
          <p:nvPr/>
        </p:nvSpPr>
        <p:spPr>
          <a:xfrm>
            <a:off x="3578957" y="828901"/>
            <a:ext cx="1821365" cy="584775"/>
          </a:xfrm>
          <a:prstGeom prst="rect">
            <a:avLst/>
          </a:prstGeom>
          <a:solidFill>
            <a:srgbClr val="CED5DD"/>
          </a:solidFill>
          <a:ln>
            <a:solidFill>
              <a:srgbClr val="263F6A"/>
            </a:solidFill>
          </a:ln>
        </p:spPr>
        <p:txBody>
          <a:bodyPr wrap="square" rtlCol="0">
            <a:spAutoFit/>
          </a:bodyPr>
          <a:lstStyle/>
          <a:p>
            <a:pPr algn="ctr"/>
            <a:r>
              <a:rPr lang="en-US" sz="1600" dirty="0"/>
              <a:t>DH Solicits External Reviews^</a:t>
            </a:r>
          </a:p>
        </p:txBody>
      </p:sp>
      <p:sp>
        <p:nvSpPr>
          <p:cNvPr id="18" name="TextBox 17">
            <a:extLst>
              <a:ext uri="{FF2B5EF4-FFF2-40B4-BE49-F238E27FC236}">
                <a16:creationId xmlns:a16="http://schemas.microsoft.com/office/drawing/2014/main" id="{C7E1451F-09EA-BD4E-AC15-3EE872A789C1}"/>
              </a:ext>
            </a:extLst>
          </p:cNvPr>
          <p:cNvSpPr txBox="1"/>
          <p:nvPr/>
        </p:nvSpPr>
        <p:spPr>
          <a:xfrm>
            <a:off x="5726381" y="1636165"/>
            <a:ext cx="1821365" cy="584775"/>
          </a:xfrm>
          <a:prstGeom prst="rect">
            <a:avLst/>
          </a:prstGeom>
          <a:solidFill>
            <a:srgbClr val="CED5DD"/>
          </a:solidFill>
          <a:ln>
            <a:solidFill>
              <a:srgbClr val="263F6A"/>
            </a:solidFill>
          </a:ln>
        </p:spPr>
        <p:txBody>
          <a:bodyPr wrap="square" rtlCol="0">
            <a:spAutoFit/>
          </a:bodyPr>
          <a:lstStyle/>
          <a:p>
            <a:pPr algn="ctr"/>
            <a:r>
              <a:rPr lang="en-US" sz="1600" dirty="0"/>
              <a:t>Department P&amp;T Reviewsº</a:t>
            </a:r>
          </a:p>
        </p:txBody>
      </p:sp>
      <p:sp>
        <p:nvSpPr>
          <p:cNvPr id="19" name="TextBox 18">
            <a:extLst>
              <a:ext uri="{FF2B5EF4-FFF2-40B4-BE49-F238E27FC236}">
                <a16:creationId xmlns:a16="http://schemas.microsoft.com/office/drawing/2014/main" id="{C5A9FA69-7C6C-8748-9713-CC5360183058}"/>
              </a:ext>
            </a:extLst>
          </p:cNvPr>
          <p:cNvSpPr txBox="1"/>
          <p:nvPr/>
        </p:nvSpPr>
        <p:spPr>
          <a:xfrm>
            <a:off x="6899503" y="2407692"/>
            <a:ext cx="1248936" cy="338554"/>
          </a:xfrm>
          <a:prstGeom prst="rect">
            <a:avLst/>
          </a:prstGeom>
          <a:solidFill>
            <a:srgbClr val="CED5DD"/>
          </a:solidFill>
          <a:ln>
            <a:solidFill>
              <a:srgbClr val="263F6A"/>
            </a:solidFill>
          </a:ln>
        </p:spPr>
        <p:txBody>
          <a:bodyPr wrap="square" rtlCol="0">
            <a:spAutoFit/>
          </a:bodyPr>
          <a:lstStyle/>
          <a:p>
            <a:pPr algn="ctr"/>
            <a:r>
              <a:rPr lang="en-US" sz="1600" dirty="0"/>
              <a:t>DH Reviewsº</a:t>
            </a:r>
          </a:p>
        </p:txBody>
      </p:sp>
      <p:sp>
        <p:nvSpPr>
          <p:cNvPr id="20" name="TextBox 19">
            <a:extLst>
              <a:ext uri="{FF2B5EF4-FFF2-40B4-BE49-F238E27FC236}">
                <a16:creationId xmlns:a16="http://schemas.microsoft.com/office/drawing/2014/main" id="{DEC1C5B7-8B25-2640-8C6F-92BF31F68625}"/>
              </a:ext>
            </a:extLst>
          </p:cNvPr>
          <p:cNvSpPr txBox="1"/>
          <p:nvPr/>
        </p:nvSpPr>
        <p:spPr>
          <a:xfrm>
            <a:off x="4618858" y="4552456"/>
            <a:ext cx="2107580" cy="584775"/>
          </a:xfrm>
          <a:prstGeom prst="rect">
            <a:avLst/>
          </a:prstGeom>
          <a:solidFill>
            <a:srgbClr val="CED5DD"/>
          </a:solidFill>
          <a:ln>
            <a:solidFill>
              <a:srgbClr val="263F6A"/>
            </a:solidFill>
          </a:ln>
        </p:spPr>
        <p:txBody>
          <a:bodyPr wrap="square" rtlCol="0">
            <a:spAutoFit/>
          </a:bodyPr>
          <a:lstStyle/>
          <a:p>
            <a:pPr algn="ctr"/>
            <a:r>
              <a:rPr lang="en-US" sz="1600" dirty="0"/>
              <a:t>Candidate May Submit ”Error in Fact”</a:t>
            </a:r>
          </a:p>
        </p:txBody>
      </p:sp>
      <p:sp>
        <p:nvSpPr>
          <p:cNvPr id="21" name="TextBox 20">
            <a:extLst>
              <a:ext uri="{FF2B5EF4-FFF2-40B4-BE49-F238E27FC236}">
                <a16:creationId xmlns:a16="http://schemas.microsoft.com/office/drawing/2014/main" id="{43A4136C-33F0-D744-A397-3994EFCAA7A0}"/>
              </a:ext>
            </a:extLst>
          </p:cNvPr>
          <p:cNvSpPr txBox="1"/>
          <p:nvPr/>
        </p:nvSpPr>
        <p:spPr>
          <a:xfrm>
            <a:off x="3292658" y="3693602"/>
            <a:ext cx="2107580" cy="584775"/>
          </a:xfrm>
          <a:prstGeom prst="rect">
            <a:avLst/>
          </a:prstGeom>
          <a:solidFill>
            <a:srgbClr val="CED5DD"/>
          </a:solidFill>
          <a:ln>
            <a:solidFill>
              <a:srgbClr val="263F6A"/>
            </a:solidFill>
          </a:ln>
        </p:spPr>
        <p:txBody>
          <a:bodyPr wrap="square" rtlCol="0">
            <a:spAutoFit/>
          </a:bodyPr>
          <a:lstStyle/>
          <a:p>
            <a:pPr algn="ctr"/>
            <a:r>
              <a:rPr lang="en-US" sz="1600" dirty="0"/>
              <a:t>DH Shares Reviews with Candidate</a:t>
            </a:r>
          </a:p>
        </p:txBody>
      </p:sp>
      <p:sp>
        <p:nvSpPr>
          <p:cNvPr id="22" name="TextBox 21">
            <a:extLst>
              <a:ext uri="{FF2B5EF4-FFF2-40B4-BE49-F238E27FC236}">
                <a16:creationId xmlns:a16="http://schemas.microsoft.com/office/drawing/2014/main" id="{F7086498-2D0F-5D4D-B58B-3A7D26B4729F}"/>
              </a:ext>
            </a:extLst>
          </p:cNvPr>
          <p:cNvSpPr txBox="1"/>
          <p:nvPr/>
        </p:nvSpPr>
        <p:spPr>
          <a:xfrm>
            <a:off x="8970090" y="3350244"/>
            <a:ext cx="1661533" cy="584775"/>
          </a:xfrm>
          <a:prstGeom prst="rect">
            <a:avLst/>
          </a:prstGeom>
          <a:solidFill>
            <a:srgbClr val="CED5DD"/>
          </a:solidFill>
          <a:ln>
            <a:solidFill>
              <a:srgbClr val="263F6A"/>
            </a:solidFill>
          </a:ln>
        </p:spPr>
        <p:txBody>
          <a:bodyPr wrap="square" rtlCol="0">
            <a:spAutoFit/>
          </a:bodyPr>
          <a:lstStyle/>
          <a:p>
            <a:pPr algn="ctr"/>
            <a:r>
              <a:rPr lang="en-US" sz="1600" dirty="0"/>
              <a:t>University P&amp;T Reviewsº</a:t>
            </a:r>
          </a:p>
        </p:txBody>
      </p:sp>
      <p:sp>
        <p:nvSpPr>
          <p:cNvPr id="23" name="TextBox 22">
            <a:extLst>
              <a:ext uri="{FF2B5EF4-FFF2-40B4-BE49-F238E27FC236}">
                <a16:creationId xmlns:a16="http://schemas.microsoft.com/office/drawing/2014/main" id="{E22B0CFF-523C-1946-8FB9-9DAA69B06AEB}"/>
              </a:ext>
            </a:extLst>
          </p:cNvPr>
          <p:cNvSpPr txBox="1"/>
          <p:nvPr/>
        </p:nvSpPr>
        <p:spPr>
          <a:xfrm>
            <a:off x="10084877" y="4241516"/>
            <a:ext cx="1661533" cy="338554"/>
          </a:xfrm>
          <a:prstGeom prst="rect">
            <a:avLst/>
          </a:prstGeom>
          <a:solidFill>
            <a:srgbClr val="CED5DD"/>
          </a:solidFill>
          <a:ln>
            <a:solidFill>
              <a:srgbClr val="263F6A"/>
            </a:solidFill>
          </a:ln>
        </p:spPr>
        <p:txBody>
          <a:bodyPr wrap="square" rtlCol="0">
            <a:spAutoFit/>
          </a:bodyPr>
          <a:lstStyle/>
          <a:p>
            <a:pPr algn="ctr"/>
            <a:r>
              <a:rPr lang="en-US" sz="1600" dirty="0"/>
              <a:t>Provost Reviews</a:t>
            </a:r>
          </a:p>
        </p:txBody>
      </p:sp>
      <p:sp>
        <p:nvSpPr>
          <p:cNvPr id="24" name="TextBox 23">
            <a:extLst>
              <a:ext uri="{FF2B5EF4-FFF2-40B4-BE49-F238E27FC236}">
                <a16:creationId xmlns:a16="http://schemas.microsoft.com/office/drawing/2014/main" id="{BA79F49D-292F-B242-8669-8E93942B29F5}"/>
              </a:ext>
            </a:extLst>
          </p:cNvPr>
          <p:cNvSpPr txBox="1"/>
          <p:nvPr/>
        </p:nvSpPr>
        <p:spPr>
          <a:xfrm>
            <a:off x="0" y="5386040"/>
            <a:ext cx="5954751" cy="830997"/>
          </a:xfrm>
          <a:prstGeom prst="rect">
            <a:avLst/>
          </a:prstGeom>
          <a:noFill/>
        </p:spPr>
        <p:txBody>
          <a:bodyPr wrap="square" rtlCol="0">
            <a:spAutoFit/>
          </a:bodyPr>
          <a:lstStyle/>
          <a:p>
            <a:r>
              <a:rPr lang="en-US" sz="1600" dirty="0"/>
              <a:t>* Defined in Section 8, Faculty Handbook</a:t>
            </a:r>
          </a:p>
          <a:p>
            <a:r>
              <a:rPr lang="en-US" sz="1600" dirty="0"/>
              <a:t>^ External letters of recommendation not disclosed to candidate </a:t>
            </a:r>
          </a:p>
          <a:p>
            <a:r>
              <a:rPr lang="en-US" sz="1600" dirty="0"/>
              <a:t> º Internal letters of recommendation available for candidate review</a:t>
            </a:r>
          </a:p>
        </p:txBody>
      </p:sp>
      <p:sp>
        <p:nvSpPr>
          <p:cNvPr id="25" name="TextBox 24">
            <a:extLst>
              <a:ext uri="{FF2B5EF4-FFF2-40B4-BE49-F238E27FC236}">
                <a16:creationId xmlns:a16="http://schemas.microsoft.com/office/drawing/2014/main" id="{54BF0E15-287F-9C4A-9FFD-D3F28BBA7FFA}"/>
              </a:ext>
            </a:extLst>
          </p:cNvPr>
          <p:cNvSpPr txBox="1"/>
          <p:nvPr/>
        </p:nvSpPr>
        <p:spPr>
          <a:xfrm>
            <a:off x="6928624" y="5021767"/>
            <a:ext cx="1813932" cy="830997"/>
          </a:xfrm>
          <a:prstGeom prst="rect">
            <a:avLst/>
          </a:prstGeom>
          <a:solidFill>
            <a:srgbClr val="CED5DD"/>
          </a:solidFill>
          <a:ln>
            <a:solidFill>
              <a:srgbClr val="263F6A"/>
            </a:solidFill>
          </a:ln>
        </p:spPr>
        <p:txBody>
          <a:bodyPr wrap="square" rtlCol="0">
            <a:spAutoFit/>
          </a:bodyPr>
          <a:lstStyle/>
          <a:p>
            <a:pPr algn="ctr"/>
            <a:r>
              <a:rPr lang="en-US" sz="1600" dirty="0"/>
              <a:t>Recommendations Submitted to President</a:t>
            </a:r>
          </a:p>
        </p:txBody>
      </p:sp>
      <p:sp>
        <p:nvSpPr>
          <p:cNvPr id="26" name="TextBox 25">
            <a:extLst>
              <a:ext uri="{FF2B5EF4-FFF2-40B4-BE49-F238E27FC236}">
                <a16:creationId xmlns:a16="http://schemas.microsoft.com/office/drawing/2014/main" id="{FBD40FC4-1BE6-2A45-8133-D5B904A0E64C}"/>
              </a:ext>
            </a:extLst>
          </p:cNvPr>
          <p:cNvSpPr txBox="1"/>
          <p:nvPr/>
        </p:nvSpPr>
        <p:spPr>
          <a:xfrm>
            <a:off x="8826231" y="5624809"/>
            <a:ext cx="1579757" cy="584775"/>
          </a:xfrm>
          <a:prstGeom prst="rect">
            <a:avLst/>
          </a:prstGeom>
          <a:solidFill>
            <a:srgbClr val="CED5DD"/>
          </a:solidFill>
          <a:ln>
            <a:solidFill>
              <a:srgbClr val="263F6A"/>
            </a:solidFill>
          </a:ln>
        </p:spPr>
        <p:txBody>
          <a:bodyPr wrap="square" rtlCol="0">
            <a:spAutoFit/>
          </a:bodyPr>
          <a:lstStyle/>
          <a:p>
            <a:pPr algn="ctr"/>
            <a:r>
              <a:rPr lang="en-US" sz="1600" dirty="0" err="1"/>
              <a:t>BoT</a:t>
            </a:r>
            <a:r>
              <a:rPr lang="en-US" sz="1600" dirty="0"/>
              <a:t> Reviews &amp; Approves</a:t>
            </a:r>
          </a:p>
        </p:txBody>
      </p:sp>
      <p:cxnSp>
        <p:nvCxnSpPr>
          <p:cNvPr id="28" name="Straight Connector 27">
            <a:extLst>
              <a:ext uri="{FF2B5EF4-FFF2-40B4-BE49-F238E27FC236}">
                <a16:creationId xmlns:a16="http://schemas.microsoft.com/office/drawing/2014/main" id="{086CA20E-FD85-1B4D-9889-33E28F2901DC}"/>
              </a:ext>
            </a:extLst>
          </p:cNvPr>
          <p:cNvCxnSpPr>
            <a:cxnSpLocks/>
            <a:endCxn id="15" idx="0"/>
          </p:cNvCxnSpPr>
          <p:nvPr/>
        </p:nvCxnSpPr>
        <p:spPr>
          <a:xfrm flipH="1">
            <a:off x="1171254" y="1756881"/>
            <a:ext cx="698643" cy="656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5F1BD66-CC45-2E43-9124-65827AA7D239}"/>
              </a:ext>
            </a:extLst>
          </p:cNvPr>
          <p:cNvCxnSpPr>
            <a:cxnSpLocks/>
            <a:stCxn id="16" idx="0"/>
          </p:cNvCxnSpPr>
          <p:nvPr/>
        </p:nvCxnSpPr>
        <p:spPr>
          <a:xfrm flipV="1">
            <a:off x="2799291" y="2188396"/>
            <a:ext cx="128844" cy="4863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DCEB05-FF1E-3342-B7B0-7DC8B208970C}"/>
              </a:ext>
            </a:extLst>
          </p:cNvPr>
          <p:cNvCxnSpPr>
            <a:cxnSpLocks/>
            <a:stCxn id="26" idx="3"/>
          </p:cNvCxnSpPr>
          <p:nvPr/>
        </p:nvCxnSpPr>
        <p:spPr>
          <a:xfrm flipV="1">
            <a:off x="10405988" y="5671335"/>
            <a:ext cx="351055" cy="2458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E8FB68-BD84-9E43-93AE-28CF2E21ACF3}"/>
              </a:ext>
            </a:extLst>
          </p:cNvPr>
          <p:cNvCxnSpPr>
            <a:cxnSpLocks/>
            <a:endCxn id="25" idx="3"/>
          </p:cNvCxnSpPr>
          <p:nvPr/>
        </p:nvCxnSpPr>
        <p:spPr>
          <a:xfrm flipH="1">
            <a:off x="8742556" y="5437266"/>
            <a:ext cx="14288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C41E121-E476-1449-B288-DF503A6C44E5}"/>
              </a:ext>
            </a:extLst>
          </p:cNvPr>
          <p:cNvCxnSpPr>
            <a:cxnSpLocks/>
            <a:stCxn id="20" idx="0"/>
          </p:cNvCxnSpPr>
          <p:nvPr/>
        </p:nvCxnSpPr>
        <p:spPr>
          <a:xfrm flipV="1">
            <a:off x="5672648" y="4037744"/>
            <a:ext cx="1344601" cy="5147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DAE96C0-F38D-0E43-90D9-5B9F3B9BEFED}"/>
              </a:ext>
            </a:extLst>
          </p:cNvPr>
          <p:cNvCxnSpPr>
            <a:cxnSpLocks/>
          </p:cNvCxnSpPr>
          <p:nvPr/>
        </p:nvCxnSpPr>
        <p:spPr>
          <a:xfrm flipV="1">
            <a:off x="5384138" y="3991552"/>
            <a:ext cx="1550918"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Right Bracket 42">
            <a:extLst>
              <a:ext uri="{FF2B5EF4-FFF2-40B4-BE49-F238E27FC236}">
                <a16:creationId xmlns:a16="http://schemas.microsoft.com/office/drawing/2014/main" id="{5CBC8763-CB02-2049-819C-7908A2ABBD19}"/>
              </a:ext>
            </a:extLst>
          </p:cNvPr>
          <p:cNvSpPr/>
          <p:nvPr/>
        </p:nvSpPr>
        <p:spPr>
          <a:xfrm rot="17698208">
            <a:off x="2954470" y="658864"/>
            <a:ext cx="427970" cy="2463305"/>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EFBCA7D7-E1B3-FE40-A5A8-1C38C6576EFF}"/>
              </a:ext>
            </a:extLst>
          </p:cNvPr>
          <p:cNvCxnSpPr>
            <a:cxnSpLocks/>
            <a:stCxn id="17" idx="1"/>
            <a:endCxn id="43" idx="2"/>
          </p:cNvCxnSpPr>
          <p:nvPr/>
        </p:nvCxnSpPr>
        <p:spPr>
          <a:xfrm flipH="1">
            <a:off x="3258788" y="1121289"/>
            <a:ext cx="320169" cy="575244"/>
          </a:xfrm>
          <a:prstGeom prst="line">
            <a:avLst/>
          </a:prstGeom>
        </p:spPr>
        <p:style>
          <a:lnRef idx="1">
            <a:schemeClr val="accent1"/>
          </a:lnRef>
          <a:fillRef idx="0">
            <a:schemeClr val="accent1"/>
          </a:fillRef>
          <a:effectRef idx="0">
            <a:schemeClr val="accent1"/>
          </a:effectRef>
          <a:fontRef idx="minor">
            <a:schemeClr val="tx1"/>
          </a:fontRef>
        </p:style>
      </p:cxnSp>
      <p:sp>
        <p:nvSpPr>
          <p:cNvPr id="46" name="Right Bracket 45">
            <a:extLst>
              <a:ext uri="{FF2B5EF4-FFF2-40B4-BE49-F238E27FC236}">
                <a16:creationId xmlns:a16="http://schemas.microsoft.com/office/drawing/2014/main" id="{12D39BE0-6D5F-5B40-91C2-C236322C2C24}"/>
              </a:ext>
            </a:extLst>
          </p:cNvPr>
          <p:cNvSpPr/>
          <p:nvPr/>
        </p:nvSpPr>
        <p:spPr>
          <a:xfrm rot="17698208">
            <a:off x="4907727" y="1934877"/>
            <a:ext cx="427970" cy="1724909"/>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Right Bracket 47">
            <a:extLst>
              <a:ext uri="{FF2B5EF4-FFF2-40B4-BE49-F238E27FC236}">
                <a16:creationId xmlns:a16="http://schemas.microsoft.com/office/drawing/2014/main" id="{354E517D-3CA9-AD45-A721-EBB1F817C79D}"/>
              </a:ext>
            </a:extLst>
          </p:cNvPr>
          <p:cNvSpPr/>
          <p:nvPr/>
        </p:nvSpPr>
        <p:spPr>
          <a:xfrm rot="17698208">
            <a:off x="6019231" y="3005224"/>
            <a:ext cx="427970" cy="57843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Right Bracket 48">
            <a:extLst>
              <a:ext uri="{FF2B5EF4-FFF2-40B4-BE49-F238E27FC236}">
                <a16:creationId xmlns:a16="http://schemas.microsoft.com/office/drawing/2014/main" id="{089308D9-F254-F74B-96A7-3EC642ABF15F}"/>
              </a:ext>
            </a:extLst>
          </p:cNvPr>
          <p:cNvSpPr/>
          <p:nvPr/>
        </p:nvSpPr>
        <p:spPr>
          <a:xfrm rot="17698208">
            <a:off x="7894574" y="3144787"/>
            <a:ext cx="427970" cy="2030076"/>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Right Bracket 49">
            <a:extLst>
              <a:ext uri="{FF2B5EF4-FFF2-40B4-BE49-F238E27FC236}">
                <a16:creationId xmlns:a16="http://schemas.microsoft.com/office/drawing/2014/main" id="{2B013347-8589-A841-AB74-1A0C66A3F3B3}"/>
              </a:ext>
            </a:extLst>
          </p:cNvPr>
          <p:cNvSpPr/>
          <p:nvPr/>
        </p:nvSpPr>
        <p:spPr>
          <a:xfrm rot="17698208">
            <a:off x="9458407" y="4316981"/>
            <a:ext cx="427970" cy="1083474"/>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3" name="Straight Connector 52">
            <a:extLst>
              <a:ext uri="{FF2B5EF4-FFF2-40B4-BE49-F238E27FC236}">
                <a16:creationId xmlns:a16="http://schemas.microsoft.com/office/drawing/2014/main" id="{35A19417-7F98-2C42-B926-CA3A8CD2BAE3}"/>
              </a:ext>
            </a:extLst>
          </p:cNvPr>
          <p:cNvCxnSpPr>
            <a:cxnSpLocks/>
            <a:stCxn id="18" idx="1"/>
            <a:endCxn id="46" idx="2"/>
          </p:cNvCxnSpPr>
          <p:nvPr/>
        </p:nvCxnSpPr>
        <p:spPr>
          <a:xfrm flipH="1">
            <a:off x="5212045" y="1928553"/>
            <a:ext cx="514336" cy="674795"/>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3D7E148-8949-CA40-85ED-C9C8C160B6A4}"/>
              </a:ext>
            </a:extLst>
          </p:cNvPr>
          <p:cNvCxnSpPr>
            <a:cxnSpLocks/>
            <a:stCxn id="19" idx="1"/>
            <a:endCxn id="48" idx="2"/>
          </p:cNvCxnSpPr>
          <p:nvPr/>
        </p:nvCxnSpPr>
        <p:spPr>
          <a:xfrm flipH="1">
            <a:off x="6323549" y="2576969"/>
            <a:ext cx="575954" cy="523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7AE39-E42E-2743-B054-51BF256E13B9}"/>
              </a:ext>
            </a:extLst>
          </p:cNvPr>
          <p:cNvCxnSpPr>
            <a:cxnSpLocks/>
            <a:stCxn id="22" idx="1"/>
            <a:endCxn id="49" idx="2"/>
          </p:cNvCxnSpPr>
          <p:nvPr/>
        </p:nvCxnSpPr>
        <p:spPr>
          <a:xfrm flipH="1">
            <a:off x="8198892" y="3642632"/>
            <a:ext cx="771198" cy="323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DF57758-D114-9F4F-A9D4-1CE76710FFE7}"/>
              </a:ext>
            </a:extLst>
          </p:cNvPr>
          <p:cNvCxnSpPr>
            <a:cxnSpLocks/>
            <a:stCxn id="23" idx="1"/>
            <a:endCxn id="50" idx="2"/>
          </p:cNvCxnSpPr>
          <p:nvPr/>
        </p:nvCxnSpPr>
        <p:spPr>
          <a:xfrm flipH="1">
            <a:off x="9762725" y="4410793"/>
            <a:ext cx="322152" cy="253942"/>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EA39435-BBC3-084A-A4A1-E8D6B824C434}"/>
              </a:ext>
            </a:extLst>
          </p:cNvPr>
          <p:cNvSpPr txBox="1"/>
          <p:nvPr/>
        </p:nvSpPr>
        <p:spPr>
          <a:xfrm>
            <a:off x="173200" y="891013"/>
            <a:ext cx="1778890" cy="584775"/>
          </a:xfrm>
          <a:prstGeom prst="rect">
            <a:avLst/>
          </a:prstGeom>
          <a:solidFill>
            <a:srgbClr val="CED5DD"/>
          </a:solidFill>
          <a:ln>
            <a:solidFill>
              <a:srgbClr val="263F6A"/>
            </a:solidFill>
          </a:ln>
        </p:spPr>
        <p:txBody>
          <a:bodyPr wrap="square" rtlCol="0">
            <a:spAutoFit/>
          </a:bodyPr>
          <a:lstStyle/>
          <a:p>
            <a:pPr algn="ctr"/>
            <a:r>
              <a:rPr lang="en-US" sz="1600" dirty="0"/>
              <a:t>Candidate Prepares Dossier</a:t>
            </a:r>
          </a:p>
        </p:txBody>
      </p:sp>
      <p:sp>
        <p:nvSpPr>
          <p:cNvPr id="44" name="TextBox 43">
            <a:extLst>
              <a:ext uri="{FF2B5EF4-FFF2-40B4-BE49-F238E27FC236}">
                <a16:creationId xmlns:a16="http://schemas.microsoft.com/office/drawing/2014/main" id="{E554AE71-6646-4445-8BC1-78E1C17FC038}"/>
              </a:ext>
            </a:extLst>
          </p:cNvPr>
          <p:cNvSpPr txBox="1"/>
          <p:nvPr/>
        </p:nvSpPr>
        <p:spPr>
          <a:xfrm>
            <a:off x="7925961" y="2869375"/>
            <a:ext cx="1339062" cy="338554"/>
          </a:xfrm>
          <a:prstGeom prst="rect">
            <a:avLst/>
          </a:prstGeom>
          <a:solidFill>
            <a:srgbClr val="CED5DD"/>
          </a:solidFill>
          <a:ln>
            <a:solidFill>
              <a:srgbClr val="263F6A"/>
            </a:solidFill>
          </a:ln>
        </p:spPr>
        <p:txBody>
          <a:bodyPr wrap="square" rtlCol="0">
            <a:spAutoFit/>
          </a:bodyPr>
          <a:lstStyle/>
          <a:p>
            <a:pPr algn="ctr"/>
            <a:r>
              <a:rPr lang="en-US" sz="1600" dirty="0"/>
              <a:t>Dean Reviews</a:t>
            </a:r>
          </a:p>
        </p:txBody>
      </p:sp>
      <p:sp>
        <p:nvSpPr>
          <p:cNvPr id="47" name="Right Bracket 46">
            <a:extLst>
              <a:ext uri="{FF2B5EF4-FFF2-40B4-BE49-F238E27FC236}">
                <a16:creationId xmlns:a16="http://schemas.microsoft.com/office/drawing/2014/main" id="{BBB67D67-012D-A140-B405-63F2057F823C}"/>
              </a:ext>
            </a:extLst>
          </p:cNvPr>
          <p:cNvSpPr/>
          <p:nvPr/>
        </p:nvSpPr>
        <p:spPr>
          <a:xfrm rot="17698208">
            <a:off x="6655725" y="3278647"/>
            <a:ext cx="427970" cy="57843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1B45C96A-2EBA-0F47-B1A2-67ABAB9922A1}"/>
              </a:ext>
            </a:extLst>
          </p:cNvPr>
          <p:cNvCxnSpPr>
            <a:stCxn id="44" idx="1"/>
            <a:endCxn id="47" idx="2"/>
          </p:cNvCxnSpPr>
          <p:nvPr/>
        </p:nvCxnSpPr>
        <p:spPr>
          <a:xfrm flipH="1">
            <a:off x="6960043" y="3038652"/>
            <a:ext cx="965918" cy="33522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300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BA629-1F57-E242-BC43-9A6E9B29ADC8}"/>
              </a:ext>
            </a:extLst>
          </p:cNvPr>
          <p:cNvSpPr>
            <a:spLocks noGrp="1"/>
          </p:cNvSpPr>
          <p:nvPr>
            <p:ph type="title"/>
          </p:nvPr>
        </p:nvSpPr>
        <p:spPr>
          <a:xfrm>
            <a:off x="181591" y="147261"/>
            <a:ext cx="10515600" cy="772297"/>
          </a:xfrm>
        </p:spPr>
        <p:txBody>
          <a:bodyPr>
            <a:normAutofit/>
          </a:bodyPr>
          <a:lstStyle/>
          <a:p>
            <a:r>
              <a:rPr lang="en-US" dirty="0"/>
              <a:t>Role of the Departmental Committee</a:t>
            </a:r>
          </a:p>
        </p:txBody>
      </p:sp>
      <p:sp>
        <p:nvSpPr>
          <p:cNvPr id="3" name="Content Placeholder 2">
            <a:extLst>
              <a:ext uri="{FF2B5EF4-FFF2-40B4-BE49-F238E27FC236}">
                <a16:creationId xmlns:a16="http://schemas.microsoft.com/office/drawing/2014/main" id="{7E35291F-8F13-9245-87CF-B2E5BC3D3AD8}"/>
              </a:ext>
            </a:extLst>
          </p:cNvPr>
          <p:cNvSpPr>
            <a:spLocks noGrp="1"/>
          </p:cNvSpPr>
          <p:nvPr>
            <p:ph idx="1"/>
          </p:nvPr>
        </p:nvSpPr>
        <p:spPr>
          <a:xfrm>
            <a:off x="838200" y="1035424"/>
            <a:ext cx="10515600" cy="5141539"/>
          </a:xfrm>
        </p:spPr>
        <p:txBody>
          <a:bodyPr>
            <a:normAutofit fontScale="70000" lnSpcReduction="20000"/>
          </a:bodyPr>
          <a:lstStyle/>
          <a:p>
            <a:pPr marL="0" indent="0">
              <a:lnSpc>
                <a:spcPct val="120000"/>
              </a:lnSpc>
              <a:buNone/>
            </a:pPr>
            <a:r>
              <a:rPr lang="en-US" sz="3200" dirty="0"/>
              <a:t>Defined in Section 8.1.3, Faculty Handbook</a:t>
            </a:r>
          </a:p>
          <a:p>
            <a:pPr marL="0" indent="0">
              <a:lnSpc>
                <a:spcPct val="120000"/>
              </a:lnSpc>
              <a:buNone/>
            </a:pPr>
            <a:r>
              <a:rPr lang="en-US" sz="3200" dirty="0"/>
              <a:t>The Departmental Promotion and Tenure </a:t>
            </a:r>
            <a:r>
              <a:rPr lang="en-US" sz="3200" b="1" dirty="0"/>
              <a:t>Committee reviews the promotion and/or tenure application taking into account the standards and practices of the Candidate’s discipline</a:t>
            </a:r>
            <a:r>
              <a:rPr lang="en-US" sz="3200" dirty="0"/>
              <a:t> … and: </a:t>
            </a:r>
          </a:p>
          <a:p>
            <a:pPr marL="571500" indent="-571500">
              <a:lnSpc>
                <a:spcPct val="120000"/>
              </a:lnSpc>
              <a:buAutoNum type="romanLcParenBoth"/>
            </a:pPr>
            <a:r>
              <a:rPr lang="en-US" sz="3200" dirty="0"/>
              <a:t>in relation to guidelines and criteria established by the institution, </a:t>
            </a:r>
            <a:r>
              <a:rPr lang="en-US" sz="3200" b="1" dirty="0"/>
              <a:t>evaluate the Candidate's research contributions, teaching effectiveness, and service </a:t>
            </a:r>
            <a:r>
              <a:rPr lang="en-US" sz="3200" dirty="0"/>
              <a:t>to both internal and external communities; and </a:t>
            </a:r>
          </a:p>
          <a:p>
            <a:pPr marL="571500" indent="-571500">
              <a:lnSpc>
                <a:spcPct val="120000"/>
              </a:lnSpc>
              <a:buAutoNum type="romanLcParenBoth"/>
            </a:pPr>
            <a:r>
              <a:rPr lang="en-US" sz="3200" b="1" dirty="0"/>
              <a:t>make a written recommendation to the Department Head </a:t>
            </a:r>
            <a:r>
              <a:rPr lang="en-US" sz="3200" dirty="0"/>
              <a:t>regarding the Candidate's progress toward, or </a:t>
            </a:r>
            <a:r>
              <a:rPr lang="en-US" sz="3200" b="1" dirty="0"/>
              <a:t>suitability for promotion and/or tenure</a:t>
            </a:r>
            <a:r>
              <a:rPr lang="en-US" sz="3200" dirty="0"/>
              <a:t>. </a:t>
            </a:r>
          </a:p>
          <a:p>
            <a:pPr marL="0" indent="0">
              <a:lnSpc>
                <a:spcPct val="120000"/>
              </a:lnSpc>
              <a:buNone/>
            </a:pPr>
            <a:r>
              <a:rPr lang="en-US" sz="3200" dirty="0"/>
              <a:t>The </a:t>
            </a:r>
            <a:r>
              <a:rPr lang="en-US" sz="3200" b="1" dirty="0"/>
              <a:t>Departmental Promotion and Tenure Committee shall determine the process followed in producing this recommendation</a:t>
            </a:r>
            <a:r>
              <a:rPr lang="en-US" sz="3200" dirty="0"/>
              <a:t>.</a:t>
            </a:r>
          </a:p>
          <a:p>
            <a:pPr marL="0" indent="0">
              <a:buNone/>
            </a:pPr>
            <a:endParaRPr lang="en-US" dirty="0"/>
          </a:p>
        </p:txBody>
      </p:sp>
    </p:spTree>
    <p:extLst>
      <p:ext uri="{BB962C8B-B14F-4D97-AF65-F5344CB8AC3E}">
        <p14:creationId xmlns:p14="http://schemas.microsoft.com/office/powerpoint/2010/main" val="270109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F36A-C5C7-0F44-AAD7-3770C5FDA1F9}"/>
              </a:ext>
            </a:extLst>
          </p:cNvPr>
          <p:cNvSpPr>
            <a:spLocks noGrp="1"/>
          </p:cNvSpPr>
          <p:nvPr>
            <p:ph type="title"/>
          </p:nvPr>
        </p:nvSpPr>
        <p:spPr>
          <a:xfrm>
            <a:off x="154696" y="122991"/>
            <a:ext cx="10515600" cy="761146"/>
          </a:xfrm>
        </p:spPr>
        <p:txBody>
          <a:bodyPr/>
          <a:lstStyle/>
          <a:p>
            <a:r>
              <a:rPr lang="en-US" dirty="0"/>
              <a:t>Promotion Requirements</a:t>
            </a:r>
          </a:p>
        </p:txBody>
      </p:sp>
      <p:sp>
        <p:nvSpPr>
          <p:cNvPr id="3" name="Content Placeholder 2">
            <a:extLst>
              <a:ext uri="{FF2B5EF4-FFF2-40B4-BE49-F238E27FC236}">
                <a16:creationId xmlns:a16="http://schemas.microsoft.com/office/drawing/2014/main" id="{28E32CFF-3C04-F145-8262-FF13D8925857}"/>
              </a:ext>
            </a:extLst>
          </p:cNvPr>
          <p:cNvSpPr>
            <a:spLocks noGrp="1"/>
          </p:cNvSpPr>
          <p:nvPr>
            <p:ph idx="1"/>
          </p:nvPr>
        </p:nvSpPr>
        <p:spPr>
          <a:xfrm>
            <a:off x="838200" y="1014761"/>
            <a:ext cx="10515600" cy="5162202"/>
          </a:xfrm>
        </p:spPr>
        <p:txBody>
          <a:bodyPr>
            <a:normAutofit/>
          </a:bodyPr>
          <a:lstStyle/>
          <a:p>
            <a:pPr>
              <a:lnSpc>
                <a:spcPct val="110000"/>
              </a:lnSpc>
            </a:pPr>
            <a:r>
              <a:rPr lang="en-US" dirty="0"/>
              <a:t>Minimum qualifications of each faculty rank are defined in the Faculty Handbook, Section 4.</a:t>
            </a:r>
            <a:r>
              <a:rPr lang="en-US" strike="sngStrike" dirty="0"/>
              <a:t>4</a:t>
            </a:r>
          </a:p>
          <a:p>
            <a:pPr>
              <a:lnSpc>
                <a:spcPct val="110000"/>
              </a:lnSpc>
            </a:pPr>
            <a:r>
              <a:rPr lang="en-US" dirty="0"/>
              <a:t>Additional considerations are defined in the Faculty Handbook, Sections 8.1.7 and 8.2.1. For T/TT faculty, the criteria are summarized as follows:</a:t>
            </a:r>
          </a:p>
          <a:p>
            <a:pPr marL="0" indent="0">
              <a:lnSpc>
                <a:spcPct val="110000"/>
              </a:lnSpc>
              <a:buNone/>
            </a:pPr>
            <a:r>
              <a:rPr lang="en-US" dirty="0"/>
              <a:t>“Promotion in rank at Mines for tenured and tenure-track faculty is based on the quality of a faculty member's overall performance in teaching, scholarship, and service, and the likelihood of continued growth in their accomplishments and their professional reputations nationally and internationally.” </a:t>
            </a:r>
          </a:p>
        </p:txBody>
      </p:sp>
    </p:spTree>
    <p:extLst>
      <p:ext uri="{BB962C8B-B14F-4D97-AF65-F5344CB8AC3E}">
        <p14:creationId xmlns:p14="http://schemas.microsoft.com/office/powerpoint/2010/main" val="40270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F36A-C5C7-0F44-AAD7-3770C5FDA1F9}"/>
              </a:ext>
            </a:extLst>
          </p:cNvPr>
          <p:cNvSpPr>
            <a:spLocks noGrp="1"/>
          </p:cNvSpPr>
          <p:nvPr>
            <p:ph type="title"/>
          </p:nvPr>
        </p:nvSpPr>
        <p:spPr>
          <a:xfrm>
            <a:off x="237674" y="138406"/>
            <a:ext cx="10515600" cy="761146"/>
          </a:xfrm>
        </p:spPr>
        <p:txBody>
          <a:bodyPr/>
          <a:lstStyle/>
          <a:p>
            <a:r>
              <a:rPr lang="en-US" dirty="0"/>
              <a:t>Tenure Requirements</a:t>
            </a:r>
          </a:p>
        </p:txBody>
      </p:sp>
      <p:sp>
        <p:nvSpPr>
          <p:cNvPr id="3" name="Content Placeholder 2">
            <a:extLst>
              <a:ext uri="{FF2B5EF4-FFF2-40B4-BE49-F238E27FC236}">
                <a16:creationId xmlns:a16="http://schemas.microsoft.com/office/drawing/2014/main" id="{28E32CFF-3C04-F145-8262-FF13D8925857}"/>
              </a:ext>
            </a:extLst>
          </p:cNvPr>
          <p:cNvSpPr>
            <a:spLocks noGrp="1"/>
          </p:cNvSpPr>
          <p:nvPr>
            <p:ph idx="1"/>
          </p:nvPr>
        </p:nvSpPr>
        <p:spPr>
          <a:xfrm>
            <a:off x="403412" y="1014761"/>
            <a:ext cx="10950388" cy="5162202"/>
          </a:xfrm>
        </p:spPr>
        <p:txBody>
          <a:bodyPr>
            <a:normAutofit fontScale="70000" lnSpcReduction="20000"/>
          </a:bodyPr>
          <a:lstStyle/>
          <a:p>
            <a:pPr marL="0" indent="0">
              <a:lnSpc>
                <a:spcPct val="110000"/>
              </a:lnSpc>
              <a:buNone/>
            </a:pPr>
            <a:r>
              <a:rPr lang="en-US" dirty="0"/>
              <a:t>Criteria for tenure are set forth in the Faculty Handbook, Section 8.1.2:</a:t>
            </a:r>
          </a:p>
          <a:p>
            <a:pPr marL="0" indent="0">
              <a:lnSpc>
                <a:spcPct val="110000"/>
              </a:lnSpc>
              <a:buNone/>
            </a:pPr>
            <a:endParaRPr lang="en-US" dirty="0"/>
          </a:p>
          <a:p>
            <a:pPr marL="0" indent="0">
              <a:lnSpc>
                <a:spcPct val="110000"/>
              </a:lnSpc>
              <a:buNone/>
            </a:pPr>
            <a:r>
              <a:rPr lang="en-US" dirty="0"/>
              <a:t>The factors that shall be considered by Mines in making a tenure decision shall include, but not be limited to, the following: </a:t>
            </a:r>
          </a:p>
          <a:p>
            <a:pPr marL="514350" indent="-514350">
              <a:lnSpc>
                <a:spcPct val="110000"/>
              </a:lnSpc>
              <a:buFont typeface="+mj-lt"/>
              <a:buAutoNum type="arabicParenR"/>
            </a:pPr>
            <a:r>
              <a:rPr lang="en-US" dirty="0"/>
              <a:t>the Candidate's academic degree and other professional attainments; </a:t>
            </a:r>
          </a:p>
          <a:p>
            <a:pPr marL="514350" indent="-514350">
              <a:lnSpc>
                <a:spcPct val="110000"/>
              </a:lnSpc>
              <a:buFont typeface="+mj-lt"/>
              <a:buAutoNum type="arabicParenR"/>
            </a:pPr>
            <a:r>
              <a:rPr lang="en-US" dirty="0"/>
              <a:t>the quality and trajectory of the Candidate's performance in teaching, scholarship and service; </a:t>
            </a:r>
          </a:p>
          <a:p>
            <a:pPr marL="514350" indent="-514350">
              <a:lnSpc>
                <a:spcPct val="110000"/>
              </a:lnSpc>
              <a:buFont typeface="+mj-lt"/>
              <a:buAutoNum type="arabicParenR"/>
            </a:pPr>
            <a:r>
              <a:rPr lang="en-US" dirty="0"/>
              <a:t>the likelihood that the Candidate will continue to produce at or above his or her current level and continue to grow professionally; </a:t>
            </a:r>
          </a:p>
          <a:p>
            <a:pPr marL="514350" indent="-514350">
              <a:lnSpc>
                <a:spcPct val="110000"/>
              </a:lnSpc>
              <a:buFont typeface="+mj-lt"/>
              <a:buAutoNum type="arabicParenR"/>
            </a:pPr>
            <a:r>
              <a:rPr lang="en-US" dirty="0"/>
              <a:t>the Candidate's progress toward establishment of a national and international professional recognition; </a:t>
            </a:r>
          </a:p>
          <a:p>
            <a:pPr marL="514350" indent="-514350">
              <a:lnSpc>
                <a:spcPct val="110000"/>
              </a:lnSpc>
              <a:buFont typeface="+mj-lt"/>
              <a:buAutoNum type="arabicParenR"/>
            </a:pPr>
            <a:r>
              <a:rPr lang="en-US" dirty="0"/>
              <a:t>the Candidate's potential for achievement of greater professional recognition; and </a:t>
            </a:r>
          </a:p>
          <a:p>
            <a:pPr marL="514350" indent="-514350">
              <a:lnSpc>
                <a:spcPct val="110000"/>
              </a:lnSpc>
              <a:buFont typeface="+mj-lt"/>
              <a:buAutoNum type="arabicParenR"/>
            </a:pPr>
            <a:r>
              <a:rPr lang="en-US" dirty="0"/>
              <a:t>the compatibility of the Candidate's academic expertise with the long-term, programmatic goals and requirements of Mines.</a:t>
            </a:r>
          </a:p>
        </p:txBody>
      </p:sp>
    </p:spTree>
    <p:extLst>
      <p:ext uri="{BB962C8B-B14F-4D97-AF65-F5344CB8AC3E}">
        <p14:creationId xmlns:p14="http://schemas.microsoft.com/office/powerpoint/2010/main" val="3967799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6E1B-24F3-7849-B4A7-94F2DFD99B14}"/>
              </a:ext>
            </a:extLst>
          </p:cNvPr>
          <p:cNvSpPr>
            <a:spLocks noGrp="1"/>
          </p:cNvSpPr>
          <p:nvPr>
            <p:ph type="title"/>
          </p:nvPr>
        </p:nvSpPr>
        <p:spPr>
          <a:xfrm>
            <a:off x="165847" y="244104"/>
            <a:ext cx="10515600" cy="1325563"/>
          </a:xfrm>
        </p:spPr>
        <p:txBody>
          <a:bodyPr/>
          <a:lstStyle/>
          <a:p>
            <a:r>
              <a:rPr lang="en-US" dirty="0"/>
              <a:t>Definition of Activities Relevant to the Criteria: Faculty Senate Guidance</a:t>
            </a:r>
          </a:p>
        </p:txBody>
      </p:sp>
      <p:sp>
        <p:nvSpPr>
          <p:cNvPr id="3" name="Content Placeholder 2">
            <a:extLst>
              <a:ext uri="{FF2B5EF4-FFF2-40B4-BE49-F238E27FC236}">
                <a16:creationId xmlns:a16="http://schemas.microsoft.com/office/drawing/2014/main" id="{264F16C8-CF16-134F-A044-7C794908A921}"/>
              </a:ext>
            </a:extLst>
          </p:cNvPr>
          <p:cNvSpPr>
            <a:spLocks noGrp="1"/>
          </p:cNvSpPr>
          <p:nvPr>
            <p:ph idx="1"/>
          </p:nvPr>
        </p:nvSpPr>
        <p:spPr>
          <a:xfrm>
            <a:off x="363071" y="1825625"/>
            <a:ext cx="11430000" cy="4351338"/>
          </a:xfrm>
        </p:spPr>
        <p:txBody>
          <a:bodyPr/>
          <a:lstStyle/>
          <a:p>
            <a:pPr marL="0" indent="0">
              <a:buNone/>
            </a:pPr>
            <a:r>
              <a:rPr lang="en-US" dirty="0"/>
              <a:t>Section 6.5 – Academic Affairs Procedures Manual</a:t>
            </a:r>
          </a:p>
          <a:p>
            <a:r>
              <a:rPr lang="en-US" dirty="0"/>
              <a:t>Constructed by a faculty committee charged by the Faculty Senate with results endorsed by the Senate and Academic Affairs administration</a:t>
            </a:r>
          </a:p>
          <a:p>
            <a:r>
              <a:rPr lang="en-US" dirty="0"/>
              <a:t>Provides guidance to candidates as to how they should document, and to committees as to how they should review and evaluate attainment of broader institutional expectations for promotion and tenure</a:t>
            </a:r>
          </a:p>
          <a:p>
            <a:r>
              <a:rPr lang="en-US" b="1" dirty="0"/>
              <a:t>Every member of a Departmental Committee should read this document prior to reviewing candidate dossiers.</a:t>
            </a:r>
          </a:p>
        </p:txBody>
      </p:sp>
    </p:spTree>
    <p:extLst>
      <p:ext uri="{BB962C8B-B14F-4D97-AF65-F5344CB8AC3E}">
        <p14:creationId xmlns:p14="http://schemas.microsoft.com/office/powerpoint/2010/main" val="957418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6E1B-24F3-7849-B4A7-94F2DFD99B14}"/>
              </a:ext>
            </a:extLst>
          </p:cNvPr>
          <p:cNvSpPr>
            <a:spLocks noGrp="1"/>
          </p:cNvSpPr>
          <p:nvPr>
            <p:ph type="title"/>
          </p:nvPr>
        </p:nvSpPr>
        <p:spPr>
          <a:xfrm>
            <a:off x="273424" y="257551"/>
            <a:ext cx="10515600" cy="1325563"/>
          </a:xfrm>
        </p:spPr>
        <p:txBody>
          <a:bodyPr/>
          <a:lstStyle/>
          <a:p>
            <a:r>
              <a:rPr lang="en-US" dirty="0"/>
              <a:t>Definition of Institutional Criteria: Sample - Successful Teaching</a:t>
            </a:r>
          </a:p>
        </p:txBody>
      </p:sp>
      <p:sp>
        <p:nvSpPr>
          <p:cNvPr id="3" name="Content Placeholder 2">
            <a:extLst>
              <a:ext uri="{FF2B5EF4-FFF2-40B4-BE49-F238E27FC236}">
                <a16:creationId xmlns:a16="http://schemas.microsoft.com/office/drawing/2014/main" id="{264F16C8-CF16-134F-A044-7C794908A921}"/>
              </a:ext>
            </a:extLst>
          </p:cNvPr>
          <p:cNvSpPr>
            <a:spLocks noGrp="1"/>
          </p:cNvSpPr>
          <p:nvPr>
            <p:ph idx="1"/>
          </p:nvPr>
        </p:nvSpPr>
        <p:spPr>
          <a:xfrm>
            <a:off x="309282" y="1825625"/>
            <a:ext cx="11044518" cy="4351338"/>
          </a:xfrm>
        </p:spPr>
        <p:txBody>
          <a:bodyPr>
            <a:normAutofit fontScale="70000" lnSpcReduction="20000"/>
          </a:bodyPr>
          <a:lstStyle/>
          <a:p>
            <a:pPr marL="0" indent="0">
              <a:lnSpc>
                <a:spcPct val="120000"/>
              </a:lnSpc>
              <a:buNone/>
            </a:pPr>
            <a:r>
              <a:rPr lang="en-US" dirty="0"/>
              <a:t>“Examples of successful teaching for those promoted to Associate Professor with tenure may include:</a:t>
            </a:r>
          </a:p>
          <a:p>
            <a:pPr>
              <a:lnSpc>
                <a:spcPct val="120000"/>
              </a:lnSpc>
            </a:pPr>
            <a:r>
              <a:rPr lang="en-US" dirty="0"/>
              <a:t>Dedicated, high-quality student instruction at the undergraduate and graduate levels as demonstrated by the following:  student evaluations, teaching portfolio that includes examples of teaching methods and/or effectiveness, teaching statements, and teaching awards. </a:t>
            </a:r>
          </a:p>
          <a:p>
            <a:pPr>
              <a:lnSpc>
                <a:spcPct val="120000"/>
              </a:lnSpc>
            </a:pPr>
            <a:r>
              <a:rPr lang="en-US" dirty="0"/>
              <a:t>Designing or leading of classroom activities that enhance the educational experience or that are important to the teaching mission, including leading undergraduate and graduate independent studies, advising senior design teams, teaching field session, etc.</a:t>
            </a:r>
          </a:p>
          <a:p>
            <a:pPr>
              <a:lnSpc>
                <a:spcPct val="120000"/>
              </a:lnSpc>
            </a:pPr>
            <a:r>
              <a:rPr lang="en-US" dirty="0"/>
              <a:t>Development and implementation of highly effective or innovative teaching methods and incorporation of feedback from formalized assessments, where appropriate.</a:t>
            </a:r>
          </a:p>
          <a:p>
            <a:pPr>
              <a:lnSpc>
                <a:spcPct val="120000"/>
              </a:lnSpc>
            </a:pPr>
            <a:r>
              <a:rPr lang="en-US" dirty="0"/>
              <a:t>Development of teaching infrastructure. …”</a:t>
            </a:r>
          </a:p>
          <a:p>
            <a:endParaRPr lang="en-US" dirty="0"/>
          </a:p>
          <a:p>
            <a:endParaRPr lang="en-US" dirty="0"/>
          </a:p>
        </p:txBody>
      </p:sp>
    </p:spTree>
    <p:extLst>
      <p:ext uri="{BB962C8B-B14F-4D97-AF65-F5344CB8AC3E}">
        <p14:creationId xmlns:p14="http://schemas.microsoft.com/office/powerpoint/2010/main" val="47688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13520</TotalTime>
  <Words>3434</Words>
  <Application>Microsoft Office PowerPoint</Application>
  <PresentationFormat>Widescreen</PresentationFormat>
  <Paragraphs>229</Paragraphs>
  <Slides>27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Gotham</vt:lpstr>
      <vt:lpstr>Gotham Book</vt:lpstr>
      <vt:lpstr>Gotham Medium</vt:lpstr>
      <vt:lpstr>Office Theme</vt:lpstr>
      <vt:lpstr>Faculty Workshop: Promotion and Tenure</vt:lpstr>
      <vt:lpstr>Intended Audience and Workshop Agenda</vt:lpstr>
      <vt:lpstr>Ground Rules - RESPECT</vt:lpstr>
      <vt:lpstr>Promotion and Tenure Process Overview* </vt:lpstr>
      <vt:lpstr>Role of the Departmental Committee</vt:lpstr>
      <vt:lpstr>Promotion Requirements</vt:lpstr>
      <vt:lpstr>Tenure Requirements</vt:lpstr>
      <vt:lpstr>Definition of Activities Relevant to the Criteria: Faculty Senate Guidance</vt:lpstr>
      <vt:lpstr>Definition of Institutional Criteria: Sample - Successful Teaching</vt:lpstr>
      <vt:lpstr>Ensuring Consistent Application of Criteria and Fair and Equitable Dossier Evaluations</vt:lpstr>
      <vt:lpstr>Behind the scenes</vt:lpstr>
      <vt:lpstr>Common Discussions in Committee</vt:lpstr>
      <vt:lpstr>Common Discussions in Committee</vt:lpstr>
      <vt:lpstr>Common Discussions in Committee</vt:lpstr>
      <vt:lpstr>The P&amp;T process:  Judgmental or Supportive?</vt:lpstr>
      <vt:lpstr>Clarifying P&amp;T expectations An initiative from Academic Affairs</vt:lpstr>
      <vt:lpstr>What causes the inequities?</vt:lpstr>
      <vt:lpstr>What is implicit/unconscious  Bias?</vt:lpstr>
      <vt:lpstr>Some Strategies</vt:lpstr>
      <vt:lpstr>Implicit Bias</vt:lpstr>
      <vt:lpstr>Implicit Bias Research</vt:lpstr>
      <vt:lpstr>Some Strategies to Manage Implicit Bias</vt:lpstr>
      <vt:lpstr>Rec Letters &amp; Committee Letter</vt:lpstr>
      <vt:lpstr>Departmental Committee Operational Requirements and Recommendations</vt:lpstr>
      <vt:lpstr>Departmental Committee Operational Requirements and Recommendations</vt:lpstr>
      <vt:lpstr>Departmental Committee Operational Requirements and Recommendations</vt:lpstr>
      <vt:lpstr>Departmental Committee Operational Considerations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Jane Ko</cp:lastModifiedBy>
  <cp:revision>231</cp:revision>
  <dcterms:created xsi:type="dcterms:W3CDTF">2017-08-01T15:06:47Z</dcterms:created>
  <dcterms:modified xsi:type="dcterms:W3CDTF">2019-10-07T20:42:51Z</dcterms:modified>
  <cp:category/>
</cp:coreProperties>
</file>