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85" r:id="rId7"/>
    <p:sldId id="305" r:id="rId8"/>
    <p:sldId id="309" r:id="rId9"/>
    <p:sldId id="300" r:id="rId10"/>
    <p:sldId id="304" r:id="rId11"/>
    <p:sldId id="310" r:id="rId12"/>
    <p:sldId id="302" r:id="rId13"/>
    <p:sldId id="26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492A"/>
    <a:srgbClr val="CE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15E79-04B2-40FE-8956-1B2CAC137B24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3FF1-12BD-4A6E-B174-B11A91E54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8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24D75-862C-4BFF-88E2-7E24F8A2C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A5248-9A6F-418B-85DC-F18ACB934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56A89-0204-4778-8269-88B5D966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08AFA-1429-48D9-93E4-63E01BCBA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79AC-0B5A-434F-A5DF-B1D882F18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321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189C-157F-4672-A00E-A79D4F59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6886D-B7FD-4FCC-81C0-E0AE77FE0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CF298-F71E-45C3-A77F-5E805A7E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B60F7-9041-4461-ABDD-EC1CA5FD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0CF03-312D-4546-8109-9B08AD70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8851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353E23-B63F-4D7B-BB27-0A0D0C0373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E27D6-9CB8-49ED-A0A4-59BC4CADC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01F79-42C6-456E-AE6D-27BFA775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D2502-8339-4B20-AB30-AA138AE7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94E34-196D-410D-90E2-3C3809D4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0953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7F872-016F-47B6-A256-7B6AD92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865B7-497E-4712-BF8F-DA9F45265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20FF6-ADD4-48EB-A530-7142F993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C974A-AD7B-46D7-97F2-AAB16C6E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4C615-A238-4FE2-800C-19B4C9C8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7215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06B36-0B8F-4476-A7F8-B223F291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2FC9E-CEEF-481E-9E91-9866E001D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6E869-6250-4905-8743-101DA60F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34572-7C9E-4AB4-B417-261146C0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0E096-815A-420A-A74E-7C83A1AF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0022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BC3E0-BE33-47AD-B937-86CBFB5F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DD8B-7BDF-4100-A800-A78ED43A81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66369-62AC-4E62-A826-5C3877596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A1E31-C1FA-4773-9439-C4933BA6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2B99F-4A2A-46BF-AE13-53DCA8DF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239DC-7F3F-45CE-9015-D5E8B762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3289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7E9F-CFA0-4B71-8EBD-7367E154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F2C59-B3F1-4F5F-BC05-649053404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68B82-2DF9-4E58-8524-1877CA0F1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6138E-0635-4063-8D8C-AFCD36406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16A11-9A4B-4E1E-A826-B7B37F19C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4212C-B43C-4E1D-A173-EE6331B6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860853-1650-4947-B980-E22A17BF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19EEBB-AC08-40D0-89F1-9359E43D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0139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8E545-401A-4A6A-AD19-AC04AB68B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18C46-AEAD-48C2-AF41-F78A6286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C538F-A86A-4948-A0A9-ED157B25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23E1F-AE13-4C87-815D-B21FA7B4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2664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3E90A6-F718-44BA-BC2B-3BC179D4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2AC2B-5D26-40AB-8D56-454490C6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A4934-4579-4242-943E-D1433709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2489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DA8A-0AA5-4486-BC5B-8C3AABF1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78C61-2CAA-45ED-A085-C4E849D12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45F1C0-9366-4908-90D8-4A1812A8B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6ABF0-990C-4A7D-84FB-BC2C23547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4B793-23A9-4B7A-87A5-72689394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66A24-3303-4797-8C02-CF932EBB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062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1A8C-AA98-46A2-A1B0-4B1DB3037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A6F8B-E572-477C-B37F-56E9FBA1B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298F3-D6CC-474F-8BD6-2EC1A8284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23017-760C-4380-9854-99D00D09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68286-3C2A-43EB-BF44-EE1E75FE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6E6A9-7851-4D36-BB6A-7BDD1A33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2601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99E443-E9E8-47D9-9F5F-FBF5FAEDE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C0001-6D6E-4555-B047-B739A27E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67B80-068E-4178-9D7C-909AEB61E0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EAEF-8CC0-498C-9F44-BBD76DF7E1A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AF852-9CD3-4919-B0A4-D2C21FF0BA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ECF4-78C9-40E9-8840-97A7D5FB2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C6420-5261-48BB-AE74-DED684F4A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2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www.mines.edu%2Facademic-affairs%2Ffaculty-evaluation-resources%2F&amp;data=04%7C01%7Cvrael%40mines.edu%7C600b31e4cc354c8fc18208d895ab6b9f%7C997209e009b346239a4d76afa44a675c%7C0%7C0%7C637423910770057574%7CUnknown%7CTWFpbGZsb3d8eyJWIjoiMC4wLjAwMDAiLCJQIjoiV2luMzIiLCJBTiI6Ik1haWwiLCJXVCI6Mn0%3D%7C1000&amp;sdata=Ai%2BrwCohm2zLlR0hXF4vyWLD5vgBXjrzgY48Qws%2BC3E%3D&amp;reserved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05E6-10E2-4EA4-81E2-945E4E439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7460" y="2290712"/>
            <a:ext cx="10102392" cy="1146757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Faculty Performance Evaluations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E26CE-4EAD-42F9-A99C-5F6086BCF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5505" y="4521666"/>
            <a:ext cx="5340990" cy="377505"/>
          </a:xfrm>
        </p:spPr>
        <p:txBody>
          <a:bodyPr>
            <a:normAutofit fontScale="62500" lnSpcReduction="20000"/>
          </a:bodyPr>
          <a:lstStyle/>
          <a:p>
            <a:r>
              <a:rPr lang="en-US" sz="4000" i="1" dirty="0">
                <a:solidFill>
                  <a:schemeClr val="accent1">
                    <a:lumMod val="50000"/>
                  </a:schemeClr>
                </a:solidFill>
              </a:rPr>
              <a:t>Tuesday, February 23</a:t>
            </a:r>
            <a:r>
              <a:rPr lang="en-US" sz="4000" i="1" baseline="30000" dirty="0">
                <a:solidFill>
                  <a:schemeClr val="accent1">
                    <a:lumMod val="50000"/>
                  </a:schemeClr>
                </a:solidFill>
              </a:rPr>
              <a:t>rd</a:t>
            </a:r>
            <a:r>
              <a:rPr lang="en-US" sz="4000" i="1" dirty="0">
                <a:solidFill>
                  <a:schemeClr val="accent1">
                    <a:lumMod val="50000"/>
                  </a:schemeClr>
                </a:solidFill>
              </a:rPr>
              <a:t>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9177B8-E760-4C2B-801F-45FDBC222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472" y="614655"/>
            <a:ext cx="1371055" cy="138174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AC0E26CE-4EAD-42F9-A99C-5F6086BCFDE4}"/>
              </a:ext>
            </a:extLst>
          </p:cNvPr>
          <p:cNvSpPr txBox="1">
            <a:spLocks/>
          </p:cNvSpPr>
          <p:nvPr/>
        </p:nvSpPr>
        <p:spPr>
          <a:xfrm>
            <a:off x="1523999" y="3442204"/>
            <a:ext cx="9144000" cy="6192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i="1" dirty="0">
                <a:solidFill>
                  <a:srgbClr val="D2492A"/>
                </a:solidFill>
              </a:rPr>
              <a:t>Dean Training</a:t>
            </a:r>
          </a:p>
        </p:txBody>
      </p:sp>
    </p:spTree>
    <p:extLst>
      <p:ext uri="{BB962C8B-B14F-4D97-AF65-F5344CB8AC3E}">
        <p14:creationId xmlns:p14="http://schemas.microsoft.com/office/powerpoint/2010/main" val="96047474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934" y="2940354"/>
            <a:ext cx="10279567" cy="46416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D2492A"/>
                </a:solidFill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9448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9177B8-E760-4C2B-801F-45FDBC222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472" y="614655"/>
            <a:ext cx="1371055" cy="138174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3999" y="4076643"/>
            <a:ext cx="9144000" cy="683635"/>
          </a:xfrm>
        </p:spPr>
        <p:txBody>
          <a:bodyPr>
            <a:noAutofit/>
          </a:bodyPr>
          <a:lstStyle/>
          <a:p>
            <a:r>
              <a:rPr lang="en-US" sz="4800" i="1" dirty="0">
                <a:solidFill>
                  <a:schemeClr val="accent3"/>
                </a:solidFill>
                <a:latin typeface="+mj-lt"/>
              </a:rPr>
              <a:t>Thank you!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BCEB6B-2ACB-48F7-981B-02FA8A739FF8}"/>
              </a:ext>
            </a:extLst>
          </p:cNvPr>
          <p:cNvSpPr txBox="1">
            <a:spLocks/>
          </p:cNvSpPr>
          <p:nvPr/>
        </p:nvSpPr>
        <p:spPr>
          <a:xfrm>
            <a:off x="1524000" y="13595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Faculty Performance Evaluations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C091CD-52A6-45D1-81D1-E6212EF69165}"/>
              </a:ext>
            </a:extLst>
          </p:cNvPr>
          <p:cNvSpPr/>
          <p:nvPr/>
        </p:nvSpPr>
        <p:spPr>
          <a:xfrm>
            <a:off x="1424231" y="5366509"/>
            <a:ext cx="9343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hlinkClick r:id="rId3" tooltip="Original URL: https://www.mines.edu/academic-affairs/faculty-evaluation-resources/. Click or tap if you trust this link."/>
              </a:rPr>
              <a:t>https://www.mines.edu/academic-affairs/faculty-evaluation-resources/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90463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334" y="311454"/>
            <a:ext cx="10279567" cy="464161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D2492A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0913F-C323-4309-BF31-C586D67E3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789" y="1382848"/>
            <a:ext cx="8494312" cy="46125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Introductions - </a:t>
            </a:r>
            <a:r>
              <a:rPr lang="en-US" dirty="0">
                <a:solidFill>
                  <a:srgbClr val="D2492A"/>
                </a:solidFill>
              </a:rPr>
              <a:t>Vanessa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Workflow Overview – </a:t>
            </a:r>
            <a:r>
              <a:rPr lang="en-US" dirty="0">
                <a:solidFill>
                  <a:srgbClr val="D2492A"/>
                </a:solidFill>
              </a:rPr>
              <a:t>Vanessa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Accessing the OnBase Workflow - </a:t>
            </a:r>
            <a:r>
              <a:rPr lang="en-US" dirty="0">
                <a:solidFill>
                  <a:srgbClr val="D2492A"/>
                </a:solidFill>
              </a:rPr>
              <a:t>Ted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Demo &amp; Practice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Dean Workflow Queues – </a:t>
            </a:r>
            <a:r>
              <a:rPr lang="en-US" dirty="0">
                <a:solidFill>
                  <a:srgbClr val="D2492A"/>
                </a:solidFill>
              </a:rPr>
              <a:t>Ted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Evaluation Review Queue Demo</a:t>
            </a:r>
            <a:endParaRPr lang="en-US" dirty="0">
              <a:solidFill>
                <a:srgbClr val="D2492A"/>
              </a:solidFill>
            </a:endParaRP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Evaluation Signature Queue Demo</a:t>
            </a:r>
            <a:endParaRPr lang="en-US" dirty="0">
              <a:solidFill>
                <a:srgbClr val="D2492A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Retrieving Final Evaluations – </a:t>
            </a:r>
            <a:r>
              <a:rPr lang="en-US" dirty="0">
                <a:solidFill>
                  <a:srgbClr val="D2492A"/>
                </a:solidFill>
              </a:rPr>
              <a:t>Vanessa &amp; Ted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Additional Information – </a:t>
            </a:r>
            <a:r>
              <a:rPr lang="en-US" dirty="0">
                <a:solidFill>
                  <a:srgbClr val="D2492A"/>
                </a:solidFill>
              </a:rPr>
              <a:t>Melanie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Questions - </a:t>
            </a:r>
            <a:r>
              <a:rPr lang="en-US" dirty="0">
                <a:solidFill>
                  <a:srgbClr val="D2492A"/>
                </a:solidFill>
              </a:rPr>
              <a:t>Vanessa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7248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42" y="282660"/>
            <a:ext cx="10279567" cy="464161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D2492A"/>
                </a:solidFill>
              </a:rPr>
              <a:t>Workflow Overview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982001-C433-46E3-B27D-D99B87823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5056" y="1726434"/>
            <a:ext cx="9026628" cy="461097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22F7B8-BBE6-4E29-B7D4-193C0D56F869}"/>
              </a:ext>
            </a:extLst>
          </p:cNvPr>
          <p:cNvSpPr/>
          <p:nvPr/>
        </p:nvSpPr>
        <p:spPr>
          <a:xfrm>
            <a:off x="3889870" y="5102240"/>
            <a:ext cx="1485311" cy="547304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073AB6-16D7-4FC8-AD1B-36A7640B6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413" y="1064832"/>
            <a:ext cx="10163174" cy="554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Deans have access to 2 Workflow Queues: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B501C95-CB98-4F22-91CE-CC2DEAD93BA0}"/>
              </a:ext>
            </a:extLst>
          </p:cNvPr>
          <p:cNvSpPr/>
          <p:nvPr/>
        </p:nvSpPr>
        <p:spPr>
          <a:xfrm>
            <a:off x="7610575" y="5091772"/>
            <a:ext cx="1485311" cy="547304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3973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42" y="282660"/>
            <a:ext cx="10279567" cy="464161"/>
          </a:xfrm>
        </p:spPr>
        <p:txBody>
          <a:bodyPr>
            <a:noAutofit/>
          </a:bodyPr>
          <a:lstStyle/>
          <a:p>
            <a:r>
              <a:rPr lang="en-US" sz="5700" b="1" dirty="0">
                <a:solidFill>
                  <a:srgbClr val="D2492A"/>
                </a:solidFill>
              </a:rPr>
              <a:t>Workflow Overview: Initial Review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982001-C433-46E3-B27D-D99B87823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927" y="1446116"/>
            <a:ext cx="7270988" cy="371416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22F7B8-BBE6-4E29-B7D4-193C0D56F869}"/>
              </a:ext>
            </a:extLst>
          </p:cNvPr>
          <p:cNvSpPr/>
          <p:nvPr/>
        </p:nvSpPr>
        <p:spPr>
          <a:xfrm>
            <a:off x="2246887" y="4149195"/>
            <a:ext cx="1197701" cy="463799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78AE787-84F6-4172-B545-8A4906950640}"/>
              </a:ext>
            </a:extLst>
          </p:cNvPr>
          <p:cNvSpPr txBox="1">
            <a:spLocks/>
          </p:cNvSpPr>
          <p:nvPr/>
        </p:nvSpPr>
        <p:spPr>
          <a:xfrm>
            <a:off x="7538777" y="2709944"/>
            <a:ext cx="3815023" cy="2640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/>
              <a:t>Beginning of the process</a:t>
            </a:r>
          </a:p>
          <a:p>
            <a:pPr lvl="1"/>
            <a:r>
              <a:rPr lang="en-US" sz="1800" dirty="0"/>
              <a:t>Review Faculty evaluations following assessment by Department Heads</a:t>
            </a:r>
          </a:p>
          <a:p>
            <a:pPr lvl="1"/>
            <a:r>
              <a:rPr lang="en-US" sz="1800" dirty="0"/>
              <a:t>View-only access (feedback is shared outside of workflow)</a:t>
            </a:r>
          </a:p>
          <a:p>
            <a:pPr lvl="1"/>
            <a:r>
              <a:rPr lang="en-US" sz="1800" dirty="0"/>
              <a:t>Available action:</a:t>
            </a:r>
          </a:p>
          <a:p>
            <a:pPr lvl="2"/>
            <a:r>
              <a:rPr lang="en-US" sz="1400" dirty="0"/>
              <a:t>Route back to Department Head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89FC43-150D-469D-B1D0-6C60129FE5E2}"/>
              </a:ext>
            </a:extLst>
          </p:cNvPr>
          <p:cNvSpPr txBox="1"/>
          <p:nvPr/>
        </p:nvSpPr>
        <p:spPr>
          <a:xfrm>
            <a:off x="8089793" y="1507531"/>
            <a:ext cx="2748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Evaluation Review Queue</a:t>
            </a:r>
          </a:p>
          <a:p>
            <a:pPr algn="ctr"/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“AA1: Dean Evaluation Review Queue”</a:t>
            </a:r>
          </a:p>
        </p:txBody>
      </p:sp>
    </p:spTree>
    <p:extLst>
      <p:ext uri="{BB962C8B-B14F-4D97-AF65-F5344CB8AC3E}">
        <p14:creationId xmlns:p14="http://schemas.microsoft.com/office/powerpoint/2010/main" val="30537654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42" y="282660"/>
            <a:ext cx="10279567" cy="464161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D2492A"/>
                </a:solidFill>
              </a:rPr>
              <a:t>Workflow Overview: Sign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982001-C433-46E3-B27D-D99B87823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927" y="1446116"/>
            <a:ext cx="7270988" cy="371416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22F7B8-BBE6-4E29-B7D4-193C0D56F869}"/>
              </a:ext>
            </a:extLst>
          </p:cNvPr>
          <p:cNvSpPr/>
          <p:nvPr/>
        </p:nvSpPr>
        <p:spPr>
          <a:xfrm>
            <a:off x="5294259" y="4130385"/>
            <a:ext cx="1197701" cy="463799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8A7A74-35E3-4827-B757-39DB109B593D}"/>
              </a:ext>
            </a:extLst>
          </p:cNvPr>
          <p:cNvSpPr txBox="1">
            <a:spLocks/>
          </p:cNvSpPr>
          <p:nvPr/>
        </p:nvSpPr>
        <p:spPr>
          <a:xfrm>
            <a:off x="7669336" y="2643958"/>
            <a:ext cx="3703318" cy="25470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/>
              <a:t>End of the process </a:t>
            </a:r>
          </a:p>
          <a:p>
            <a:pPr lvl="1"/>
            <a:r>
              <a:rPr lang="en-US" sz="1800" dirty="0"/>
              <a:t>Final review of evaluation signed by Faculty and Department Head</a:t>
            </a:r>
          </a:p>
          <a:p>
            <a:pPr lvl="2"/>
            <a:r>
              <a:rPr lang="en-US" sz="1400" dirty="0"/>
              <a:t>Evaluation may contain modifications from last review </a:t>
            </a:r>
            <a:r>
              <a:rPr lang="en-US" sz="1400"/>
              <a:t>(including </a:t>
            </a:r>
            <a:r>
              <a:rPr lang="en-US" sz="1400" dirty="0"/>
              <a:t>rebuttal statement if applicable)</a:t>
            </a:r>
          </a:p>
          <a:p>
            <a:pPr lvl="1"/>
            <a:r>
              <a:rPr lang="en-US" sz="1800" dirty="0"/>
              <a:t>Available action:</a:t>
            </a:r>
          </a:p>
          <a:p>
            <a:pPr lvl="2"/>
            <a:r>
              <a:rPr lang="en-US" sz="1400" dirty="0"/>
              <a:t>Sign and route evaluation to the Academic Affairs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BF7952-9C79-4D46-B1C0-C20C01AB3209}"/>
              </a:ext>
            </a:extLst>
          </p:cNvPr>
          <p:cNvSpPr txBox="1"/>
          <p:nvPr/>
        </p:nvSpPr>
        <p:spPr>
          <a:xfrm>
            <a:off x="8087895" y="1445804"/>
            <a:ext cx="2866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Evaluation Signature Queue</a:t>
            </a:r>
          </a:p>
          <a:p>
            <a:pPr algn="ctr"/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“AA1: Dean Evaluation Signature Queue”</a:t>
            </a:r>
          </a:p>
        </p:txBody>
      </p:sp>
    </p:spTree>
    <p:extLst>
      <p:ext uri="{BB962C8B-B14F-4D97-AF65-F5344CB8AC3E}">
        <p14:creationId xmlns:p14="http://schemas.microsoft.com/office/powerpoint/2010/main" val="219235896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93" y="1055741"/>
            <a:ext cx="4418578" cy="1827562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D2492A"/>
                </a:solidFill>
              </a:rPr>
              <a:t>Demo &amp; Practice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4F7CA-DF62-4C13-862C-B701DE5FC8F1}"/>
              </a:ext>
            </a:extLst>
          </p:cNvPr>
          <p:cNvSpPr/>
          <p:nvPr/>
        </p:nvSpPr>
        <p:spPr>
          <a:xfrm>
            <a:off x="768910" y="3162261"/>
            <a:ext cx="38419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Accessing the OnBase Workflow</a:t>
            </a:r>
            <a:endParaRPr lang="en-US" sz="2800" i="1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A1C654-450B-4B67-B34B-2212E0DDC8E5}"/>
              </a:ext>
            </a:extLst>
          </p:cNvPr>
          <p:cNvSpPr/>
          <p:nvPr/>
        </p:nvSpPr>
        <p:spPr>
          <a:xfrm>
            <a:off x="6529432" y="3162261"/>
            <a:ext cx="4138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Dean Workflow Queues</a:t>
            </a:r>
            <a:endParaRPr lang="en-US" sz="2800" i="1" dirty="0">
              <a:solidFill>
                <a:schemeClr val="accent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0D9765A-7013-4656-A62E-5377308ABEB0}"/>
              </a:ext>
            </a:extLst>
          </p:cNvPr>
          <p:cNvSpPr txBox="1">
            <a:spLocks/>
          </p:cNvSpPr>
          <p:nvPr/>
        </p:nvSpPr>
        <p:spPr>
          <a:xfrm>
            <a:off x="6298896" y="1115504"/>
            <a:ext cx="4418578" cy="8540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rgbClr val="D2492A"/>
                </a:solidFill>
              </a:rPr>
              <a:t>Demo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C5BF73-FE1F-4A2A-980E-D188A7F643AE}"/>
              </a:ext>
            </a:extLst>
          </p:cNvPr>
          <p:cNvCxnSpPr/>
          <p:nvPr/>
        </p:nvCxnSpPr>
        <p:spPr>
          <a:xfrm>
            <a:off x="5662569" y="683336"/>
            <a:ext cx="0" cy="47023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5E93DF1-A5F5-456D-ADA0-F2EB79DD8ABD}"/>
              </a:ext>
            </a:extLst>
          </p:cNvPr>
          <p:cNvSpPr/>
          <p:nvPr/>
        </p:nvSpPr>
        <p:spPr>
          <a:xfrm>
            <a:off x="6887551" y="4116368"/>
            <a:ext cx="34227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i="1" dirty="0">
                <a:solidFill>
                  <a:schemeClr val="accent1"/>
                </a:solidFill>
              </a:rPr>
              <a:t>Evaluation Review Queue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Evaluation Signature Queue</a:t>
            </a:r>
          </a:p>
        </p:txBody>
      </p:sp>
    </p:spTree>
    <p:extLst>
      <p:ext uri="{BB962C8B-B14F-4D97-AF65-F5344CB8AC3E}">
        <p14:creationId xmlns:p14="http://schemas.microsoft.com/office/powerpoint/2010/main" val="266934272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35" y="171039"/>
            <a:ext cx="10285858" cy="1209152"/>
          </a:xfrm>
        </p:spPr>
        <p:txBody>
          <a:bodyPr>
            <a:noAutofit/>
          </a:bodyPr>
          <a:lstStyle/>
          <a:p>
            <a:pPr algn="ctr"/>
            <a:r>
              <a:rPr lang="en-US" sz="6600" dirty="0">
                <a:solidFill>
                  <a:srgbClr val="D2492A"/>
                </a:solidFill>
              </a:rPr>
              <a:t>Retrieving Final Evaluations</a:t>
            </a:r>
            <a:endParaRPr lang="en-US" sz="6600" b="1" dirty="0">
              <a:solidFill>
                <a:srgbClr val="D2492A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AAF645E-6299-41BE-958E-047B6E991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45" y="4320880"/>
            <a:ext cx="3202143" cy="1486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1. Using the waffle menu at the top left-hand corner of your screen, click </a:t>
            </a:r>
            <a:r>
              <a:rPr lang="en-US" sz="2000" b="1" dirty="0"/>
              <a:t>Document</a:t>
            </a:r>
            <a:r>
              <a:rPr lang="en-US" sz="2000" dirty="0"/>
              <a:t> </a:t>
            </a:r>
            <a:r>
              <a:rPr lang="en-US" sz="2000" b="1" dirty="0"/>
              <a:t>Retrieval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C89739-142C-48B5-BCA6-3AC6C8821AFB}"/>
              </a:ext>
            </a:extLst>
          </p:cNvPr>
          <p:cNvSpPr/>
          <p:nvPr/>
        </p:nvSpPr>
        <p:spPr>
          <a:xfrm>
            <a:off x="494945" y="1383028"/>
            <a:ext cx="5815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Using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Document Retrieval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in OnBase </a:t>
            </a:r>
            <a:endParaRPr lang="en-US" sz="2800" i="1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56D28E-D411-4F0E-AAA4-32F1DB5C03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05" t="14296" r="74717" b="56701"/>
          <a:stretch/>
        </p:blipFill>
        <p:spPr>
          <a:xfrm>
            <a:off x="703893" y="2119037"/>
            <a:ext cx="2960010" cy="19890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4D033CF-E8CF-442B-811B-3141F0BFE3A5}"/>
              </a:ext>
            </a:extLst>
          </p:cNvPr>
          <p:cNvSpPr/>
          <p:nvPr/>
        </p:nvSpPr>
        <p:spPr>
          <a:xfrm>
            <a:off x="4328717" y="4767086"/>
            <a:ext cx="35084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2. Under the </a:t>
            </a:r>
            <a:r>
              <a:rPr lang="en-US" sz="2000" b="1" dirty="0"/>
              <a:t>Document Type Group </a:t>
            </a:r>
            <a:r>
              <a:rPr lang="en-US" sz="2000" i="1" dirty="0"/>
              <a:t>Academic Affairs</a:t>
            </a:r>
            <a:r>
              <a:rPr lang="en-US" sz="2000" dirty="0"/>
              <a:t>, select the </a:t>
            </a:r>
            <a:r>
              <a:rPr lang="en-US" sz="2000" i="1" dirty="0"/>
              <a:t>AA-Faculty Evaluations  </a:t>
            </a:r>
            <a:r>
              <a:rPr lang="en-US" sz="2000" b="1" dirty="0"/>
              <a:t>Document Type</a:t>
            </a:r>
            <a:r>
              <a:rPr lang="en-US" sz="2000" dirty="0"/>
              <a:t>.</a:t>
            </a:r>
            <a:endParaRPr lang="en-US" sz="2000" b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0BC4A2B-7486-4E5D-A904-A941D0F14F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74" t="20998" r="72761" b="49999"/>
          <a:stretch/>
        </p:blipFill>
        <p:spPr>
          <a:xfrm>
            <a:off x="4494928" y="2167529"/>
            <a:ext cx="3202144" cy="1989055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FD0DF67-F2A6-4159-99D0-1C1FD0D0A464}"/>
              </a:ext>
            </a:extLst>
          </p:cNvPr>
          <p:cNvSpPr txBox="1">
            <a:spLocks/>
          </p:cNvSpPr>
          <p:nvPr/>
        </p:nvSpPr>
        <p:spPr>
          <a:xfrm>
            <a:off x="8339617" y="5217320"/>
            <a:ext cx="3202143" cy="1381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3. Enter </a:t>
            </a:r>
            <a:r>
              <a:rPr lang="en-US" sz="2000" b="1" dirty="0"/>
              <a:t>search criteria </a:t>
            </a:r>
            <a:r>
              <a:rPr lang="en-US" sz="2000" dirty="0"/>
              <a:t>using various keywords (i.e. name, department, supervisor, etc.) and click </a:t>
            </a:r>
            <a:r>
              <a:rPr lang="en-US" sz="2000" b="1" dirty="0"/>
              <a:t>Search</a:t>
            </a:r>
            <a:r>
              <a:rPr lang="en-US" sz="2000" dirty="0"/>
              <a:t>.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91A103-014B-48D9-B082-FCA0411CBC82}"/>
              </a:ext>
            </a:extLst>
          </p:cNvPr>
          <p:cNvCxnSpPr>
            <a:cxnSpLocks/>
          </p:cNvCxnSpPr>
          <p:nvPr/>
        </p:nvCxnSpPr>
        <p:spPr>
          <a:xfrm>
            <a:off x="4051023" y="2028799"/>
            <a:ext cx="0" cy="430483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DFE3B9-6C40-4878-A135-E104C7425612}"/>
              </a:ext>
            </a:extLst>
          </p:cNvPr>
          <p:cNvCxnSpPr>
            <a:cxnSpLocks/>
          </p:cNvCxnSpPr>
          <p:nvPr/>
        </p:nvCxnSpPr>
        <p:spPr>
          <a:xfrm>
            <a:off x="8030705" y="2021732"/>
            <a:ext cx="0" cy="431190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8424AE67-6F81-4E0A-A12A-6C55418367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17826" y="2028799"/>
            <a:ext cx="3321221" cy="3048157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8BB0E453-0E33-4573-8359-1CBCA4CD9382}"/>
              </a:ext>
            </a:extLst>
          </p:cNvPr>
          <p:cNvSpPr/>
          <p:nvPr/>
        </p:nvSpPr>
        <p:spPr>
          <a:xfrm>
            <a:off x="703893" y="2794916"/>
            <a:ext cx="1671662" cy="4047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B80F385-500B-4B49-A8FE-BDA63C3A1A06}"/>
              </a:ext>
            </a:extLst>
          </p:cNvPr>
          <p:cNvSpPr/>
          <p:nvPr/>
        </p:nvSpPr>
        <p:spPr>
          <a:xfrm>
            <a:off x="4506459" y="3327661"/>
            <a:ext cx="1813813" cy="2848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6F3D96C-40C9-428B-826F-B72D2281635E}"/>
              </a:ext>
            </a:extLst>
          </p:cNvPr>
          <p:cNvCxnSpPr/>
          <p:nvPr/>
        </p:nvCxnSpPr>
        <p:spPr>
          <a:xfrm>
            <a:off x="4161296" y="2794916"/>
            <a:ext cx="34516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uble Bracket 27">
            <a:extLst>
              <a:ext uri="{FF2B5EF4-FFF2-40B4-BE49-F238E27FC236}">
                <a16:creationId xmlns:a16="http://schemas.microsoft.com/office/drawing/2014/main" id="{C7843939-BDDC-48D5-92FD-1D76CC28BBCB}"/>
              </a:ext>
            </a:extLst>
          </p:cNvPr>
          <p:cNvSpPr/>
          <p:nvPr/>
        </p:nvSpPr>
        <p:spPr>
          <a:xfrm>
            <a:off x="8339617" y="2922309"/>
            <a:ext cx="3481591" cy="1690435"/>
          </a:xfrm>
          <a:prstGeom prst="bracketPair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6713F05-1A2F-4FBC-BC7E-C4BF790DF84F}"/>
              </a:ext>
            </a:extLst>
          </p:cNvPr>
          <p:cNvSpPr/>
          <p:nvPr/>
        </p:nvSpPr>
        <p:spPr>
          <a:xfrm>
            <a:off x="9727947" y="4724894"/>
            <a:ext cx="1813813" cy="2848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8857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576" y="1995904"/>
            <a:ext cx="7290847" cy="1827562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D2492A"/>
                </a:solidFill>
              </a:rPr>
              <a:t>Demo &amp; Practice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4F7CA-DF62-4C13-862C-B701DE5FC8F1}"/>
              </a:ext>
            </a:extLst>
          </p:cNvPr>
          <p:cNvSpPr/>
          <p:nvPr/>
        </p:nvSpPr>
        <p:spPr>
          <a:xfrm>
            <a:off x="4175027" y="3561856"/>
            <a:ext cx="3841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Document Retrieval</a:t>
            </a:r>
            <a:endParaRPr lang="en-US" sz="28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1194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031C-4E33-4863-9B50-C041DEB2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334" y="455054"/>
            <a:ext cx="10279567" cy="464161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D2492A"/>
                </a:solidFill>
              </a:rPr>
              <a:t>Additional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3D2FD7-D86C-40EB-9CC4-2360DBE7B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0" y="122298"/>
            <a:ext cx="648265" cy="6533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2721C1-A515-4DA3-859C-052B7C240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6333635"/>
            <a:ext cx="2480163" cy="418593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F25433-AC05-4773-AEB6-AFC6FCBD2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572" y="1563780"/>
            <a:ext cx="9421090" cy="3309877"/>
          </a:xfrm>
        </p:spPr>
        <p:txBody>
          <a:bodyPr>
            <a:normAutofit fontScale="85000" lnSpcReduction="20000"/>
          </a:bodyPr>
          <a:lstStyle/>
          <a:p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/>
              <a:t>Dean feedback (given outside of workflow) 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Editing privileges of submitted evaluations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Evaluation Review Queue </a:t>
            </a:r>
            <a:r>
              <a:rPr lang="en-US" dirty="0">
                <a:solidFill>
                  <a:srgbClr val="D2492A"/>
                </a:solidFill>
              </a:rPr>
              <a:t>– View only</a:t>
            </a:r>
          </a:p>
          <a:p>
            <a:pPr lvl="1"/>
            <a:r>
              <a:rPr lang="en-US" i="1" dirty="0">
                <a:solidFill>
                  <a:schemeClr val="accent1"/>
                </a:solidFill>
              </a:rPr>
              <a:t>Evaluation Signature Queue </a:t>
            </a:r>
            <a:r>
              <a:rPr lang="en-US" dirty="0">
                <a:solidFill>
                  <a:srgbClr val="D2492A"/>
                </a:solidFill>
              </a:rPr>
              <a:t>– View only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Review of feedback since go-live (i.e. FDR verbiage, library faculty, character limit increases)  </a:t>
            </a:r>
          </a:p>
        </p:txBody>
      </p:sp>
    </p:spTree>
    <p:extLst>
      <p:ext uri="{BB962C8B-B14F-4D97-AF65-F5344CB8AC3E}">
        <p14:creationId xmlns:p14="http://schemas.microsoft.com/office/powerpoint/2010/main" val="119471036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D684E2E586BE4EB97A03AF3A04B1F8" ma:contentTypeVersion="9" ma:contentTypeDescription="Create a new document." ma:contentTypeScope="" ma:versionID="030dcf63d0a7638d411059ae73f74d4c">
  <xsd:schema xmlns:xsd="http://www.w3.org/2001/XMLSchema" xmlns:xs="http://www.w3.org/2001/XMLSchema" xmlns:p="http://schemas.microsoft.com/office/2006/metadata/properties" xmlns:ns2="6b9f1771-2b6d-45b6-8390-6dc8cc9bd039" targetNamespace="http://schemas.microsoft.com/office/2006/metadata/properties" ma:root="true" ma:fieldsID="fe0a60fe3dca2e4ed093eb723005c2e5" ns2:_="">
    <xsd:import namespace="6b9f1771-2b6d-45b6-8390-6dc8cc9bd0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9f1771-2b6d-45b6-8390-6dc8cc9bd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3CB90-F43C-4CA5-BA71-71997F5BEA37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b9f1771-2b6d-45b6-8390-6dc8cc9bd039"/>
  </ds:schemaRefs>
</ds:datastoreItem>
</file>

<file path=customXml/itemProps2.xml><?xml version="1.0" encoding="utf-8"?>
<ds:datastoreItem xmlns:ds="http://schemas.openxmlformats.org/officeDocument/2006/customXml" ds:itemID="{4ABF1D60-4F4A-4CE7-8740-ADB8B7E38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59B237-D76A-4860-B23E-01DC23F26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9f1771-2b6d-45b6-8390-6dc8cc9bd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7272</TotalTime>
  <Words>325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Faculty Performance Evaluations</vt:lpstr>
      <vt:lpstr>Agenda</vt:lpstr>
      <vt:lpstr>Workflow Overview</vt:lpstr>
      <vt:lpstr>Workflow Overview: Initial Review</vt:lpstr>
      <vt:lpstr>Workflow Overview: Sign</vt:lpstr>
      <vt:lpstr>Demo &amp; Practice</vt:lpstr>
      <vt:lpstr>Retrieving Final Evaluations</vt:lpstr>
      <vt:lpstr>Demo &amp; Practice</vt:lpstr>
      <vt:lpstr>Additional Information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Siglinger</dc:creator>
  <cp:lastModifiedBy>Melanie Barnhart</cp:lastModifiedBy>
  <cp:revision>145</cp:revision>
  <dcterms:created xsi:type="dcterms:W3CDTF">2020-03-06T20:01:43Z</dcterms:created>
  <dcterms:modified xsi:type="dcterms:W3CDTF">2021-03-09T17:52:11Z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0x0101009AD684E2E586BE4EB97A03AF3A04B1F8</vt:lpwstr>
  </property>
</Properties>
</file>