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62" r:id="rId2"/>
    <p:sldId id="263" r:id="rId3"/>
    <p:sldId id="543" r:id="rId4"/>
    <p:sldId id="264" r:id="rId5"/>
    <p:sldId id="265" r:id="rId6"/>
    <p:sldId id="271" r:id="rId7"/>
    <p:sldId id="272" r:id="rId8"/>
    <p:sldId id="273" r:id="rId9"/>
    <p:sldId id="274" r:id="rId10"/>
    <p:sldId id="266" r:id="rId11"/>
    <p:sldId id="267" r:id="rId12"/>
    <p:sldId id="544" r:id="rId13"/>
    <p:sldId id="545" r:id="rId14"/>
    <p:sldId id="269" r:id="rId15"/>
    <p:sldId id="546" r:id="rId16"/>
    <p:sldId id="270" r:id="rId17"/>
    <p:sldId id="550" r:id="rId18"/>
    <p:sldId id="547" r:id="rId19"/>
    <p:sldId id="278" r:id="rId20"/>
    <p:sldId id="548" r:id="rId21"/>
    <p:sldId id="279" r:id="rId22"/>
    <p:sldId id="54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Walker" initials="AW" lastIdx="3" clrIdx="0">
    <p:extLst>
      <p:ext uri="{19B8F6BF-5375-455C-9EA6-DF929625EA0E}">
        <p15:presenceInfo xmlns:p15="http://schemas.microsoft.com/office/powerpoint/2012/main" userId="S-1-5-21-1034197437-1726532848-3120442065-25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492A"/>
    <a:srgbClr val="CED5DD"/>
    <a:srgbClr val="263F6A"/>
    <a:srgbClr val="21314D"/>
    <a:srgbClr val="8B8D8E"/>
    <a:srgbClr val="B2B4B3"/>
    <a:srgbClr val="DD5F36"/>
    <a:srgbClr val="92A2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18"/>
    <p:restoredTop sz="97020"/>
  </p:normalViewPr>
  <p:slideViewPr>
    <p:cSldViewPr snapToGrid="0" snapToObjects="1">
      <p:cViewPr varScale="1">
        <p:scale>
          <a:sx n="125" d="100"/>
          <a:sy n="125" d="100"/>
        </p:scale>
        <p:origin x="184" y="20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168" d="100"/>
          <a:sy n="168" d="100"/>
        </p:scale>
        <p:origin x="368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DD5C9C-88A3-CA43-B162-DCC4E1E4BE7D}" type="datetimeFigureOut">
              <a:rPr lang="en-US" smtClean="0"/>
              <a:t>4/14/22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5FE5E8-0999-F94A-9937-3F8545B10484}" type="slidenum">
              <a:rPr lang="en-US" smtClean="0"/>
              <a:t>‹#›</a:t>
            </a:fld>
            <a:endParaRPr lang="en-US"/>
          </a:p>
        </p:txBody>
      </p:sp>
    </p:spTree>
    <p:extLst>
      <p:ext uri="{BB962C8B-B14F-4D97-AF65-F5344CB8AC3E}">
        <p14:creationId xmlns:p14="http://schemas.microsoft.com/office/powerpoint/2010/main" val="173891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6A1C7-C26E-C849-B48F-FA917003D8CC}" type="datetimeFigureOut">
              <a:rPr lang="en-US" smtClean="0"/>
              <a:t>4/14/22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6A8BA4-E419-C042-972A-AB54143A5041}" type="slidenum">
              <a:rPr lang="en-US" smtClean="0"/>
              <a:t>‹#›</a:t>
            </a:fld>
            <a:endParaRPr lang="en-US"/>
          </a:p>
        </p:txBody>
      </p:sp>
    </p:spTree>
    <p:extLst>
      <p:ext uri="{BB962C8B-B14F-4D97-AF65-F5344CB8AC3E}">
        <p14:creationId xmlns:p14="http://schemas.microsoft.com/office/powerpoint/2010/main" val="3830173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6A8BA4-E419-C042-972A-AB54143A5041}" type="slidenum">
              <a:rPr lang="en-US" smtClean="0"/>
              <a:t>1</a:t>
            </a:fld>
            <a:endParaRPr lang="en-US"/>
          </a:p>
        </p:txBody>
      </p:sp>
    </p:spTree>
    <p:extLst>
      <p:ext uri="{BB962C8B-B14F-4D97-AF65-F5344CB8AC3E}">
        <p14:creationId xmlns:p14="http://schemas.microsoft.com/office/powerpoint/2010/main" val="2044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15</a:t>
            </a:fld>
            <a:endParaRPr lang="en-US"/>
          </a:p>
        </p:txBody>
      </p:sp>
    </p:spTree>
    <p:extLst>
      <p:ext uri="{BB962C8B-B14F-4D97-AF65-F5344CB8AC3E}">
        <p14:creationId xmlns:p14="http://schemas.microsoft.com/office/powerpoint/2010/main" val="1226228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16</a:t>
            </a:fld>
            <a:endParaRPr lang="en-US"/>
          </a:p>
        </p:txBody>
      </p:sp>
    </p:spTree>
    <p:extLst>
      <p:ext uri="{BB962C8B-B14F-4D97-AF65-F5344CB8AC3E}">
        <p14:creationId xmlns:p14="http://schemas.microsoft.com/office/powerpoint/2010/main" val="3670949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17</a:t>
            </a:fld>
            <a:endParaRPr lang="en-US"/>
          </a:p>
        </p:txBody>
      </p:sp>
    </p:spTree>
    <p:extLst>
      <p:ext uri="{BB962C8B-B14F-4D97-AF65-F5344CB8AC3E}">
        <p14:creationId xmlns:p14="http://schemas.microsoft.com/office/powerpoint/2010/main" val="743352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18</a:t>
            </a:fld>
            <a:endParaRPr lang="en-US"/>
          </a:p>
        </p:txBody>
      </p:sp>
    </p:spTree>
    <p:extLst>
      <p:ext uri="{BB962C8B-B14F-4D97-AF65-F5344CB8AC3E}">
        <p14:creationId xmlns:p14="http://schemas.microsoft.com/office/powerpoint/2010/main" val="3342699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not make tenure on service</a:t>
            </a:r>
            <a:r>
              <a:rPr lang="en-US" baseline="0" dirty="0"/>
              <a:t> ALONE</a:t>
            </a:r>
            <a:endParaRPr lang="en-US" dirty="0"/>
          </a:p>
        </p:txBody>
      </p:sp>
      <p:sp>
        <p:nvSpPr>
          <p:cNvPr id="4" name="Slide Number Placeholder 3"/>
          <p:cNvSpPr>
            <a:spLocks noGrp="1"/>
          </p:cNvSpPr>
          <p:nvPr>
            <p:ph type="sldNum" sz="quarter" idx="10"/>
          </p:nvPr>
        </p:nvSpPr>
        <p:spPr/>
        <p:txBody>
          <a:bodyPr/>
          <a:lstStyle/>
          <a:p>
            <a:fld id="{BE5E0B18-1A1A-7844-AF50-877EBAAD0350}" type="slidenum">
              <a:rPr lang="en-US" smtClean="0"/>
              <a:t>19</a:t>
            </a:fld>
            <a:endParaRPr lang="en-US"/>
          </a:p>
        </p:txBody>
      </p:sp>
    </p:spTree>
    <p:extLst>
      <p:ext uri="{BB962C8B-B14F-4D97-AF65-F5344CB8AC3E}">
        <p14:creationId xmlns:p14="http://schemas.microsoft.com/office/powerpoint/2010/main" val="1618220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20</a:t>
            </a:fld>
            <a:endParaRPr lang="en-US"/>
          </a:p>
        </p:txBody>
      </p:sp>
    </p:spTree>
    <p:extLst>
      <p:ext uri="{BB962C8B-B14F-4D97-AF65-F5344CB8AC3E}">
        <p14:creationId xmlns:p14="http://schemas.microsoft.com/office/powerpoint/2010/main" val="2962241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21</a:t>
            </a:fld>
            <a:endParaRPr lang="en-US"/>
          </a:p>
        </p:txBody>
      </p:sp>
    </p:spTree>
    <p:extLst>
      <p:ext uri="{BB962C8B-B14F-4D97-AF65-F5344CB8AC3E}">
        <p14:creationId xmlns:p14="http://schemas.microsoft.com/office/powerpoint/2010/main" val="55087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22</a:t>
            </a:fld>
            <a:endParaRPr lang="en-US"/>
          </a:p>
        </p:txBody>
      </p:sp>
    </p:spTree>
    <p:extLst>
      <p:ext uri="{BB962C8B-B14F-4D97-AF65-F5344CB8AC3E}">
        <p14:creationId xmlns:p14="http://schemas.microsoft.com/office/powerpoint/2010/main" val="418263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2</a:t>
            </a:fld>
            <a:endParaRPr lang="en-US"/>
          </a:p>
        </p:txBody>
      </p:sp>
    </p:spTree>
    <p:extLst>
      <p:ext uri="{BB962C8B-B14F-4D97-AF65-F5344CB8AC3E}">
        <p14:creationId xmlns:p14="http://schemas.microsoft.com/office/powerpoint/2010/main" val="319335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3</a:t>
            </a:fld>
            <a:endParaRPr lang="en-US"/>
          </a:p>
        </p:txBody>
      </p:sp>
    </p:spTree>
    <p:extLst>
      <p:ext uri="{BB962C8B-B14F-4D97-AF65-F5344CB8AC3E}">
        <p14:creationId xmlns:p14="http://schemas.microsoft.com/office/powerpoint/2010/main" val="2748910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4</a:t>
            </a:fld>
            <a:endParaRPr lang="en-US"/>
          </a:p>
        </p:txBody>
      </p:sp>
    </p:spTree>
    <p:extLst>
      <p:ext uri="{BB962C8B-B14F-4D97-AF65-F5344CB8AC3E}">
        <p14:creationId xmlns:p14="http://schemas.microsoft.com/office/powerpoint/2010/main" val="21653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5</a:t>
            </a:fld>
            <a:endParaRPr lang="en-US"/>
          </a:p>
        </p:txBody>
      </p:sp>
    </p:spTree>
    <p:extLst>
      <p:ext uri="{BB962C8B-B14F-4D97-AF65-F5344CB8AC3E}">
        <p14:creationId xmlns:p14="http://schemas.microsoft.com/office/powerpoint/2010/main" val="1523169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trike="sngStrike" dirty="0"/>
              <a:t>While Teaching faculty criteria are more clearly defined, promotion criteria as defined in the Handbook are vague.</a:t>
            </a:r>
            <a:r>
              <a:rPr lang="en-US" dirty="0"/>
              <a:t> (marked for deletion by Anne)</a:t>
            </a:r>
          </a:p>
        </p:txBody>
      </p:sp>
      <p:sp>
        <p:nvSpPr>
          <p:cNvPr id="4" name="Slide Number Placeholder 3"/>
          <p:cNvSpPr>
            <a:spLocks noGrp="1"/>
          </p:cNvSpPr>
          <p:nvPr>
            <p:ph type="sldNum" sz="quarter" idx="5"/>
          </p:nvPr>
        </p:nvSpPr>
        <p:spPr/>
        <p:txBody>
          <a:bodyPr/>
          <a:lstStyle/>
          <a:p>
            <a:fld id="{7C6A8BA4-E419-C042-972A-AB54143A5041}" type="slidenum">
              <a:rPr lang="en-US" smtClean="0"/>
              <a:t>10</a:t>
            </a:fld>
            <a:endParaRPr lang="en-US"/>
          </a:p>
        </p:txBody>
      </p:sp>
    </p:spTree>
    <p:extLst>
      <p:ext uri="{BB962C8B-B14F-4D97-AF65-F5344CB8AC3E}">
        <p14:creationId xmlns:p14="http://schemas.microsoft.com/office/powerpoint/2010/main" val="806341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11</a:t>
            </a:fld>
            <a:endParaRPr lang="en-US"/>
          </a:p>
        </p:txBody>
      </p:sp>
    </p:spTree>
    <p:extLst>
      <p:ext uri="{BB962C8B-B14F-4D97-AF65-F5344CB8AC3E}">
        <p14:creationId xmlns:p14="http://schemas.microsoft.com/office/powerpoint/2010/main" val="3562664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12</a:t>
            </a:fld>
            <a:endParaRPr lang="en-US"/>
          </a:p>
        </p:txBody>
      </p:sp>
    </p:spTree>
    <p:extLst>
      <p:ext uri="{BB962C8B-B14F-4D97-AF65-F5344CB8AC3E}">
        <p14:creationId xmlns:p14="http://schemas.microsoft.com/office/powerpoint/2010/main" val="233425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A8BA4-E419-C042-972A-AB54143A5041}" type="slidenum">
              <a:rPr lang="en-US" smtClean="0"/>
              <a:t>13</a:t>
            </a:fld>
            <a:endParaRPr lang="en-US"/>
          </a:p>
        </p:txBody>
      </p:sp>
    </p:spTree>
    <p:extLst>
      <p:ext uri="{BB962C8B-B14F-4D97-AF65-F5344CB8AC3E}">
        <p14:creationId xmlns:p14="http://schemas.microsoft.com/office/powerpoint/2010/main" val="3809495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8"/>
            <a:ext cx="10356915" cy="5825765"/>
          </a:xfrm>
          <a:prstGeom prst="rect">
            <a:avLst/>
          </a:prstGeom>
        </p:spPr>
      </p:pic>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21" name="Rectangle 20">
            <a:extLst>
              <a:ext uri="{FF2B5EF4-FFF2-40B4-BE49-F238E27FC236}">
                <a16:creationId xmlns:a16="http://schemas.microsoft.com/office/drawing/2014/main" id="{2DF55106-BA85-A046-A450-43480962F8F7}"/>
              </a:ext>
            </a:extLst>
          </p:cNvPr>
          <p:cNvSpPr/>
          <p:nvPr userDrawn="1"/>
        </p:nvSpPr>
        <p:spPr>
          <a:xfrm>
            <a:off x="-34047" y="0"/>
            <a:ext cx="12260094" cy="6265544"/>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cxnSp>
        <p:nvCxnSpPr>
          <p:cNvPr id="14" name="Straight Connector 13"/>
          <p:cNvCxnSpPr/>
          <p:nvPr userDrawn="1"/>
        </p:nvCxnSpPr>
        <p:spPr>
          <a:xfrm>
            <a:off x="520878" y="3287006"/>
            <a:ext cx="911199" cy="0"/>
          </a:xfrm>
          <a:prstGeom prst="line">
            <a:avLst/>
          </a:prstGeom>
          <a:ln w="28575">
            <a:solidFill>
              <a:srgbClr val="D2492A"/>
            </a:solidFill>
          </a:ln>
          <a:effectLst/>
        </p:spPr>
        <p:style>
          <a:lnRef idx="2">
            <a:schemeClr val="accent1"/>
          </a:lnRef>
          <a:fillRef idx="0">
            <a:schemeClr val="accent1"/>
          </a:fillRef>
          <a:effectRef idx="1">
            <a:schemeClr val="accent1"/>
          </a:effectRef>
          <a:fontRef idx="minor">
            <a:schemeClr val="tx1"/>
          </a:fontRef>
        </p:style>
      </p:cxnSp>
      <p:pic>
        <p:nvPicPr>
          <p:cNvPr id="22" name="Picture 21">
            <a:extLst>
              <a:ext uri="{FF2B5EF4-FFF2-40B4-BE49-F238E27FC236}">
                <a16:creationId xmlns:a16="http://schemas.microsoft.com/office/drawing/2014/main" id="{08E7ABF0-DEE6-F34C-98A7-7FC5808DF58A}"/>
              </a:ext>
            </a:extLst>
          </p:cNvPr>
          <p:cNvPicPr/>
          <p:nvPr userDrawn="1"/>
        </p:nvPicPr>
        <p:blipFill>
          <a:blip r:embed="rId3"/>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23" name="TextBox 22">
            <a:extLst>
              <a:ext uri="{FF2B5EF4-FFF2-40B4-BE49-F238E27FC236}">
                <a16:creationId xmlns:a16="http://schemas.microsoft.com/office/drawing/2014/main" id="{78B3FD82-CB41-C84B-B706-06F09C4B7CF1}"/>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
        <p:nvSpPr>
          <p:cNvPr id="13" name="Subtitle 2"/>
          <p:cNvSpPr>
            <a:spLocks noGrp="1"/>
          </p:cNvSpPr>
          <p:nvPr>
            <p:ph type="subTitle" idx="1"/>
          </p:nvPr>
        </p:nvSpPr>
        <p:spPr>
          <a:xfrm>
            <a:off x="395371" y="3737295"/>
            <a:ext cx="9144000" cy="1655762"/>
          </a:xfrm>
        </p:spPr>
        <p:txBody>
          <a:bodyPr/>
          <a:lstStyle>
            <a:lvl1pPr marL="0" indent="0">
              <a:buNone/>
              <a:defRPr b="0"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Subhead, name or date goes here</a:t>
            </a:r>
          </a:p>
        </p:txBody>
      </p:sp>
      <p:pic>
        <p:nvPicPr>
          <p:cNvPr id="24" name="Picture 23">
            <a:extLst>
              <a:ext uri="{FF2B5EF4-FFF2-40B4-BE49-F238E27FC236}">
                <a16:creationId xmlns:a16="http://schemas.microsoft.com/office/drawing/2014/main" id="{F3429AB2-51CA-D34A-933D-348196C30A2C}"/>
              </a:ext>
            </a:extLst>
          </p:cNvPr>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6"/>
            <a:ext cx="10356915" cy="5825765"/>
          </a:xfrm>
          <a:prstGeom prst="rect">
            <a:avLst/>
          </a:prstGeom>
        </p:spPr>
      </p:pic>
      <p:sp>
        <p:nvSpPr>
          <p:cNvPr id="12" name="Title 1"/>
          <p:cNvSpPr>
            <a:spLocks noGrp="1"/>
          </p:cNvSpPr>
          <p:nvPr>
            <p:ph type="ctrTitle"/>
          </p:nvPr>
        </p:nvSpPr>
        <p:spPr>
          <a:xfrm>
            <a:off x="395371" y="2243579"/>
            <a:ext cx="10803672" cy="719056"/>
          </a:xfrm>
        </p:spPr>
        <p:txBody>
          <a:bodyPr>
            <a:normAutofit/>
          </a:bodyPr>
          <a:lstStyle>
            <a:lvl1pPr>
              <a:defRPr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sz="5400" dirty="0">
                <a:solidFill>
                  <a:schemeClr val="bg1"/>
                </a:solidFill>
              </a:rPr>
              <a:t>Presentation Title Goes Here</a:t>
            </a:r>
          </a:p>
        </p:txBody>
      </p:sp>
    </p:spTree>
    <p:extLst>
      <p:ext uri="{BB962C8B-B14F-4D97-AF65-F5344CB8AC3E}">
        <p14:creationId xmlns:p14="http://schemas.microsoft.com/office/powerpoint/2010/main" val="6083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1314D"/>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Rectangle 8"/>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a:extLst>
              <a:ext uri="{FF2B5EF4-FFF2-40B4-BE49-F238E27FC236}">
                <a16:creationId xmlns:a16="http://schemas.microsoft.com/office/drawing/2014/main" id="{8D816478-27A8-5948-917C-6E6357F4BB0B}"/>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E530F95D-C0F7-B448-B59E-D27295E0C7A5}"/>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150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10048" y="-10049"/>
            <a:ext cx="5183189" cy="6943412"/>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450058" y="472281"/>
            <a:ext cx="3932237" cy="1600200"/>
          </a:xfrm>
        </p:spPr>
        <p:txBody>
          <a:bodyPr anchor="b">
            <a:normAutofit/>
          </a:bodyPr>
          <a:lstStyle>
            <a:lvl1pPr>
              <a:defRPr sz="4400">
                <a:solidFill>
                  <a:schemeClr val="bg1"/>
                </a:solidFill>
              </a:defRPr>
            </a:lvl1pPr>
          </a:lstStyle>
          <a:p>
            <a:r>
              <a:rPr lang="en-US" dirty="0"/>
              <a:t>Copy goes here</a:t>
            </a:r>
          </a:p>
        </p:txBody>
      </p:sp>
      <p:sp>
        <p:nvSpPr>
          <p:cNvPr id="3" name="Picture Placeholder 2"/>
          <p:cNvSpPr>
            <a:spLocks noGrp="1"/>
          </p:cNvSpPr>
          <p:nvPr>
            <p:ph type="pic" idx="1"/>
          </p:nvPr>
        </p:nvSpPr>
        <p:spPr>
          <a:xfrm>
            <a:off x="5183189" y="2"/>
            <a:ext cx="7008812"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hasCustomPrompt="1"/>
          </p:nvPr>
        </p:nvSpPr>
        <p:spPr>
          <a:xfrm>
            <a:off x="450058" y="2072481"/>
            <a:ext cx="3932237" cy="3811588"/>
          </a:xfrm>
        </p:spPr>
        <p:txBody>
          <a:bodyPr>
            <a:normAutofit/>
          </a:bodyPr>
          <a:lstStyle>
            <a:lvl1pPr marL="457189" indent="-457189">
              <a:buFont typeface="Arial" charset="0"/>
              <a:buChar char="•"/>
              <a:defRPr sz="28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Supporting text goes here</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E01F5E0A-84A7-2F4C-A9C5-069A0CC392D2}"/>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516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extBox 11">
            <a:extLst>
              <a:ext uri="{FF2B5EF4-FFF2-40B4-BE49-F238E27FC236}">
                <a16:creationId xmlns:a16="http://schemas.microsoft.com/office/drawing/2014/main" id="{6C529638-9519-5646-BC6C-4C995584BC00}"/>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02467B4F-5A8F-3845-8B30-98B83A0003A1}"/>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76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solidFill>
                  <a:srgbClr val="21314D"/>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extBox 11">
            <a:extLst>
              <a:ext uri="{FF2B5EF4-FFF2-40B4-BE49-F238E27FC236}">
                <a16:creationId xmlns:a16="http://schemas.microsoft.com/office/drawing/2014/main" id="{1C06899B-D311-B446-8DBB-7D61E82846C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C4CB1FB3-2557-BB46-9386-C66D040E875F}"/>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48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9728" y="-9729"/>
            <a:ext cx="12201728" cy="626554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1851" y="1709740"/>
            <a:ext cx="10515600" cy="2852737"/>
          </a:xfrm>
        </p:spPr>
        <p:txBody>
          <a:bodyPr anchor="b">
            <a:normAutofit/>
          </a:bodyPr>
          <a:lstStyle>
            <a:lvl1pPr>
              <a:defRPr sz="44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Section header goes here</a:t>
            </a:r>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b="0" i="0">
                <a:solidFill>
                  <a:srgbClr val="92A2BD"/>
                </a:solidFill>
                <a:latin typeface="Arial" panose="020B0604020202020204" pitchFamily="34" charset="0"/>
                <a:ea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subhead goes here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4C2BC71D-0003-024E-9F29-71C949747F4A}"/>
              </a:ext>
            </a:extLst>
          </p:cNvPr>
          <p:cNvPicPr/>
          <p:nvPr userDrawn="1"/>
        </p:nvPicPr>
        <p:blipFill>
          <a:blip r:embed="rId2"/>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13" name="TextBox 12">
            <a:extLst>
              <a:ext uri="{FF2B5EF4-FFF2-40B4-BE49-F238E27FC236}">
                <a16:creationId xmlns:a16="http://schemas.microsoft.com/office/drawing/2014/main" id="{25715021-AF61-AF4F-9B48-1343FD8CB059}"/>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15936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15" name="Rectangle 14"/>
          <p:cNvSpPr/>
          <p:nvPr userDrawn="1"/>
        </p:nvSpPr>
        <p:spPr>
          <a:xfrm>
            <a:off x="-9728" y="6265545"/>
            <a:ext cx="1220172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4" name="TextBox 13"/>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0" name="Picture 9">
            <a:extLst>
              <a:ext uri="{FF2B5EF4-FFF2-40B4-BE49-F238E27FC236}">
                <a16:creationId xmlns:a16="http://schemas.microsoft.com/office/drawing/2014/main" id="{E3C7278D-9F84-1645-9C4A-4B5FD9D68954}"/>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633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8" name="Rectangle 7"/>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3E729617-3EE6-934F-B272-92B6163ABCA3}"/>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AA977242-14B3-B24E-8B0C-44E4362EFCBD}"/>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185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rgbClr val="21314D"/>
                </a:solidFill>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0" name="Rectangle 9"/>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Box 14">
            <a:extLst>
              <a:ext uri="{FF2B5EF4-FFF2-40B4-BE49-F238E27FC236}">
                <a16:creationId xmlns:a16="http://schemas.microsoft.com/office/drawing/2014/main" id="{07053E08-80AB-B043-979E-87B7A1E7EB2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6" name="Picture 15">
            <a:extLst>
              <a:ext uri="{FF2B5EF4-FFF2-40B4-BE49-F238E27FC236}">
                <a16:creationId xmlns:a16="http://schemas.microsoft.com/office/drawing/2014/main" id="{32B57081-B141-9B4E-9482-F401745054EE}"/>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87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6" name="Rectangle 5"/>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a:extLst>
              <a:ext uri="{FF2B5EF4-FFF2-40B4-BE49-F238E27FC236}">
                <a16:creationId xmlns:a16="http://schemas.microsoft.com/office/drawing/2014/main" id="{6BA0EA07-1225-FE4C-917E-74A024F5E428}"/>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2" name="Picture 11">
            <a:extLst>
              <a:ext uri="{FF2B5EF4-FFF2-40B4-BE49-F238E27FC236}">
                <a16:creationId xmlns:a16="http://schemas.microsoft.com/office/drawing/2014/main" id="{43F1F743-16CE-3043-9E24-77715B0645DA}"/>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1159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4/14/22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Title 2"/>
          <p:cNvSpPr txBox="1">
            <a:spLocks/>
          </p:cNvSpPr>
          <p:nvPr userDrawn="1"/>
        </p:nvSpPr>
        <p:spPr>
          <a:xfrm>
            <a:off x="838202" y="5746528"/>
            <a:ext cx="13016751" cy="779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rgbClr val="21314D"/>
                </a:solidFill>
                <a:latin typeface="Gotham Medium" charset="0"/>
                <a:ea typeface="Gotham Medium" charset="0"/>
                <a:cs typeface="Gotham Medium" charset="0"/>
              </a:defRPr>
            </a:lvl1pPr>
          </a:lstStyle>
          <a:p>
            <a:r>
              <a:rPr lang="en-US" sz="4400" b="1" i="0" dirty="0">
                <a:latin typeface="Arial" panose="020B0604020202020204" pitchFamily="34" charset="0"/>
                <a:cs typeface="Arial" panose="020B0604020202020204" pitchFamily="34" charset="0"/>
              </a:rPr>
              <a:t>Headline Copy Goes Here</a:t>
            </a:r>
          </a:p>
        </p:txBody>
      </p:sp>
      <p:sp>
        <p:nvSpPr>
          <p:cNvPr id="10" name="Picture Placeholder 2"/>
          <p:cNvSpPr>
            <a:spLocks noGrp="1"/>
          </p:cNvSpPr>
          <p:nvPr>
            <p:ph type="pic" idx="1"/>
          </p:nvPr>
        </p:nvSpPr>
        <p:spPr>
          <a:xfrm>
            <a:off x="0" y="1"/>
            <a:ext cx="12192000" cy="557703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Tree>
    <p:extLst>
      <p:ext uri="{BB962C8B-B14F-4D97-AF65-F5344CB8AC3E}">
        <p14:creationId xmlns:p14="http://schemas.microsoft.com/office/powerpoint/2010/main" val="21310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0048" y="-10048"/>
            <a:ext cx="12202048" cy="6868048"/>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4" name="Picture 3"/>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552941"/>
            <a:ext cx="10356915" cy="5825765"/>
          </a:xfrm>
          <a:prstGeom prst="rect">
            <a:avLst/>
          </a:prstGeom>
        </p:spPr>
      </p:pic>
      <p:sp>
        <p:nvSpPr>
          <p:cNvPr id="5" name="Subtitle 2"/>
          <p:cNvSpPr>
            <a:spLocks noGrp="1"/>
          </p:cNvSpPr>
          <p:nvPr>
            <p:ph type="subTitle" idx="1" hasCustomPrompt="1"/>
          </p:nvPr>
        </p:nvSpPr>
        <p:spPr>
          <a:xfrm>
            <a:off x="2046399" y="2531096"/>
            <a:ext cx="9144000" cy="1655762"/>
          </a:xfrm>
        </p:spPr>
        <p:txBody>
          <a:bodyPr>
            <a:normAutofit/>
          </a:bodyPr>
          <a:lstStyle>
            <a:lvl1pPr marL="0" indent="0">
              <a:buNone/>
              <a:defRPr sz="40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“Quote goes here.”</a:t>
            </a:r>
          </a:p>
        </p:txBody>
      </p:sp>
    </p:spTree>
    <p:extLst>
      <p:ext uri="{BB962C8B-B14F-4D97-AF65-F5344CB8AC3E}">
        <p14:creationId xmlns:p14="http://schemas.microsoft.com/office/powerpoint/2010/main" val="22439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7060252" y="982464"/>
            <a:ext cx="4862405" cy="1794085"/>
          </a:xfrm>
        </p:spPr>
        <p:txBody>
          <a:bodyPr/>
          <a:lstStyle/>
          <a:p>
            <a:r>
              <a:rPr lang="en-US" dirty="0"/>
              <a:t>Headline Copy Goes Here</a:t>
            </a:r>
          </a:p>
        </p:txBody>
      </p:sp>
      <p:sp>
        <p:nvSpPr>
          <p:cNvPr id="4" name="Content Placeholder 2"/>
          <p:cNvSpPr>
            <a:spLocks noGrp="1"/>
          </p:cNvSpPr>
          <p:nvPr>
            <p:ph idx="1"/>
          </p:nvPr>
        </p:nvSpPr>
        <p:spPr>
          <a:xfrm>
            <a:off x="7060253" y="3052261"/>
            <a:ext cx="4862404" cy="1975926"/>
          </a:xfrm>
        </p:spPr>
        <p:txBody>
          <a:bodyPr/>
          <a:lstStyle/>
          <a:p>
            <a:r>
              <a:rPr lang="en-US" dirty="0"/>
              <a:t>Click to add text</a:t>
            </a:r>
          </a:p>
          <a:p>
            <a:r>
              <a:rPr lang="en-US" dirty="0"/>
              <a:t>Click to add text</a:t>
            </a:r>
          </a:p>
        </p:txBody>
      </p:sp>
      <p:sp>
        <p:nvSpPr>
          <p:cNvPr id="6" name="Picture Placeholder 2"/>
          <p:cNvSpPr>
            <a:spLocks noGrp="1"/>
          </p:cNvSpPr>
          <p:nvPr>
            <p:ph type="pic" idx="10"/>
          </p:nvPr>
        </p:nvSpPr>
        <p:spPr>
          <a:xfrm>
            <a:off x="0" y="3"/>
            <a:ext cx="6890995"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8" name="TextBox 7"/>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5395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73477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61" r:id="rId8"/>
    <p:sldLayoutId id="2147483660" r:id="rId9"/>
    <p:sldLayoutId id="2147483656" r:id="rId10"/>
    <p:sldLayoutId id="2147483657" r:id="rId11"/>
    <p:sldLayoutId id="2147483658" r:id="rId12"/>
    <p:sldLayoutId id="2147483659" r:id="rId13"/>
  </p:sldLayoutIdLst>
  <p:txStyles>
    <p:titleStyle>
      <a:lvl1pPr algn="l" defTabSz="914377" rtl="0" eaLnBrk="1" latinLnBrk="0" hangingPunct="1">
        <a:lnSpc>
          <a:spcPct val="90000"/>
        </a:lnSpc>
        <a:spcBef>
          <a:spcPct val="0"/>
        </a:spcBef>
        <a:buNone/>
        <a:defRPr sz="4400" b="1" i="0" kern="1200">
          <a:solidFill>
            <a:srgbClr val="21314D"/>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783" indent="-228594" algn="l" defTabSz="914377" rtl="0" eaLnBrk="1" latinLnBrk="0" hangingPunct="1">
        <a:lnSpc>
          <a:spcPct val="90000"/>
        </a:lnSpc>
        <a:spcBef>
          <a:spcPts val="500"/>
        </a:spcBef>
        <a:buFont typeface="Arial"/>
        <a:buChar char="•"/>
        <a:defRPr sz="2400" b="0"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2971" indent="-228594" algn="l" defTabSz="914377" rtl="0" eaLnBrk="1" latinLnBrk="0" hangingPunct="1">
        <a:lnSpc>
          <a:spcPct val="90000"/>
        </a:lnSpc>
        <a:spcBef>
          <a:spcPts val="500"/>
        </a:spcBef>
        <a:buFont typeface="Arial"/>
        <a:buChar char="•"/>
        <a:defRPr sz="2000" b="0"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160"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349"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Understanding the Process, Your Role In It, and Ensuring you have a Clear and Compelling Dossier</a:t>
            </a:r>
          </a:p>
        </p:txBody>
      </p:sp>
      <p:sp>
        <p:nvSpPr>
          <p:cNvPr id="2" name="Title 1"/>
          <p:cNvSpPr>
            <a:spLocks noGrp="1"/>
          </p:cNvSpPr>
          <p:nvPr>
            <p:ph type="ctrTitle"/>
          </p:nvPr>
        </p:nvSpPr>
        <p:spPr/>
        <p:txBody>
          <a:bodyPr>
            <a:normAutofit fontScale="90000"/>
          </a:bodyPr>
          <a:lstStyle/>
          <a:p>
            <a:r>
              <a:rPr lang="en-US" dirty="0"/>
              <a:t>Faculty Workshop: Promotion and Tenure</a:t>
            </a:r>
          </a:p>
        </p:txBody>
      </p:sp>
      <p:sp>
        <p:nvSpPr>
          <p:cNvPr id="4" name="TextBox 3">
            <a:extLst>
              <a:ext uri="{FF2B5EF4-FFF2-40B4-BE49-F238E27FC236}">
                <a16:creationId xmlns:a16="http://schemas.microsoft.com/office/drawing/2014/main" id="{2DADC56A-5B77-E641-8182-BB864136A8DA}"/>
              </a:ext>
            </a:extLst>
          </p:cNvPr>
          <p:cNvSpPr txBox="1"/>
          <p:nvPr/>
        </p:nvSpPr>
        <p:spPr>
          <a:xfrm>
            <a:off x="2158584" y="4901784"/>
            <a:ext cx="7255239" cy="923330"/>
          </a:xfrm>
          <a:prstGeom prst="rect">
            <a:avLst/>
          </a:prstGeom>
          <a:noFill/>
        </p:spPr>
        <p:txBody>
          <a:bodyPr wrap="square" rtlCol="0">
            <a:spAutoFit/>
          </a:bodyPr>
          <a:lstStyle/>
          <a:p>
            <a:r>
              <a:rPr lang="en-US" b="1" dirty="0">
                <a:solidFill>
                  <a:schemeClr val="bg1">
                    <a:lumMod val="85000"/>
                  </a:schemeClr>
                </a:solidFill>
              </a:rPr>
              <a:t>Hosted by: Rick </a:t>
            </a:r>
            <a:r>
              <a:rPr lang="en-US" b="1" dirty="0" err="1">
                <a:solidFill>
                  <a:schemeClr val="bg1">
                    <a:lumMod val="85000"/>
                  </a:schemeClr>
                </a:solidFill>
              </a:rPr>
              <a:t>Holz</a:t>
            </a:r>
            <a:r>
              <a:rPr lang="en-US" b="1" dirty="0">
                <a:solidFill>
                  <a:schemeClr val="bg1">
                    <a:lumMod val="85000"/>
                  </a:schemeClr>
                </a:solidFill>
              </a:rPr>
              <a:t>, Provost</a:t>
            </a:r>
          </a:p>
          <a:p>
            <a:r>
              <a:rPr lang="en-US" b="1" dirty="0">
                <a:solidFill>
                  <a:schemeClr val="bg1">
                    <a:lumMod val="85000"/>
                  </a:schemeClr>
                </a:solidFill>
              </a:rPr>
              <a:t>University P&amp;T Committee 2021-22: </a:t>
            </a:r>
            <a:r>
              <a:rPr lang="en-US" dirty="0">
                <a:solidFill>
                  <a:schemeClr val="bg1">
                    <a:lumMod val="85000"/>
                  </a:schemeClr>
                </a:solidFill>
              </a:rPr>
              <a:t>Chair, Amy Landis, </a:t>
            </a:r>
            <a:r>
              <a:rPr lang="en-US" dirty="0" err="1">
                <a:solidFill>
                  <a:schemeClr val="bg1">
                    <a:lumMod val="85000"/>
                  </a:schemeClr>
                </a:solidFill>
              </a:rPr>
              <a:t>Sumit</a:t>
            </a:r>
            <a:r>
              <a:rPr lang="en-US" dirty="0">
                <a:solidFill>
                  <a:schemeClr val="bg1">
                    <a:lumMod val="85000"/>
                  </a:schemeClr>
                </a:solidFill>
              </a:rPr>
              <a:t> Agarwal, Kip Findley, Doug </a:t>
            </a:r>
            <a:r>
              <a:rPr lang="en-US" dirty="0" err="1">
                <a:solidFill>
                  <a:schemeClr val="bg1">
                    <a:lumMod val="85000"/>
                  </a:schemeClr>
                </a:solidFill>
              </a:rPr>
              <a:t>Nychka</a:t>
            </a:r>
            <a:r>
              <a:rPr lang="en-US" dirty="0">
                <a:solidFill>
                  <a:schemeClr val="bg1">
                    <a:lumMod val="85000"/>
                  </a:schemeClr>
                </a:solidFill>
              </a:rPr>
              <a:t>, </a:t>
            </a:r>
            <a:r>
              <a:rPr lang="en-US" dirty="0" err="1">
                <a:solidFill>
                  <a:schemeClr val="bg1">
                    <a:lumMod val="85000"/>
                  </a:schemeClr>
                </a:solidFill>
              </a:rPr>
              <a:t>Piret</a:t>
            </a:r>
            <a:r>
              <a:rPr lang="en-US" dirty="0">
                <a:solidFill>
                  <a:schemeClr val="bg1">
                    <a:lumMod val="85000"/>
                  </a:schemeClr>
                </a:solidFill>
              </a:rPr>
              <a:t> Plink-Bjorklund, </a:t>
            </a:r>
            <a:r>
              <a:rPr lang="en-US" dirty="0" err="1">
                <a:solidFill>
                  <a:schemeClr val="bg1">
                    <a:lumMod val="85000"/>
                  </a:schemeClr>
                </a:solidFill>
              </a:rPr>
              <a:t>Manika</a:t>
            </a:r>
            <a:r>
              <a:rPr lang="en-US" dirty="0">
                <a:solidFill>
                  <a:schemeClr val="bg1">
                    <a:lumMod val="85000"/>
                  </a:schemeClr>
                </a:solidFill>
              </a:rPr>
              <a:t> Prasad, Ryan Richards</a:t>
            </a:r>
          </a:p>
        </p:txBody>
      </p:sp>
      <p:sp>
        <p:nvSpPr>
          <p:cNvPr id="5" name="TextBox 4">
            <a:extLst>
              <a:ext uri="{FF2B5EF4-FFF2-40B4-BE49-F238E27FC236}">
                <a16:creationId xmlns:a16="http://schemas.microsoft.com/office/drawing/2014/main" id="{E950D406-E27F-4445-B154-264FA4DB9D2A}"/>
              </a:ext>
            </a:extLst>
          </p:cNvPr>
          <p:cNvSpPr txBox="1"/>
          <p:nvPr/>
        </p:nvSpPr>
        <p:spPr>
          <a:xfrm>
            <a:off x="10437836" y="5178783"/>
            <a:ext cx="1729495" cy="646331"/>
          </a:xfrm>
          <a:prstGeom prst="rect">
            <a:avLst/>
          </a:prstGeom>
          <a:noFill/>
        </p:spPr>
        <p:txBody>
          <a:bodyPr wrap="square" rtlCol="0">
            <a:spAutoFit/>
          </a:bodyPr>
          <a:lstStyle/>
          <a:p>
            <a:r>
              <a:rPr lang="en-US" b="1" dirty="0">
                <a:solidFill>
                  <a:schemeClr val="bg1">
                    <a:lumMod val="85000"/>
                  </a:schemeClr>
                </a:solidFill>
              </a:rPr>
              <a:t>Last updated 4/4/2022</a:t>
            </a:r>
            <a:endParaRPr lang="en-US" dirty="0">
              <a:solidFill>
                <a:schemeClr val="bg1">
                  <a:lumMod val="85000"/>
                </a:schemeClr>
              </a:solidFill>
            </a:endParaRPr>
          </a:p>
        </p:txBody>
      </p:sp>
    </p:spTree>
    <p:extLst>
      <p:ext uri="{BB962C8B-B14F-4D97-AF65-F5344CB8AC3E}">
        <p14:creationId xmlns:p14="http://schemas.microsoft.com/office/powerpoint/2010/main" val="201888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F36A-C5C7-0F44-AAD7-3770C5FDA1F9}"/>
              </a:ext>
            </a:extLst>
          </p:cNvPr>
          <p:cNvSpPr>
            <a:spLocks noGrp="1"/>
          </p:cNvSpPr>
          <p:nvPr>
            <p:ph type="title"/>
          </p:nvPr>
        </p:nvSpPr>
        <p:spPr>
          <a:xfrm>
            <a:off x="827049" y="55756"/>
            <a:ext cx="10515600" cy="761146"/>
          </a:xfrm>
        </p:spPr>
        <p:txBody>
          <a:bodyPr/>
          <a:lstStyle/>
          <a:p>
            <a:r>
              <a:rPr lang="en-US" dirty="0"/>
              <a:t>Promotion Requirements</a:t>
            </a:r>
          </a:p>
        </p:txBody>
      </p:sp>
      <p:sp>
        <p:nvSpPr>
          <p:cNvPr id="3" name="Content Placeholder 2">
            <a:extLst>
              <a:ext uri="{FF2B5EF4-FFF2-40B4-BE49-F238E27FC236}">
                <a16:creationId xmlns:a16="http://schemas.microsoft.com/office/drawing/2014/main" id="{28E32CFF-3C04-F145-8262-FF13D8925857}"/>
              </a:ext>
            </a:extLst>
          </p:cNvPr>
          <p:cNvSpPr>
            <a:spLocks noGrp="1"/>
          </p:cNvSpPr>
          <p:nvPr>
            <p:ph idx="1"/>
          </p:nvPr>
        </p:nvSpPr>
        <p:spPr>
          <a:xfrm>
            <a:off x="838200" y="1014761"/>
            <a:ext cx="10515600" cy="5162202"/>
          </a:xfrm>
        </p:spPr>
        <p:txBody>
          <a:bodyPr>
            <a:normAutofit/>
          </a:bodyPr>
          <a:lstStyle/>
          <a:p>
            <a:pPr>
              <a:lnSpc>
                <a:spcPct val="110000"/>
              </a:lnSpc>
            </a:pPr>
            <a:r>
              <a:rPr lang="en-US" dirty="0"/>
              <a:t>Minimum qualifications of each faculty rank are defined in the Faculty Handbook, Section 4.1, 4.4 and 4.5</a:t>
            </a:r>
          </a:p>
          <a:p>
            <a:pPr>
              <a:lnSpc>
                <a:spcPct val="110000"/>
              </a:lnSpc>
            </a:pPr>
            <a:r>
              <a:rPr lang="en-US" dirty="0"/>
              <a:t>Additional considerations are defined in the Faculty Handbook, Sections 8.1.7 and 8.2.1. For T/TT faculty, the criteria are summarized as follows:</a:t>
            </a:r>
          </a:p>
          <a:p>
            <a:pPr marL="0" indent="0">
              <a:lnSpc>
                <a:spcPct val="110000"/>
              </a:lnSpc>
              <a:buNone/>
            </a:pPr>
            <a:r>
              <a:rPr lang="en-US" dirty="0"/>
              <a:t>“Promotion in rank at Mines for tenured and tenure-track faculty is based on the quality of a faculty member's </a:t>
            </a:r>
            <a:r>
              <a:rPr lang="en-US" b="1" dirty="0">
                <a:solidFill>
                  <a:schemeClr val="accent5"/>
                </a:solidFill>
              </a:rPr>
              <a:t>overall performance in teaching, scholarship, and service, and the likelihood of continued growth in their accomplishments and their professional reputations nationally and internationally</a:t>
            </a:r>
            <a:r>
              <a:rPr lang="en-US" dirty="0"/>
              <a:t>.” </a:t>
            </a:r>
          </a:p>
        </p:txBody>
      </p:sp>
    </p:spTree>
    <p:extLst>
      <p:ext uri="{BB962C8B-B14F-4D97-AF65-F5344CB8AC3E}">
        <p14:creationId xmlns:p14="http://schemas.microsoft.com/office/powerpoint/2010/main" val="4027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F36A-C5C7-0F44-AAD7-3770C5FDA1F9}"/>
              </a:ext>
            </a:extLst>
          </p:cNvPr>
          <p:cNvSpPr>
            <a:spLocks noGrp="1"/>
          </p:cNvSpPr>
          <p:nvPr>
            <p:ph type="title"/>
          </p:nvPr>
        </p:nvSpPr>
        <p:spPr>
          <a:xfrm>
            <a:off x="815898" y="111512"/>
            <a:ext cx="10515600" cy="761146"/>
          </a:xfrm>
        </p:spPr>
        <p:txBody>
          <a:bodyPr/>
          <a:lstStyle/>
          <a:p>
            <a:r>
              <a:rPr lang="en-US" dirty="0"/>
              <a:t>Tenure Requirements</a:t>
            </a:r>
          </a:p>
        </p:txBody>
      </p:sp>
      <p:sp>
        <p:nvSpPr>
          <p:cNvPr id="3" name="Content Placeholder 2">
            <a:extLst>
              <a:ext uri="{FF2B5EF4-FFF2-40B4-BE49-F238E27FC236}">
                <a16:creationId xmlns:a16="http://schemas.microsoft.com/office/drawing/2014/main" id="{28E32CFF-3C04-F145-8262-FF13D8925857}"/>
              </a:ext>
            </a:extLst>
          </p:cNvPr>
          <p:cNvSpPr>
            <a:spLocks noGrp="1"/>
          </p:cNvSpPr>
          <p:nvPr>
            <p:ph idx="1"/>
          </p:nvPr>
        </p:nvSpPr>
        <p:spPr>
          <a:xfrm>
            <a:off x="838200" y="1014761"/>
            <a:ext cx="10515600" cy="5162202"/>
          </a:xfrm>
        </p:spPr>
        <p:txBody>
          <a:bodyPr>
            <a:normAutofit fontScale="70000" lnSpcReduction="20000"/>
          </a:bodyPr>
          <a:lstStyle/>
          <a:p>
            <a:pPr marL="0" indent="0">
              <a:lnSpc>
                <a:spcPct val="110000"/>
              </a:lnSpc>
              <a:buNone/>
            </a:pPr>
            <a:r>
              <a:rPr lang="en-US" dirty="0"/>
              <a:t>Criteria for tenure are set forth in the Faculty Handbook, Section 8.1.2:</a:t>
            </a:r>
          </a:p>
          <a:p>
            <a:pPr marL="0" indent="0">
              <a:lnSpc>
                <a:spcPct val="110000"/>
              </a:lnSpc>
              <a:buNone/>
            </a:pPr>
            <a:endParaRPr lang="en-US" dirty="0"/>
          </a:p>
          <a:p>
            <a:pPr marL="0" indent="0">
              <a:lnSpc>
                <a:spcPct val="110000"/>
              </a:lnSpc>
              <a:buNone/>
            </a:pPr>
            <a:r>
              <a:rPr lang="en-US" dirty="0"/>
              <a:t>The factors that shall be considered by Mines in making a tenure decision shall include, but not be limited to, the following: </a:t>
            </a:r>
          </a:p>
          <a:p>
            <a:pPr marL="514350" indent="-514350">
              <a:lnSpc>
                <a:spcPct val="110000"/>
              </a:lnSpc>
              <a:buFont typeface="+mj-lt"/>
              <a:buAutoNum type="arabicParenR"/>
            </a:pPr>
            <a:r>
              <a:rPr lang="en-US" dirty="0"/>
              <a:t>the Candidate's academic degree and other professional attainments; </a:t>
            </a:r>
          </a:p>
          <a:p>
            <a:pPr marL="514350" indent="-514350">
              <a:lnSpc>
                <a:spcPct val="110000"/>
              </a:lnSpc>
              <a:buFont typeface="+mj-lt"/>
              <a:buAutoNum type="arabicParenR"/>
            </a:pPr>
            <a:r>
              <a:rPr lang="en-US" dirty="0"/>
              <a:t>the </a:t>
            </a:r>
            <a:r>
              <a:rPr lang="en-US" b="1" dirty="0"/>
              <a:t>quality and trajectory </a:t>
            </a:r>
            <a:r>
              <a:rPr lang="en-US" dirty="0"/>
              <a:t>of the Candidate's performance in teaching, scholarship and service; </a:t>
            </a:r>
          </a:p>
          <a:p>
            <a:pPr marL="514350" indent="-514350">
              <a:lnSpc>
                <a:spcPct val="110000"/>
              </a:lnSpc>
              <a:buFont typeface="+mj-lt"/>
              <a:buAutoNum type="arabicParenR"/>
            </a:pPr>
            <a:r>
              <a:rPr lang="en-US" dirty="0"/>
              <a:t>the likelihood that the Candidate will </a:t>
            </a:r>
            <a:r>
              <a:rPr lang="en-US" b="1" dirty="0"/>
              <a:t>continue to produce at or above</a:t>
            </a:r>
            <a:r>
              <a:rPr lang="en-US" dirty="0"/>
              <a:t> his or her current level and continue to grow professionally; </a:t>
            </a:r>
          </a:p>
          <a:p>
            <a:pPr marL="514350" indent="-514350">
              <a:lnSpc>
                <a:spcPct val="110000"/>
              </a:lnSpc>
              <a:buFont typeface="+mj-lt"/>
              <a:buAutoNum type="arabicParenR"/>
            </a:pPr>
            <a:r>
              <a:rPr lang="en-US" dirty="0"/>
              <a:t>the Candidate's </a:t>
            </a:r>
            <a:r>
              <a:rPr lang="en-US" b="1" dirty="0"/>
              <a:t>progress toward establishment of a national and international professional recognition</a:t>
            </a:r>
            <a:r>
              <a:rPr lang="en-US" dirty="0"/>
              <a:t>; </a:t>
            </a:r>
          </a:p>
          <a:p>
            <a:pPr marL="514350" indent="-514350">
              <a:lnSpc>
                <a:spcPct val="110000"/>
              </a:lnSpc>
              <a:buFont typeface="+mj-lt"/>
              <a:buAutoNum type="arabicParenR"/>
            </a:pPr>
            <a:r>
              <a:rPr lang="en-US" dirty="0"/>
              <a:t>the Candidate's </a:t>
            </a:r>
            <a:r>
              <a:rPr lang="en-US" b="1" dirty="0"/>
              <a:t>potential for achievement of greater professional recognition</a:t>
            </a:r>
            <a:r>
              <a:rPr lang="en-US" dirty="0"/>
              <a:t>; and </a:t>
            </a:r>
          </a:p>
          <a:p>
            <a:pPr marL="514350" indent="-514350">
              <a:lnSpc>
                <a:spcPct val="110000"/>
              </a:lnSpc>
              <a:buFont typeface="+mj-lt"/>
              <a:buAutoNum type="arabicParenR"/>
            </a:pPr>
            <a:r>
              <a:rPr lang="en-US" dirty="0"/>
              <a:t>the </a:t>
            </a:r>
            <a:r>
              <a:rPr lang="en-US" b="1" dirty="0"/>
              <a:t>compatibility</a:t>
            </a:r>
            <a:r>
              <a:rPr lang="en-US" dirty="0"/>
              <a:t> of the Candidate's academic expertise </a:t>
            </a:r>
            <a:r>
              <a:rPr lang="en-US" b="1" dirty="0"/>
              <a:t>with the long-term, programmatic goals and requirements of Mines</a:t>
            </a:r>
            <a:r>
              <a:rPr lang="en-US" dirty="0"/>
              <a:t>.</a:t>
            </a:r>
          </a:p>
        </p:txBody>
      </p:sp>
    </p:spTree>
    <p:extLst>
      <p:ext uri="{BB962C8B-B14F-4D97-AF65-F5344CB8AC3E}">
        <p14:creationId xmlns:p14="http://schemas.microsoft.com/office/powerpoint/2010/main" val="396779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5CEDF-9363-3543-A092-424875D391D1}"/>
              </a:ext>
            </a:extLst>
          </p:cNvPr>
          <p:cNvSpPr>
            <a:spLocks noGrp="1"/>
          </p:cNvSpPr>
          <p:nvPr>
            <p:ph type="title"/>
          </p:nvPr>
        </p:nvSpPr>
        <p:spPr>
          <a:xfrm>
            <a:off x="838200" y="365127"/>
            <a:ext cx="6101345" cy="1325563"/>
          </a:xfrm>
        </p:spPr>
        <p:txBody>
          <a:bodyPr/>
          <a:lstStyle/>
          <a:p>
            <a:r>
              <a:rPr lang="en-US" dirty="0"/>
              <a:t>UP&amp;T starts by filling out a data sheet</a:t>
            </a:r>
          </a:p>
        </p:txBody>
      </p:sp>
      <p:sp>
        <p:nvSpPr>
          <p:cNvPr id="3" name="Content Placeholder 2">
            <a:extLst>
              <a:ext uri="{FF2B5EF4-FFF2-40B4-BE49-F238E27FC236}">
                <a16:creationId xmlns:a16="http://schemas.microsoft.com/office/drawing/2014/main" id="{B21ED870-6A68-0546-9584-0F1C8DCE8839}"/>
              </a:ext>
            </a:extLst>
          </p:cNvPr>
          <p:cNvSpPr>
            <a:spLocks noGrp="1"/>
          </p:cNvSpPr>
          <p:nvPr>
            <p:ph idx="1"/>
          </p:nvPr>
        </p:nvSpPr>
        <p:spPr>
          <a:xfrm>
            <a:off x="838200" y="1825625"/>
            <a:ext cx="6101345" cy="4351338"/>
          </a:xfrm>
        </p:spPr>
        <p:txBody>
          <a:bodyPr/>
          <a:lstStyle/>
          <a:p>
            <a:r>
              <a:rPr lang="en-US" dirty="0"/>
              <a:t>Make sure that your dossier is clear and makes it easy to find this info!</a:t>
            </a:r>
          </a:p>
          <a:p>
            <a:r>
              <a:rPr lang="en-US" dirty="0"/>
              <a:t>Ensure that the Table of Contents is bookmarked &amp;/or easy to jump to sections by clicking on the TOC titles</a:t>
            </a:r>
          </a:p>
          <a:p>
            <a:r>
              <a:rPr lang="en-US" dirty="0"/>
              <a:t>Contract End date</a:t>
            </a:r>
          </a:p>
          <a:p>
            <a:r>
              <a:rPr lang="en-US" dirty="0"/>
              <a:t>FDRs</a:t>
            </a:r>
          </a:p>
        </p:txBody>
      </p:sp>
      <p:pic>
        <p:nvPicPr>
          <p:cNvPr id="4" name="Picture 3">
            <a:extLst>
              <a:ext uri="{FF2B5EF4-FFF2-40B4-BE49-F238E27FC236}">
                <a16:creationId xmlns:a16="http://schemas.microsoft.com/office/drawing/2014/main" id="{FD6B8B6A-DE01-ED4E-98A8-D78DB1489763}"/>
              </a:ext>
            </a:extLst>
          </p:cNvPr>
          <p:cNvPicPr>
            <a:picLocks noChangeAspect="1"/>
          </p:cNvPicPr>
          <p:nvPr/>
        </p:nvPicPr>
        <p:blipFill>
          <a:blip r:embed="rId3"/>
          <a:stretch>
            <a:fillRect/>
          </a:stretch>
        </p:blipFill>
        <p:spPr>
          <a:xfrm>
            <a:off x="6939545" y="0"/>
            <a:ext cx="5238364" cy="6858000"/>
          </a:xfrm>
          <a:prstGeom prst="rect">
            <a:avLst/>
          </a:prstGeom>
        </p:spPr>
      </p:pic>
      <p:sp>
        <p:nvSpPr>
          <p:cNvPr id="5" name="Rectangle 4">
            <a:extLst>
              <a:ext uri="{FF2B5EF4-FFF2-40B4-BE49-F238E27FC236}">
                <a16:creationId xmlns:a16="http://schemas.microsoft.com/office/drawing/2014/main" id="{DFA53A7B-27EE-2241-82EE-774AC6F1BBE8}"/>
              </a:ext>
            </a:extLst>
          </p:cNvPr>
          <p:cNvSpPr/>
          <p:nvPr/>
        </p:nvSpPr>
        <p:spPr>
          <a:xfrm>
            <a:off x="550493" y="5631934"/>
            <a:ext cx="5828134" cy="369332"/>
          </a:xfrm>
          <a:prstGeom prst="rect">
            <a:avLst/>
          </a:prstGeom>
        </p:spPr>
        <p:txBody>
          <a:bodyPr wrap="none">
            <a:spAutoFit/>
          </a:bodyPr>
          <a:lstStyle/>
          <a:p>
            <a:r>
              <a:rPr lang="en-US" dirty="0"/>
              <a:t>https://</a:t>
            </a:r>
            <a:r>
              <a:rPr lang="en-US" dirty="0" err="1"/>
              <a:t>www.mines.edu</a:t>
            </a:r>
            <a:r>
              <a:rPr lang="en-US" dirty="0"/>
              <a:t>/academic-affairs/faculty-resources/</a:t>
            </a:r>
          </a:p>
        </p:txBody>
      </p:sp>
    </p:spTree>
    <p:extLst>
      <p:ext uri="{BB962C8B-B14F-4D97-AF65-F5344CB8AC3E}">
        <p14:creationId xmlns:p14="http://schemas.microsoft.com/office/powerpoint/2010/main" val="3718335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3D551-DBB9-024A-A0EB-74988A551DBA}"/>
              </a:ext>
            </a:extLst>
          </p:cNvPr>
          <p:cNvSpPr>
            <a:spLocks noGrp="1"/>
          </p:cNvSpPr>
          <p:nvPr>
            <p:ph type="title"/>
          </p:nvPr>
        </p:nvSpPr>
        <p:spPr/>
        <p:txBody>
          <a:bodyPr/>
          <a:lstStyle/>
          <a:p>
            <a:r>
              <a:rPr lang="en-US" dirty="0"/>
              <a:t>Cultivating External Letter Writers</a:t>
            </a:r>
          </a:p>
        </p:txBody>
      </p:sp>
      <p:sp>
        <p:nvSpPr>
          <p:cNvPr id="3" name="Content Placeholder 2">
            <a:extLst>
              <a:ext uri="{FF2B5EF4-FFF2-40B4-BE49-F238E27FC236}">
                <a16:creationId xmlns:a16="http://schemas.microsoft.com/office/drawing/2014/main" id="{88643BF2-426B-AC40-B4E5-4BE49F4CFA58}"/>
              </a:ext>
            </a:extLst>
          </p:cNvPr>
          <p:cNvSpPr>
            <a:spLocks noGrp="1"/>
          </p:cNvSpPr>
          <p:nvPr>
            <p:ph idx="1"/>
          </p:nvPr>
        </p:nvSpPr>
        <p:spPr/>
        <p:txBody>
          <a:bodyPr>
            <a:normAutofit fontScale="92500" lnSpcReduction="20000"/>
          </a:bodyPr>
          <a:lstStyle/>
          <a:p>
            <a:pPr marL="0" indent="0">
              <a:buNone/>
            </a:pPr>
            <a:r>
              <a:rPr lang="en-US" i="1" dirty="0"/>
              <a:t>External evaluators are incredibly important for commenting on 2,3,4&amp;5 of handbook section 8.1.2</a:t>
            </a:r>
          </a:p>
          <a:p>
            <a:r>
              <a:rPr lang="en-US" dirty="0"/>
              <a:t>Have 10 in mind – develop professional relationships; they cite you, you cite them invite them for talks in your dept (understand the expectations for your field)</a:t>
            </a:r>
          </a:p>
          <a:p>
            <a:r>
              <a:rPr lang="en-US" dirty="0"/>
              <a:t>Candidate recommends half of letters requested, DH/dept P&amp;T committee recommends other half</a:t>
            </a:r>
          </a:p>
          <a:p>
            <a:r>
              <a:rPr lang="en-US" dirty="0"/>
              <a:t>WHO? Full professors, recognized experts in the field!</a:t>
            </a:r>
          </a:p>
          <a:p>
            <a:pPr lvl="1"/>
            <a:r>
              <a:rPr lang="en-US" dirty="0"/>
              <a:t>What about experts outside of academia?</a:t>
            </a:r>
          </a:p>
          <a:p>
            <a:r>
              <a:rPr lang="en-US" dirty="0"/>
              <a:t>International letter writers</a:t>
            </a:r>
          </a:p>
          <a:p>
            <a:pPr lvl="1"/>
            <a:r>
              <a:rPr lang="en-US" dirty="0"/>
              <a:t>Consider at least one for assistant, 2-3 for associate to full</a:t>
            </a:r>
          </a:p>
          <a:p>
            <a:r>
              <a:rPr lang="en-US" dirty="0"/>
              <a:t>What are COIs?</a:t>
            </a:r>
          </a:p>
        </p:txBody>
      </p:sp>
    </p:spTree>
    <p:extLst>
      <p:ext uri="{BB962C8B-B14F-4D97-AF65-F5344CB8AC3E}">
        <p14:creationId xmlns:p14="http://schemas.microsoft.com/office/powerpoint/2010/main" val="121237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6E1B-24F3-7849-B4A7-94F2DFD99B14}"/>
              </a:ext>
            </a:extLst>
          </p:cNvPr>
          <p:cNvSpPr>
            <a:spLocks noGrp="1"/>
          </p:cNvSpPr>
          <p:nvPr>
            <p:ph type="title"/>
          </p:nvPr>
        </p:nvSpPr>
        <p:spPr/>
        <p:txBody>
          <a:bodyPr/>
          <a:lstStyle/>
          <a:p>
            <a:r>
              <a:rPr lang="en-US" dirty="0"/>
              <a:t>Definition of Activities Relevant to the Criteria: Faculty Senate Guidance</a:t>
            </a:r>
          </a:p>
        </p:txBody>
      </p:sp>
      <p:sp>
        <p:nvSpPr>
          <p:cNvPr id="3" name="Content Placeholder 2">
            <a:extLst>
              <a:ext uri="{FF2B5EF4-FFF2-40B4-BE49-F238E27FC236}">
                <a16:creationId xmlns:a16="http://schemas.microsoft.com/office/drawing/2014/main" id="{264F16C8-CF16-134F-A044-7C794908A921}"/>
              </a:ext>
            </a:extLst>
          </p:cNvPr>
          <p:cNvSpPr>
            <a:spLocks noGrp="1"/>
          </p:cNvSpPr>
          <p:nvPr>
            <p:ph idx="1"/>
          </p:nvPr>
        </p:nvSpPr>
        <p:spPr/>
        <p:txBody>
          <a:bodyPr/>
          <a:lstStyle/>
          <a:p>
            <a:pPr marL="0" indent="0">
              <a:buNone/>
            </a:pPr>
            <a:r>
              <a:rPr lang="en-US" dirty="0"/>
              <a:t>Section 6.5 – Academic Affairs Procedures Manual</a:t>
            </a:r>
          </a:p>
          <a:p>
            <a:r>
              <a:rPr lang="en-US" dirty="0"/>
              <a:t>Constructed by a faculty committee charged by the Faculty Senate with results endorsed by the Senate and Academic Affairs administration</a:t>
            </a:r>
          </a:p>
          <a:p>
            <a:r>
              <a:rPr lang="en-US" dirty="0"/>
              <a:t>Provides guidance to candidates as to how they should document, and to committees as to how they should review and evaluate attainment of broader institutional expectations for promotion and tenure</a:t>
            </a:r>
          </a:p>
          <a:p>
            <a:r>
              <a:rPr lang="en-US" b="1" dirty="0"/>
              <a:t>Every member of a Departmental Committee should read this document prior to reviewing candidate dossiers.</a:t>
            </a:r>
          </a:p>
        </p:txBody>
      </p:sp>
    </p:spTree>
    <p:extLst>
      <p:ext uri="{BB962C8B-B14F-4D97-AF65-F5344CB8AC3E}">
        <p14:creationId xmlns:p14="http://schemas.microsoft.com/office/powerpoint/2010/main" val="95741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6E1B-24F3-7849-B4A7-94F2DFD99B14}"/>
              </a:ext>
            </a:extLst>
          </p:cNvPr>
          <p:cNvSpPr>
            <a:spLocks noGrp="1"/>
          </p:cNvSpPr>
          <p:nvPr>
            <p:ph type="title"/>
          </p:nvPr>
        </p:nvSpPr>
        <p:spPr/>
        <p:txBody>
          <a:bodyPr>
            <a:normAutofit fontScale="90000"/>
          </a:bodyPr>
          <a:lstStyle/>
          <a:p>
            <a:r>
              <a:rPr lang="en-US" dirty="0"/>
              <a:t>Scholarly impact (Research)</a:t>
            </a:r>
            <a:br>
              <a:rPr lang="en-US" dirty="0"/>
            </a:br>
            <a:r>
              <a:rPr lang="en-US" sz="3100" dirty="0" err="1"/>
              <a:t>Asst</a:t>
            </a:r>
            <a:r>
              <a:rPr lang="en-US" sz="3100" dirty="0"/>
              <a:t> Prof: based on trajectory, </a:t>
            </a:r>
            <a:r>
              <a:rPr lang="en-US" sz="3100" dirty="0" err="1"/>
              <a:t>Assoc</a:t>
            </a:r>
            <a:r>
              <a:rPr lang="en-US" sz="3100" dirty="0"/>
              <a:t>: should be established</a:t>
            </a:r>
            <a:endParaRPr lang="en-US" dirty="0"/>
          </a:p>
        </p:txBody>
      </p:sp>
      <p:sp>
        <p:nvSpPr>
          <p:cNvPr id="3" name="Content Placeholder 2">
            <a:extLst>
              <a:ext uri="{FF2B5EF4-FFF2-40B4-BE49-F238E27FC236}">
                <a16:creationId xmlns:a16="http://schemas.microsoft.com/office/drawing/2014/main" id="{264F16C8-CF16-134F-A044-7C794908A921}"/>
              </a:ext>
            </a:extLst>
          </p:cNvPr>
          <p:cNvSpPr>
            <a:spLocks noGrp="1"/>
          </p:cNvSpPr>
          <p:nvPr>
            <p:ph sz="half" idx="1"/>
          </p:nvPr>
        </p:nvSpPr>
        <p:spPr/>
        <p:txBody>
          <a:bodyPr>
            <a:normAutofit fontScale="92500" lnSpcReduction="20000"/>
          </a:bodyPr>
          <a:lstStyle/>
          <a:p>
            <a:pPr marL="0" indent="0">
              <a:buNone/>
            </a:pPr>
            <a:r>
              <a:rPr lang="en-US" sz="2400" b="1" dirty="0"/>
              <a:t>Publications, how many? how high impact?</a:t>
            </a:r>
          </a:p>
          <a:p>
            <a:r>
              <a:rPr lang="en-US" sz="1600" dirty="0"/>
              <a:t>Clearly state author order convention for your field and the type of publications that are important. </a:t>
            </a:r>
          </a:p>
          <a:p>
            <a:r>
              <a:rPr lang="en-US" sz="1600" dirty="0"/>
              <a:t>How many publications do you have as lead PI? With your students?</a:t>
            </a:r>
          </a:p>
          <a:p>
            <a:r>
              <a:rPr lang="en-US" sz="1600" dirty="0"/>
              <a:t>How many citations? H-index</a:t>
            </a:r>
            <a:endParaRPr lang="en-US" sz="2400" dirty="0"/>
          </a:p>
          <a:p>
            <a:pPr marL="0" indent="0">
              <a:buNone/>
            </a:pPr>
            <a:r>
              <a:rPr lang="en-US" sz="2400" b="1" dirty="0"/>
              <a:t>External funding to support research? How many? How much $? How prestigious?</a:t>
            </a:r>
          </a:p>
          <a:p>
            <a:r>
              <a:rPr lang="en-US" sz="1600" dirty="0"/>
              <a:t>Can your level of funding support a research program in your department? </a:t>
            </a:r>
          </a:p>
          <a:p>
            <a:pPr lvl="1"/>
            <a:r>
              <a:rPr lang="en-US" sz="1200" dirty="0"/>
              <a:t>Is the research sustainable?</a:t>
            </a:r>
          </a:p>
          <a:p>
            <a:r>
              <a:rPr lang="en-US" sz="1600" dirty="0"/>
              <a:t>Who was PI? What was your role? How many students matriculated?</a:t>
            </a:r>
          </a:p>
          <a:p>
            <a:r>
              <a:rPr lang="en-US" sz="1600" dirty="0"/>
              <a:t>If not awarded, how strong was the effort? What were the ratings? How is this going to improve?</a:t>
            </a:r>
          </a:p>
        </p:txBody>
      </p:sp>
      <p:sp>
        <p:nvSpPr>
          <p:cNvPr id="4" name="Content Placeholder 3">
            <a:extLst>
              <a:ext uri="{FF2B5EF4-FFF2-40B4-BE49-F238E27FC236}">
                <a16:creationId xmlns:a16="http://schemas.microsoft.com/office/drawing/2014/main" id="{E59764A1-6C8F-2B48-A069-FC79F1BC3CA3}"/>
              </a:ext>
            </a:extLst>
          </p:cNvPr>
          <p:cNvSpPr>
            <a:spLocks noGrp="1"/>
          </p:cNvSpPr>
          <p:nvPr>
            <p:ph sz="half" idx="2"/>
          </p:nvPr>
        </p:nvSpPr>
        <p:spPr/>
        <p:txBody>
          <a:bodyPr>
            <a:normAutofit fontScale="92500" lnSpcReduction="20000"/>
          </a:bodyPr>
          <a:lstStyle/>
          <a:p>
            <a:pPr marL="0" indent="0">
              <a:buNone/>
            </a:pPr>
            <a:r>
              <a:rPr lang="en-US" sz="2400" b="1" dirty="0"/>
              <a:t>Presentations and international reputation?</a:t>
            </a:r>
          </a:p>
          <a:p>
            <a:r>
              <a:rPr lang="en-US" sz="1600" dirty="0"/>
              <a:t>Have there been invited presentations? Keynotes?</a:t>
            </a:r>
          </a:p>
          <a:p>
            <a:r>
              <a:rPr lang="en-US" sz="1600" dirty="0"/>
              <a:t>Has the PI and students presented at national and international conferences?</a:t>
            </a:r>
          </a:p>
          <a:p>
            <a:r>
              <a:rPr lang="en-US" sz="1600" dirty="0"/>
              <a:t>Is there a clear international reputation established? By editorship? Invited participation in conferences? **especially important for promotion to Full**</a:t>
            </a:r>
          </a:p>
          <a:p>
            <a:pPr marL="0" indent="0">
              <a:buNone/>
            </a:pPr>
            <a:r>
              <a:rPr lang="en-US" sz="2000" b="1" dirty="0"/>
              <a:t>Impact and activity NOT Associated with your PhD advisor or postdoc advisors are most important. </a:t>
            </a:r>
          </a:p>
          <a:p>
            <a:r>
              <a:rPr lang="en-US" sz="1600" dirty="0"/>
              <a:t>Clearly state which pubs &amp; grants are at Mines and independent of previous advisors</a:t>
            </a:r>
          </a:p>
          <a:p>
            <a:r>
              <a:rPr lang="en-US" sz="1600" dirty="0"/>
              <a:t>Help connect these dots in the research statement</a:t>
            </a:r>
          </a:p>
        </p:txBody>
      </p:sp>
    </p:spTree>
    <p:extLst>
      <p:ext uri="{BB962C8B-B14F-4D97-AF65-F5344CB8AC3E}">
        <p14:creationId xmlns:p14="http://schemas.microsoft.com/office/powerpoint/2010/main" val="1400380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6E1B-24F3-7849-B4A7-94F2DFD99B14}"/>
              </a:ext>
            </a:extLst>
          </p:cNvPr>
          <p:cNvSpPr>
            <a:spLocks noGrp="1"/>
          </p:cNvSpPr>
          <p:nvPr>
            <p:ph type="title"/>
          </p:nvPr>
        </p:nvSpPr>
        <p:spPr/>
        <p:txBody>
          <a:bodyPr/>
          <a:lstStyle/>
          <a:p>
            <a:r>
              <a:rPr lang="en-US" dirty="0"/>
              <a:t>Teaching (from the procedures manual)</a:t>
            </a:r>
          </a:p>
        </p:txBody>
      </p:sp>
      <p:sp>
        <p:nvSpPr>
          <p:cNvPr id="3" name="Content Placeholder 2">
            <a:extLst>
              <a:ext uri="{FF2B5EF4-FFF2-40B4-BE49-F238E27FC236}">
                <a16:creationId xmlns:a16="http://schemas.microsoft.com/office/drawing/2014/main" id="{264F16C8-CF16-134F-A044-7C794908A921}"/>
              </a:ext>
            </a:extLst>
          </p:cNvPr>
          <p:cNvSpPr>
            <a:spLocks noGrp="1"/>
          </p:cNvSpPr>
          <p:nvPr>
            <p:ph idx="1"/>
          </p:nvPr>
        </p:nvSpPr>
        <p:spPr/>
        <p:txBody>
          <a:bodyPr>
            <a:normAutofit fontScale="70000" lnSpcReduction="20000"/>
          </a:bodyPr>
          <a:lstStyle/>
          <a:p>
            <a:pPr marL="0" indent="0">
              <a:lnSpc>
                <a:spcPct val="120000"/>
              </a:lnSpc>
              <a:buNone/>
            </a:pPr>
            <a:r>
              <a:rPr lang="en-US" dirty="0"/>
              <a:t>“Examples of successful teaching for those promoted to Associate Professor with tenure may include:</a:t>
            </a:r>
          </a:p>
          <a:p>
            <a:pPr>
              <a:lnSpc>
                <a:spcPct val="120000"/>
              </a:lnSpc>
            </a:pPr>
            <a:r>
              <a:rPr lang="en-US" dirty="0"/>
              <a:t>Dedicated, high-quality student instruction at the undergraduate and graduate levels as demonstrated by the following:  student evaluations, teaching portfolio that includes examples of teaching methods and/or effectiveness, teaching statements, and teaching awards. </a:t>
            </a:r>
          </a:p>
          <a:p>
            <a:pPr>
              <a:lnSpc>
                <a:spcPct val="120000"/>
              </a:lnSpc>
            </a:pPr>
            <a:r>
              <a:rPr lang="en-US" dirty="0"/>
              <a:t>Designing or leading of classroom activities that enhance the educational experience or that are important to the teaching mission, including leading undergraduate and graduate independent studies, advising senior design teams, teaching field session, etc.</a:t>
            </a:r>
          </a:p>
          <a:p>
            <a:pPr>
              <a:lnSpc>
                <a:spcPct val="120000"/>
              </a:lnSpc>
            </a:pPr>
            <a:r>
              <a:rPr lang="en-US" dirty="0"/>
              <a:t>Development and implementation of highly effective or innovative teaching methods and incorporation of feedback from formalized assessments, where appropriate.</a:t>
            </a:r>
          </a:p>
          <a:p>
            <a:pPr>
              <a:lnSpc>
                <a:spcPct val="120000"/>
              </a:lnSpc>
            </a:pPr>
            <a:r>
              <a:rPr lang="en-US" dirty="0"/>
              <a:t>Development of teaching infrastructure. …”</a:t>
            </a:r>
          </a:p>
          <a:p>
            <a:endParaRPr lang="en-US" dirty="0"/>
          </a:p>
          <a:p>
            <a:endParaRPr lang="en-US" dirty="0"/>
          </a:p>
        </p:txBody>
      </p:sp>
    </p:spTree>
    <p:extLst>
      <p:ext uri="{BB962C8B-B14F-4D97-AF65-F5344CB8AC3E}">
        <p14:creationId xmlns:p14="http://schemas.microsoft.com/office/powerpoint/2010/main" val="4768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72C9-C0E2-CA4B-AFFD-2E2F1D4BF7C0}"/>
              </a:ext>
            </a:extLst>
          </p:cNvPr>
          <p:cNvSpPr>
            <a:spLocks noGrp="1"/>
          </p:cNvSpPr>
          <p:nvPr>
            <p:ph type="title"/>
          </p:nvPr>
        </p:nvSpPr>
        <p:spPr/>
        <p:txBody>
          <a:bodyPr/>
          <a:lstStyle/>
          <a:p>
            <a:r>
              <a:rPr lang="en-US" dirty="0"/>
              <a:t>Teaching continued</a:t>
            </a:r>
          </a:p>
        </p:txBody>
      </p:sp>
      <p:sp>
        <p:nvSpPr>
          <p:cNvPr id="3" name="Content Placeholder 2">
            <a:extLst>
              <a:ext uri="{FF2B5EF4-FFF2-40B4-BE49-F238E27FC236}">
                <a16:creationId xmlns:a16="http://schemas.microsoft.com/office/drawing/2014/main" id="{BC9FA474-9505-304F-A0AA-07DEF1BC8F19}"/>
              </a:ext>
            </a:extLst>
          </p:cNvPr>
          <p:cNvSpPr>
            <a:spLocks noGrp="1"/>
          </p:cNvSpPr>
          <p:nvPr>
            <p:ph idx="1"/>
          </p:nvPr>
        </p:nvSpPr>
        <p:spPr>
          <a:xfrm>
            <a:off x="838200" y="1484026"/>
            <a:ext cx="10515600" cy="4692937"/>
          </a:xfrm>
        </p:spPr>
        <p:txBody>
          <a:bodyPr>
            <a:normAutofit lnSpcReduction="10000"/>
          </a:bodyPr>
          <a:lstStyle/>
          <a:p>
            <a:pPr marL="0" indent="0">
              <a:buNone/>
            </a:pPr>
            <a:r>
              <a:rPr lang="en-US" b="1" i="1" dirty="0"/>
              <a:t>We look at teaching scores, but we recognize that they are well-documented to be biased instruments, so we look for other evidence of effective teaching</a:t>
            </a:r>
          </a:p>
          <a:p>
            <a:r>
              <a:rPr lang="en-US" dirty="0"/>
              <a:t>Clearly present info in the data sheet: </a:t>
            </a:r>
          </a:p>
          <a:p>
            <a:pPr lvl="1"/>
            <a:r>
              <a:rPr lang="en-US" dirty="0"/>
              <a:t>how many classes per year, how many students in classes? Give info in comparison to dept expectations</a:t>
            </a:r>
          </a:p>
          <a:p>
            <a:r>
              <a:rPr lang="en-US" dirty="0"/>
              <a:t>Is the applicant clearly trying to improve teaching trajectory?</a:t>
            </a:r>
          </a:p>
          <a:p>
            <a:r>
              <a:rPr lang="en-US" dirty="0"/>
              <a:t>Has the applicant created new courses or content that are key to campus?</a:t>
            </a:r>
          </a:p>
          <a:p>
            <a:r>
              <a:rPr lang="en-US" dirty="0"/>
              <a:t>What evidence-based best practice pedagogical approaches are being used?</a:t>
            </a:r>
          </a:p>
        </p:txBody>
      </p:sp>
    </p:spTree>
    <p:extLst>
      <p:ext uri="{BB962C8B-B14F-4D97-AF65-F5344CB8AC3E}">
        <p14:creationId xmlns:p14="http://schemas.microsoft.com/office/powerpoint/2010/main" val="546976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72C9-C0E2-CA4B-AFFD-2E2F1D4BF7C0}"/>
              </a:ext>
            </a:extLst>
          </p:cNvPr>
          <p:cNvSpPr>
            <a:spLocks noGrp="1"/>
          </p:cNvSpPr>
          <p:nvPr>
            <p:ph type="title"/>
          </p:nvPr>
        </p:nvSpPr>
        <p:spPr/>
        <p:txBody>
          <a:bodyPr/>
          <a:lstStyle/>
          <a:p>
            <a:r>
              <a:rPr lang="en-US" dirty="0"/>
              <a:t>Teaching continued</a:t>
            </a:r>
          </a:p>
        </p:txBody>
      </p:sp>
      <p:sp>
        <p:nvSpPr>
          <p:cNvPr id="3" name="Content Placeholder 2">
            <a:extLst>
              <a:ext uri="{FF2B5EF4-FFF2-40B4-BE49-F238E27FC236}">
                <a16:creationId xmlns:a16="http://schemas.microsoft.com/office/drawing/2014/main" id="{BC9FA474-9505-304F-A0AA-07DEF1BC8F19}"/>
              </a:ext>
            </a:extLst>
          </p:cNvPr>
          <p:cNvSpPr>
            <a:spLocks noGrp="1"/>
          </p:cNvSpPr>
          <p:nvPr>
            <p:ph idx="1"/>
          </p:nvPr>
        </p:nvSpPr>
        <p:spPr>
          <a:xfrm>
            <a:off x="838200" y="1484026"/>
            <a:ext cx="10515600" cy="4692937"/>
          </a:xfrm>
        </p:spPr>
        <p:txBody>
          <a:bodyPr>
            <a:normAutofit/>
          </a:bodyPr>
          <a:lstStyle/>
          <a:p>
            <a:pPr marL="0" indent="0">
              <a:buNone/>
            </a:pPr>
            <a:r>
              <a:rPr lang="en-US" b="1" i="1" dirty="0"/>
              <a:t>UP&amp;T recommendations:</a:t>
            </a:r>
          </a:p>
          <a:p>
            <a:r>
              <a:rPr lang="en-US" dirty="0"/>
              <a:t>To establish trajectory: it is really helpful to teach the same class multiple years in a row! You may have to advocate for this with your DH!</a:t>
            </a:r>
          </a:p>
          <a:p>
            <a:r>
              <a:rPr lang="en-US" dirty="0"/>
              <a:t>Have a professional or well-known educator observe your class </a:t>
            </a:r>
          </a:p>
          <a:p>
            <a:r>
              <a:rPr lang="en-US" dirty="0"/>
              <a:t>Document how you use lessons learned from observations, workshops to improve your teaching</a:t>
            </a:r>
          </a:p>
          <a:p>
            <a:pPr lvl="1"/>
            <a:r>
              <a:rPr lang="en-US" dirty="0"/>
              <a:t>Give class EXAMPLES in the dossier (e.g. before &amp; after, plus results)</a:t>
            </a:r>
          </a:p>
          <a:p>
            <a:r>
              <a:rPr lang="en-US" dirty="0"/>
              <a:t>Clearly describe the pedagogy &amp; evidence-based best practices that you use in your classrooms</a:t>
            </a:r>
          </a:p>
        </p:txBody>
      </p:sp>
    </p:spTree>
    <p:extLst>
      <p:ext uri="{BB962C8B-B14F-4D97-AF65-F5344CB8AC3E}">
        <p14:creationId xmlns:p14="http://schemas.microsoft.com/office/powerpoint/2010/main" val="50182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a:t>
            </a:r>
          </a:p>
        </p:txBody>
      </p:sp>
      <p:sp>
        <p:nvSpPr>
          <p:cNvPr id="3" name="Content Placeholder 2"/>
          <p:cNvSpPr>
            <a:spLocks noGrp="1"/>
          </p:cNvSpPr>
          <p:nvPr>
            <p:ph idx="1"/>
          </p:nvPr>
        </p:nvSpPr>
        <p:spPr>
          <a:xfrm>
            <a:off x="838200" y="1514007"/>
            <a:ext cx="10515600" cy="4746943"/>
          </a:xfrm>
        </p:spPr>
        <p:txBody>
          <a:bodyPr>
            <a:normAutofit fontScale="92500" lnSpcReduction="10000"/>
          </a:bodyPr>
          <a:lstStyle/>
          <a:p>
            <a:pPr marL="0" indent="0">
              <a:buNone/>
            </a:pPr>
            <a:r>
              <a:rPr lang="en-US" dirty="0"/>
              <a:t>Divided into </a:t>
            </a:r>
            <a:r>
              <a:rPr lang="en-US" dirty="0" err="1"/>
              <a:t>i</a:t>
            </a:r>
            <a:r>
              <a:rPr lang="en-US" dirty="0"/>
              <a:t>) within department, ii) university and iii) broader community</a:t>
            </a:r>
          </a:p>
          <a:p>
            <a:r>
              <a:rPr lang="en-US" sz="2000" dirty="0"/>
              <a:t>Departmental committees are usually standard: seminar, graduate affairs, undergraduate affairs, faculty searches. </a:t>
            </a:r>
          </a:p>
          <a:p>
            <a:r>
              <a:rPr lang="en-US" sz="2000" dirty="0"/>
              <a:t>University committees are also standard: research, undergraduate and graduate affairs, P&amp;T, library, etc.</a:t>
            </a:r>
          </a:p>
          <a:p>
            <a:r>
              <a:rPr lang="en-US" sz="2000" dirty="0"/>
              <a:t>Broader service is typically two components: Outreach to community (K-12, etc.), also service to professional society (in a context that promotes research)</a:t>
            </a:r>
          </a:p>
          <a:p>
            <a:pPr marL="0" indent="0">
              <a:buNone/>
            </a:pPr>
            <a:r>
              <a:rPr lang="en-US" b="1" dirty="0"/>
              <a:t>UP&amp;T Recommendations: </a:t>
            </a:r>
          </a:p>
          <a:p>
            <a:r>
              <a:rPr lang="en-US" sz="2000" dirty="0"/>
              <a:t>For the most part, people within Mines know which committees are light work and which are extensive work. </a:t>
            </a:r>
          </a:p>
          <a:p>
            <a:r>
              <a:rPr lang="en-US" sz="2000" dirty="0"/>
              <a:t>However, it is always best practice to clearly document major leadership roles (</a:t>
            </a:r>
            <a:r>
              <a:rPr lang="en-US" sz="2000" dirty="0" err="1"/>
              <a:t>esp</a:t>
            </a:r>
            <a:r>
              <a:rPr lang="en-US" sz="2000" dirty="0"/>
              <a:t> for </a:t>
            </a:r>
            <a:r>
              <a:rPr lang="en-US" sz="2000" dirty="0" err="1"/>
              <a:t>Assoc</a:t>
            </a:r>
            <a:r>
              <a:rPr lang="en-US" sz="2000" dirty="0"/>
              <a:t> to Full) and major service efforts. </a:t>
            </a:r>
          </a:p>
          <a:p>
            <a:pPr lvl="1"/>
            <a:r>
              <a:rPr lang="en-US" sz="1600" dirty="0"/>
              <a:t>Comment on the time commitment and your role</a:t>
            </a:r>
          </a:p>
        </p:txBody>
      </p:sp>
    </p:spTree>
    <p:extLst>
      <p:ext uri="{BB962C8B-B14F-4D97-AF65-F5344CB8AC3E}">
        <p14:creationId xmlns:p14="http://schemas.microsoft.com/office/powerpoint/2010/main" val="426221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7B831-6A38-6946-BC18-CFB0AE8A3833}"/>
              </a:ext>
            </a:extLst>
          </p:cNvPr>
          <p:cNvSpPr>
            <a:spLocks noGrp="1"/>
          </p:cNvSpPr>
          <p:nvPr>
            <p:ph type="title"/>
          </p:nvPr>
        </p:nvSpPr>
        <p:spPr>
          <a:xfrm>
            <a:off x="838200" y="365127"/>
            <a:ext cx="10515600" cy="839205"/>
          </a:xfrm>
        </p:spPr>
        <p:txBody>
          <a:bodyPr>
            <a:normAutofit fontScale="90000"/>
          </a:bodyPr>
          <a:lstStyle/>
          <a:p>
            <a:r>
              <a:rPr lang="en-US" dirty="0"/>
              <a:t>Intended Audience and Workshop Agenda</a:t>
            </a:r>
          </a:p>
        </p:txBody>
      </p:sp>
      <p:sp>
        <p:nvSpPr>
          <p:cNvPr id="3" name="Content Placeholder 2">
            <a:extLst>
              <a:ext uri="{FF2B5EF4-FFF2-40B4-BE49-F238E27FC236}">
                <a16:creationId xmlns:a16="http://schemas.microsoft.com/office/drawing/2014/main" id="{9003C285-A840-D045-9115-0C2A3E5C597F}"/>
              </a:ext>
            </a:extLst>
          </p:cNvPr>
          <p:cNvSpPr>
            <a:spLocks noGrp="1"/>
          </p:cNvSpPr>
          <p:nvPr>
            <p:ph idx="1"/>
          </p:nvPr>
        </p:nvSpPr>
        <p:spPr>
          <a:xfrm>
            <a:off x="838200" y="1215483"/>
            <a:ext cx="10515600" cy="4961480"/>
          </a:xfrm>
        </p:spPr>
        <p:txBody>
          <a:bodyPr>
            <a:normAutofit fontScale="92500" lnSpcReduction="10000"/>
          </a:bodyPr>
          <a:lstStyle/>
          <a:p>
            <a:pPr marL="0" indent="0">
              <a:lnSpc>
                <a:spcPct val="110000"/>
              </a:lnSpc>
              <a:buNone/>
            </a:pPr>
            <a:r>
              <a:rPr lang="en-US" i="1" dirty="0"/>
              <a:t>Workshop targeted to faculty who will applying for promotion &amp; tenure</a:t>
            </a:r>
          </a:p>
          <a:p>
            <a:pPr marL="0" indent="0">
              <a:lnSpc>
                <a:spcPct val="110000"/>
              </a:lnSpc>
              <a:buNone/>
            </a:pPr>
            <a:r>
              <a:rPr lang="en-US" b="1" dirty="0"/>
              <a:t>Agenda:</a:t>
            </a:r>
          </a:p>
          <a:p>
            <a:pPr>
              <a:lnSpc>
                <a:spcPct val="110000"/>
              </a:lnSpc>
            </a:pPr>
            <a:r>
              <a:rPr lang="en-US" dirty="0"/>
              <a:t>Promotion and Tenure Process Overview</a:t>
            </a:r>
          </a:p>
          <a:p>
            <a:pPr lvl="1">
              <a:lnSpc>
                <a:spcPct val="110000"/>
              </a:lnSpc>
            </a:pPr>
            <a:r>
              <a:rPr lang="en-US" dirty="0"/>
              <a:t>Role of Departmental Promotion and Tenure Committee, DH, External letters</a:t>
            </a:r>
          </a:p>
          <a:p>
            <a:pPr>
              <a:lnSpc>
                <a:spcPct val="110000"/>
              </a:lnSpc>
            </a:pPr>
            <a:r>
              <a:rPr lang="en-US" dirty="0"/>
              <a:t>Promotion and Tenure Requirements</a:t>
            </a:r>
          </a:p>
          <a:p>
            <a:pPr lvl="1">
              <a:lnSpc>
                <a:spcPct val="110000"/>
              </a:lnSpc>
            </a:pPr>
            <a:r>
              <a:rPr lang="en-US" dirty="0"/>
              <a:t>Research</a:t>
            </a:r>
          </a:p>
          <a:p>
            <a:pPr lvl="1">
              <a:lnSpc>
                <a:spcPct val="110000"/>
              </a:lnSpc>
            </a:pPr>
            <a:r>
              <a:rPr lang="en-US" dirty="0"/>
              <a:t>Teaching</a:t>
            </a:r>
          </a:p>
          <a:p>
            <a:pPr lvl="1">
              <a:lnSpc>
                <a:spcPct val="110000"/>
              </a:lnSpc>
            </a:pPr>
            <a:r>
              <a:rPr lang="en-US" dirty="0"/>
              <a:t>Service</a:t>
            </a:r>
          </a:p>
          <a:p>
            <a:pPr>
              <a:lnSpc>
                <a:spcPct val="110000"/>
              </a:lnSpc>
            </a:pPr>
            <a:r>
              <a:rPr lang="en-US" dirty="0"/>
              <a:t>UP&amp;T Recommendations &amp; Advice</a:t>
            </a:r>
          </a:p>
          <a:p>
            <a:pPr>
              <a:lnSpc>
                <a:spcPct val="110000"/>
              </a:lnSpc>
            </a:pPr>
            <a:r>
              <a:rPr lang="en-US" dirty="0"/>
              <a:t>Q&amp;A</a:t>
            </a:r>
          </a:p>
        </p:txBody>
      </p:sp>
    </p:spTree>
    <p:extLst>
      <p:ext uri="{BB962C8B-B14F-4D97-AF65-F5344CB8AC3E}">
        <p14:creationId xmlns:p14="http://schemas.microsoft.com/office/powerpoint/2010/main" val="1996076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7A332-EF23-2645-84C5-83C8C9F426D1}"/>
              </a:ext>
            </a:extLst>
          </p:cNvPr>
          <p:cNvSpPr>
            <a:spLocks noGrp="1"/>
          </p:cNvSpPr>
          <p:nvPr>
            <p:ph type="title"/>
          </p:nvPr>
        </p:nvSpPr>
        <p:spPr/>
        <p:txBody>
          <a:bodyPr/>
          <a:lstStyle/>
          <a:p>
            <a:r>
              <a:rPr lang="en-US" dirty="0"/>
              <a:t>Other tips &amp; considerations from UP&amp;T</a:t>
            </a:r>
          </a:p>
        </p:txBody>
      </p:sp>
      <p:sp>
        <p:nvSpPr>
          <p:cNvPr id="3" name="Content Placeholder 2">
            <a:extLst>
              <a:ext uri="{FF2B5EF4-FFF2-40B4-BE49-F238E27FC236}">
                <a16:creationId xmlns:a16="http://schemas.microsoft.com/office/drawing/2014/main" id="{8B2457A0-7665-2F4C-AE72-19F1931E8F5B}"/>
              </a:ext>
            </a:extLst>
          </p:cNvPr>
          <p:cNvSpPr>
            <a:spLocks noGrp="1"/>
          </p:cNvSpPr>
          <p:nvPr>
            <p:ph idx="1"/>
          </p:nvPr>
        </p:nvSpPr>
        <p:spPr/>
        <p:txBody>
          <a:bodyPr>
            <a:normAutofit fontScale="92500" lnSpcReduction="10000"/>
          </a:bodyPr>
          <a:lstStyle/>
          <a:p>
            <a:r>
              <a:rPr lang="en-US" dirty="0"/>
              <a:t>Get mentors! And sponsors!</a:t>
            </a:r>
          </a:p>
          <a:p>
            <a:pPr lvl="1"/>
            <a:r>
              <a:rPr lang="en-US" dirty="0"/>
              <a:t>At least one mentor within your department. Not your DH. But meet with your DH at least once a semester. </a:t>
            </a:r>
          </a:p>
          <a:p>
            <a:pPr lvl="1"/>
            <a:r>
              <a:rPr lang="en-US" dirty="0"/>
              <a:t>One outside your department at Mines</a:t>
            </a:r>
          </a:p>
          <a:p>
            <a:pPr lvl="1"/>
            <a:r>
              <a:rPr lang="en-US" dirty="0"/>
              <a:t>Consider one outside Mines</a:t>
            </a:r>
          </a:p>
          <a:p>
            <a:pPr lvl="1"/>
            <a:r>
              <a:rPr lang="en-US" dirty="0"/>
              <a:t>Craft your dossier WITH your mentors!</a:t>
            </a:r>
          </a:p>
          <a:p>
            <a:r>
              <a:rPr lang="en-US" dirty="0"/>
              <a:t>Make sure that the info in the data sheet is clear in your dossier. </a:t>
            </a:r>
          </a:p>
          <a:p>
            <a:pPr lvl="1"/>
            <a:r>
              <a:rPr lang="en-US" dirty="0"/>
              <a:t>The dossier should speak for itself (important data should not be hunted for!)</a:t>
            </a:r>
          </a:p>
          <a:p>
            <a:pPr lvl="1"/>
            <a:r>
              <a:rPr lang="en-US" dirty="0"/>
              <a:t>Ensure that your credit is clearly stated (on pubs, grants). </a:t>
            </a:r>
          </a:p>
          <a:p>
            <a:pPr lvl="1"/>
            <a:r>
              <a:rPr lang="en-US" dirty="0"/>
              <a:t>Ensure that you separate work with previous advisors from independent work. </a:t>
            </a:r>
          </a:p>
          <a:p>
            <a:pPr lvl="1"/>
            <a:r>
              <a:rPr lang="en-US" dirty="0"/>
              <a:t>Don’t misrepresent or mislead</a:t>
            </a:r>
          </a:p>
          <a:p>
            <a:r>
              <a:rPr lang="en-US" dirty="0"/>
              <a:t>Per Handbook, we look for evidence of positive trajectory</a:t>
            </a:r>
          </a:p>
          <a:p>
            <a:endParaRPr lang="en-US" dirty="0"/>
          </a:p>
        </p:txBody>
      </p:sp>
    </p:spTree>
    <p:extLst>
      <p:ext uri="{BB962C8B-B14F-4D97-AF65-F5344CB8AC3E}">
        <p14:creationId xmlns:p14="http://schemas.microsoft.com/office/powerpoint/2010/main" val="2417340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P&amp;T Summary</a:t>
            </a:r>
          </a:p>
        </p:txBody>
      </p:sp>
      <p:sp>
        <p:nvSpPr>
          <p:cNvPr id="3" name="Content Placeholder 2"/>
          <p:cNvSpPr>
            <a:spLocks noGrp="1"/>
          </p:cNvSpPr>
          <p:nvPr>
            <p:ph idx="1"/>
          </p:nvPr>
        </p:nvSpPr>
        <p:spPr>
          <a:xfrm>
            <a:off x="838200" y="1420009"/>
            <a:ext cx="10515600" cy="4756954"/>
          </a:xfrm>
        </p:spPr>
        <p:txBody>
          <a:bodyPr>
            <a:normAutofit/>
          </a:bodyPr>
          <a:lstStyle/>
          <a:p>
            <a:r>
              <a:rPr lang="en-US" dirty="0"/>
              <a:t>If you know the criteria and prepare it’s really not bad – We all want you to be successful!</a:t>
            </a:r>
          </a:p>
          <a:p>
            <a:r>
              <a:rPr lang="en-US" dirty="0"/>
              <a:t>Understand who is doing the assessment including external letters (usually 5-10)</a:t>
            </a:r>
          </a:p>
          <a:p>
            <a:r>
              <a:rPr lang="en-US" dirty="0"/>
              <a:t>From this day forward keep your CV updated every time you do something that counts and start your P&amp;T dossier as soon as you get the job</a:t>
            </a:r>
          </a:p>
          <a:p>
            <a:r>
              <a:rPr lang="en-US" dirty="0"/>
              <a:t>Know your strengths and shortcomings and address them head on. Do things to document that you’re working on any shortcomings (e.g. writing workshop, teaching workshop)</a:t>
            </a:r>
          </a:p>
        </p:txBody>
      </p:sp>
    </p:spTree>
    <p:extLst>
      <p:ext uri="{BB962C8B-B14F-4D97-AF65-F5344CB8AC3E}">
        <p14:creationId xmlns:p14="http://schemas.microsoft.com/office/powerpoint/2010/main" val="3226094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413E22B-9CA6-9943-8022-3D3DDBAB760F}"/>
              </a:ext>
            </a:extLst>
          </p:cNvPr>
          <p:cNvSpPr>
            <a:spLocks noGrp="1"/>
          </p:cNvSpPr>
          <p:nvPr>
            <p:ph type="subTitle" idx="1"/>
          </p:nvPr>
        </p:nvSpPr>
        <p:spPr/>
        <p:txBody>
          <a:bodyPr>
            <a:normAutofit fontScale="92500"/>
          </a:bodyPr>
          <a:lstStyle/>
          <a:p>
            <a:r>
              <a:rPr lang="en-US" dirty="0"/>
              <a:t>Reach out if you have questions, need advice or mentorship!</a:t>
            </a:r>
          </a:p>
          <a:p>
            <a:r>
              <a:rPr lang="en-US" dirty="0"/>
              <a:t>Recent UP&amp;T committee members: Elizabeth Davis, Lawrence </a:t>
            </a:r>
            <a:r>
              <a:rPr lang="en-US" dirty="0" err="1"/>
              <a:t>Weincke</a:t>
            </a:r>
            <a:r>
              <a:rPr lang="en-US" dirty="0"/>
              <a:t>, Andy Herring, Dinesh Mehta, David Wu</a:t>
            </a:r>
          </a:p>
        </p:txBody>
      </p:sp>
      <p:sp>
        <p:nvSpPr>
          <p:cNvPr id="4" name="Title 3">
            <a:extLst>
              <a:ext uri="{FF2B5EF4-FFF2-40B4-BE49-F238E27FC236}">
                <a16:creationId xmlns:a16="http://schemas.microsoft.com/office/drawing/2014/main" id="{B5D70E38-C0E6-8247-A6BA-21E48CC7C5B3}"/>
              </a:ext>
            </a:extLst>
          </p:cNvPr>
          <p:cNvSpPr>
            <a:spLocks noGrp="1"/>
          </p:cNvSpPr>
          <p:nvPr>
            <p:ph type="ctrTitle"/>
          </p:nvPr>
        </p:nvSpPr>
        <p:spPr/>
        <p:txBody>
          <a:bodyPr/>
          <a:lstStyle/>
          <a:p>
            <a:r>
              <a:rPr lang="en-US" dirty="0"/>
              <a:t>We want you to be successful!!</a:t>
            </a:r>
          </a:p>
        </p:txBody>
      </p:sp>
    </p:spTree>
    <p:extLst>
      <p:ext uri="{BB962C8B-B14F-4D97-AF65-F5344CB8AC3E}">
        <p14:creationId xmlns:p14="http://schemas.microsoft.com/office/powerpoint/2010/main" val="742874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0AFE-4A34-014D-B5F4-AEF671B2427B}"/>
              </a:ext>
            </a:extLst>
          </p:cNvPr>
          <p:cNvSpPr>
            <a:spLocks noGrp="1"/>
          </p:cNvSpPr>
          <p:nvPr>
            <p:ph type="title"/>
          </p:nvPr>
        </p:nvSpPr>
        <p:spPr/>
        <p:txBody>
          <a:bodyPr/>
          <a:lstStyle/>
          <a:p>
            <a:r>
              <a:rPr lang="en-US" dirty="0"/>
              <a:t>Ground Rules - RESPECT</a:t>
            </a:r>
          </a:p>
        </p:txBody>
      </p:sp>
      <p:sp>
        <p:nvSpPr>
          <p:cNvPr id="3" name="Content Placeholder 2">
            <a:extLst>
              <a:ext uri="{FF2B5EF4-FFF2-40B4-BE49-F238E27FC236}">
                <a16:creationId xmlns:a16="http://schemas.microsoft.com/office/drawing/2014/main" id="{744ACFEC-5D79-0D4A-881D-16D5C834CE8B}"/>
              </a:ext>
            </a:extLst>
          </p:cNvPr>
          <p:cNvSpPr>
            <a:spLocks noGrp="1"/>
          </p:cNvSpPr>
          <p:nvPr>
            <p:ph idx="1"/>
          </p:nvPr>
        </p:nvSpPr>
        <p:spPr>
          <a:xfrm>
            <a:off x="838200" y="1825625"/>
            <a:ext cx="11049000" cy="4351338"/>
          </a:xfrm>
        </p:spPr>
        <p:txBody>
          <a:bodyPr>
            <a:normAutofit/>
          </a:bodyPr>
          <a:lstStyle/>
          <a:p>
            <a:r>
              <a:rPr lang="en-US" sz="3600" b="1" dirty="0"/>
              <a:t>R</a:t>
            </a:r>
            <a:r>
              <a:rPr lang="en-US" sz="3600" dirty="0"/>
              <a:t>ule of three – 3 people speak before you</a:t>
            </a:r>
            <a:endParaRPr lang="en-US" sz="3600" b="1" dirty="0"/>
          </a:p>
          <a:p>
            <a:r>
              <a:rPr lang="en-US" sz="3600" b="1" dirty="0"/>
              <a:t>E</a:t>
            </a:r>
            <a:r>
              <a:rPr lang="en-US" sz="3600" dirty="0"/>
              <a:t>xpect to learn something about yourself &amp; others</a:t>
            </a:r>
            <a:endParaRPr lang="en-US" sz="3600" b="1" dirty="0"/>
          </a:p>
          <a:p>
            <a:r>
              <a:rPr lang="en-US" sz="3600" b="1" dirty="0"/>
              <a:t>S</a:t>
            </a:r>
            <a:r>
              <a:rPr lang="en-US" sz="3600" dirty="0"/>
              <a:t>peak clearly</a:t>
            </a:r>
            <a:endParaRPr lang="en-US" sz="3600" b="1" dirty="0"/>
          </a:p>
          <a:p>
            <a:r>
              <a:rPr lang="en-US" sz="3600" b="1" dirty="0"/>
              <a:t>P</a:t>
            </a:r>
            <a:r>
              <a:rPr lang="en-US" sz="3600" dirty="0"/>
              <a:t>articipate honestly &amp; openly</a:t>
            </a:r>
            <a:endParaRPr lang="en-US" sz="3600" b="1" dirty="0"/>
          </a:p>
          <a:p>
            <a:r>
              <a:rPr lang="en-US" sz="3600" b="1" dirty="0"/>
              <a:t>E</a:t>
            </a:r>
            <a:r>
              <a:rPr lang="en-US" sz="3600" dirty="0"/>
              <a:t>ngage by listening and speaking</a:t>
            </a:r>
            <a:endParaRPr lang="en-US" sz="3600" b="1" dirty="0"/>
          </a:p>
          <a:p>
            <a:r>
              <a:rPr lang="en-US" sz="3600" b="1" dirty="0"/>
              <a:t>C</a:t>
            </a:r>
            <a:r>
              <a:rPr lang="en-US" sz="3600" dirty="0"/>
              <a:t>oncise – keep your comments succinct</a:t>
            </a:r>
            <a:endParaRPr lang="en-US" sz="3600" b="1" dirty="0"/>
          </a:p>
          <a:p>
            <a:r>
              <a:rPr lang="en-US" sz="3600" b="1" dirty="0"/>
              <a:t>T</a:t>
            </a:r>
            <a:r>
              <a:rPr lang="en-US" sz="3600" dirty="0"/>
              <a:t>urn off your devices, put them all away!</a:t>
            </a:r>
            <a:endParaRPr lang="en-US" sz="3600" b="1" dirty="0"/>
          </a:p>
        </p:txBody>
      </p:sp>
    </p:spTree>
    <p:extLst>
      <p:ext uri="{BB962C8B-B14F-4D97-AF65-F5344CB8AC3E}">
        <p14:creationId xmlns:p14="http://schemas.microsoft.com/office/powerpoint/2010/main" val="199268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F7FC-6464-A04C-A2B1-B5C91D20E10C}"/>
              </a:ext>
            </a:extLst>
          </p:cNvPr>
          <p:cNvSpPr>
            <a:spLocks noGrp="1"/>
          </p:cNvSpPr>
          <p:nvPr>
            <p:ph type="title"/>
          </p:nvPr>
        </p:nvSpPr>
        <p:spPr>
          <a:xfrm>
            <a:off x="815897" y="379142"/>
            <a:ext cx="10515600" cy="501805"/>
          </a:xfrm>
        </p:spPr>
        <p:txBody>
          <a:bodyPr>
            <a:normAutofit fontScale="90000"/>
          </a:bodyPr>
          <a:lstStyle/>
          <a:p>
            <a:r>
              <a:rPr lang="en-US" dirty="0"/>
              <a:t>Promotion and Tenure Process Overview*</a:t>
            </a:r>
            <a:br>
              <a:rPr lang="en-US" dirty="0"/>
            </a:br>
            <a:endParaRPr lang="en-US" dirty="0"/>
          </a:p>
        </p:txBody>
      </p:sp>
      <p:cxnSp>
        <p:nvCxnSpPr>
          <p:cNvPr id="4" name="Straight Arrow Connector 3">
            <a:extLst>
              <a:ext uri="{FF2B5EF4-FFF2-40B4-BE49-F238E27FC236}">
                <a16:creationId xmlns:a16="http://schemas.microsoft.com/office/drawing/2014/main" id="{E0B79584-63A3-C044-9C78-E31AD6367228}"/>
              </a:ext>
            </a:extLst>
          </p:cNvPr>
          <p:cNvCxnSpPr/>
          <p:nvPr/>
        </p:nvCxnSpPr>
        <p:spPr>
          <a:xfrm>
            <a:off x="557561" y="1037063"/>
            <a:ext cx="11162371" cy="5006898"/>
          </a:xfrm>
          <a:prstGeom prst="straightConnector1">
            <a:avLst/>
          </a:prstGeom>
          <a:ln w="69850">
            <a:solidFill>
              <a:srgbClr val="263F6A"/>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656D6AC-DBC3-834A-AF2D-672C2350471C}"/>
              </a:ext>
            </a:extLst>
          </p:cNvPr>
          <p:cNvSpPr txBox="1"/>
          <p:nvPr/>
        </p:nvSpPr>
        <p:spPr>
          <a:xfrm>
            <a:off x="579865" y="780586"/>
            <a:ext cx="758282" cy="307777"/>
          </a:xfrm>
          <a:prstGeom prst="rect">
            <a:avLst/>
          </a:prstGeom>
          <a:noFill/>
        </p:spPr>
        <p:txBody>
          <a:bodyPr wrap="square" rtlCol="0">
            <a:spAutoFit/>
          </a:bodyPr>
          <a:lstStyle/>
          <a:p>
            <a:r>
              <a:rPr lang="en-US" sz="1400" dirty="0"/>
              <a:t>August</a:t>
            </a:r>
          </a:p>
        </p:txBody>
      </p:sp>
      <p:sp>
        <p:nvSpPr>
          <p:cNvPr id="6" name="TextBox 5">
            <a:extLst>
              <a:ext uri="{FF2B5EF4-FFF2-40B4-BE49-F238E27FC236}">
                <a16:creationId xmlns:a16="http://schemas.microsoft.com/office/drawing/2014/main" id="{52A66B56-F4D5-554A-B58F-562CFE5CDADB}"/>
              </a:ext>
            </a:extLst>
          </p:cNvPr>
          <p:cNvSpPr txBox="1"/>
          <p:nvPr/>
        </p:nvSpPr>
        <p:spPr>
          <a:xfrm>
            <a:off x="1680117" y="1245219"/>
            <a:ext cx="985024" cy="307777"/>
          </a:xfrm>
          <a:prstGeom prst="rect">
            <a:avLst/>
          </a:prstGeom>
          <a:noFill/>
        </p:spPr>
        <p:txBody>
          <a:bodyPr wrap="square" rtlCol="0">
            <a:spAutoFit/>
          </a:bodyPr>
          <a:lstStyle/>
          <a:p>
            <a:r>
              <a:rPr lang="en-US" sz="1400" dirty="0"/>
              <a:t>September</a:t>
            </a:r>
          </a:p>
        </p:txBody>
      </p:sp>
      <p:sp>
        <p:nvSpPr>
          <p:cNvPr id="7" name="TextBox 6">
            <a:extLst>
              <a:ext uri="{FF2B5EF4-FFF2-40B4-BE49-F238E27FC236}">
                <a16:creationId xmlns:a16="http://schemas.microsoft.com/office/drawing/2014/main" id="{2C933766-BD49-8744-A334-7C7827E47B6B}"/>
              </a:ext>
            </a:extLst>
          </p:cNvPr>
          <p:cNvSpPr txBox="1"/>
          <p:nvPr/>
        </p:nvSpPr>
        <p:spPr>
          <a:xfrm>
            <a:off x="2906752" y="1769327"/>
            <a:ext cx="795453" cy="307777"/>
          </a:xfrm>
          <a:prstGeom prst="rect">
            <a:avLst/>
          </a:prstGeom>
          <a:noFill/>
        </p:spPr>
        <p:txBody>
          <a:bodyPr wrap="square" rtlCol="0">
            <a:spAutoFit/>
          </a:bodyPr>
          <a:lstStyle/>
          <a:p>
            <a:r>
              <a:rPr lang="en-US" sz="1400" dirty="0"/>
              <a:t>October</a:t>
            </a:r>
          </a:p>
        </p:txBody>
      </p:sp>
      <p:sp>
        <p:nvSpPr>
          <p:cNvPr id="8" name="TextBox 7">
            <a:extLst>
              <a:ext uri="{FF2B5EF4-FFF2-40B4-BE49-F238E27FC236}">
                <a16:creationId xmlns:a16="http://schemas.microsoft.com/office/drawing/2014/main" id="{95627A8F-771E-7946-A472-479D2155F01F}"/>
              </a:ext>
            </a:extLst>
          </p:cNvPr>
          <p:cNvSpPr txBox="1"/>
          <p:nvPr/>
        </p:nvSpPr>
        <p:spPr>
          <a:xfrm>
            <a:off x="3932665" y="2259981"/>
            <a:ext cx="962720" cy="307777"/>
          </a:xfrm>
          <a:prstGeom prst="rect">
            <a:avLst/>
          </a:prstGeom>
          <a:noFill/>
        </p:spPr>
        <p:txBody>
          <a:bodyPr wrap="square" rtlCol="0">
            <a:spAutoFit/>
          </a:bodyPr>
          <a:lstStyle/>
          <a:p>
            <a:r>
              <a:rPr lang="en-US" sz="1400" dirty="0"/>
              <a:t>November</a:t>
            </a:r>
          </a:p>
        </p:txBody>
      </p:sp>
      <p:sp>
        <p:nvSpPr>
          <p:cNvPr id="9" name="TextBox 8">
            <a:extLst>
              <a:ext uri="{FF2B5EF4-FFF2-40B4-BE49-F238E27FC236}">
                <a16:creationId xmlns:a16="http://schemas.microsoft.com/office/drawing/2014/main" id="{15FA94B6-9CD7-6849-A0A5-9CDA7162B936}"/>
              </a:ext>
            </a:extLst>
          </p:cNvPr>
          <p:cNvSpPr txBox="1"/>
          <p:nvPr/>
        </p:nvSpPr>
        <p:spPr>
          <a:xfrm>
            <a:off x="5248506" y="2850996"/>
            <a:ext cx="962721" cy="307777"/>
          </a:xfrm>
          <a:prstGeom prst="rect">
            <a:avLst/>
          </a:prstGeom>
          <a:noFill/>
        </p:spPr>
        <p:txBody>
          <a:bodyPr wrap="square" rtlCol="0">
            <a:spAutoFit/>
          </a:bodyPr>
          <a:lstStyle/>
          <a:p>
            <a:r>
              <a:rPr lang="en-US" sz="1400" dirty="0"/>
              <a:t>December</a:t>
            </a:r>
          </a:p>
        </p:txBody>
      </p:sp>
      <p:sp>
        <p:nvSpPr>
          <p:cNvPr id="10" name="TextBox 9">
            <a:extLst>
              <a:ext uri="{FF2B5EF4-FFF2-40B4-BE49-F238E27FC236}">
                <a16:creationId xmlns:a16="http://schemas.microsoft.com/office/drawing/2014/main" id="{4454FAE1-F3DE-8844-8051-9F37248D7229}"/>
              </a:ext>
            </a:extLst>
          </p:cNvPr>
          <p:cNvSpPr txBox="1"/>
          <p:nvPr/>
        </p:nvSpPr>
        <p:spPr>
          <a:xfrm>
            <a:off x="6608957" y="3453161"/>
            <a:ext cx="758282" cy="307777"/>
          </a:xfrm>
          <a:prstGeom prst="rect">
            <a:avLst/>
          </a:prstGeom>
          <a:noFill/>
        </p:spPr>
        <p:txBody>
          <a:bodyPr wrap="square" rtlCol="0">
            <a:spAutoFit/>
          </a:bodyPr>
          <a:lstStyle/>
          <a:p>
            <a:r>
              <a:rPr lang="en-US" sz="1400" dirty="0"/>
              <a:t>January</a:t>
            </a:r>
          </a:p>
        </p:txBody>
      </p:sp>
      <p:sp>
        <p:nvSpPr>
          <p:cNvPr id="11" name="TextBox 10">
            <a:extLst>
              <a:ext uri="{FF2B5EF4-FFF2-40B4-BE49-F238E27FC236}">
                <a16:creationId xmlns:a16="http://schemas.microsoft.com/office/drawing/2014/main" id="{19C91113-870A-AF4C-9BC7-F1B959BD1F33}"/>
              </a:ext>
            </a:extLst>
          </p:cNvPr>
          <p:cNvSpPr txBox="1"/>
          <p:nvPr/>
        </p:nvSpPr>
        <p:spPr>
          <a:xfrm>
            <a:off x="7813289" y="3977268"/>
            <a:ext cx="884663" cy="307777"/>
          </a:xfrm>
          <a:prstGeom prst="rect">
            <a:avLst/>
          </a:prstGeom>
          <a:noFill/>
        </p:spPr>
        <p:txBody>
          <a:bodyPr wrap="square" rtlCol="0">
            <a:spAutoFit/>
          </a:bodyPr>
          <a:lstStyle/>
          <a:p>
            <a:r>
              <a:rPr lang="en-US" sz="1400" dirty="0"/>
              <a:t>February</a:t>
            </a:r>
          </a:p>
        </p:txBody>
      </p:sp>
      <p:sp>
        <p:nvSpPr>
          <p:cNvPr id="12" name="TextBox 11">
            <a:extLst>
              <a:ext uri="{FF2B5EF4-FFF2-40B4-BE49-F238E27FC236}">
                <a16:creationId xmlns:a16="http://schemas.microsoft.com/office/drawing/2014/main" id="{C1E277F1-AD28-5A42-BF7F-39AC53ACC605}"/>
              </a:ext>
            </a:extLst>
          </p:cNvPr>
          <p:cNvSpPr txBox="1"/>
          <p:nvPr/>
        </p:nvSpPr>
        <p:spPr>
          <a:xfrm>
            <a:off x="9129134" y="4579435"/>
            <a:ext cx="758282" cy="307777"/>
          </a:xfrm>
          <a:prstGeom prst="rect">
            <a:avLst/>
          </a:prstGeom>
          <a:noFill/>
        </p:spPr>
        <p:txBody>
          <a:bodyPr wrap="square" rtlCol="0">
            <a:spAutoFit/>
          </a:bodyPr>
          <a:lstStyle/>
          <a:p>
            <a:r>
              <a:rPr lang="en-US" sz="1400" dirty="0"/>
              <a:t>March</a:t>
            </a:r>
          </a:p>
        </p:txBody>
      </p:sp>
      <p:sp>
        <p:nvSpPr>
          <p:cNvPr id="13" name="TextBox 12">
            <a:extLst>
              <a:ext uri="{FF2B5EF4-FFF2-40B4-BE49-F238E27FC236}">
                <a16:creationId xmlns:a16="http://schemas.microsoft.com/office/drawing/2014/main" id="{6B66CB70-1CBC-554E-A768-46F3ED1B5C44}"/>
              </a:ext>
            </a:extLst>
          </p:cNvPr>
          <p:cNvSpPr txBox="1"/>
          <p:nvPr/>
        </p:nvSpPr>
        <p:spPr>
          <a:xfrm>
            <a:off x="10300011" y="5114693"/>
            <a:ext cx="561276" cy="307777"/>
          </a:xfrm>
          <a:prstGeom prst="rect">
            <a:avLst/>
          </a:prstGeom>
          <a:noFill/>
        </p:spPr>
        <p:txBody>
          <a:bodyPr wrap="square" rtlCol="0">
            <a:spAutoFit/>
          </a:bodyPr>
          <a:lstStyle/>
          <a:p>
            <a:r>
              <a:rPr lang="en-US" sz="1400" dirty="0"/>
              <a:t>April</a:t>
            </a:r>
          </a:p>
        </p:txBody>
      </p:sp>
      <p:sp>
        <p:nvSpPr>
          <p:cNvPr id="14" name="TextBox 13">
            <a:extLst>
              <a:ext uri="{FF2B5EF4-FFF2-40B4-BE49-F238E27FC236}">
                <a16:creationId xmlns:a16="http://schemas.microsoft.com/office/drawing/2014/main" id="{CE18D80E-EFB4-CD4B-9470-B72CE149AE23}"/>
              </a:ext>
            </a:extLst>
          </p:cNvPr>
          <p:cNvSpPr txBox="1"/>
          <p:nvPr/>
        </p:nvSpPr>
        <p:spPr>
          <a:xfrm>
            <a:off x="11437435" y="5605346"/>
            <a:ext cx="538974" cy="307777"/>
          </a:xfrm>
          <a:prstGeom prst="rect">
            <a:avLst/>
          </a:prstGeom>
          <a:noFill/>
        </p:spPr>
        <p:txBody>
          <a:bodyPr wrap="square" rtlCol="0">
            <a:spAutoFit/>
          </a:bodyPr>
          <a:lstStyle/>
          <a:p>
            <a:r>
              <a:rPr lang="en-US" sz="1400" dirty="0"/>
              <a:t>May</a:t>
            </a:r>
          </a:p>
        </p:txBody>
      </p:sp>
      <p:sp>
        <p:nvSpPr>
          <p:cNvPr id="15" name="TextBox 14">
            <a:extLst>
              <a:ext uri="{FF2B5EF4-FFF2-40B4-BE49-F238E27FC236}">
                <a16:creationId xmlns:a16="http://schemas.microsoft.com/office/drawing/2014/main" id="{2AACA6BD-1A38-9442-8831-748E02FD0F6D}"/>
              </a:ext>
            </a:extLst>
          </p:cNvPr>
          <p:cNvSpPr txBox="1"/>
          <p:nvPr/>
        </p:nvSpPr>
        <p:spPr>
          <a:xfrm>
            <a:off x="133815" y="1683835"/>
            <a:ext cx="1561170" cy="1077218"/>
          </a:xfrm>
          <a:prstGeom prst="rect">
            <a:avLst/>
          </a:prstGeom>
          <a:solidFill>
            <a:srgbClr val="CED5DD"/>
          </a:solidFill>
          <a:ln>
            <a:solidFill>
              <a:srgbClr val="263F6A"/>
            </a:solidFill>
          </a:ln>
        </p:spPr>
        <p:txBody>
          <a:bodyPr wrap="square" rtlCol="0">
            <a:spAutoFit/>
          </a:bodyPr>
          <a:lstStyle/>
          <a:p>
            <a:pPr algn="ctr"/>
            <a:r>
              <a:rPr lang="en-US" sz="1600" dirty="0"/>
              <a:t>Candidate Submits Dossier </a:t>
            </a:r>
            <a:r>
              <a:rPr lang="en-US" sz="1600"/>
              <a:t>(changing soon to July)</a:t>
            </a:r>
            <a:endParaRPr lang="en-US" sz="1600" dirty="0"/>
          </a:p>
        </p:txBody>
      </p:sp>
      <p:sp>
        <p:nvSpPr>
          <p:cNvPr id="16" name="TextBox 15">
            <a:extLst>
              <a:ext uri="{FF2B5EF4-FFF2-40B4-BE49-F238E27FC236}">
                <a16:creationId xmlns:a16="http://schemas.microsoft.com/office/drawing/2014/main" id="{E0CE7472-DE29-9049-B823-E2CFBD6A7481}"/>
              </a:ext>
            </a:extLst>
          </p:cNvPr>
          <p:cNvSpPr txBox="1"/>
          <p:nvPr/>
        </p:nvSpPr>
        <p:spPr>
          <a:xfrm>
            <a:off x="1724722" y="2438401"/>
            <a:ext cx="1286107" cy="830997"/>
          </a:xfrm>
          <a:prstGeom prst="rect">
            <a:avLst/>
          </a:prstGeom>
          <a:solidFill>
            <a:srgbClr val="CED5DD"/>
          </a:solidFill>
          <a:ln>
            <a:solidFill>
              <a:srgbClr val="263F6A"/>
            </a:solidFill>
          </a:ln>
        </p:spPr>
        <p:txBody>
          <a:bodyPr wrap="square" rtlCol="0">
            <a:spAutoFit/>
          </a:bodyPr>
          <a:lstStyle/>
          <a:p>
            <a:pPr algn="ctr"/>
            <a:r>
              <a:rPr lang="en-US" sz="1600" dirty="0"/>
              <a:t>Candidate Submits Addendum</a:t>
            </a:r>
          </a:p>
        </p:txBody>
      </p:sp>
      <p:sp>
        <p:nvSpPr>
          <p:cNvPr id="17" name="TextBox 16">
            <a:extLst>
              <a:ext uri="{FF2B5EF4-FFF2-40B4-BE49-F238E27FC236}">
                <a16:creationId xmlns:a16="http://schemas.microsoft.com/office/drawing/2014/main" id="{FE5BC597-ADBF-6E40-8875-728066064743}"/>
              </a:ext>
            </a:extLst>
          </p:cNvPr>
          <p:cNvSpPr txBox="1"/>
          <p:nvPr/>
        </p:nvSpPr>
        <p:spPr>
          <a:xfrm>
            <a:off x="2505307" y="698811"/>
            <a:ext cx="1821365" cy="584775"/>
          </a:xfrm>
          <a:prstGeom prst="rect">
            <a:avLst/>
          </a:prstGeom>
          <a:solidFill>
            <a:srgbClr val="CED5DD"/>
          </a:solidFill>
          <a:ln>
            <a:solidFill>
              <a:srgbClr val="263F6A"/>
            </a:solidFill>
          </a:ln>
        </p:spPr>
        <p:txBody>
          <a:bodyPr wrap="square" rtlCol="0">
            <a:spAutoFit/>
          </a:bodyPr>
          <a:lstStyle/>
          <a:p>
            <a:pPr algn="ctr"/>
            <a:r>
              <a:rPr lang="en-US" sz="1600" dirty="0"/>
              <a:t>DH Solicits External Reviews^</a:t>
            </a:r>
          </a:p>
        </p:txBody>
      </p:sp>
      <p:sp>
        <p:nvSpPr>
          <p:cNvPr id="18" name="TextBox 17">
            <a:extLst>
              <a:ext uri="{FF2B5EF4-FFF2-40B4-BE49-F238E27FC236}">
                <a16:creationId xmlns:a16="http://schemas.microsoft.com/office/drawing/2014/main" id="{C7E1451F-09EA-BD4E-AC15-3EE872A789C1}"/>
              </a:ext>
            </a:extLst>
          </p:cNvPr>
          <p:cNvSpPr txBox="1"/>
          <p:nvPr/>
        </p:nvSpPr>
        <p:spPr>
          <a:xfrm>
            <a:off x="4419598" y="1408773"/>
            <a:ext cx="1821365" cy="584775"/>
          </a:xfrm>
          <a:prstGeom prst="rect">
            <a:avLst/>
          </a:prstGeom>
          <a:solidFill>
            <a:srgbClr val="CED5DD"/>
          </a:solidFill>
          <a:ln>
            <a:solidFill>
              <a:srgbClr val="263F6A"/>
            </a:solidFill>
          </a:ln>
        </p:spPr>
        <p:txBody>
          <a:bodyPr wrap="square" rtlCol="0">
            <a:spAutoFit/>
          </a:bodyPr>
          <a:lstStyle/>
          <a:p>
            <a:pPr algn="ctr"/>
            <a:r>
              <a:rPr lang="en-US" sz="1600" dirty="0"/>
              <a:t>Department P&amp;T Reviewsº</a:t>
            </a:r>
          </a:p>
        </p:txBody>
      </p:sp>
      <p:sp>
        <p:nvSpPr>
          <p:cNvPr id="19" name="TextBox 18">
            <a:extLst>
              <a:ext uri="{FF2B5EF4-FFF2-40B4-BE49-F238E27FC236}">
                <a16:creationId xmlns:a16="http://schemas.microsoft.com/office/drawing/2014/main" id="{C5A9FA69-7C6C-8748-9713-CC5360183058}"/>
              </a:ext>
            </a:extLst>
          </p:cNvPr>
          <p:cNvSpPr txBox="1"/>
          <p:nvPr/>
        </p:nvSpPr>
        <p:spPr>
          <a:xfrm>
            <a:off x="6133171" y="2319455"/>
            <a:ext cx="1248936" cy="338554"/>
          </a:xfrm>
          <a:prstGeom prst="rect">
            <a:avLst/>
          </a:prstGeom>
          <a:solidFill>
            <a:srgbClr val="CED5DD"/>
          </a:solidFill>
          <a:ln>
            <a:solidFill>
              <a:srgbClr val="263F6A"/>
            </a:solidFill>
          </a:ln>
        </p:spPr>
        <p:txBody>
          <a:bodyPr wrap="square" rtlCol="0">
            <a:spAutoFit/>
          </a:bodyPr>
          <a:lstStyle/>
          <a:p>
            <a:pPr algn="ctr"/>
            <a:r>
              <a:rPr lang="en-US" sz="1600" dirty="0"/>
              <a:t>DH Reviewsº</a:t>
            </a:r>
          </a:p>
        </p:txBody>
      </p:sp>
      <p:sp>
        <p:nvSpPr>
          <p:cNvPr id="20" name="TextBox 19">
            <a:extLst>
              <a:ext uri="{FF2B5EF4-FFF2-40B4-BE49-F238E27FC236}">
                <a16:creationId xmlns:a16="http://schemas.microsoft.com/office/drawing/2014/main" id="{DEC1C5B7-8B25-2640-8C6F-92BF31F68625}"/>
              </a:ext>
            </a:extLst>
          </p:cNvPr>
          <p:cNvSpPr txBox="1"/>
          <p:nvPr/>
        </p:nvSpPr>
        <p:spPr>
          <a:xfrm>
            <a:off x="4906535" y="4192860"/>
            <a:ext cx="2107580" cy="584775"/>
          </a:xfrm>
          <a:prstGeom prst="rect">
            <a:avLst/>
          </a:prstGeom>
          <a:solidFill>
            <a:srgbClr val="CED5DD"/>
          </a:solidFill>
          <a:ln>
            <a:solidFill>
              <a:srgbClr val="263F6A"/>
            </a:solidFill>
          </a:ln>
        </p:spPr>
        <p:txBody>
          <a:bodyPr wrap="square" rtlCol="0">
            <a:spAutoFit/>
          </a:bodyPr>
          <a:lstStyle/>
          <a:p>
            <a:pPr algn="ctr"/>
            <a:r>
              <a:rPr lang="en-US" sz="1600" dirty="0"/>
              <a:t>Candidate May Submit ”Error in Fact”</a:t>
            </a:r>
          </a:p>
        </p:txBody>
      </p:sp>
      <p:sp>
        <p:nvSpPr>
          <p:cNvPr id="21" name="TextBox 20">
            <a:extLst>
              <a:ext uri="{FF2B5EF4-FFF2-40B4-BE49-F238E27FC236}">
                <a16:creationId xmlns:a16="http://schemas.microsoft.com/office/drawing/2014/main" id="{43A4136C-33F0-D744-A397-3994EFCAA7A0}"/>
              </a:ext>
            </a:extLst>
          </p:cNvPr>
          <p:cNvSpPr txBox="1"/>
          <p:nvPr/>
        </p:nvSpPr>
        <p:spPr>
          <a:xfrm>
            <a:off x="3241287" y="3375103"/>
            <a:ext cx="2107580" cy="584775"/>
          </a:xfrm>
          <a:prstGeom prst="rect">
            <a:avLst/>
          </a:prstGeom>
          <a:solidFill>
            <a:srgbClr val="CED5DD"/>
          </a:solidFill>
          <a:ln>
            <a:solidFill>
              <a:srgbClr val="263F6A"/>
            </a:solidFill>
          </a:ln>
        </p:spPr>
        <p:txBody>
          <a:bodyPr wrap="square" rtlCol="0">
            <a:spAutoFit/>
          </a:bodyPr>
          <a:lstStyle/>
          <a:p>
            <a:pPr algn="ctr"/>
            <a:r>
              <a:rPr lang="en-US" sz="1600" dirty="0"/>
              <a:t>DH Shares Reviews with Candidate</a:t>
            </a:r>
          </a:p>
        </p:txBody>
      </p:sp>
      <p:sp>
        <p:nvSpPr>
          <p:cNvPr id="22" name="TextBox 21">
            <a:extLst>
              <a:ext uri="{FF2B5EF4-FFF2-40B4-BE49-F238E27FC236}">
                <a16:creationId xmlns:a16="http://schemas.microsoft.com/office/drawing/2014/main" id="{F7086498-2D0F-5D4D-B58B-3A7D26B4729F}"/>
              </a:ext>
            </a:extLst>
          </p:cNvPr>
          <p:cNvSpPr txBox="1"/>
          <p:nvPr/>
        </p:nvSpPr>
        <p:spPr>
          <a:xfrm>
            <a:off x="8471319" y="3033350"/>
            <a:ext cx="1661533" cy="584775"/>
          </a:xfrm>
          <a:prstGeom prst="rect">
            <a:avLst/>
          </a:prstGeom>
          <a:solidFill>
            <a:srgbClr val="CED5DD"/>
          </a:solidFill>
          <a:ln>
            <a:solidFill>
              <a:srgbClr val="263F6A"/>
            </a:solidFill>
          </a:ln>
        </p:spPr>
        <p:txBody>
          <a:bodyPr wrap="square" rtlCol="0">
            <a:spAutoFit/>
          </a:bodyPr>
          <a:lstStyle/>
          <a:p>
            <a:pPr algn="ctr"/>
            <a:r>
              <a:rPr lang="en-US" sz="1600" dirty="0"/>
              <a:t>University P&amp;T Reviewsº</a:t>
            </a:r>
          </a:p>
        </p:txBody>
      </p:sp>
      <p:sp>
        <p:nvSpPr>
          <p:cNvPr id="23" name="TextBox 22">
            <a:extLst>
              <a:ext uri="{FF2B5EF4-FFF2-40B4-BE49-F238E27FC236}">
                <a16:creationId xmlns:a16="http://schemas.microsoft.com/office/drawing/2014/main" id="{E22B0CFF-523C-1946-8FB9-9DAA69B06AEB}"/>
              </a:ext>
            </a:extLst>
          </p:cNvPr>
          <p:cNvSpPr txBox="1"/>
          <p:nvPr/>
        </p:nvSpPr>
        <p:spPr>
          <a:xfrm>
            <a:off x="9603056" y="3733571"/>
            <a:ext cx="1661533" cy="338554"/>
          </a:xfrm>
          <a:prstGeom prst="rect">
            <a:avLst/>
          </a:prstGeom>
          <a:solidFill>
            <a:srgbClr val="CED5DD"/>
          </a:solidFill>
          <a:ln>
            <a:solidFill>
              <a:srgbClr val="263F6A"/>
            </a:solidFill>
          </a:ln>
        </p:spPr>
        <p:txBody>
          <a:bodyPr wrap="square" rtlCol="0">
            <a:spAutoFit/>
          </a:bodyPr>
          <a:lstStyle/>
          <a:p>
            <a:pPr algn="ctr"/>
            <a:r>
              <a:rPr lang="en-US" sz="1600" dirty="0"/>
              <a:t>Provost Reviews</a:t>
            </a:r>
          </a:p>
        </p:txBody>
      </p:sp>
      <p:sp>
        <p:nvSpPr>
          <p:cNvPr id="24" name="TextBox 23">
            <a:extLst>
              <a:ext uri="{FF2B5EF4-FFF2-40B4-BE49-F238E27FC236}">
                <a16:creationId xmlns:a16="http://schemas.microsoft.com/office/drawing/2014/main" id="{BA79F49D-292F-B242-8669-8E93942B29F5}"/>
              </a:ext>
            </a:extLst>
          </p:cNvPr>
          <p:cNvSpPr txBox="1"/>
          <p:nvPr/>
        </p:nvSpPr>
        <p:spPr>
          <a:xfrm>
            <a:off x="0" y="5386040"/>
            <a:ext cx="5954751" cy="830997"/>
          </a:xfrm>
          <a:prstGeom prst="rect">
            <a:avLst/>
          </a:prstGeom>
          <a:noFill/>
        </p:spPr>
        <p:txBody>
          <a:bodyPr wrap="square" rtlCol="0">
            <a:spAutoFit/>
          </a:bodyPr>
          <a:lstStyle/>
          <a:p>
            <a:r>
              <a:rPr lang="en-US" sz="1600" dirty="0"/>
              <a:t>* Defined in Section 8, Faculty Handbook</a:t>
            </a:r>
          </a:p>
          <a:p>
            <a:r>
              <a:rPr lang="en-US" sz="1600" dirty="0"/>
              <a:t>^ External letters of recommendation not disclosed to candidate </a:t>
            </a:r>
          </a:p>
          <a:p>
            <a:r>
              <a:rPr lang="en-US" sz="1600" dirty="0"/>
              <a:t> º Internal letters of recommendation available for candidate review</a:t>
            </a:r>
          </a:p>
        </p:txBody>
      </p:sp>
      <p:sp>
        <p:nvSpPr>
          <p:cNvPr id="25" name="TextBox 24">
            <a:extLst>
              <a:ext uri="{FF2B5EF4-FFF2-40B4-BE49-F238E27FC236}">
                <a16:creationId xmlns:a16="http://schemas.microsoft.com/office/drawing/2014/main" id="{54BF0E15-287F-9C4A-9FFD-D3F28BBA7FFA}"/>
              </a:ext>
            </a:extLst>
          </p:cNvPr>
          <p:cNvSpPr txBox="1"/>
          <p:nvPr/>
        </p:nvSpPr>
        <p:spPr>
          <a:xfrm>
            <a:off x="6928624" y="5021767"/>
            <a:ext cx="1813932" cy="830997"/>
          </a:xfrm>
          <a:prstGeom prst="rect">
            <a:avLst/>
          </a:prstGeom>
          <a:solidFill>
            <a:srgbClr val="CED5DD"/>
          </a:solidFill>
          <a:ln>
            <a:solidFill>
              <a:srgbClr val="263F6A"/>
            </a:solidFill>
          </a:ln>
        </p:spPr>
        <p:txBody>
          <a:bodyPr wrap="square" rtlCol="0">
            <a:spAutoFit/>
          </a:bodyPr>
          <a:lstStyle/>
          <a:p>
            <a:pPr algn="ctr"/>
            <a:r>
              <a:rPr lang="en-US" sz="1600" dirty="0"/>
              <a:t>Recommendations Submitted to President</a:t>
            </a:r>
          </a:p>
        </p:txBody>
      </p:sp>
      <p:sp>
        <p:nvSpPr>
          <p:cNvPr id="26" name="TextBox 25">
            <a:extLst>
              <a:ext uri="{FF2B5EF4-FFF2-40B4-BE49-F238E27FC236}">
                <a16:creationId xmlns:a16="http://schemas.microsoft.com/office/drawing/2014/main" id="{FBD40FC4-1BE6-2A45-8133-D5B904A0E64C}"/>
              </a:ext>
            </a:extLst>
          </p:cNvPr>
          <p:cNvSpPr txBox="1"/>
          <p:nvPr/>
        </p:nvSpPr>
        <p:spPr>
          <a:xfrm>
            <a:off x="9000892" y="5635083"/>
            <a:ext cx="1579757" cy="584775"/>
          </a:xfrm>
          <a:prstGeom prst="rect">
            <a:avLst/>
          </a:prstGeom>
          <a:solidFill>
            <a:srgbClr val="CED5DD"/>
          </a:solidFill>
          <a:ln>
            <a:solidFill>
              <a:srgbClr val="263F6A"/>
            </a:solidFill>
          </a:ln>
        </p:spPr>
        <p:txBody>
          <a:bodyPr wrap="square" rtlCol="0">
            <a:spAutoFit/>
          </a:bodyPr>
          <a:lstStyle/>
          <a:p>
            <a:pPr algn="ctr"/>
            <a:r>
              <a:rPr lang="en-US" sz="1600" dirty="0" err="1"/>
              <a:t>BoT</a:t>
            </a:r>
            <a:r>
              <a:rPr lang="en-US" sz="1600" dirty="0"/>
              <a:t> Reviews &amp; Approves</a:t>
            </a:r>
          </a:p>
        </p:txBody>
      </p:sp>
      <p:cxnSp>
        <p:nvCxnSpPr>
          <p:cNvPr id="28" name="Straight Connector 27">
            <a:extLst>
              <a:ext uri="{FF2B5EF4-FFF2-40B4-BE49-F238E27FC236}">
                <a16:creationId xmlns:a16="http://schemas.microsoft.com/office/drawing/2014/main" id="{086CA20E-FD85-1B4D-9889-33E28F2901DC}"/>
              </a:ext>
            </a:extLst>
          </p:cNvPr>
          <p:cNvCxnSpPr>
            <a:endCxn id="15" idx="0"/>
          </p:cNvCxnSpPr>
          <p:nvPr/>
        </p:nvCxnSpPr>
        <p:spPr>
          <a:xfrm>
            <a:off x="624468" y="1170878"/>
            <a:ext cx="289932" cy="512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F1BD66-CC45-2E43-9124-65827AA7D239}"/>
              </a:ext>
            </a:extLst>
          </p:cNvPr>
          <p:cNvCxnSpPr>
            <a:stCxn id="16" idx="0"/>
          </p:cNvCxnSpPr>
          <p:nvPr/>
        </p:nvCxnSpPr>
        <p:spPr>
          <a:xfrm flipH="1" flipV="1">
            <a:off x="1873405" y="1683834"/>
            <a:ext cx="494371" cy="7545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DCEB05-FF1E-3342-B7B0-7DC8B208970C}"/>
              </a:ext>
            </a:extLst>
          </p:cNvPr>
          <p:cNvCxnSpPr>
            <a:stCxn id="26" idx="0"/>
          </p:cNvCxnSpPr>
          <p:nvPr/>
        </p:nvCxnSpPr>
        <p:spPr>
          <a:xfrm flipV="1">
            <a:off x="9790771" y="5486400"/>
            <a:ext cx="434897" cy="14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E8FB68-BD84-9E43-93AE-28CF2E21ACF3}"/>
              </a:ext>
            </a:extLst>
          </p:cNvPr>
          <p:cNvCxnSpPr>
            <a:endCxn id="25" idx="3"/>
          </p:cNvCxnSpPr>
          <p:nvPr/>
        </p:nvCxnSpPr>
        <p:spPr>
          <a:xfrm flipH="1">
            <a:off x="8742556" y="5218771"/>
            <a:ext cx="947854" cy="218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C41E121-E476-1449-B288-DF503A6C44E5}"/>
              </a:ext>
            </a:extLst>
          </p:cNvPr>
          <p:cNvCxnSpPr>
            <a:stCxn id="20" idx="0"/>
          </p:cNvCxnSpPr>
          <p:nvPr/>
        </p:nvCxnSpPr>
        <p:spPr>
          <a:xfrm flipH="1" flipV="1">
            <a:off x="5642517" y="3378820"/>
            <a:ext cx="317808" cy="814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DAE96C0-F38D-0E43-90D9-5B9F3B9BEFED}"/>
              </a:ext>
            </a:extLst>
          </p:cNvPr>
          <p:cNvCxnSpPr>
            <a:stCxn id="21" idx="0"/>
          </p:cNvCxnSpPr>
          <p:nvPr/>
        </p:nvCxnSpPr>
        <p:spPr>
          <a:xfrm flipV="1">
            <a:off x="4295077" y="3233854"/>
            <a:ext cx="979450" cy="141249"/>
          </a:xfrm>
          <a:prstGeom prst="line">
            <a:avLst/>
          </a:prstGeom>
        </p:spPr>
        <p:style>
          <a:lnRef idx="1">
            <a:schemeClr val="accent1"/>
          </a:lnRef>
          <a:fillRef idx="0">
            <a:schemeClr val="accent1"/>
          </a:fillRef>
          <a:effectRef idx="0">
            <a:schemeClr val="accent1"/>
          </a:effectRef>
          <a:fontRef idx="minor">
            <a:schemeClr val="tx1"/>
          </a:fontRef>
        </p:style>
      </p:cxnSp>
      <p:sp>
        <p:nvSpPr>
          <p:cNvPr id="43" name="Right Bracket 42">
            <a:extLst>
              <a:ext uri="{FF2B5EF4-FFF2-40B4-BE49-F238E27FC236}">
                <a16:creationId xmlns:a16="http://schemas.microsoft.com/office/drawing/2014/main" id="{5CBC8763-CB02-2049-819C-7908A2ABBD19}"/>
              </a:ext>
            </a:extLst>
          </p:cNvPr>
          <p:cNvSpPr/>
          <p:nvPr/>
        </p:nvSpPr>
        <p:spPr>
          <a:xfrm rot="17698208">
            <a:off x="1629102" y="-8957"/>
            <a:ext cx="427970" cy="2463305"/>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EFBCA7D7-E1B3-FE40-A5A8-1C38C6576EFF}"/>
              </a:ext>
            </a:extLst>
          </p:cNvPr>
          <p:cNvCxnSpPr>
            <a:cxnSpLocks/>
            <a:stCxn id="17" idx="1"/>
            <a:endCxn id="43" idx="2"/>
          </p:cNvCxnSpPr>
          <p:nvPr/>
        </p:nvCxnSpPr>
        <p:spPr>
          <a:xfrm flipH="1">
            <a:off x="1933420" y="991199"/>
            <a:ext cx="571887" cy="37513"/>
          </a:xfrm>
          <a:prstGeom prst="line">
            <a:avLst/>
          </a:prstGeom>
        </p:spPr>
        <p:style>
          <a:lnRef idx="1">
            <a:schemeClr val="accent1"/>
          </a:lnRef>
          <a:fillRef idx="0">
            <a:schemeClr val="accent1"/>
          </a:fillRef>
          <a:effectRef idx="0">
            <a:schemeClr val="accent1"/>
          </a:effectRef>
          <a:fontRef idx="minor">
            <a:schemeClr val="tx1"/>
          </a:fontRef>
        </p:style>
      </p:cxnSp>
      <p:sp>
        <p:nvSpPr>
          <p:cNvPr id="46" name="Right Bracket 45">
            <a:extLst>
              <a:ext uri="{FF2B5EF4-FFF2-40B4-BE49-F238E27FC236}">
                <a16:creationId xmlns:a16="http://schemas.microsoft.com/office/drawing/2014/main" id="{12D39BE0-6D5F-5B40-91C2-C236322C2C24}"/>
              </a:ext>
            </a:extLst>
          </p:cNvPr>
          <p:cNvSpPr/>
          <p:nvPr/>
        </p:nvSpPr>
        <p:spPr>
          <a:xfrm rot="17698208">
            <a:off x="3498541" y="1329890"/>
            <a:ext cx="427970" cy="155601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ight Bracket 47">
            <a:extLst>
              <a:ext uri="{FF2B5EF4-FFF2-40B4-BE49-F238E27FC236}">
                <a16:creationId xmlns:a16="http://schemas.microsoft.com/office/drawing/2014/main" id="{354E517D-3CA9-AD45-A721-EBB1F817C79D}"/>
              </a:ext>
            </a:extLst>
          </p:cNvPr>
          <p:cNvSpPr/>
          <p:nvPr/>
        </p:nvSpPr>
        <p:spPr>
          <a:xfrm rot="17698208">
            <a:off x="4708524" y="2177332"/>
            <a:ext cx="427970" cy="100730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ight Bracket 48">
            <a:extLst>
              <a:ext uri="{FF2B5EF4-FFF2-40B4-BE49-F238E27FC236}">
                <a16:creationId xmlns:a16="http://schemas.microsoft.com/office/drawing/2014/main" id="{089308D9-F254-F74B-96A7-3EC642ABF15F}"/>
              </a:ext>
            </a:extLst>
          </p:cNvPr>
          <p:cNvSpPr/>
          <p:nvPr/>
        </p:nvSpPr>
        <p:spPr>
          <a:xfrm rot="17698208">
            <a:off x="7367006" y="2776886"/>
            <a:ext cx="427970" cy="213103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Right Bracket 49">
            <a:extLst>
              <a:ext uri="{FF2B5EF4-FFF2-40B4-BE49-F238E27FC236}">
                <a16:creationId xmlns:a16="http://schemas.microsoft.com/office/drawing/2014/main" id="{2B013347-8589-A841-AB74-1A0C66A3F3B3}"/>
              </a:ext>
            </a:extLst>
          </p:cNvPr>
          <p:cNvSpPr/>
          <p:nvPr/>
        </p:nvSpPr>
        <p:spPr>
          <a:xfrm rot="17698208">
            <a:off x="8997768" y="3974945"/>
            <a:ext cx="427970" cy="1261063"/>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35A19417-7F98-2C42-B926-CA3A8CD2BAE3}"/>
              </a:ext>
            </a:extLst>
          </p:cNvPr>
          <p:cNvCxnSpPr>
            <a:stCxn id="18" idx="1"/>
            <a:endCxn id="46" idx="2"/>
          </p:cNvCxnSpPr>
          <p:nvPr/>
        </p:nvCxnSpPr>
        <p:spPr>
          <a:xfrm flipH="1">
            <a:off x="3802859" y="1701161"/>
            <a:ext cx="616739" cy="212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3D7E148-8949-CA40-85ED-C9C8C160B6A4}"/>
              </a:ext>
            </a:extLst>
          </p:cNvPr>
          <p:cNvCxnSpPr>
            <a:cxnSpLocks/>
            <a:stCxn id="19" idx="1"/>
            <a:endCxn id="48" idx="2"/>
          </p:cNvCxnSpPr>
          <p:nvPr/>
        </p:nvCxnSpPr>
        <p:spPr>
          <a:xfrm flipH="1" flipV="1">
            <a:off x="5012842" y="2486999"/>
            <a:ext cx="1120329" cy="1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7AE39-E42E-2743-B054-51BF256E13B9}"/>
              </a:ext>
            </a:extLst>
          </p:cNvPr>
          <p:cNvCxnSpPr>
            <a:cxnSpLocks/>
            <a:stCxn id="22" idx="1"/>
            <a:endCxn id="49" idx="2"/>
          </p:cNvCxnSpPr>
          <p:nvPr/>
        </p:nvCxnSpPr>
        <p:spPr>
          <a:xfrm flipH="1">
            <a:off x="7671324" y="3325738"/>
            <a:ext cx="799995" cy="322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F57758-D114-9F4F-A9D4-1CE76710FFE7}"/>
              </a:ext>
            </a:extLst>
          </p:cNvPr>
          <p:cNvCxnSpPr>
            <a:cxnSpLocks/>
            <a:stCxn id="23" idx="1"/>
            <a:endCxn id="50" idx="2"/>
          </p:cNvCxnSpPr>
          <p:nvPr/>
        </p:nvCxnSpPr>
        <p:spPr>
          <a:xfrm flipH="1">
            <a:off x="9302086" y="3902848"/>
            <a:ext cx="300970" cy="508645"/>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A57590AE-BB8D-0E4C-96A1-AA4284C87F32}"/>
              </a:ext>
            </a:extLst>
          </p:cNvPr>
          <p:cNvSpPr txBox="1"/>
          <p:nvPr/>
        </p:nvSpPr>
        <p:spPr>
          <a:xfrm>
            <a:off x="7723957" y="2486517"/>
            <a:ext cx="1414468" cy="338554"/>
          </a:xfrm>
          <a:prstGeom prst="rect">
            <a:avLst/>
          </a:prstGeom>
          <a:solidFill>
            <a:srgbClr val="CED5DD"/>
          </a:solidFill>
          <a:ln>
            <a:solidFill>
              <a:srgbClr val="263F6A"/>
            </a:solidFill>
          </a:ln>
        </p:spPr>
        <p:txBody>
          <a:bodyPr wrap="square" rtlCol="0">
            <a:spAutoFit/>
          </a:bodyPr>
          <a:lstStyle/>
          <a:p>
            <a:pPr algn="ctr"/>
            <a:r>
              <a:rPr lang="en-US" sz="1600" dirty="0"/>
              <a:t>Dean Reviews</a:t>
            </a:r>
          </a:p>
        </p:txBody>
      </p:sp>
      <p:cxnSp>
        <p:nvCxnSpPr>
          <p:cNvPr id="44" name="Straight Connector 43">
            <a:extLst>
              <a:ext uri="{FF2B5EF4-FFF2-40B4-BE49-F238E27FC236}">
                <a16:creationId xmlns:a16="http://schemas.microsoft.com/office/drawing/2014/main" id="{FB973C49-70E5-6145-A0C8-87ACE802358D}"/>
              </a:ext>
            </a:extLst>
          </p:cNvPr>
          <p:cNvCxnSpPr>
            <a:cxnSpLocks/>
            <a:stCxn id="42" idx="1"/>
          </p:cNvCxnSpPr>
          <p:nvPr/>
        </p:nvCxnSpPr>
        <p:spPr>
          <a:xfrm flipH="1">
            <a:off x="6133171" y="2655794"/>
            <a:ext cx="1590786" cy="264009"/>
          </a:xfrm>
          <a:prstGeom prst="line">
            <a:avLst/>
          </a:prstGeom>
        </p:spPr>
        <p:style>
          <a:lnRef idx="1">
            <a:schemeClr val="accent1"/>
          </a:lnRef>
          <a:fillRef idx="0">
            <a:schemeClr val="accent1"/>
          </a:fillRef>
          <a:effectRef idx="0">
            <a:schemeClr val="accent1"/>
          </a:effectRef>
          <a:fontRef idx="minor">
            <a:schemeClr val="tx1"/>
          </a:fontRef>
        </p:style>
      </p:cxnSp>
      <p:sp>
        <p:nvSpPr>
          <p:cNvPr id="51" name="Right Bracket 50">
            <a:extLst>
              <a:ext uri="{FF2B5EF4-FFF2-40B4-BE49-F238E27FC236}">
                <a16:creationId xmlns:a16="http://schemas.microsoft.com/office/drawing/2014/main" id="{52958CE4-9B44-0C47-8979-CE0C231D57A5}"/>
              </a:ext>
            </a:extLst>
          </p:cNvPr>
          <p:cNvSpPr/>
          <p:nvPr/>
        </p:nvSpPr>
        <p:spPr>
          <a:xfrm rot="17698208">
            <a:off x="5716171" y="2621420"/>
            <a:ext cx="427970" cy="97725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409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A629-1F57-E242-BC43-9A6E9B29ADC8}"/>
              </a:ext>
            </a:extLst>
          </p:cNvPr>
          <p:cNvSpPr>
            <a:spLocks noGrp="1"/>
          </p:cNvSpPr>
          <p:nvPr>
            <p:ph type="title"/>
          </p:nvPr>
        </p:nvSpPr>
        <p:spPr>
          <a:xfrm>
            <a:off x="827049" y="133814"/>
            <a:ext cx="10515600" cy="772297"/>
          </a:xfrm>
        </p:spPr>
        <p:txBody>
          <a:bodyPr>
            <a:normAutofit/>
          </a:bodyPr>
          <a:lstStyle/>
          <a:p>
            <a:r>
              <a:rPr lang="en-US" dirty="0"/>
              <a:t>Role of the Departmental Committee</a:t>
            </a:r>
          </a:p>
        </p:txBody>
      </p:sp>
      <p:sp>
        <p:nvSpPr>
          <p:cNvPr id="3" name="Content Placeholder 2">
            <a:extLst>
              <a:ext uri="{FF2B5EF4-FFF2-40B4-BE49-F238E27FC236}">
                <a16:creationId xmlns:a16="http://schemas.microsoft.com/office/drawing/2014/main" id="{7E35291F-8F13-9245-87CF-B2E5BC3D3AD8}"/>
              </a:ext>
            </a:extLst>
          </p:cNvPr>
          <p:cNvSpPr>
            <a:spLocks noGrp="1"/>
          </p:cNvSpPr>
          <p:nvPr>
            <p:ph idx="1"/>
          </p:nvPr>
        </p:nvSpPr>
        <p:spPr>
          <a:xfrm>
            <a:off x="838200" y="1360449"/>
            <a:ext cx="10515600" cy="4816514"/>
          </a:xfrm>
        </p:spPr>
        <p:txBody>
          <a:bodyPr>
            <a:normAutofit fontScale="70000" lnSpcReduction="20000"/>
          </a:bodyPr>
          <a:lstStyle/>
          <a:p>
            <a:pPr marL="0" indent="0">
              <a:lnSpc>
                <a:spcPct val="120000"/>
              </a:lnSpc>
              <a:buNone/>
            </a:pPr>
            <a:r>
              <a:rPr lang="en-US" sz="3200" dirty="0"/>
              <a:t>Defined in Section 8.1.3, Faculty Handbook</a:t>
            </a:r>
          </a:p>
          <a:p>
            <a:pPr marL="0" indent="0">
              <a:lnSpc>
                <a:spcPct val="120000"/>
              </a:lnSpc>
              <a:buNone/>
            </a:pPr>
            <a:r>
              <a:rPr lang="en-US" sz="3200" dirty="0"/>
              <a:t>The Departmental Promotion and Tenure Committee reviews the promotion and/or tenure application </a:t>
            </a:r>
            <a:r>
              <a:rPr lang="en-US" sz="3200" b="1" dirty="0"/>
              <a:t>taking into account the standards and practices of the Candidate’s discipline</a:t>
            </a:r>
            <a:r>
              <a:rPr lang="en-US" sz="3200" dirty="0"/>
              <a:t> … and: </a:t>
            </a:r>
          </a:p>
          <a:p>
            <a:pPr marL="571500" indent="-571500">
              <a:lnSpc>
                <a:spcPct val="120000"/>
              </a:lnSpc>
              <a:buAutoNum type="romanLcParenBoth"/>
            </a:pPr>
            <a:r>
              <a:rPr lang="en-US" sz="3200" dirty="0"/>
              <a:t>in relation to guidelines and criteria established by the institution, </a:t>
            </a:r>
            <a:r>
              <a:rPr lang="en-US" sz="3200" b="1" dirty="0"/>
              <a:t>evaluate the Candidate's </a:t>
            </a:r>
            <a:r>
              <a:rPr lang="en-US" sz="3200" b="1" dirty="0">
                <a:solidFill>
                  <a:schemeClr val="accent5"/>
                </a:solidFill>
              </a:rPr>
              <a:t>research contributions, teaching effectiveness, and service </a:t>
            </a:r>
            <a:r>
              <a:rPr lang="en-US" sz="3200" dirty="0">
                <a:solidFill>
                  <a:schemeClr val="accent5"/>
                </a:solidFill>
              </a:rPr>
              <a:t>to both internal and external communities</a:t>
            </a:r>
            <a:r>
              <a:rPr lang="en-US" sz="3200" dirty="0"/>
              <a:t>; and </a:t>
            </a:r>
          </a:p>
          <a:p>
            <a:pPr marL="571500" indent="-571500">
              <a:lnSpc>
                <a:spcPct val="120000"/>
              </a:lnSpc>
              <a:buAutoNum type="romanLcParenBoth"/>
            </a:pPr>
            <a:r>
              <a:rPr lang="en-US" sz="3200" dirty="0"/>
              <a:t>make a written recommendation to the Department Head regarding the Candidate's progress toward, or </a:t>
            </a:r>
            <a:r>
              <a:rPr lang="en-US" sz="3200" b="1" dirty="0"/>
              <a:t>suitability for promotion and/or tenure</a:t>
            </a:r>
            <a:r>
              <a:rPr lang="en-US" sz="3200" dirty="0"/>
              <a:t>. </a:t>
            </a:r>
          </a:p>
          <a:p>
            <a:pPr marL="0" indent="0">
              <a:lnSpc>
                <a:spcPct val="120000"/>
              </a:lnSpc>
              <a:buNone/>
            </a:pPr>
            <a:r>
              <a:rPr lang="en-US" sz="3200" dirty="0"/>
              <a:t>The </a:t>
            </a:r>
            <a:r>
              <a:rPr lang="en-US" sz="3200" b="1" dirty="0"/>
              <a:t>Departmental Promotion and Tenure Committee shall determine the process followed in producing this recommendation</a:t>
            </a:r>
            <a:r>
              <a:rPr lang="en-US" sz="3200" dirty="0"/>
              <a:t>.</a:t>
            </a:r>
          </a:p>
          <a:p>
            <a:pPr marL="0" indent="0">
              <a:buNone/>
            </a:pPr>
            <a:endParaRPr lang="en-US" dirty="0"/>
          </a:p>
        </p:txBody>
      </p:sp>
    </p:spTree>
    <p:extLst>
      <p:ext uri="{BB962C8B-B14F-4D97-AF65-F5344CB8AC3E}">
        <p14:creationId xmlns:p14="http://schemas.microsoft.com/office/powerpoint/2010/main" val="270109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838200" y="0"/>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p:txBody>
          <a:bodyPr>
            <a:normAutofit fontScale="92500"/>
          </a:bodyPr>
          <a:lstStyle/>
          <a:p>
            <a:pPr marL="0" indent="0">
              <a:buNone/>
            </a:pPr>
            <a:r>
              <a:rPr lang="en-US" dirty="0"/>
              <a:t>Committee Composition</a:t>
            </a:r>
          </a:p>
          <a:p>
            <a:pPr marL="0" indent="0">
              <a:buNone/>
            </a:pPr>
            <a:endParaRPr lang="en-US" dirty="0"/>
          </a:p>
          <a:p>
            <a:r>
              <a:rPr lang="en-US" dirty="0"/>
              <a:t>By common practice, the Department Head appoints Chair and charges the Committee</a:t>
            </a:r>
          </a:p>
          <a:p>
            <a:r>
              <a:rPr lang="en-US" dirty="0"/>
              <a:t>All eligible faculty are required to participate except:</a:t>
            </a:r>
          </a:p>
          <a:p>
            <a:pPr lvl="1"/>
            <a:r>
              <a:rPr lang="en-US" dirty="0"/>
              <a:t>those on leave (i.e., medical, unpaid, or administrative), and</a:t>
            </a:r>
          </a:p>
          <a:p>
            <a:pPr lvl="1"/>
            <a:r>
              <a:rPr lang="en-US" dirty="0"/>
              <a:t>those on sabbatical (not required but may choose to participate)</a:t>
            </a:r>
          </a:p>
          <a:p>
            <a:r>
              <a:rPr lang="en-US" dirty="0"/>
              <a:t>Faculty eligibility is defined in Faculty Handbook (8.1.3, 8.2.2) and the Procedures Manual (6.1)</a:t>
            </a:r>
          </a:p>
          <a:p>
            <a:r>
              <a:rPr lang="en-US" dirty="0"/>
              <a:t>No department heads, no emeritus faculty, no transitional faculty</a:t>
            </a:r>
          </a:p>
          <a:p>
            <a:endParaRPr lang="en-US" dirty="0"/>
          </a:p>
        </p:txBody>
      </p:sp>
    </p:spTree>
    <p:extLst>
      <p:ext uri="{BB962C8B-B14F-4D97-AF65-F5344CB8AC3E}">
        <p14:creationId xmlns:p14="http://schemas.microsoft.com/office/powerpoint/2010/main" val="81283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838200" y="130951"/>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838200" y="1494263"/>
            <a:ext cx="10515600" cy="4682700"/>
          </a:xfrm>
        </p:spPr>
        <p:txBody>
          <a:bodyPr>
            <a:normAutofit lnSpcReduction="10000"/>
          </a:bodyPr>
          <a:lstStyle/>
          <a:p>
            <a:pPr marL="0" indent="0">
              <a:lnSpc>
                <a:spcPct val="100000"/>
              </a:lnSpc>
              <a:buNone/>
            </a:pPr>
            <a:r>
              <a:rPr lang="en-US" dirty="0"/>
              <a:t>Operations (Procedures Manual 6.1)</a:t>
            </a:r>
          </a:p>
          <a:p>
            <a:pPr marL="0" indent="0">
              <a:lnSpc>
                <a:spcPct val="100000"/>
              </a:lnSpc>
              <a:buNone/>
            </a:pPr>
            <a:endParaRPr lang="en-US" dirty="0"/>
          </a:p>
          <a:p>
            <a:pPr>
              <a:lnSpc>
                <a:spcPct val="100000"/>
              </a:lnSpc>
            </a:pPr>
            <a:r>
              <a:rPr lang="en-US" dirty="0"/>
              <a:t>Committees may choose their own process procedures (e.g., when to meet, how to manage review of dossiers, voting, etc.)</a:t>
            </a:r>
          </a:p>
          <a:p>
            <a:pPr>
              <a:lnSpc>
                <a:spcPct val="100000"/>
              </a:lnSpc>
            </a:pPr>
            <a:r>
              <a:rPr lang="en-US" dirty="0"/>
              <a:t>Faculty with COIs should recuse themselves from discussion and voting of individual dossiers. Faculty with COI should disclose this to the Chair </a:t>
            </a:r>
          </a:p>
          <a:p>
            <a:pPr>
              <a:lnSpc>
                <a:spcPct val="100000"/>
              </a:lnSpc>
            </a:pPr>
            <a:r>
              <a:rPr lang="en-US" dirty="0"/>
              <a:t>With the exception of COIs, all faculty are expected to render an opinion on all candidates (no abstentions)</a:t>
            </a:r>
          </a:p>
          <a:p>
            <a:pPr>
              <a:lnSpc>
                <a:spcPct val="100000"/>
              </a:lnSpc>
            </a:pPr>
            <a:r>
              <a:rPr lang="en-US" dirty="0"/>
              <a:t>Only vote tally reported in recommendation letter(s).</a:t>
            </a:r>
          </a:p>
          <a:p>
            <a:endParaRPr lang="en-US" dirty="0"/>
          </a:p>
        </p:txBody>
      </p:sp>
    </p:spTree>
    <p:extLst>
      <p:ext uri="{BB962C8B-B14F-4D97-AF65-F5344CB8AC3E}">
        <p14:creationId xmlns:p14="http://schemas.microsoft.com/office/powerpoint/2010/main" val="435081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838200" y="130951"/>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838200" y="1494263"/>
            <a:ext cx="10515600" cy="4682700"/>
          </a:xfrm>
        </p:spPr>
        <p:txBody>
          <a:bodyPr>
            <a:normAutofit fontScale="92500" lnSpcReduction="20000"/>
          </a:bodyPr>
          <a:lstStyle/>
          <a:p>
            <a:pPr marL="0" indent="0">
              <a:lnSpc>
                <a:spcPct val="110000"/>
              </a:lnSpc>
              <a:buNone/>
            </a:pPr>
            <a:r>
              <a:rPr lang="en-US" dirty="0"/>
              <a:t>Departmental Committees must produce at least one formal recommendation letter for each candidate. This letter must:</a:t>
            </a:r>
          </a:p>
          <a:p>
            <a:pPr>
              <a:lnSpc>
                <a:spcPct val="110000"/>
              </a:lnSpc>
            </a:pPr>
            <a:r>
              <a:rPr lang="en-US" dirty="0"/>
              <a:t>Define the outcome of committee deliberations and document the vote tally supporting this outcome</a:t>
            </a:r>
          </a:p>
          <a:p>
            <a:pPr>
              <a:lnSpc>
                <a:spcPct val="110000"/>
              </a:lnSpc>
            </a:pPr>
            <a:r>
              <a:rPr lang="en-US" dirty="0"/>
              <a:t>Address if and then how the candidate meets the requirements for promotion and/or tenure as defined in the Handbook </a:t>
            </a:r>
            <a:r>
              <a:rPr lang="en-US" strike="sngStrike" dirty="0"/>
              <a:t>and Procedures Manual</a:t>
            </a:r>
          </a:p>
          <a:p>
            <a:pPr>
              <a:lnSpc>
                <a:spcPct val="110000"/>
              </a:lnSpc>
            </a:pPr>
            <a:r>
              <a:rPr lang="en-US" dirty="0"/>
              <a:t>Provide overall context of the standards commonly applied for promotion and/or tenure in the discipline</a:t>
            </a:r>
          </a:p>
          <a:p>
            <a:pPr marL="0" indent="0">
              <a:lnSpc>
                <a:spcPct val="110000"/>
              </a:lnSpc>
              <a:buNone/>
            </a:pPr>
            <a:r>
              <a:rPr lang="en-US" dirty="0"/>
              <a:t>In the case of a split vote, an additional letter summarizing the dissenting view must also be produced and submitted to the DH</a:t>
            </a:r>
          </a:p>
        </p:txBody>
      </p:sp>
    </p:spTree>
    <p:extLst>
      <p:ext uri="{BB962C8B-B14F-4D97-AF65-F5344CB8AC3E}">
        <p14:creationId xmlns:p14="http://schemas.microsoft.com/office/powerpoint/2010/main" val="138565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838200" y="130951"/>
            <a:ext cx="10515600" cy="1325563"/>
          </a:xfrm>
        </p:spPr>
        <p:txBody>
          <a:bodyPr>
            <a:normAutofit/>
          </a:bodyPr>
          <a:lstStyle/>
          <a:p>
            <a:r>
              <a:rPr lang="en-US" dirty="0"/>
              <a:t>Departmental Committee Operational Considerations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838200" y="1494263"/>
            <a:ext cx="10515600" cy="4682700"/>
          </a:xfrm>
        </p:spPr>
        <p:txBody>
          <a:bodyPr>
            <a:normAutofit/>
          </a:bodyPr>
          <a:lstStyle/>
          <a:p>
            <a:r>
              <a:rPr lang="en-US" u="sng" dirty="0"/>
              <a:t>Committee Meeting Notes, Drafts and Emails</a:t>
            </a:r>
            <a:r>
              <a:rPr lang="en-US" dirty="0"/>
              <a:t>: May be subject to disclosure in response to public records requests or discovery requests in litigation. Recommend developing committee protocol for record retention after recommendation voted on and finalized in written form.</a:t>
            </a:r>
          </a:p>
          <a:p>
            <a:r>
              <a:rPr lang="en-US" u="sng" dirty="0"/>
              <a:t>Confidentiality and Disclosures</a:t>
            </a:r>
            <a:r>
              <a:rPr lang="en-US" dirty="0"/>
              <a:t>:  Candidate is given Department and DH recommendations and has the opportunity to respond to correct factual errors. May seek additional information through post-review appeal process; however, no external letters or identities of external reviewers are provided to the candidate.</a:t>
            </a:r>
          </a:p>
          <a:p>
            <a:endParaRPr lang="en-US" dirty="0"/>
          </a:p>
        </p:txBody>
      </p:sp>
    </p:spTree>
    <p:extLst>
      <p:ext uri="{BB962C8B-B14F-4D97-AF65-F5344CB8AC3E}">
        <p14:creationId xmlns:p14="http://schemas.microsoft.com/office/powerpoint/2010/main" val="90679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5388</TotalTime>
  <Words>2204</Words>
  <Application>Microsoft Macintosh PowerPoint</Application>
  <PresentationFormat>Widescreen</PresentationFormat>
  <Paragraphs>200</Paragraphs>
  <Slides>22</Slides>
  <Notes>17</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Gotham</vt:lpstr>
      <vt:lpstr>Gotham Book</vt:lpstr>
      <vt:lpstr>Gotham Medium</vt:lpstr>
      <vt:lpstr>Office Theme</vt:lpstr>
      <vt:lpstr>Faculty Workshop: Promotion and Tenure</vt:lpstr>
      <vt:lpstr>Intended Audience and Workshop Agenda</vt:lpstr>
      <vt:lpstr>Ground Rules - RESPECT</vt:lpstr>
      <vt:lpstr>Promotion and Tenure Process Overview* </vt:lpstr>
      <vt:lpstr>Role of the Departmental Committee</vt:lpstr>
      <vt:lpstr>Departmental Committee Operational Requirements and Recommendations</vt:lpstr>
      <vt:lpstr>Departmental Committee Operational Requirements and Recommendations</vt:lpstr>
      <vt:lpstr>Departmental Committee Operational Requirements and Recommendations</vt:lpstr>
      <vt:lpstr>Departmental Committee Operational Considerations</vt:lpstr>
      <vt:lpstr>Promotion Requirements</vt:lpstr>
      <vt:lpstr>Tenure Requirements</vt:lpstr>
      <vt:lpstr>UP&amp;T starts by filling out a data sheet</vt:lpstr>
      <vt:lpstr>Cultivating External Letter Writers</vt:lpstr>
      <vt:lpstr>Definition of Activities Relevant to the Criteria: Faculty Senate Guidance</vt:lpstr>
      <vt:lpstr>Scholarly impact (Research) Asst Prof: based on trajectory, Assoc: should be established</vt:lpstr>
      <vt:lpstr>Teaching (from the procedures manual)</vt:lpstr>
      <vt:lpstr>Teaching continued</vt:lpstr>
      <vt:lpstr>Teaching continued</vt:lpstr>
      <vt:lpstr>Service</vt:lpstr>
      <vt:lpstr>Other tips &amp; considerations from UP&amp;T</vt:lpstr>
      <vt:lpstr>University P&amp;T Summary</vt:lpstr>
      <vt:lpstr>We want you to be successful!!</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Amy Landis</cp:lastModifiedBy>
  <cp:revision>272</cp:revision>
  <dcterms:created xsi:type="dcterms:W3CDTF">2017-08-01T15:06:47Z</dcterms:created>
  <dcterms:modified xsi:type="dcterms:W3CDTF">2022-04-15T04:33:09Z</dcterms:modified>
  <cp:category/>
</cp:coreProperties>
</file>