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9144000" cy="5143500" type="screen16x9"/>
  <p:notesSz cx="9283700" cy="6985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85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2BD"/>
    <a:srgbClr val="074587"/>
    <a:srgbClr val="21314D"/>
    <a:srgbClr val="8597C1"/>
    <a:srgbClr val="D2492A"/>
    <a:srgbClr val="5C85C9"/>
    <a:srgbClr val="FEE6CA"/>
    <a:srgbClr val="F0E0DF"/>
    <a:srgbClr val="F8E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6374" autoAdjust="0"/>
  </p:normalViewPr>
  <p:slideViewPr>
    <p:cSldViewPr snapToGrid="0">
      <p:cViewPr varScale="1">
        <p:scale>
          <a:sx n="99" d="100"/>
          <a:sy n="99" d="100"/>
        </p:scale>
        <p:origin x="274" y="91"/>
      </p:cViewPr>
      <p:guideLst>
        <p:guide orient="horz" pos="852"/>
        <p:guide pos="2880"/>
        <p:guide orient="horz" pos="8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41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6" y="0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/>
          <a:lstStyle>
            <a:lvl1pPr algn="r">
              <a:defRPr sz="1200"/>
            </a:lvl1pPr>
          </a:lstStyle>
          <a:p>
            <a:fld id="{170557F1-BBC5-B94A-B5FF-5044FF025578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6" y="6634538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 anchor="b"/>
          <a:lstStyle>
            <a:lvl1pPr algn="r">
              <a:defRPr sz="1200"/>
            </a:lvl1pPr>
          </a:lstStyle>
          <a:p>
            <a:fld id="{A8862802-D8C1-9043-A1F2-8668DF3F4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19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6" y="0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57725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5" tIns="46472" rIns="92945" bIns="464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5"/>
            <a:ext cx="7426960" cy="3143250"/>
          </a:xfrm>
          <a:prstGeom prst="rect">
            <a:avLst/>
          </a:prstGeom>
        </p:spPr>
        <p:txBody>
          <a:bodyPr vert="horz" lIns="92945" tIns="46472" rIns="92945" bIns="4647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6" y="6634538"/>
            <a:ext cx="4022937" cy="349250"/>
          </a:xfrm>
          <a:prstGeom prst="rect">
            <a:avLst/>
          </a:prstGeom>
        </p:spPr>
        <p:txBody>
          <a:bodyPr vert="horz" lIns="92945" tIns="46472" rIns="92945" bIns="46472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8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8EDA-A895-9E4F-8547-1A45FA89A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A009B-F517-6746-B205-DAB97C0AC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748E5-074F-7E4D-A679-815B6107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FE9E3-E6F6-0249-80C2-EC9D52C0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E5C82-F7EE-4241-9263-F3CB364D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7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9240-8DBA-7B4C-B920-AC6C7316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17A26-4D1F-C849-8228-7340514CD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32F8C-F6E8-B946-834A-8F6236CF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919A8-F8E6-7940-9901-27EACC9A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531C-F5EB-FC44-88FE-DE2CA8CD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3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1227F-864C-0F4A-A4AF-712FEEBF3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F0DAC-32CB-D649-A696-0F26931FF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509B-D2EE-B74F-AFF2-F426E241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944E-0DA8-F54F-B95A-C9A49C31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3BEB7-A2AC-D94E-9A62-67171360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08AD-E296-D542-8FBE-1EC4B00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2C55F-84DF-DB4A-AB25-57BB0DDD0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B3625-AAAC-EB45-82D9-90D749FC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37E5F-5874-244F-B499-F3979E62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B060A-2F4D-0249-8991-9D8FFC99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8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0A49B-38F0-A647-94D5-5DCD2A64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1B00D-D3AC-8246-A4ED-CC6847747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847D-9B52-414C-BC80-2B9FB2E5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28DD-55C3-A945-84F5-E8C0F40C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7B4BB-628D-5B4A-AE35-6966EA60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8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D8419-AA09-0A46-BDCD-5EDD31B7F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55A93-B3EB-814D-BB1C-8801C2A76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17D69-743A-7E46-BB06-F498F8D53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C5FF3-74B5-BC4D-8DFE-84309FBF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20482-19BA-9647-8959-7F793C86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EF835-96B2-7941-8951-F85DF612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8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E44B8-5BB4-544A-85DF-9F986A53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B3431-889B-D944-B309-2D58D28CF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69A5C-9890-DB4B-AF02-F276086AC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2BD3A-9B20-FC48-8833-84437BEF0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F3792-DE89-C04F-9F4C-9B0B81A35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93A73-4EA8-2A4A-B5F6-8D151918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EB616-259E-884F-B997-DBE7B67E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2AC37-AF18-CD49-A858-5CCADF33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9E83-3FF5-C14E-B633-592E21341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29CB5-B275-F84C-813F-BCBA5552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B1E6E-D1FE-CF49-BEB8-10E8AA67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6786E-11FD-914F-972D-D40B7624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5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F7C83-3AD8-5447-A6C8-F3C8E344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E0EEB-6BD5-9345-B556-6D202D02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FD15A-10EE-8645-AABF-65668806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2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92F1-BECC-1C43-91BE-92DB7F2D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98C38-C4D5-9048-B40F-914535896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CCF16-D5CC-3F4D-A8ED-5D65D2371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11843-9DCD-3D41-B567-D706F61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7207C-F16F-8C45-ABAF-BD9C0F13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A724C-5B86-A74F-B326-31C9C8492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5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8F07-79F2-F346-8AEF-1DA72C67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9017AD-05DF-C44D-A0D7-CE5C02D4A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5E224-FCC5-8045-B843-4BD2B2EEF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27575-372D-8340-9235-E07183CC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B7F88-8734-4843-9387-3E38DF07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16EFD-9BCD-3D40-8B91-F9AB1BAE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5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003564-5B8A-E04F-8BD5-5E425162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D8485-D490-934C-9FAB-9FFC5E1C2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C065-6E6A-EC45-BE4C-DF44B8AA4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9B3A-53C3-BB48-BDC7-4B1AC035FC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89474-4005-4644-9D9F-8A3E1FE9D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32E82-EB86-4A42-8785-3573BBD9C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A4172-8FC1-F64D-8184-65C701DA2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5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88C8E9-A248-3549-91EA-1A3951335C66}"/>
              </a:ext>
            </a:extLst>
          </p:cNvPr>
          <p:cNvSpPr/>
          <p:nvPr/>
        </p:nvSpPr>
        <p:spPr>
          <a:xfrm>
            <a:off x="44119" y="42787"/>
            <a:ext cx="9067929" cy="1640921"/>
          </a:xfrm>
          <a:prstGeom prst="rect">
            <a:avLst/>
          </a:prstGeom>
          <a:solidFill>
            <a:srgbClr val="D2492A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7379592" y="3410538"/>
            <a:ext cx="640080" cy="29705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spcBef>
                <a:spcPct val="0"/>
              </a:spcBef>
            </a:pPr>
            <a:r>
              <a:rPr lang="en-US" sz="650" dirty="0">
                <a:solidFill>
                  <a:prstClr val="black"/>
                </a:solidFill>
              </a:rPr>
              <a:t>A. Horan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 Writing Center Director</a:t>
            </a:r>
          </a:p>
        </p:txBody>
      </p:sp>
      <p:sp>
        <p:nvSpPr>
          <p:cNvPr id="68" name="Freeform 67"/>
          <p:cNvSpPr/>
          <p:nvPr/>
        </p:nvSpPr>
        <p:spPr>
          <a:xfrm>
            <a:off x="1959217" y="1800700"/>
            <a:ext cx="640080" cy="28736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G. Greivel iDH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AMS</a:t>
            </a:r>
          </a:p>
        </p:txBody>
      </p:sp>
      <p:sp>
        <p:nvSpPr>
          <p:cNvPr id="70" name="Freeform 69"/>
          <p:cNvSpPr/>
          <p:nvPr/>
        </p:nvSpPr>
        <p:spPr>
          <a:xfrm>
            <a:off x="1951800" y="2508650"/>
            <a:ext cx="640080" cy="31002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W. Bohrson,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GE</a:t>
            </a:r>
          </a:p>
        </p:txBody>
      </p:sp>
      <p:sp>
        <p:nvSpPr>
          <p:cNvPr id="74" name="Freeform 73"/>
          <p:cNvSpPr/>
          <p:nvPr/>
        </p:nvSpPr>
        <p:spPr>
          <a:xfrm>
            <a:off x="1966269" y="3282033"/>
            <a:ext cx="640080" cy="29051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J. Miskimins,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77" name="Freeform 76"/>
          <p:cNvSpPr/>
          <p:nvPr/>
        </p:nvSpPr>
        <p:spPr>
          <a:xfrm>
            <a:off x="1959217" y="2150579"/>
            <a:ext cx="640080" cy="28404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S. Houser,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EB</a:t>
            </a:r>
          </a:p>
        </p:txBody>
      </p:sp>
      <p:sp>
        <p:nvSpPr>
          <p:cNvPr id="80" name="Freeform 79"/>
          <p:cNvSpPr/>
          <p:nvPr/>
        </p:nvSpPr>
        <p:spPr>
          <a:xfrm>
            <a:off x="1959217" y="2914840"/>
            <a:ext cx="640080" cy="28275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S. Woodson,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HASS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3495287" y="581021"/>
            <a:ext cx="0" cy="382991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/>
          </p:cNvCxnSpPr>
          <p:nvPr/>
        </p:nvCxnSpPr>
        <p:spPr>
          <a:xfrm flipV="1">
            <a:off x="893838" y="953410"/>
            <a:ext cx="7740498" cy="6327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>
            <a:off x="6622794" y="953410"/>
            <a:ext cx="0" cy="282469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</p:cNvCxnSpPr>
          <p:nvPr/>
        </p:nvCxnSpPr>
        <p:spPr>
          <a:xfrm flipH="1" flipV="1">
            <a:off x="848991" y="1592826"/>
            <a:ext cx="6334" cy="1600515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764441" y="2061289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755675" y="2540272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cxnSpLocks/>
          </p:cNvCxnSpPr>
          <p:nvPr/>
        </p:nvCxnSpPr>
        <p:spPr>
          <a:xfrm flipH="1">
            <a:off x="740013" y="3009173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146515" y="984195"/>
            <a:ext cx="0" cy="101007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H="1">
            <a:off x="2578144" y="2297070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cxnSpLocks/>
          </p:cNvCxnSpPr>
          <p:nvPr/>
        </p:nvCxnSpPr>
        <p:spPr>
          <a:xfrm flipH="1">
            <a:off x="2570709" y="2993962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cxnSpLocks/>
          </p:cNvCxnSpPr>
          <p:nvPr/>
        </p:nvCxnSpPr>
        <p:spPr>
          <a:xfrm flipH="1">
            <a:off x="2578143" y="1957407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</p:cNvCxnSpPr>
          <p:nvPr/>
        </p:nvCxnSpPr>
        <p:spPr>
          <a:xfrm flipH="1">
            <a:off x="5218152" y="1996393"/>
            <a:ext cx="260417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</p:cNvCxnSpPr>
          <p:nvPr/>
        </p:nvCxnSpPr>
        <p:spPr>
          <a:xfrm flipH="1" flipV="1">
            <a:off x="2667606" y="1629516"/>
            <a:ext cx="6440" cy="2331914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reeform 105"/>
          <p:cNvSpPr/>
          <p:nvPr/>
        </p:nvSpPr>
        <p:spPr>
          <a:xfrm>
            <a:off x="1079586" y="447604"/>
            <a:ext cx="794438" cy="3725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prstClr val="white"/>
                </a:solidFill>
              </a:rPr>
              <a:t>DH Council XCOM</a:t>
            </a:r>
          </a:p>
        </p:txBody>
      </p:sp>
      <p:sp>
        <p:nvSpPr>
          <p:cNvPr id="146" name="Freeform 145"/>
          <p:cNvSpPr/>
          <p:nvPr/>
        </p:nvSpPr>
        <p:spPr>
          <a:xfrm>
            <a:off x="187927" y="436368"/>
            <a:ext cx="794438" cy="37709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prstClr val="white"/>
                </a:solidFill>
              </a:rPr>
              <a:t>Faculty Senate  XCOM</a:t>
            </a:r>
          </a:p>
        </p:txBody>
      </p:sp>
      <p:sp>
        <p:nvSpPr>
          <p:cNvPr id="147" name="Freeform 146"/>
          <p:cNvSpPr/>
          <p:nvPr/>
        </p:nvSpPr>
        <p:spPr>
          <a:xfrm>
            <a:off x="8346971" y="1815000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Enrollment</a:t>
            </a:r>
          </a:p>
        </p:txBody>
      </p:sp>
      <p:sp>
        <p:nvSpPr>
          <p:cNvPr id="151" name="Freeform 150"/>
          <p:cNvSpPr/>
          <p:nvPr/>
        </p:nvSpPr>
        <p:spPr>
          <a:xfrm>
            <a:off x="8346971" y="2293983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J. Robertson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Financial Aid</a:t>
            </a:r>
          </a:p>
        </p:txBody>
      </p:sp>
      <p:sp>
        <p:nvSpPr>
          <p:cNvPr id="153" name="Freeform 152"/>
          <p:cNvSpPr/>
          <p:nvPr/>
        </p:nvSpPr>
        <p:spPr>
          <a:xfrm>
            <a:off x="8346971" y="2762884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J. Gagne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UG &amp; Grad Admissions</a:t>
            </a:r>
          </a:p>
        </p:txBody>
      </p:sp>
      <p:cxnSp>
        <p:nvCxnSpPr>
          <p:cNvPr id="154" name="Straight Connector 153"/>
          <p:cNvCxnSpPr/>
          <p:nvPr/>
        </p:nvCxnSpPr>
        <p:spPr>
          <a:xfrm flipH="1">
            <a:off x="8222968" y="2013609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cxnSpLocks/>
          </p:cNvCxnSpPr>
          <p:nvPr/>
        </p:nvCxnSpPr>
        <p:spPr>
          <a:xfrm flipH="1" flipV="1">
            <a:off x="5226711" y="3378426"/>
            <a:ext cx="156702" cy="4814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cxnSpLocks/>
          </p:cNvCxnSpPr>
          <p:nvPr/>
        </p:nvCxnSpPr>
        <p:spPr>
          <a:xfrm flipH="1">
            <a:off x="5217218" y="2961493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8222370" y="2961493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reeform 164"/>
          <p:cNvSpPr/>
          <p:nvPr/>
        </p:nvSpPr>
        <p:spPr>
          <a:xfrm>
            <a:off x="6153650" y="235939"/>
            <a:ext cx="774995" cy="41368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Lisa  Dunn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Library </a:t>
            </a:r>
          </a:p>
        </p:txBody>
      </p:sp>
      <p:sp>
        <p:nvSpPr>
          <p:cNvPr id="178" name="Freeform 177"/>
          <p:cNvSpPr/>
          <p:nvPr/>
        </p:nvSpPr>
        <p:spPr>
          <a:xfrm>
            <a:off x="7383697" y="2064050"/>
            <a:ext cx="640080" cy="27809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Undergrad </a:t>
            </a:r>
            <a:r>
              <a:rPr lang="en-US" sz="650" dirty="0" err="1">
                <a:solidFill>
                  <a:prstClr val="black"/>
                </a:solidFill>
              </a:rPr>
              <a:t>Interdisc</a:t>
            </a:r>
            <a:r>
              <a:rPr lang="en-US" sz="650" dirty="0">
                <a:solidFill>
                  <a:prstClr val="black"/>
                </a:solidFill>
              </a:rPr>
              <a:t>. Majors/Minors</a:t>
            </a:r>
          </a:p>
        </p:txBody>
      </p:sp>
      <p:sp>
        <p:nvSpPr>
          <p:cNvPr id="180" name="Freeform 179"/>
          <p:cNvSpPr/>
          <p:nvPr/>
        </p:nvSpPr>
        <p:spPr>
          <a:xfrm>
            <a:off x="7381527" y="3756670"/>
            <a:ext cx="640080" cy="25638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ABET Accreditation</a:t>
            </a:r>
          </a:p>
        </p:txBody>
      </p:sp>
      <p:cxnSp>
        <p:nvCxnSpPr>
          <p:cNvPr id="192" name="Straight Connector 191"/>
          <p:cNvCxnSpPr/>
          <p:nvPr/>
        </p:nvCxnSpPr>
        <p:spPr>
          <a:xfrm flipH="1">
            <a:off x="8222968" y="2492592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Freeform 192"/>
          <p:cNvSpPr/>
          <p:nvPr/>
        </p:nvSpPr>
        <p:spPr>
          <a:xfrm>
            <a:off x="8346971" y="3228222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P. Myskiw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Registrar</a:t>
            </a:r>
          </a:p>
        </p:txBody>
      </p:sp>
      <p:cxnSp>
        <p:nvCxnSpPr>
          <p:cNvPr id="196" name="Straight Connector 195"/>
          <p:cNvCxnSpPr/>
          <p:nvPr/>
        </p:nvCxnSpPr>
        <p:spPr>
          <a:xfrm flipH="1">
            <a:off x="8222968" y="3426831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cxnSpLocks/>
          </p:cNvCxnSpPr>
          <p:nvPr/>
        </p:nvCxnSpPr>
        <p:spPr>
          <a:xfrm flipV="1">
            <a:off x="3500505" y="766805"/>
            <a:ext cx="3930226" cy="1847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117802" y="127060"/>
            <a:ext cx="8938860" cy="1576083"/>
            <a:chOff x="119771" y="114312"/>
            <a:chExt cx="7118039" cy="150092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19771" y="341543"/>
              <a:ext cx="1852509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958666" y="114312"/>
              <a:ext cx="6431" cy="24850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1964073" y="120738"/>
              <a:ext cx="1993354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170393" y="131297"/>
              <a:ext cx="0" cy="75362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cxnSpLocks/>
            </p:cNvCxnSpPr>
            <p:nvPr/>
          </p:nvCxnSpPr>
          <p:spPr>
            <a:xfrm flipV="1">
              <a:off x="3160975" y="846661"/>
              <a:ext cx="4076835" cy="3529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7237810" y="841209"/>
              <a:ext cx="0" cy="76857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cxnSpLocks/>
            </p:cNvCxnSpPr>
            <p:nvPr/>
          </p:nvCxnSpPr>
          <p:spPr>
            <a:xfrm flipH="1">
              <a:off x="119772" y="1613588"/>
              <a:ext cx="7118038" cy="165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119771" y="341543"/>
              <a:ext cx="0" cy="1273695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61F8415B-CC11-8C4C-9BA6-545DD2650D29}"/>
              </a:ext>
            </a:extLst>
          </p:cNvPr>
          <p:cNvSpPr txBox="1"/>
          <p:nvPr/>
        </p:nvSpPr>
        <p:spPr>
          <a:xfrm>
            <a:off x="76453" y="167314"/>
            <a:ext cx="1395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AA Academic Cabinet</a:t>
            </a:r>
          </a:p>
        </p:txBody>
      </p:sp>
      <p:grpSp>
        <p:nvGrpSpPr>
          <p:cNvPr id="227" name="Group 226"/>
          <p:cNvGrpSpPr/>
          <p:nvPr/>
        </p:nvGrpSpPr>
        <p:grpSpPr>
          <a:xfrm>
            <a:off x="351489" y="130036"/>
            <a:ext cx="8665258" cy="1624747"/>
            <a:chOff x="1066917" y="140034"/>
            <a:chExt cx="7788052" cy="1570578"/>
          </a:xfrm>
        </p:grpSpPr>
        <p:cxnSp>
          <p:nvCxnSpPr>
            <p:cNvPr id="208" name="Straight Connector 207"/>
            <p:cNvCxnSpPr/>
            <p:nvPr/>
          </p:nvCxnSpPr>
          <p:spPr>
            <a:xfrm>
              <a:off x="2979576" y="154399"/>
              <a:ext cx="6220" cy="692261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H="1">
              <a:off x="1066917" y="846660"/>
              <a:ext cx="1918879" cy="11693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1084544" y="858353"/>
              <a:ext cx="0" cy="852259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1084544" y="1710612"/>
              <a:ext cx="7767097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cxnSpLocks/>
            </p:cNvCxnSpPr>
            <p:nvPr/>
          </p:nvCxnSpPr>
          <p:spPr>
            <a:xfrm flipV="1">
              <a:off x="8854969" y="918957"/>
              <a:ext cx="0" cy="773240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cxnSpLocks/>
            </p:cNvCxnSpPr>
            <p:nvPr/>
          </p:nvCxnSpPr>
          <p:spPr>
            <a:xfrm flipH="1">
              <a:off x="6202295" y="898598"/>
              <a:ext cx="2636390" cy="3984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 flipV="1">
              <a:off x="6172718" y="141560"/>
              <a:ext cx="12959" cy="764712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cxnSpLocks/>
            </p:cNvCxnSpPr>
            <p:nvPr/>
          </p:nvCxnSpPr>
          <p:spPr>
            <a:xfrm flipH="1">
              <a:off x="2985798" y="140034"/>
              <a:ext cx="3193399" cy="14365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8" name="TextBox 227">
            <a:extLst>
              <a:ext uri="{FF2B5EF4-FFF2-40B4-BE49-F238E27FC236}">
                <a16:creationId xmlns:a16="http://schemas.microsoft.com/office/drawing/2014/main" id="{61F8415B-CC11-8C4C-9BA6-545DD2650D29}"/>
              </a:ext>
            </a:extLst>
          </p:cNvPr>
          <p:cNvSpPr txBox="1"/>
          <p:nvPr/>
        </p:nvSpPr>
        <p:spPr>
          <a:xfrm>
            <a:off x="2508181" y="646513"/>
            <a:ext cx="1053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B050"/>
                </a:solidFill>
              </a:rPr>
              <a:t>AA XCOM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668042E-3ED4-A545-BB4C-4989924C083A}"/>
              </a:ext>
            </a:extLst>
          </p:cNvPr>
          <p:cNvCxnSpPr>
            <a:cxnSpLocks/>
          </p:cNvCxnSpPr>
          <p:nvPr/>
        </p:nvCxnSpPr>
        <p:spPr>
          <a:xfrm flipH="1" flipV="1">
            <a:off x="8634336" y="948754"/>
            <a:ext cx="1" cy="111476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31"/>
          <p:cNvSpPr/>
          <p:nvPr/>
        </p:nvSpPr>
        <p:spPr>
          <a:xfrm>
            <a:off x="1975932" y="3625442"/>
            <a:ext cx="640080" cy="30939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K. Singha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Associate Dean</a:t>
            </a:r>
          </a:p>
        </p:txBody>
      </p:sp>
      <p:cxnSp>
        <p:nvCxnSpPr>
          <p:cNvPr id="127" name="Straight Connector 126"/>
          <p:cNvCxnSpPr>
            <a:cxnSpLocks/>
          </p:cNvCxnSpPr>
          <p:nvPr/>
        </p:nvCxnSpPr>
        <p:spPr>
          <a:xfrm>
            <a:off x="8220322" y="1102745"/>
            <a:ext cx="37340" cy="3227019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>
            <a:off x="7373070" y="3119227"/>
            <a:ext cx="640080" cy="26401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Core Curriculum Assessment</a:t>
            </a:r>
          </a:p>
        </p:txBody>
      </p:sp>
      <p:sp>
        <p:nvSpPr>
          <p:cNvPr id="138" name="Freeform 137"/>
          <p:cNvSpPr/>
          <p:nvPr/>
        </p:nvSpPr>
        <p:spPr>
          <a:xfrm>
            <a:off x="7379592" y="2369884"/>
            <a:ext cx="640080" cy="13830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TRAIL</a:t>
            </a:r>
          </a:p>
        </p:txBody>
      </p:sp>
      <p:sp>
        <p:nvSpPr>
          <p:cNvPr id="168" name="Freeform 167"/>
          <p:cNvSpPr/>
          <p:nvPr/>
        </p:nvSpPr>
        <p:spPr>
          <a:xfrm>
            <a:off x="7373010" y="2534847"/>
            <a:ext cx="640080" cy="56443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Curriculum Delivery, Coherence, Policies, and Program Enhancement</a:t>
            </a:r>
          </a:p>
        </p:txBody>
      </p:sp>
      <p:sp>
        <p:nvSpPr>
          <p:cNvPr id="176" name="Freeform 175"/>
          <p:cNvSpPr/>
          <p:nvPr/>
        </p:nvSpPr>
        <p:spPr>
          <a:xfrm>
            <a:off x="7385206" y="1812527"/>
            <a:ext cx="640080" cy="219577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FE Review Coordination</a:t>
            </a: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>
          <a:xfrm flipH="1">
            <a:off x="2578143" y="3472487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Freeform 214">
            <a:extLst>
              <a:ext uri="{FF2B5EF4-FFF2-40B4-BE49-F238E27FC236}">
                <a16:creationId xmlns:a16="http://schemas.microsoft.com/office/drawing/2014/main" id="{163024C1-AE54-7240-BD1B-CD672F4FCF89}"/>
              </a:ext>
            </a:extLst>
          </p:cNvPr>
          <p:cNvSpPr/>
          <p:nvPr/>
        </p:nvSpPr>
        <p:spPr>
          <a:xfrm>
            <a:off x="7021641" y="243560"/>
            <a:ext cx="946046" cy="39988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schemeClr val="tx1"/>
                </a:solidFill>
              </a:rPr>
              <a:t>Nichole Bigley Business Operations Manager</a:t>
            </a:r>
          </a:p>
        </p:txBody>
      </p:sp>
      <p:cxnSp>
        <p:nvCxnSpPr>
          <p:cNvPr id="137" name="Straight Connector 136"/>
          <p:cNvCxnSpPr>
            <a:cxnSpLocks/>
          </p:cNvCxnSpPr>
          <p:nvPr/>
        </p:nvCxnSpPr>
        <p:spPr>
          <a:xfrm flipH="1" flipV="1">
            <a:off x="6554820" y="653171"/>
            <a:ext cx="3595" cy="102835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893838" y="964012"/>
            <a:ext cx="0" cy="101007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2659029" y="964012"/>
            <a:ext cx="0" cy="101007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cxnSpLocks/>
          </p:cNvCxnSpPr>
          <p:nvPr/>
        </p:nvCxnSpPr>
        <p:spPr>
          <a:xfrm>
            <a:off x="5291694" y="965378"/>
            <a:ext cx="0" cy="119824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748780" y="2275426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Freeform 151"/>
          <p:cNvSpPr/>
          <p:nvPr/>
        </p:nvSpPr>
        <p:spPr>
          <a:xfrm>
            <a:off x="4989029" y="233413"/>
            <a:ext cx="866380" cy="42545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Tobi Harris 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Executive Assistant</a:t>
            </a:r>
          </a:p>
        </p:txBody>
      </p:sp>
      <p:cxnSp>
        <p:nvCxnSpPr>
          <p:cNvPr id="139" name="Straight Connector 138"/>
          <p:cNvCxnSpPr/>
          <p:nvPr/>
        </p:nvCxnSpPr>
        <p:spPr>
          <a:xfrm flipH="1" flipV="1">
            <a:off x="7418278" y="648621"/>
            <a:ext cx="274" cy="121882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cxnSpLocks/>
          </p:cNvCxnSpPr>
          <p:nvPr/>
        </p:nvCxnSpPr>
        <p:spPr>
          <a:xfrm>
            <a:off x="7586319" y="955041"/>
            <a:ext cx="0" cy="143505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cxnSpLocks/>
          </p:cNvCxnSpPr>
          <p:nvPr/>
        </p:nvCxnSpPr>
        <p:spPr>
          <a:xfrm flipH="1">
            <a:off x="2578143" y="2658702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cxnSpLocks/>
          </p:cNvCxnSpPr>
          <p:nvPr/>
        </p:nvCxnSpPr>
        <p:spPr>
          <a:xfrm flipH="1">
            <a:off x="7261697" y="4531413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reeform 182"/>
          <p:cNvSpPr/>
          <p:nvPr/>
        </p:nvSpPr>
        <p:spPr>
          <a:xfrm>
            <a:off x="7373010" y="4376957"/>
            <a:ext cx="640080" cy="30349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On-line Summer Session Courses</a:t>
            </a:r>
          </a:p>
        </p:txBody>
      </p:sp>
      <p:sp>
        <p:nvSpPr>
          <p:cNvPr id="199" name="Freeform 179">
            <a:extLst>
              <a:ext uri="{FF2B5EF4-FFF2-40B4-BE49-F238E27FC236}">
                <a16:creationId xmlns:a16="http://schemas.microsoft.com/office/drawing/2014/main" id="{517F1832-79FE-463A-A325-F5F18ABF6667}"/>
              </a:ext>
            </a:extLst>
          </p:cNvPr>
          <p:cNvSpPr/>
          <p:nvPr/>
        </p:nvSpPr>
        <p:spPr>
          <a:xfrm>
            <a:off x="7374389" y="4067654"/>
            <a:ext cx="640080" cy="25638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Summer Session Coordination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12D28D8B-4DAE-41CD-8BE5-EADD3F6024AE}"/>
              </a:ext>
            </a:extLst>
          </p:cNvPr>
          <p:cNvCxnSpPr>
            <a:cxnSpLocks/>
          </p:cNvCxnSpPr>
          <p:nvPr/>
        </p:nvCxnSpPr>
        <p:spPr>
          <a:xfrm flipV="1">
            <a:off x="5444268" y="677392"/>
            <a:ext cx="0" cy="8941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4B10B2D-547E-4D5D-AD88-423C63B36D54}"/>
              </a:ext>
            </a:extLst>
          </p:cNvPr>
          <p:cNvSpPr txBox="1"/>
          <p:nvPr/>
        </p:nvSpPr>
        <p:spPr>
          <a:xfrm>
            <a:off x="8257662" y="4846450"/>
            <a:ext cx="822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Rev. 9/25/23</a:t>
            </a:r>
          </a:p>
        </p:txBody>
      </p:sp>
      <p:sp>
        <p:nvSpPr>
          <p:cNvPr id="223" name="Freeform 210">
            <a:extLst>
              <a:ext uri="{FF2B5EF4-FFF2-40B4-BE49-F238E27FC236}">
                <a16:creationId xmlns:a16="http://schemas.microsoft.com/office/drawing/2014/main" id="{EDA7533A-E436-4056-9B7D-054C4F4DFB6B}"/>
              </a:ext>
            </a:extLst>
          </p:cNvPr>
          <p:cNvSpPr/>
          <p:nvPr/>
        </p:nvSpPr>
        <p:spPr>
          <a:xfrm>
            <a:off x="5346340" y="2748320"/>
            <a:ext cx="640080" cy="43541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</a:rPr>
              <a:t>Z. Bennett         Mines Venture Center Program Director</a:t>
            </a:r>
          </a:p>
        </p:txBody>
      </p:sp>
      <p:sp>
        <p:nvSpPr>
          <p:cNvPr id="225" name="Freeform 142">
            <a:extLst>
              <a:ext uri="{FF2B5EF4-FFF2-40B4-BE49-F238E27FC236}">
                <a16:creationId xmlns:a16="http://schemas.microsoft.com/office/drawing/2014/main" id="{C4FB6573-0262-47C7-B9AF-7AD9F75952FB}"/>
              </a:ext>
            </a:extLst>
          </p:cNvPr>
          <p:cNvSpPr/>
          <p:nvPr/>
        </p:nvSpPr>
        <p:spPr>
          <a:xfrm>
            <a:off x="5338908" y="1824674"/>
            <a:ext cx="640080" cy="39165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</a:rPr>
              <a:t>K. Luzeckyj Program Administrator</a:t>
            </a:r>
          </a:p>
        </p:txBody>
      </p:sp>
      <p:sp>
        <p:nvSpPr>
          <p:cNvPr id="226" name="Freeform 171">
            <a:extLst>
              <a:ext uri="{FF2B5EF4-FFF2-40B4-BE49-F238E27FC236}">
                <a16:creationId xmlns:a16="http://schemas.microsoft.com/office/drawing/2014/main" id="{D6329AA7-6697-404E-9BAC-E0B185A9A14D}"/>
              </a:ext>
            </a:extLst>
          </p:cNvPr>
          <p:cNvSpPr/>
          <p:nvPr/>
        </p:nvSpPr>
        <p:spPr>
          <a:xfrm>
            <a:off x="5344287" y="4067850"/>
            <a:ext cx="661306" cy="35156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prstClr val="black"/>
                </a:solidFill>
              </a:rPr>
              <a:t>Space</a:t>
            </a:r>
          </a:p>
        </p:txBody>
      </p:sp>
      <p:sp>
        <p:nvSpPr>
          <p:cNvPr id="184" name="Freeform 183"/>
          <p:cNvSpPr/>
          <p:nvPr/>
        </p:nvSpPr>
        <p:spPr>
          <a:xfrm>
            <a:off x="6426510" y="1817963"/>
            <a:ext cx="640080" cy="358817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Grad Programs</a:t>
            </a:r>
          </a:p>
        </p:txBody>
      </p:sp>
      <p:sp>
        <p:nvSpPr>
          <p:cNvPr id="123" name="Freeform 122">
            <a:extLst>
              <a:ext uri="{FF2B5EF4-FFF2-40B4-BE49-F238E27FC236}">
                <a16:creationId xmlns:a16="http://schemas.microsoft.com/office/drawing/2014/main" id="{A78CC893-17B4-6949-B00B-5C8557EAE3B3}"/>
              </a:ext>
            </a:extLst>
          </p:cNvPr>
          <p:cNvSpPr/>
          <p:nvPr/>
        </p:nvSpPr>
        <p:spPr>
          <a:xfrm>
            <a:off x="6433546" y="2233966"/>
            <a:ext cx="640080" cy="43366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R. Snieder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Professional Development Ed Ctr</a:t>
            </a:r>
          </a:p>
        </p:txBody>
      </p:sp>
      <p:sp>
        <p:nvSpPr>
          <p:cNvPr id="141" name="Freeform 144">
            <a:extLst>
              <a:ext uri="{FF2B5EF4-FFF2-40B4-BE49-F238E27FC236}">
                <a16:creationId xmlns:a16="http://schemas.microsoft.com/office/drawing/2014/main" id="{87FC6F61-F088-48F7-972D-2D69BE815087}"/>
              </a:ext>
            </a:extLst>
          </p:cNvPr>
          <p:cNvSpPr/>
          <p:nvPr/>
        </p:nvSpPr>
        <p:spPr>
          <a:xfrm>
            <a:off x="6441329" y="2711919"/>
            <a:ext cx="640080" cy="36077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OGS</a:t>
            </a:r>
          </a:p>
        </p:txBody>
      </p:sp>
      <p:sp>
        <p:nvSpPr>
          <p:cNvPr id="60" name="Freeform 59"/>
          <p:cNvSpPr/>
          <p:nvPr/>
        </p:nvSpPr>
        <p:spPr>
          <a:xfrm>
            <a:off x="128807" y="1801120"/>
            <a:ext cx="640080" cy="30306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N. Boyle, iDH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CBE</a:t>
            </a:r>
          </a:p>
        </p:txBody>
      </p:sp>
      <p:sp>
        <p:nvSpPr>
          <p:cNvPr id="61" name="Freeform 60"/>
          <p:cNvSpPr/>
          <p:nvPr/>
        </p:nvSpPr>
        <p:spPr>
          <a:xfrm>
            <a:off x="945433" y="1815596"/>
            <a:ext cx="640080" cy="29684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T. Gennett,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CH</a:t>
            </a:r>
          </a:p>
        </p:txBody>
      </p:sp>
      <p:sp>
        <p:nvSpPr>
          <p:cNvPr id="62" name="Freeform 61"/>
          <p:cNvSpPr/>
          <p:nvPr/>
        </p:nvSpPr>
        <p:spPr>
          <a:xfrm>
            <a:off x="944914" y="2156733"/>
            <a:ext cx="640080" cy="26221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P. Aaen,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64" name="Freeform 63"/>
          <p:cNvSpPr/>
          <p:nvPr/>
        </p:nvSpPr>
        <p:spPr>
          <a:xfrm>
            <a:off x="117517" y="2492591"/>
            <a:ext cx="640080" cy="27480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C. Frick,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ME</a:t>
            </a:r>
          </a:p>
        </p:txBody>
      </p:sp>
      <p:sp>
        <p:nvSpPr>
          <p:cNvPr id="65" name="Freeform 64"/>
          <p:cNvSpPr/>
          <p:nvPr/>
        </p:nvSpPr>
        <p:spPr>
          <a:xfrm>
            <a:off x="938555" y="2490593"/>
            <a:ext cx="640080" cy="292487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I. Reimanis,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MME</a:t>
            </a:r>
          </a:p>
        </p:txBody>
      </p:sp>
      <p:sp>
        <p:nvSpPr>
          <p:cNvPr id="66" name="Freeform 65"/>
          <p:cNvSpPr/>
          <p:nvPr/>
        </p:nvSpPr>
        <p:spPr>
          <a:xfrm>
            <a:off x="122520" y="2827599"/>
            <a:ext cx="640080" cy="29162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F. Sarazin, DH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PH</a:t>
            </a:r>
          </a:p>
        </p:txBody>
      </p:sp>
      <p:sp>
        <p:nvSpPr>
          <p:cNvPr id="76" name="Freeform 75"/>
          <p:cNvSpPr/>
          <p:nvPr/>
        </p:nvSpPr>
        <p:spPr>
          <a:xfrm>
            <a:off x="128452" y="2165743"/>
            <a:ext cx="640080" cy="25423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I. Bahar,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CS</a:t>
            </a:r>
          </a:p>
        </p:txBody>
      </p:sp>
      <p:sp>
        <p:nvSpPr>
          <p:cNvPr id="209" name="Freeform 208"/>
          <p:cNvSpPr/>
          <p:nvPr/>
        </p:nvSpPr>
        <p:spPr>
          <a:xfrm>
            <a:off x="904199" y="2832759"/>
            <a:ext cx="640080" cy="32485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D. Knauss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Associate Dean</a:t>
            </a:r>
          </a:p>
        </p:txBody>
      </p:sp>
      <p:sp>
        <p:nvSpPr>
          <p:cNvPr id="69" name="Freeform 68"/>
          <p:cNvSpPr/>
          <p:nvPr/>
        </p:nvSpPr>
        <p:spPr>
          <a:xfrm>
            <a:off x="2726624" y="1791772"/>
            <a:ext cx="640080" cy="28852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J. Marr,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CEE</a:t>
            </a:r>
          </a:p>
        </p:txBody>
      </p:sp>
      <p:sp>
        <p:nvSpPr>
          <p:cNvPr id="71" name="Freeform 70"/>
          <p:cNvSpPr/>
          <p:nvPr/>
        </p:nvSpPr>
        <p:spPr>
          <a:xfrm>
            <a:off x="2739808" y="2506077"/>
            <a:ext cx="640080" cy="31097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P. Sava,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GP</a:t>
            </a:r>
          </a:p>
        </p:txBody>
      </p:sp>
      <p:sp>
        <p:nvSpPr>
          <p:cNvPr id="73" name="Freeform 72"/>
          <p:cNvSpPr/>
          <p:nvPr/>
        </p:nvSpPr>
        <p:spPr>
          <a:xfrm>
            <a:off x="2747598" y="2900673"/>
            <a:ext cx="640080" cy="29266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S. Enders,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MN</a:t>
            </a:r>
          </a:p>
        </p:txBody>
      </p:sp>
      <p:sp>
        <p:nvSpPr>
          <p:cNvPr id="78" name="Freeform 77"/>
          <p:cNvSpPr/>
          <p:nvPr/>
        </p:nvSpPr>
        <p:spPr>
          <a:xfrm>
            <a:off x="2731697" y="2132692"/>
            <a:ext cx="640080" cy="30193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D. Nieusma, DH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EDS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2772990" y="3280148"/>
            <a:ext cx="640080" cy="29477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M. Morgan, Dir.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CGS</a:t>
            </a: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04E0B9D8-980C-4AC6-A65F-EC6E67DEA6CE}"/>
              </a:ext>
            </a:extLst>
          </p:cNvPr>
          <p:cNvCxnSpPr/>
          <p:nvPr/>
        </p:nvCxnSpPr>
        <p:spPr>
          <a:xfrm flipH="1">
            <a:off x="3845728" y="2020232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3A23AE86-6271-475F-8FFF-4DB7F3FE6464}"/>
              </a:ext>
            </a:extLst>
          </p:cNvPr>
          <p:cNvCxnSpPr/>
          <p:nvPr/>
        </p:nvCxnSpPr>
        <p:spPr>
          <a:xfrm flipH="1">
            <a:off x="3853628" y="2832822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65CB7BB1-2743-4F73-A4AB-B1C131651757}"/>
              </a:ext>
            </a:extLst>
          </p:cNvPr>
          <p:cNvCxnSpPr/>
          <p:nvPr/>
        </p:nvCxnSpPr>
        <p:spPr>
          <a:xfrm flipH="1">
            <a:off x="3853162" y="2419976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D634E736-FB09-4887-BDD7-8CEB92C3C0BF}"/>
              </a:ext>
            </a:extLst>
          </p:cNvPr>
          <p:cNvCxnSpPr/>
          <p:nvPr/>
        </p:nvCxnSpPr>
        <p:spPr>
          <a:xfrm flipH="1">
            <a:off x="3844230" y="3677366"/>
            <a:ext cx="156753" cy="1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FC61F780-0619-4DB9-9361-50CC72714EC6}"/>
              </a:ext>
            </a:extLst>
          </p:cNvPr>
          <p:cNvCxnSpPr/>
          <p:nvPr/>
        </p:nvCxnSpPr>
        <p:spPr>
          <a:xfrm flipH="1">
            <a:off x="3853628" y="3257121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1AF74064-CD02-4AFC-9692-7F3EF19B8AB4}"/>
              </a:ext>
            </a:extLst>
          </p:cNvPr>
          <p:cNvCxnSpPr>
            <a:cxnSpLocks/>
          </p:cNvCxnSpPr>
          <p:nvPr/>
        </p:nvCxnSpPr>
        <p:spPr>
          <a:xfrm>
            <a:off x="3837177" y="1674067"/>
            <a:ext cx="6968" cy="2393311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3053618" y="196764"/>
            <a:ext cx="794438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white"/>
                </a:solidFill>
              </a:rPr>
              <a:t>Rick  Holz 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white"/>
                </a:solidFill>
              </a:rPr>
              <a:t>Provost</a:t>
            </a:r>
          </a:p>
        </p:txBody>
      </p:sp>
      <p:sp>
        <p:nvSpPr>
          <p:cNvPr id="75" name="Freeform 74"/>
          <p:cNvSpPr/>
          <p:nvPr/>
        </p:nvSpPr>
        <p:spPr>
          <a:xfrm>
            <a:off x="4927599" y="1072970"/>
            <a:ext cx="904633" cy="56526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prstClr val="white"/>
                </a:solidFill>
              </a:rPr>
              <a:t>Andy Herring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prstClr val="white"/>
                </a:solidFill>
              </a:rPr>
              <a:t>Vice Provost for Strategic Initiatives and Chief of Staff</a:t>
            </a:r>
          </a:p>
        </p:txBody>
      </p:sp>
      <p:sp>
        <p:nvSpPr>
          <p:cNvPr id="188" name="Freeform 78">
            <a:extLst>
              <a:ext uri="{FF2B5EF4-FFF2-40B4-BE49-F238E27FC236}">
                <a16:creationId xmlns:a16="http://schemas.microsoft.com/office/drawing/2014/main" id="{5E192441-B2C5-42FF-88CC-543E78155F39}"/>
              </a:ext>
            </a:extLst>
          </p:cNvPr>
          <p:cNvSpPr/>
          <p:nvPr/>
        </p:nvSpPr>
        <p:spPr>
          <a:xfrm>
            <a:off x="3602965" y="1073427"/>
            <a:ext cx="1029325" cy="55487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schemeClr val="bg1"/>
                </a:solidFill>
              </a:rPr>
              <a:t>Toni Lefton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schemeClr val="bg1"/>
                </a:solidFill>
              </a:rPr>
              <a:t>Assist. Provost  for Student Signature Experience and Exec Director of  UHSP</a:t>
            </a:r>
          </a:p>
        </p:txBody>
      </p:sp>
      <p:sp>
        <p:nvSpPr>
          <p:cNvPr id="126" name="Freeform 125"/>
          <p:cNvSpPr/>
          <p:nvPr/>
        </p:nvSpPr>
        <p:spPr>
          <a:xfrm>
            <a:off x="6171080" y="1098586"/>
            <a:ext cx="822960" cy="55452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schemeClr val="bg1"/>
                </a:solidFill>
              </a:rPr>
              <a:t>Tim Barbari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schemeClr val="bg1"/>
                </a:solidFill>
              </a:rPr>
              <a:t>Dean of Graduate  Studies</a:t>
            </a:r>
          </a:p>
        </p:txBody>
      </p:sp>
      <p:sp>
        <p:nvSpPr>
          <p:cNvPr id="125" name="Freeform 124"/>
          <p:cNvSpPr/>
          <p:nvPr/>
        </p:nvSpPr>
        <p:spPr>
          <a:xfrm>
            <a:off x="474608" y="1039421"/>
            <a:ext cx="914105" cy="57342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80" b="1" dirty="0">
                <a:solidFill>
                  <a:prstClr val="white"/>
                </a:solidFill>
              </a:rPr>
              <a:t>John Berger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80" b="1" dirty="0">
                <a:solidFill>
                  <a:prstClr val="white"/>
                </a:solidFill>
              </a:rPr>
              <a:t>Dean of Energy and Materials Programs</a:t>
            </a:r>
          </a:p>
        </p:txBody>
      </p:sp>
      <p:sp>
        <p:nvSpPr>
          <p:cNvPr id="170" name="Freeform 169"/>
          <p:cNvSpPr/>
          <p:nvPr/>
        </p:nvSpPr>
        <p:spPr>
          <a:xfrm>
            <a:off x="7191848" y="1102546"/>
            <a:ext cx="744293" cy="519448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schemeClr val="bg1"/>
                </a:solidFill>
              </a:rPr>
              <a:t>Vibhuti Dave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schemeClr val="bg1"/>
                </a:solidFill>
              </a:rPr>
              <a:t>Dean of  Undergraduate Studies</a:t>
            </a:r>
          </a:p>
        </p:txBody>
      </p:sp>
      <p:sp>
        <p:nvSpPr>
          <p:cNvPr id="67" name="Freeform 66"/>
          <p:cNvSpPr/>
          <p:nvPr/>
        </p:nvSpPr>
        <p:spPr>
          <a:xfrm>
            <a:off x="2176930" y="1057660"/>
            <a:ext cx="935037" cy="56029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80" b="1" dirty="0">
                <a:solidFill>
                  <a:schemeClr val="bg1"/>
                </a:solidFill>
              </a:rPr>
              <a:t>Terri Hogue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80" b="1" dirty="0">
                <a:solidFill>
                  <a:schemeClr val="bg1"/>
                </a:solidFill>
              </a:rPr>
              <a:t> Dean </a:t>
            </a:r>
            <a:r>
              <a:rPr lang="en-US" sz="680" b="1" dirty="0">
                <a:solidFill>
                  <a:prstClr val="white"/>
                </a:solidFill>
              </a:rPr>
              <a:t>of </a:t>
            </a:r>
            <a:r>
              <a:rPr lang="en-US" sz="680" b="1" dirty="0"/>
              <a:t>Earth and Society Programs  </a:t>
            </a:r>
            <a:endParaRPr lang="en-US" sz="680" b="1" dirty="0">
              <a:solidFill>
                <a:prstClr val="white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8149018" y="1052614"/>
            <a:ext cx="831023" cy="56029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prstClr val="white"/>
                </a:solidFill>
              </a:rPr>
              <a:t>Lori Kester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b="1" dirty="0">
                <a:solidFill>
                  <a:prstClr val="white"/>
                </a:solidFill>
              </a:rPr>
              <a:t>Associate Provost  for Enrollment Management</a:t>
            </a:r>
          </a:p>
        </p:txBody>
      </p:sp>
      <p:sp>
        <p:nvSpPr>
          <p:cNvPr id="237" name="Freeform 148">
            <a:extLst>
              <a:ext uri="{FF2B5EF4-FFF2-40B4-BE49-F238E27FC236}">
                <a16:creationId xmlns:a16="http://schemas.microsoft.com/office/drawing/2014/main" id="{52D515C6-105C-4647-80B3-3CE52B79D0C7}"/>
              </a:ext>
            </a:extLst>
          </p:cNvPr>
          <p:cNvSpPr/>
          <p:nvPr/>
        </p:nvSpPr>
        <p:spPr>
          <a:xfrm>
            <a:off x="3966686" y="2643739"/>
            <a:ext cx="624070" cy="36576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Undergraduate Research Scholars</a:t>
            </a:r>
          </a:p>
        </p:txBody>
      </p:sp>
      <p:sp>
        <p:nvSpPr>
          <p:cNvPr id="238" name="Freeform 148">
            <a:extLst>
              <a:ext uri="{FF2B5EF4-FFF2-40B4-BE49-F238E27FC236}">
                <a16:creationId xmlns:a16="http://schemas.microsoft.com/office/drawing/2014/main" id="{DA913429-8713-47E4-A495-6BD377026D6A}"/>
              </a:ext>
            </a:extLst>
          </p:cNvPr>
          <p:cNvSpPr/>
          <p:nvPr/>
        </p:nvSpPr>
        <p:spPr>
          <a:xfrm>
            <a:off x="3963774" y="2239599"/>
            <a:ext cx="640080" cy="36576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McBride Honors Program</a:t>
            </a:r>
          </a:p>
        </p:txBody>
      </p:sp>
      <p:sp>
        <p:nvSpPr>
          <p:cNvPr id="239" name="Freeform 148">
            <a:extLst>
              <a:ext uri="{FF2B5EF4-FFF2-40B4-BE49-F238E27FC236}">
                <a16:creationId xmlns:a16="http://schemas.microsoft.com/office/drawing/2014/main" id="{072E3F77-5B44-470C-BEAA-F508A14072D7}"/>
              </a:ext>
            </a:extLst>
          </p:cNvPr>
          <p:cNvSpPr/>
          <p:nvPr/>
        </p:nvSpPr>
        <p:spPr>
          <a:xfrm>
            <a:off x="3963774" y="1832394"/>
            <a:ext cx="640080" cy="36576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Thorson First Year Honors Program </a:t>
            </a:r>
          </a:p>
        </p:txBody>
      </p:sp>
      <p:sp>
        <p:nvSpPr>
          <p:cNvPr id="240" name="Freeform 148">
            <a:extLst>
              <a:ext uri="{FF2B5EF4-FFF2-40B4-BE49-F238E27FC236}">
                <a16:creationId xmlns:a16="http://schemas.microsoft.com/office/drawing/2014/main" id="{060BF0B4-F4F7-4EB1-97C7-D23B6A1ECF08}"/>
              </a:ext>
            </a:extLst>
          </p:cNvPr>
          <p:cNvSpPr/>
          <p:nvPr/>
        </p:nvSpPr>
        <p:spPr>
          <a:xfrm>
            <a:off x="3972333" y="3054009"/>
            <a:ext cx="640080" cy="36576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Grand Challenges Scholars Program</a:t>
            </a:r>
          </a:p>
        </p:txBody>
      </p:sp>
      <p:sp>
        <p:nvSpPr>
          <p:cNvPr id="241" name="Freeform 148">
            <a:extLst>
              <a:ext uri="{FF2B5EF4-FFF2-40B4-BE49-F238E27FC236}">
                <a16:creationId xmlns:a16="http://schemas.microsoft.com/office/drawing/2014/main" id="{D1E4AB97-52C7-4B69-9E36-B096882EE57B}"/>
              </a:ext>
            </a:extLst>
          </p:cNvPr>
          <p:cNvSpPr/>
          <p:nvPr/>
        </p:nvSpPr>
        <p:spPr>
          <a:xfrm>
            <a:off x="3972333" y="3461214"/>
            <a:ext cx="640080" cy="36576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 err="1">
                <a:solidFill>
                  <a:prstClr val="black"/>
                </a:solidFill>
              </a:rPr>
              <a:t>Teach@Mines</a:t>
            </a:r>
            <a:endParaRPr lang="en-US" sz="650" dirty="0">
              <a:solidFill>
                <a:prstClr val="black"/>
              </a:solidFill>
            </a:endParaRPr>
          </a:p>
        </p:txBody>
      </p:sp>
      <p:sp>
        <p:nvSpPr>
          <p:cNvPr id="242" name="Freeform 148">
            <a:extLst>
              <a:ext uri="{FF2B5EF4-FFF2-40B4-BE49-F238E27FC236}">
                <a16:creationId xmlns:a16="http://schemas.microsoft.com/office/drawing/2014/main" id="{26D300BE-EE76-47FF-8141-819CBEC0A4E5}"/>
              </a:ext>
            </a:extLst>
          </p:cNvPr>
          <p:cNvSpPr/>
          <p:nvPr/>
        </p:nvSpPr>
        <p:spPr>
          <a:xfrm>
            <a:off x="3987201" y="3868420"/>
            <a:ext cx="640080" cy="39721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Office of Nationally Competitive Scholarships</a:t>
            </a:r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1635B7CD-A181-4F35-B8C5-BE8E26F133BE}"/>
              </a:ext>
            </a:extLst>
          </p:cNvPr>
          <p:cNvCxnSpPr/>
          <p:nvPr/>
        </p:nvCxnSpPr>
        <p:spPr>
          <a:xfrm flipH="1">
            <a:off x="3849095" y="4067378"/>
            <a:ext cx="156753" cy="1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D6DE862-E435-4C44-88CF-28EE9AB9DAFA}"/>
              </a:ext>
            </a:extLst>
          </p:cNvPr>
          <p:cNvCxnSpPr>
            <a:cxnSpLocks/>
          </p:cNvCxnSpPr>
          <p:nvPr/>
        </p:nvCxnSpPr>
        <p:spPr>
          <a:xfrm>
            <a:off x="6313297" y="1674067"/>
            <a:ext cx="0" cy="1218238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5B7BB4E4-EDC8-4CCF-8773-CA061FDF05EB}"/>
              </a:ext>
            </a:extLst>
          </p:cNvPr>
          <p:cNvCxnSpPr/>
          <p:nvPr/>
        </p:nvCxnSpPr>
        <p:spPr>
          <a:xfrm flipH="1">
            <a:off x="6314790" y="2027514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BBEA65F5-E358-4C0B-A79D-E8F7B7DBDADB}"/>
              </a:ext>
            </a:extLst>
          </p:cNvPr>
          <p:cNvCxnSpPr/>
          <p:nvPr/>
        </p:nvCxnSpPr>
        <p:spPr>
          <a:xfrm flipH="1">
            <a:off x="6314790" y="2427564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AA150F79-DF1C-4540-A861-ADBFAAFBFD81}"/>
              </a:ext>
            </a:extLst>
          </p:cNvPr>
          <p:cNvCxnSpPr/>
          <p:nvPr/>
        </p:nvCxnSpPr>
        <p:spPr>
          <a:xfrm flipH="1">
            <a:off x="6310459" y="2885286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F3C1161E-5A29-42CC-9BCA-AA8122115339}"/>
              </a:ext>
            </a:extLst>
          </p:cNvPr>
          <p:cNvCxnSpPr>
            <a:cxnSpLocks/>
          </p:cNvCxnSpPr>
          <p:nvPr/>
        </p:nvCxnSpPr>
        <p:spPr>
          <a:xfrm>
            <a:off x="7261698" y="1621994"/>
            <a:ext cx="13141" cy="326888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38C8303-2C15-4B17-BD7B-607763F60288}"/>
              </a:ext>
            </a:extLst>
          </p:cNvPr>
          <p:cNvCxnSpPr/>
          <p:nvPr/>
        </p:nvCxnSpPr>
        <p:spPr>
          <a:xfrm flipH="1">
            <a:off x="7261698" y="1935692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C3D87248-0089-4D4C-B8C1-03F9969362B3}"/>
              </a:ext>
            </a:extLst>
          </p:cNvPr>
          <p:cNvCxnSpPr/>
          <p:nvPr/>
        </p:nvCxnSpPr>
        <p:spPr>
          <a:xfrm flipH="1">
            <a:off x="7264475" y="2198154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59CDC765-5B4E-43D6-86E2-00D0F313FA71}"/>
              </a:ext>
            </a:extLst>
          </p:cNvPr>
          <p:cNvCxnSpPr/>
          <p:nvPr/>
        </p:nvCxnSpPr>
        <p:spPr>
          <a:xfrm flipH="1">
            <a:off x="7261697" y="2435973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2E75FB17-1D36-4A2F-9C9A-B05A97853F59}"/>
              </a:ext>
            </a:extLst>
          </p:cNvPr>
          <p:cNvCxnSpPr/>
          <p:nvPr/>
        </p:nvCxnSpPr>
        <p:spPr>
          <a:xfrm flipH="1">
            <a:off x="7261697" y="2818679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11E24878-0D5C-442C-847C-2CE627C428F8}"/>
              </a:ext>
            </a:extLst>
          </p:cNvPr>
          <p:cNvCxnSpPr/>
          <p:nvPr/>
        </p:nvCxnSpPr>
        <p:spPr>
          <a:xfrm flipH="1">
            <a:off x="7254333" y="3270710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5E1CF056-9F82-4AB7-A4DD-7FF1CAD06021}"/>
              </a:ext>
            </a:extLst>
          </p:cNvPr>
          <p:cNvCxnSpPr/>
          <p:nvPr/>
        </p:nvCxnSpPr>
        <p:spPr>
          <a:xfrm flipH="1">
            <a:off x="7267619" y="3569260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FAF8E742-7442-4E4C-AF92-4812AA14BF69}"/>
              </a:ext>
            </a:extLst>
          </p:cNvPr>
          <p:cNvCxnSpPr/>
          <p:nvPr/>
        </p:nvCxnSpPr>
        <p:spPr>
          <a:xfrm flipH="1">
            <a:off x="7267619" y="3898124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C06845D3-137D-4625-8C88-C300D81EC8CD}"/>
              </a:ext>
            </a:extLst>
          </p:cNvPr>
          <p:cNvCxnSpPr/>
          <p:nvPr/>
        </p:nvCxnSpPr>
        <p:spPr>
          <a:xfrm flipH="1">
            <a:off x="7254333" y="4224615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Freeform 148">
            <a:extLst>
              <a:ext uri="{FF2B5EF4-FFF2-40B4-BE49-F238E27FC236}">
                <a16:creationId xmlns:a16="http://schemas.microsoft.com/office/drawing/2014/main" id="{E0242546-0C1C-4EA1-B657-9A12F9081E88}"/>
              </a:ext>
            </a:extLst>
          </p:cNvPr>
          <p:cNvSpPr/>
          <p:nvPr/>
        </p:nvSpPr>
        <p:spPr>
          <a:xfrm>
            <a:off x="4049514" y="243958"/>
            <a:ext cx="838787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prstClr val="black"/>
                </a:solidFill>
              </a:rPr>
              <a:t>Deb Jordan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prstClr val="black"/>
                </a:solidFill>
              </a:rPr>
              <a:t>Director, Trefny Center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0E360776-AA46-450C-91DC-C2011E60E8E4}"/>
              </a:ext>
            </a:extLst>
          </p:cNvPr>
          <p:cNvCxnSpPr/>
          <p:nvPr/>
        </p:nvCxnSpPr>
        <p:spPr>
          <a:xfrm flipH="1">
            <a:off x="5216605" y="2501315"/>
            <a:ext cx="18288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87">
            <a:extLst>
              <a:ext uri="{FF2B5EF4-FFF2-40B4-BE49-F238E27FC236}">
                <a16:creationId xmlns:a16="http://schemas.microsoft.com/office/drawing/2014/main" id="{C3906010-9E9B-4A8D-B815-280766514D17}"/>
              </a:ext>
            </a:extLst>
          </p:cNvPr>
          <p:cNvSpPr/>
          <p:nvPr/>
        </p:nvSpPr>
        <p:spPr>
          <a:xfrm>
            <a:off x="5354330" y="2309582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S. Saleh, McNeil Center Director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699DA5-6974-3CB8-56B9-3846E3D4CAC1}"/>
              </a:ext>
            </a:extLst>
          </p:cNvPr>
          <p:cNvCxnSpPr/>
          <p:nvPr/>
        </p:nvCxnSpPr>
        <p:spPr>
          <a:xfrm flipH="1" flipV="1">
            <a:off x="4512498" y="646300"/>
            <a:ext cx="274" cy="121882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1">
            <a:extLst>
              <a:ext uri="{FF2B5EF4-FFF2-40B4-BE49-F238E27FC236}">
                <a16:creationId xmlns:a16="http://schemas.microsoft.com/office/drawing/2014/main" id="{0A1162AB-0B61-AD54-BCFE-08D069C15B6F}"/>
              </a:ext>
            </a:extLst>
          </p:cNvPr>
          <p:cNvSpPr/>
          <p:nvPr/>
        </p:nvSpPr>
        <p:spPr>
          <a:xfrm>
            <a:off x="5360250" y="3644956"/>
            <a:ext cx="653091" cy="35156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prstClr val="black"/>
                </a:solidFill>
              </a:rPr>
              <a:t>On-Line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E3EC0B-E4FE-0FD3-1E8D-6F86FC0992A2}"/>
              </a:ext>
            </a:extLst>
          </p:cNvPr>
          <p:cNvCxnSpPr>
            <a:cxnSpLocks/>
          </p:cNvCxnSpPr>
          <p:nvPr/>
        </p:nvCxnSpPr>
        <p:spPr>
          <a:xfrm flipH="1">
            <a:off x="5238631" y="3820738"/>
            <a:ext cx="13882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65">
            <a:extLst>
              <a:ext uri="{FF2B5EF4-FFF2-40B4-BE49-F238E27FC236}">
                <a16:creationId xmlns:a16="http://schemas.microsoft.com/office/drawing/2014/main" id="{A4D009B4-39DA-F16F-8014-B4E306296FDB}"/>
              </a:ext>
            </a:extLst>
          </p:cNvPr>
          <p:cNvSpPr/>
          <p:nvPr/>
        </p:nvSpPr>
        <p:spPr>
          <a:xfrm>
            <a:off x="118558" y="3216216"/>
            <a:ext cx="1474087" cy="125484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b="1" dirty="0">
                <a:solidFill>
                  <a:prstClr val="black"/>
                </a:solidFill>
              </a:rPr>
              <a:t>IGPs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Advanced Energy Systems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Additive Manufacturing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Materials Science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Nuclear Science and Engineering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Operations Research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Quantitative Biological Engineering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Robotics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Quantum Engineering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  <a:latin typeface="Calibri" panose="020F0502020204030204" pitchFamily="34" charset="0"/>
              </a:rPr>
              <a:t>FEA Professional</a:t>
            </a:r>
            <a:endParaRPr lang="en-US" sz="650" dirty="0">
              <a:solidFill>
                <a:schemeClr val="tx1"/>
              </a:solidFill>
            </a:endParaRPr>
          </a:p>
        </p:txBody>
      </p:sp>
      <p:sp>
        <p:nvSpPr>
          <p:cNvPr id="7" name="Freeform 131">
            <a:extLst>
              <a:ext uri="{FF2B5EF4-FFF2-40B4-BE49-F238E27FC236}">
                <a16:creationId xmlns:a16="http://schemas.microsoft.com/office/drawing/2014/main" id="{A5669367-F59A-66B0-02FB-66034CDB16EF}"/>
              </a:ext>
            </a:extLst>
          </p:cNvPr>
          <p:cNvSpPr/>
          <p:nvPr/>
        </p:nvSpPr>
        <p:spPr>
          <a:xfrm>
            <a:off x="1982903" y="3977524"/>
            <a:ext cx="1466722" cy="116597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b="1" dirty="0">
                <a:solidFill>
                  <a:prstClr val="black"/>
                </a:solidFill>
              </a:rPr>
              <a:t>IGPs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Hydrologic Science and Engineering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Space Resources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Geochemistry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Underground Construction and Tunneling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Data Science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GIS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CCUS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Humanitarian Engineering</a:t>
            </a:r>
          </a:p>
        </p:txBody>
      </p:sp>
      <p:sp>
        <p:nvSpPr>
          <p:cNvPr id="11" name="Freeform 210">
            <a:extLst>
              <a:ext uri="{FF2B5EF4-FFF2-40B4-BE49-F238E27FC236}">
                <a16:creationId xmlns:a16="http://schemas.microsoft.com/office/drawing/2014/main" id="{7933012C-0F9E-C1DF-4AEC-BF1BAA2D20CE}"/>
              </a:ext>
            </a:extLst>
          </p:cNvPr>
          <p:cNvSpPr/>
          <p:nvPr/>
        </p:nvSpPr>
        <p:spPr>
          <a:xfrm>
            <a:off x="5354330" y="3238824"/>
            <a:ext cx="640080" cy="33372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schemeClr val="tx1"/>
                </a:solidFill>
              </a:rPr>
              <a:t>V. Bill                 Innovation Hub Director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DE8FC9-D076-354B-DC6C-387E2F8917CD}"/>
              </a:ext>
            </a:extLst>
          </p:cNvPr>
          <p:cNvCxnSpPr>
            <a:cxnSpLocks/>
          </p:cNvCxnSpPr>
          <p:nvPr/>
        </p:nvCxnSpPr>
        <p:spPr>
          <a:xfrm flipH="1">
            <a:off x="5238631" y="4279669"/>
            <a:ext cx="12162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63060-0966-C466-2517-3D480391542A}"/>
              </a:ext>
            </a:extLst>
          </p:cNvPr>
          <p:cNvCxnSpPr>
            <a:cxnSpLocks/>
          </p:cNvCxnSpPr>
          <p:nvPr/>
        </p:nvCxnSpPr>
        <p:spPr>
          <a:xfrm flipH="1">
            <a:off x="7279420" y="4868106"/>
            <a:ext cx="137959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79">
            <a:extLst>
              <a:ext uri="{FF2B5EF4-FFF2-40B4-BE49-F238E27FC236}">
                <a16:creationId xmlns:a16="http://schemas.microsoft.com/office/drawing/2014/main" id="{63F5D62D-BE62-B158-D72B-688DC8238B90}"/>
              </a:ext>
            </a:extLst>
          </p:cNvPr>
          <p:cNvSpPr/>
          <p:nvPr/>
        </p:nvSpPr>
        <p:spPr>
          <a:xfrm>
            <a:off x="7379592" y="4731505"/>
            <a:ext cx="640080" cy="32087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4286" rIns="4286" bIns="4286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Classroom Upgrades and Improvements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8944AE8A-F6F6-4B0B-BE82-33FBB1C46F67}"/>
              </a:ext>
            </a:extLst>
          </p:cNvPr>
          <p:cNvCxnSpPr>
            <a:cxnSpLocks/>
          </p:cNvCxnSpPr>
          <p:nvPr/>
        </p:nvCxnSpPr>
        <p:spPr>
          <a:xfrm>
            <a:off x="5218152" y="1787382"/>
            <a:ext cx="20479" cy="2892371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Freeform 192">
            <a:extLst>
              <a:ext uri="{FF2B5EF4-FFF2-40B4-BE49-F238E27FC236}">
                <a16:creationId xmlns:a16="http://schemas.microsoft.com/office/drawing/2014/main" id="{148D4A29-00DC-42D0-BB9F-820DE0F86290}"/>
              </a:ext>
            </a:extLst>
          </p:cNvPr>
          <p:cNvSpPr/>
          <p:nvPr/>
        </p:nvSpPr>
        <p:spPr>
          <a:xfrm>
            <a:off x="8335837" y="3756670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TRIO</a:t>
            </a:r>
            <a:br>
              <a:rPr lang="en-US" sz="650" dirty="0">
                <a:solidFill>
                  <a:prstClr val="black"/>
                </a:solidFill>
              </a:rPr>
            </a:br>
            <a:r>
              <a:rPr lang="en-US" sz="650" dirty="0">
                <a:solidFill>
                  <a:prstClr val="black"/>
                </a:solidFill>
              </a:rPr>
              <a:t>Upward Bound Math &amp; Science Program</a:t>
            </a:r>
          </a:p>
        </p:txBody>
      </p:sp>
      <p:sp>
        <p:nvSpPr>
          <p:cNvPr id="158" name="Freeform 192">
            <a:extLst>
              <a:ext uri="{FF2B5EF4-FFF2-40B4-BE49-F238E27FC236}">
                <a16:creationId xmlns:a16="http://schemas.microsoft.com/office/drawing/2014/main" id="{0B4D2804-260D-4B46-AF3C-5C38C4497DE7}"/>
              </a:ext>
            </a:extLst>
          </p:cNvPr>
          <p:cNvSpPr/>
          <p:nvPr/>
        </p:nvSpPr>
        <p:spPr>
          <a:xfrm>
            <a:off x="8360329" y="4203537"/>
            <a:ext cx="640080" cy="39721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92A2B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" tIns="4763" rIns="4763" bIns="4763" numCol="1" spcCol="1270" anchor="ctr" anchorCtr="0">
            <a:noAutofit/>
          </a:bodyPr>
          <a:lstStyle/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L. Cox</a:t>
            </a:r>
          </a:p>
          <a:p>
            <a:pPr algn="ctr" defTabSz="3333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" dirty="0">
                <a:solidFill>
                  <a:prstClr val="black"/>
                </a:solidFill>
              </a:rPr>
              <a:t>Transfer Relations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49D4838B-7004-46A2-AA78-42FF864AB1CC}"/>
              </a:ext>
            </a:extLst>
          </p:cNvPr>
          <p:cNvCxnSpPr>
            <a:cxnSpLocks/>
          </p:cNvCxnSpPr>
          <p:nvPr/>
        </p:nvCxnSpPr>
        <p:spPr>
          <a:xfrm flipH="1" flipV="1">
            <a:off x="8238993" y="3955147"/>
            <a:ext cx="107978" cy="132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D9701A80-6838-4E1A-8F32-AB259148B768}"/>
              </a:ext>
            </a:extLst>
          </p:cNvPr>
          <p:cNvCxnSpPr>
            <a:cxnSpLocks/>
          </p:cNvCxnSpPr>
          <p:nvPr/>
        </p:nvCxnSpPr>
        <p:spPr>
          <a:xfrm flipH="1">
            <a:off x="8257663" y="4324042"/>
            <a:ext cx="10266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28B3B79-5A15-4E40-9B7A-631161C95393}"/>
              </a:ext>
            </a:extLst>
          </p:cNvPr>
          <p:cNvSpPr txBox="1"/>
          <p:nvPr/>
        </p:nvSpPr>
        <p:spPr>
          <a:xfrm>
            <a:off x="5354330" y="4483545"/>
            <a:ext cx="640080" cy="392415"/>
          </a:xfrm>
          <a:prstGeom prst="rect">
            <a:avLst/>
          </a:prstGeom>
          <a:solidFill>
            <a:srgbClr val="92A2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50" dirty="0"/>
              <a:t>HLC Accreditation Committee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5D198F-10AE-6B39-35BC-66FB82D43689}"/>
              </a:ext>
            </a:extLst>
          </p:cNvPr>
          <p:cNvCxnSpPr>
            <a:cxnSpLocks/>
          </p:cNvCxnSpPr>
          <p:nvPr/>
        </p:nvCxnSpPr>
        <p:spPr>
          <a:xfrm flipH="1">
            <a:off x="5245472" y="4662332"/>
            <a:ext cx="137725" cy="697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64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7564632A97B4A9D6A56B9D787CC25" ma:contentTypeVersion="13" ma:contentTypeDescription="Create a new document." ma:contentTypeScope="" ma:versionID="81afa6f5b729417e42748d710e460249">
  <xsd:schema xmlns:xsd="http://www.w3.org/2001/XMLSchema" xmlns:xs="http://www.w3.org/2001/XMLSchema" xmlns:p="http://schemas.microsoft.com/office/2006/metadata/properties" xmlns:ns3="8e4c76c4-4bde-4064-a963-a246960b8da5" xmlns:ns4="03046209-9cd6-43ef-95cf-d18dda5bcd57" targetNamespace="http://schemas.microsoft.com/office/2006/metadata/properties" ma:root="true" ma:fieldsID="55cad2e4eaadaf8ee6fdb89264efe7a1" ns3:_="" ns4:_="">
    <xsd:import namespace="8e4c76c4-4bde-4064-a963-a246960b8da5"/>
    <xsd:import namespace="03046209-9cd6-43ef-95cf-d18dda5bcd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c76c4-4bde-4064-a963-a246960b8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46209-9cd6-43ef-95cf-d18dda5bcd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96869F-6782-4D57-97D7-C0B10E7CAC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2ED5F3-0A7C-4D0F-A5C7-2CA6A610C991}">
  <ds:schemaRefs>
    <ds:schemaRef ds:uri="http://purl.org/dc/dcmitype/"/>
    <ds:schemaRef ds:uri="http://purl.org/dc/elements/1.1/"/>
    <ds:schemaRef ds:uri="03046209-9cd6-43ef-95cf-d18dda5bcd57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8e4c76c4-4bde-4064-a963-a246960b8d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7F5FEA-226A-412E-BE34-6F958A813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c76c4-4bde-4064-a963-a246960b8da5"/>
    <ds:schemaRef ds:uri="03046209-9cd6-43ef-95cf-d18dda5bc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Presentation.potx</Template>
  <TotalTime>0</TotalTime>
  <Words>386</Words>
  <Application>Microsoft Office PowerPoint</Application>
  <PresentationFormat>On-screen Show (16:9)</PresentationFormat>
  <Paragraphs>124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cp:lastPrinted>2018-03-11T18:10:39Z</cp:lastPrinted>
  <dcterms:created xsi:type="dcterms:W3CDTF">2010-04-19T20:53:40Z</dcterms:created>
  <dcterms:modified xsi:type="dcterms:W3CDTF">2023-09-25T13:24:06Z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0x010100FD67564632A97B4A9D6A56B9D787CC25</vt:lpwstr>
  </property>
</Properties>
</file>