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6CA"/>
    <a:srgbClr val="EAB200"/>
    <a:srgbClr val="FFC409"/>
    <a:srgbClr val="FDCC91"/>
    <a:srgbClr val="FDBF73"/>
    <a:srgbClr val="FEDDB4"/>
    <a:srgbClr val="FFE1FD"/>
    <a:srgbClr val="DEDDC1"/>
    <a:srgbClr val="D6CDC8"/>
    <a:srgbClr val="D3F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52D9-05A5-446F-B7AD-BD7E18A6C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592FF-3AA4-4AE5-B590-9B58F8347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9AAF6-0AAF-4D23-AE0B-C32E27770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F2771-E9BA-45EA-BEBA-31A4363F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3DDF0-0A09-402B-931E-074067039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0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DBCC7-4334-4749-BF2F-196198417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C7FC3-C17A-435A-ACC6-FD64D51F9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F6168-2F78-4B5C-B2B8-B88DC83AE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90CD9-9589-404D-AD67-441A4295D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E1D49-F5BC-4B01-A341-C161870D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6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AD1A37-A0C6-40C5-B19F-FC47854D4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6723B-CC10-4B57-81A9-600AC5DC0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FFC3C-8A73-4594-B33D-CD7771CE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928E0-9E96-4FD7-83A0-3E7B0598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02709-6666-4BE0-BDB8-DE2C8AFC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A6D2-1577-43B1-8E60-BB9E45B7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53067-1369-46CD-B8C0-AFE735401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21A01-552E-4EBD-9B9F-3756BA7F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82138-205F-41DD-953B-60682E5B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3F1D6-CD58-43FC-8DB3-ADBDF028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6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C89E4-F41C-4946-8E48-67AFA8CB8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F147C-03ED-4725-A9A1-2D283931D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10895-F317-41E7-8604-4DD2469B4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D695A-C10F-4BB1-AD02-A09D26D3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138C0-CAFA-4F6C-909E-C3F3A7FC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8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C0FE-C95D-466E-A2DC-4F73B6695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28F6A-CDBE-424F-912F-A8AD6944E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335CE-BC6A-437D-BEAC-312441B04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CEF55-EC81-4243-A982-436814EF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DD5F0-2EB5-422E-98C3-22E8329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377B4-2436-4EBE-8831-7F3ADFE7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3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B0631-5DE5-4573-B9D3-983F7821C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A510A-B300-4CED-A4CC-7B29B54E0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AC896-7BFF-469F-B3C6-F250818D7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F034F1-600F-4FF7-BB93-C9A2F01F3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A0554-000D-4225-AEA6-B87A3A6BF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5E5D92-AD69-40F0-8F15-789304C8F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42B30D-87F7-46FF-A21E-DEAA6402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874AA3-1496-485B-B712-7034FCC9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2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E11C-3497-4C6D-9BE4-E8CD555E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3F777-6E69-4938-A963-1FE736D41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0FE22-2CAC-4C23-BADC-2E06E913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AC0DE-5A5E-44C2-A845-1EA74886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AA3C05-45F4-4E8C-AC9B-1110F71F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9ED18-77D9-46A1-B5A3-DE79540E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19994-6223-47AE-A689-4C2A25AE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1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F3FA-C732-4A96-AF82-B0766A27D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6BD3E-6419-4666-A1F3-8EEFF59BD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79C09-FA3D-4147-82EB-0D3732B8D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BA879-C175-4984-999B-C1B2554D2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A39FE-3E01-4749-8FE6-0ABC44F7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96EA5-6A0F-43CB-BFDE-CFE34479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3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73136-31DC-4839-B430-8253ADC29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BB1F75-F02F-480F-BE24-ADFA5FA99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D2709-D91D-4F84-9615-1E030F741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B79B3-DC3F-483E-ADA2-CC7A8FDF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5459C-EC09-47D4-9CA9-D366F9A6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9CCAA-6960-4968-A747-30D5682A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8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BACA07-C565-4C13-9304-5076E509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89128-C994-4E91-AD72-62655AFB4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3980E-2C30-4448-B21E-19E97CEF7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1A411-EA44-4A8D-8131-74AA147C8CC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01CFB-74D7-4F2B-BD66-BFC2B13EB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3592B-592C-4F96-AF20-0CE80103E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F123-D297-4E09-BDDE-8052D285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BF6711-B71F-D971-FAE6-25327AC06512}"/>
              </a:ext>
            </a:extLst>
          </p:cNvPr>
          <p:cNvCxnSpPr/>
          <p:nvPr/>
        </p:nvCxnSpPr>
        <p:spPr>
          <a:xfrm flipH="1">
            <a:off x="6201708" y="1657234"/>
            <a:ext cx="356183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3440822-3716-7170-2827-DD544312BAEE}"/>
              </a:ext>
            </a:extLst>
          </p:cNvPr>
          <p:cNvCxnSpPr>
            <a:cxnSpLocks/>
          </p:cNvCxnSpPr>
          <p:nvPr/>
        </p:nvCxnSpPr>
        <p:spPr>
          <a:xfrm flipV="1">
            <a:off x="2411736" y="4731701"/>
            <a:ext cx="0" cy="1831659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381A28-E502-F750-50E9-352A0920E8DE}"/>
              </a:ext>
            </a:extLst>
          </p:cNvPr>
          <p:cNvCxnSpPr>
            <a:cxnSpLocks/>
          </p:cNvCxnSpPr>
          <p:nvPr/>
        </p:nvCxnSpPr>
        <p:spPr>
          <a:xfrm flipV="1">
            <a:off x="6960698" y="2775566"/>
            <a:ext cx="0" cy="29870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BE4EE78-5611-4714-A44A-EF5C46CD50DA}"/>
              </a:ext>
            </a:extLst>
          </p:cNvPr>
          <p:cNvCxnSpPr>
            <a:cxnSpLocks/>
          </p:cNvCxnSpPr>
          <p:nvPr/>
        </p:nvCxnSpPr>
        <p:spPr>
          <a:xfrm flipH="1">
            <a:off x="207961" y="4088901"/>
            <a:ext cx="487118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B3CFF8CC-B632-4712-8ADF-24484F6CB5C7}"/>
              </a:ext>
            </a:extLst>
          </p:cNvPr>
          <p:cNvCxnSpPr>
            <a:cxnSpLocks/>
          </p:cNvCxnSpPr>
          <p:nvPr/>
        </p:nvCxnSpPr>
        <p:spPr>
          <a:xfrm flipV="1">
            <a:off x="6184956" y="1739684"/>
            <a:ext cx="3472" cy="2772515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268B91EA-D5AE-44CF-8267-CBBECE22042B}"/>
              </a:ext>
            </a:extLst>
          </p:cNvPr>
          <p:cNvCxnSpPr>
            <a:cxnSpLocks/>
          </p:cNvCxnSpPr>
          <p:nvPr/>
        </p:nvCxnSpPr>
        <p:spPr>
          <a:xfrm flipH="1">
            <a:off x="5828264" y="4194366"/>
            <a:ext cx="363592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H="1">
            <a:off x="485290" y="2222829"/>
            <a:ext cx="183945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C71D86E2-A0DB-4DB7-B495-DDB4CE98EB97}"/>
              </a:ext>
            </a:extLst>
          </p:cNvPr>
          <p:cNvCxnSpPr>
            <a:cxnSpLocks/>
          </p:cNvCxnSpPr>
          <p:nvPr/>
        </p:nvCxnSpPr>
        <p:spPr>
          <a:xfrm flipV="1">
            <a:off x="487164" y="1775466"/>
            <a:ext cx="0" cy="447363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B676F8A7-BDBF-4CAD-BF01-C2EC047A94F4}"/>
              </a:ext>
            </a:extLst>
          </p:cNvPr>
          <p:cNvCxnSpPr>
            <a:cxnSpLocks/>
          </p:cNvCxnSpPr>
          <p:nvPr/>
        </p:nvCxnSpPr>
        <p:spPr>
          <a:xfrm flipH="1">
            <a:off x="6585659" y="2542208"/>
            <a:ext cx="31062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B135C3C6-ABA7-4EEB-9AD1-92ADF7DD6280}"/>
              </a:ext>
            </a:extLst>
          </p:cNvPr>
          <p:cNvCxnSpPr>
            <a:cxnSpLocks/>
          </p:cNvCxnSpPr>
          <p:nvPr/>
        </p:nvCxnSpPr>
        <p:spPr>
          <a:xfrm flipH="1">
            <a:off x="2416279" y="4194366"/>
            <a:ext cx="175857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83ACA59A-0113-4C03-BC7B-0431FCD6EECA}"/>
              </a:ext>
            </a:extLst>
          </p:cNvPr>
          <p:cNvCxnSpPr>
            <a:cxnSpLocks/>
          </p:cNvCxnSpPr>
          <p:nvPr/>
        </p:nvCxnSpPr>
        <p:spPr>
          <a:xfrm>
            <a:off x="6253472" y="853220"/>
            <a:ext cx="0" cy="427411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3733D71-3D04-4C87-8D64-4E05701D8521}"/>
              </a:ext>
            </a:extLst>
          </p:cNvPr>
          <p:cNvCxnSpPr>
            <a:cxnSpLocks/>
          </p:cNvCxnSpPr>
          <p:nvPr/>
        </p:nvCxnSpPr>
        <p:spPr>
          <a:xfrm flipH="1">
            <a:off x="6379800" y="6146216"/>
            <a:ext cx="753395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E516F7D-52BF-432D-AFDF-F4F51A589500}"/>
              </a:ext>
            </a:extLst>
          </p:cNvPr>
          <p:cNvGrpSpPr/>
          <p:nvPr/>
        </p:nvGrpSpPr>
        <p:grpSpPr>
          <a:xfrm>
            <a:off x="8916626" y="863249"/>
            <a:ext cx="3216773" cy="1209415"/>
            <a:chOff x="6686237" y="636416"/>
            <a:chExt cx="2412579" cy="907061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666A3DC5-AFDC-4CAE-B37D-FBEC9ECE48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24516" y="636416"/>
              <a:ext cx="0" cy="218224"/>
            </a:xfrm>
            <a:prstGeom prst="line">
              <a:avLst/>
            </a:prstGeom>
            <a:ln w="762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4C7162B-5895-4C9E-B445-FA6C723411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9426" y="639915"/>
              <a:ext cx="0" cy="348722"/>
            </a:xfrm>
            <a:prstGeom prst="line">
              <a:avLst/>
            </a:prstGeom>
            <a:ln w="762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449BCDE-BFF8-4277-9230-DB90F41CB9BD}"/>
                </a:ext>
              </a:extLst>
            </p:cNvPr>
            <p:cNvGrpSpPr/>
            <p:nvPr/>
          </p:nvGrpSpPr>
          <p:grpSpPr>
            <a:xfrm>
              <a:off x="7795265" y="683865"/>
              <a:ext cx="1303551" cy="859612"/>
              <a:chOff x="7795265" y="683865"/>
              <a:chExt cx="1303551" cy="859612"/>
            </a:xfrm>
          </p:grpSpPr>
          <p:cxnSp>
            <p:nvCxnSpPr>
              <p:cNvPr id="261" name="Straight Connector 260"/>
              <p:cNvCxnSpPr>
                <a:cxnSpLocks/>
              </p:cNvCxnSpPr>
              <p:nvPr/>
            </p:nvCxnSpPr>
            <p:spPr>
              <a:xfrm>
                <a:off x="8465270" y="1084268"/>
                <a:ext cx="0" cy="233575"/>
              </a:xfrm>
              <a:prstGeom prst="line">
                <a:avLst/>
              </a:prstGeom>
              <a:ln w="349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Freeform 193"/>
              <p:cNvSpPr/>
              <p:nvPr/>
            </p:nvSpPr>
            <p:spPr>
              <a:xfrm>
                <a:off x="7980384" y="1121425"/>
                <a:ext cx="969772" cy="422052"/>
              </a:xfrm>
              <a:custGeom>
                <a:avLst/>
                <a:gdLst>
                  <a:gd name="connsiteX0" fmla="*/ 0 w 1059250"/>
                  <a:gd name="connsiteY0" fmla="*/ 0 h 529625"/>
                  <a:gd name="connsiteX1" fmla="*/ 1059250 w 1059250"/>
                  <a:gd name="connsiteY1" fmla="*/ 0 h 529625"/>
                  <a:gd name="connsiteX2" fmla="*/ 1059250 w 1059250"/>
                  <a:gd name="connsiteY2" fmla="*/ 529625 h 529625"/>
                  <a:gd name="connsiteX3" fmla="*/ 0 w 1059250"/>
                  <a:gd name="connsiteY3" fmla="*/ 529625 h 529625"/>
                  <a:gd name="connsiteX4" fmla="*/ 0 w 1059250"/>
                  <a:gd name="connsiteY4" fmla="*/ 0 h 52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9250" h="529625">
                    <a:moveTo>
                      <a:pt x="0" y="0"/>
                    </a:moveTo>
                    <a:lnTo>
                      <a:pt x="1059250" y="0"/>
                    </a:lnTo>
                    <a:lnTo>
                      <a:pt x="1059250" y="529625"/>
                    </a:lnTo>
                    <a:lnTo>
                      <a:pt x="0" y="529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351" tIns="6351" rIns="6351" bIns="6351" numCol="1" spcCol="1270" anchor="ctr" anchorCtr="0">
                <a:noAutofit/>
              </a:bodyPr>
              <a:lstStyle/>
              <a:p>
                <a:pPr algn="ctr" defTabSz="44447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b="1" dirty="0">
                    <a:solidFill>
                      <a:prstClr val="black"/>
                    </a:solidFill>
                  </a:rPr>
                  <a:t>Coordinator TRIO Upward Bound Math and Science (RS2550)</a:t>
                </a:r>
              </a:p>
              <a:p>
                <a:pPr algn="ctr" defTabSz="44447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b="1" dirty="0">
                    <a:solidFill>
                      <a:prstClr val="black"/>
                    </a:solidFill>
                  </a:rPr>
                  <a:t> Stephanie Martinez</a:t>
                </a:r>
              </a:p>
            </p:txBody>
          </p:sp>
          <p:sp>
            <p:nvSpPr>
              <p:cNvPr id="201" name="Freeform 200"/>
              <p:cNvSpPr/>
              <p:nvPr/>
            </p:nvSpPr>
            <p:spPr>
              <a:xfrm>
                <a:off x="7795265" y="683865"/>
                <a:ext cx="1303551" cy="399155"/>
              </a:xfrm>
              <a:custGeom>
                <a:avLst/>
                <a:gdLst>
                  <a:gd name="connsiteX0" fmla="*/ 0 w 1059250"/>
                  <a:gd name="connsiteY0" fmla="*/ 0 h 529625"/>
                  <a:gd name="connsiteX1" fmla="*/ 1059250 w 1059250"/>
                  <a:gd name="connsiteY1" fmla="*/ 0 h 529625"/>
                  <a:gd name="connsiteX2" fmla="*/ 1059250 w 1059250"/>
                  <a:gd name="connsiteY2" fmla="*/ 529625 h 529625"/>
                  <a:gd name="connsiteX3" fmla="*/ 0 w 1059250"/>
                  <a:gd name="connsiteY3" fmla="*/ 529625 h 529625"/>
                  <a:gd name="connsiteX4" fmla="*/ 0 w 1059250"/>
                  <a:gd name="connsiteY4" fmla="*/ 0 h 52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9250" h="529625">
                    <a:moveTo>
                      <a:pt x="0" y="0"/>
                    </a:moveTo>
                    <a:lnTo>
                      <a:pt x="1059250" y="0"/>
                    </a:lnTo>
                    <a:lnTo>
                      <a:pt x="1059250" y="529625"/>
                    </a:lnTo>
                    <a:lnTo>
                      <a:pt x="0" y="529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715" numCol="1" spcCol="1270" anchor="ctr" anchorCtr="0">
                <a:noAutofit/>
              </a:bodyPr>
              <a:lstStyle/>
              <a:p>
                <a:pPr algn="ctr" defTabSz="40003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b="1" dirty="0">
                    <a:solidFill>
                      <a:prstClr val="white"/>
                    </a:solidFill>
                  </a:rPr>
                  <a:t>Director TRIO Upward Bound Math and Science (RS2550)</a:t>
                </a:r>
              </a:p>
              <a:p>
                <a:pPr algn="ctr" defTabSz="40003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b="1" dirty="0">
                    <a:solidFill>
                      <a:prstClr val="white"/>
                    </a:solidFill>
                  </a:rPr>
                  <a:t>Dariana Roybal</a:t>
                </a:r>
              </a:p>
            </p:txBody>
          </p:sp>
        </p:grpSp>
        <p:sp>
          <p:nvSpPr>
            <p:cNvPr id="138" name="Freeform 200">
              <a:extLst>
                <a:ext uri="{FF2B5EF4-FFF2-40B4-BE49-F238E27FC236}">
                  <a16:creationId xmlns:a16="http://schemas.microsoft.com/office/drawing/2014/main" id="{F527C426-CDC7-478B-9063-39AFAA706C48}"/>
                </a:ext>
              </a:extLst>
            </p:cNvPr>
            <p:cNvSpPr/>
            <p:nvPr/>
          </p:nvSpPr>
          <p:spPr>
            <a:xfrm>
              <a:off x="6686237" y="681541"/>
              <a:ext cx="1089372" cy="474682"/>
            </a:xfrm>
            <a:custGeom>
              <a:avLst/>
              <a:gdLst>
                <a:gd name="connsiteX0" fmla="*/ 0 w 1059250"/>
                <a:gd name="connsiteY0" fmla="*/ 0 h 529625"/>
                <a:gd name="connsiteX1" fmla="*/ 1059250 w 1059250"/>
                <a:gd name="connsiteY1" fmla="*/ 0 h 529625"/>
                <a:gd name="connsiteX2" fmla="*/ 1059250 w 1059250"/>
                <a:gd name="connsiteY2" fmla="*/ 529625 h 529625"/>
                <a:gd name="connsiteX3" fmla="*/ 0 w 1059250"/>
                <a:gd name="connsiteY3" fmla="*/ 529625 h 529625"/>
                <a:gd name="connsiteX4" fmla="*/ 0 w 1059250"/>
                <a:gd name="connsiteY4" fmla="*/ 0 h 52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250" h="529625">
                  <a:moveTo>
                    <a:pt x="0" y="0"/>
                  </a:moveTo>
                  <a:lnTo>
                    <a:pt x="1059250" y="0"/>
                  </a:lnTo>
                  <a:lnTo>
                    <a:pt x="1059250" y="529625"/>
                  </a:lnTo>
                  <a:lnTo>
                    <a:pt x="0" y="529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3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prstClr val="white"/>
                  </a:solidFill>
                </a:rPr>
                <a:t>Director of K-12, Transfer and Community Relations (715040)</a:t>
              </a:r>
              <a:endParaRPr lang="en-US" sz="700" b="1" dirty="0">
                <a:solidFill>
                  <a:prstClr val="white"/>
                </a:solidFill>
              </a:endParaRPr>
            </a:p>
            <a:p>
              <a:pPr algn="ctr" defTabSz="40003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00" b="1" dirty="0">
                <a:solidFill>
                  <a:prstClr val="white"/>
                </a:solidFill>
              </a:endParaRPr>
            </a:p>
            <a:p>
              <a:pPr algn="ctr" defTabSz="40003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prstClr val="white"/>
                  </a:solidFill>
                </a:rPr>
                <a:t>Liz Cox</a:t>
              </a:r>
            </a:p>
          </p:txBody>
        </p:sp>
      </p:grp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2EE2F373-E13D-47FA-87FD-DFE27FFC9F17}"/>
              </a:ext>
            </a:extLst>
          </p:cNvPr>
          <p:cNvCxnSpPr>
            <a:cxnSpLocks/>
          </p:cNvCxnSpPr>
          <p:nvPr/>
        </p:nvCxnSpPr>
        <p:spPr>
          <a:xfrm>
            <a:off x="2881299" y="823420"/>
            <a:ext cx="0" cy="427411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DA7D5CED-8D59-45A5-A473-0D521AB24F02}"/>
              </a:ext>
            </a:extLst>
          </p:cNvPr>
          <p:cNvCxnSpPr>
            <a:cxnSpLocks/>
          </p:cNvCxnSpPr>
          <p:nvPr/>
        </p:nvCxnSpPr>
        <p:spPr>
          <a:xfrm>
            <a:off x="716861" y="823421"/>
            <a:ext cx="0" cy="427411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Group 229"/>
          <p:cNvGrpSpPr/>
          <p:nvPr/>
        </p:nvGrpSpPr>
        <p:grpSpPr>
          <a:xfrm>
            <a:off x="6379799" y="241428"/>
            <a:ext cx="1774699" cy="401726"/>
            <a:chOff x="6750066" y="410462"/>
            <a:chExt cx="1217072" cy="401726"/>
          </a:xfrm>
          <a:solidFill>
            <a:srgbClr val="FEE6CA"/>
          </a:solidFill>
        </p:grpSpPr>
        <p:cxnSp>
          <p:nvCxnSpPr>
            <p:cNvPr id="231" name="Straight Connector 230"/>
            <p:cNvCxnSpPr/>
            <p:nvPr/>
          </p:nvCxnSpPr>
          <p:spPr>
            <a:xfrm flipH="1">
              <a:off x="6750066" y="611325"/>
              <a:ext cx="352236" cy="0"/>
            </a:xfrm>
            <a:prstGeom prst="line">
              <a:avLst/>
            </a:prstGeom>
            <a:grpFill/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Freeform 231"/>
            <p:cNvSpPr/>
            <p:nvPr/>
          </p:nvSpPr>
          <p:spPr>
            <a:xfrm>
              <a:off x="7037237" y="410462"/>
              <a:ext cx="929901" cy="401726"/>
            </a:xfrm>
            <a:custGeom>
              <a:avLst/>
              <a:gdLst>
                <a:gd name="connsiteX0" fmla="*/ 0 w 1059250"/>
                <a:gd name="connsiteY0" fmla="*/ 0 h 529625"/>
                <a:gd name="connsiteX1" fmla="*/ 1059250 w 1059250"/>
                <a:gd name="connsiteY1" fmla="*/ 0 h 529625"/>
                <a:gd name="connsiteX2" fmla="*/ 1059250 w 1059250"/>
                <a:gd name="connsiteY2" fmla="*/ 529625 h 529625"/>
                <a:gd name="connsiteX3" fmla="*/ 0 w 1059250"/>
                <a:gd name="connsiteY3" fmla="*/ 529625 h 529625"/>
                <a:gd name="connsiteX4" fmla="*/ 0 w 1059250"/>
                <a:gd name="connsiteY4" fmla="*/ 0 h 52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250" h="529625">
                  <a:moveTo>
                    <a:pt x="0" y="0"/>
                  </a:moveTo>
                  <a:lnTo>
                    <a:pt x="1059250" y="0"/>
                  </a:lnTo>
                  <a:lnTo>
                    <a:pt x="1059250" y="529625"/>
                  </a:lnTo>
                  <a:lnTo>
                    <a:pt x="0" y="529625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53334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prstClr val="black"/>
                  </a:solidFill>
                </a:rPr>
                <a:t>Division Manager (176450)</a:t>
              </a:r>
            </a:p>
            <a:p>
              <a:pPr algn="ctr" defTabSz="53334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prstClr val="black"/>
                  </a:solidFill>
                </a:rPr>
                <a:t>Thad Spaulding</a:t>
              </a:r>
            </a:p>
          </p:txBody>
        </p:sp>
      </p:grpSp>
      <p:cxnSp>
        <p:nvCxnSpPr>
          <p:cNvPr id="132" name="Straight Connector 131"/>
          <p:cNvCxnSpPr>
            <a:cxnSpLocks/>
          </p:cNvCxnSpPr>
          <p:nvPr/>
        </p:nvCxnSpPr>
        <p:spPr>
          <a:xfrm>
            <a:off x="4785611" y="404849"/>
            <a:ext cx="0" cy="427411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3113938" y="95871"/>
            <a:ext cx="3441775" cy="610677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FDCC9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6351" rIns="6351" bIns="6351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prstClr val="white"/>
              </a:solidFill>
            </a:endParaRP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>
                <a:solidFill>
                  <a:srgbClr val="002060"/>
                </a:solidFill>
              </a:rPr>
              <a:t>Associate Provost  for Enrollment Management (390340)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>
                <a:solidFill>
                  <a:srgbClr val="002060"/>
                </a:solidFill>
              </a:rPr>
              <a:t>Lori Kester</a:t>
            </a:r>
            <a:endParaRPr lang="en-US" sz="1100" b="1" dirty="0">
              <a:solidFill>
                <a:prstClr val="white"/>
              </a:solidFill>
            </a:endParaRPr>
          </a:p>
        </p:txBody>
      </p:sp>
      <p:cxnSp>
        <p:nvCxnSpPr>
          <p:cNvPr id="87" name="Straight Connector 86"/>
          <p:cNvCxnSpPr>
            <a:cxnSpLocks/>
          </p:cNvCxnSpPr>
          <p:nvPr/>
        </p:nvCxnSpPr>
        <p:spPr>
          <a:xfrm flipV="1">
            <a:off x="76249" y="842702"/>
            <a:ext cx="12052498" cy="20547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cxnSpLocks/>
          </p:cNvCxnSpPr>
          <p:nvPr/>
        </p:nvCxnSpPr>
        <p:spPr>
          <a:xfrm flipH="1">
            <a:off x="218221" y="1441783"/>
            <a:ext cx="2501" cy="2644735"/>
          </a:xfrm>
          <a:prstGeom prst="line">
            <a:avLst/>
          </a:prstGeom>
          <a:ln w="349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239880" y="3723814"/>
            <a:ext cx="183945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H="1">
            <a:off x="207961" y="1684271"/>
            <a:ext cx="194673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flipH="1">
            <a:off x="239880" y="2727510"/>
            <a:ext cx="147533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Freeform 177"/>
          <p:cNvSpPr/>
          <p:nvPr/>
        </p:nvSpPr>
        <p:spPr>
          <a:xfrm>
            <a:off x="345738" y="1481182"/>
            <a:ext cx="1549227" cy="543391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Associate Director of     Financial Aid – Scholarships (434870)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Sham Tzegai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253765" y="3239551"/>
            <a:ext cx="183945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Freeform 173"/>
          <p:cNvSpPr/>
          <p:nvPr/>
        </p:nvSpPr>
        <p:spPr>
          <a:xfrm>
            <a:off x="347400" y="2479150"/>
            <a:ext cx="1542747" cy="527845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Associate Director of     Financial Aid – Systems (430220)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Jerry Martinez</a:t>
            </a:r>
          </a:p>
        </p:txBody>
      </p:sp>
      <p:sp>
        <p:nvSpPr>
          <p:cNvPr id="175" name="Freeform 174"/>
          <p:cNvSpPr/>
          <p:nvPr/>
        </p:nvSpPr>
        <p:spPr>
          <a:xfrm>
            <a:off x="347110" y="3020185"/>
            <a:ext cx="1541839" cy="459784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Assistant Director of      Financial Aid (430890)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Anum Siddiqi</a:t>
            </a:r>
          </a:p>
        </p:txBody>
      </p:sp>
      <p:sp>
        <p:nvSpPr>
          <p:cNvPr id="177" name="Freeform 176"/>
          <p:cNvSpPr/>
          <p:nvPr/>
        </p:nvSpPr>
        <p:spPr>
          <a:xfrm>
            <a:off x="347512" y="3492208"/>
            <a:ext cx="1537851" cy="459784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Assistant Director of      Financial Aid (430240)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Eric Cronkright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61F8415B-CC11-8C4C-9BA6-545DD2650D29}"/>
              </a:ext>
            </a:extLst>
          </p:cNvPr>
          <p:cNvSpPr txBox="1"/>
          <p:nvPr/>
        </p:nvSpPr>
        <p:spPr>
          <a:xfrm>
            <a:off x="274407" y="134021"/>
            <a:ext cx="283903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solidFill>
                  <a:schemeClr val="accent1">
                    <a:lumMod val="50000"/>
                  </a:schemeClr>
                </a:solidFill>
              </a:rPr>
              <a:t>Enrollment Management</a:t>
            </a:r>
          </a:p>
        </p:txBody>
      </p:sp>
      <p:pic>
        <p:nvPicPr>
          <p:cNvPr id="276" name="Picture 275" descr="scan0001.jpg"/>
          <p:cNvPicPr/>
          <p:nvPr/>
        </p:nvPicPr>
        <p:blipFill>
          <a:blip r:embed="rId2" cstate="print"/>
          <a:srcRect l="47222" t="3588" r="1471" b="91551"/>
          <a:stretch>
            <a:fillRect/>
          </a:stretch>
        </p:blipFill>
        <p:spPr>
          <a:xfrm>
            <a:off x="8355345" y="110522"/>
            <a:ext cx="3825955" cy="586895"/>
          </a:xfrm>
          <a:prstGeom prst="rect">
            <a:avLst/>
          </a:prstGeom>
        </p:spPr>
      </p:pic>
      <p:sp>
        <p:nvSpPr>
          <p:cNvPr id="173" name="Freeform 177">
            <a:extLst>
              <a:ext uri="{FF2B5EF4-FFF2-40B4-BE49-F238E27FC236}">
                <a16:creationId xmlns:a16="http://schemas.microsoft.com/office/drawing/2014/main" id="{0A5669C7-C744-42A6-A95D-44B69EAFA698}"/>
              </a:ext>
            </a:extLst>
          </p:cNvPr>
          <p:cNvSpPr/>
          <p:nvPr/>
        </p:nvSpPr>
        <p:spPr>
          <a:xfrm>
            <a:off x="558447" y="2039952"/>
            <a:ext cx="1320682" cy="435526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Scholarship Counselor (434880)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Autumn Ware</a:t>
            </a:r>
          </a:p>
        </p:txBody>
      </p:sp>
      <p:sp>
        <p:nvSpPr>
          <p:cNvPr id="172" name="Freeform 348">
            <a:extLst>
              <a:ext uri="{FF2B5EF4-FFF2-40B4-BE49-F238E27FC236}">
                <a16:creationId xmlns:a16="http://schemas.microsoft.com/office/drawing/2014/main" id="{20A8BC04-6D67-46D2-96E3-C94C2896921A}"/>
              </a:ext>
            </a:extLst>
          </p:cNvPr>
          <p:cNvSpPr/>
          <p:nvPr/>
        </p:nvSpPr>
        <p:spPr>
          <a:xfrm>
            <a:off x="6554317" y="6069788"/>
            <a:ext cx="1722405" cy="299051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Admissions Office Specialist (430260)</a:t>
            </a:r>
          </a:p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Carolina (Cara) Pimenta Moita</a:t>
            </a:r>
          </a:p>
        </p:txBody>
      </p:sp>
      <p:sp>
        <p:nvSpPr>
          <p:cNvPr id="52" name="Freeform 51"/>
          <p:cNvSpPr/>
          <p:nvPr/>
        </p:nvSpPr>
        <p:spPr>
          <a:xfrm>
            <a:off x="76249" y="922412"/>
            <a:ext cx="1805251" cy="543391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rgbClr val="EAB20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white"/>
                </a:solidFill>
              </a:rPr>
              <a:t>Director of Financial Aid (430210)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00" b="1" dirty="0">
              <a:solidFill>
                <a:prstClr val="white"/>
              </a:solidFill>
            </a:endParaRP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white"/>
                </a:solidFill>
              </a:rPr>
              <a:t>Jill Robertson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394A57B-07A3-767B-64A9-94B00A1A01D5}"/>
              </a:ext>
            </a:extLst>
          </p:cNvPr>
          <p:cNvCxnSpPr>
            <a:cxnSpLocks/>
          </p:cNvCxnSpPr>
          <p:nvPr/>
        </p:nvCxnSpPr>
        <p:spPr>
          <a:xfrm flipH="1">
            <a:off x="5464151" y="2409525"/>
            <a:ext cx="369793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350">
            <a:extLst>
              <a:ext uri="{FF2B5EF4-FFF2-40B4-BE49-F238E27FC236}">
                <a16:creationId xmlns:a16="http://schemas.microsoft.com/office/drawing/2014/main" id="{6A59CF97-9A87-B032-67C9-09196063BEF1}"/>
              </a:ext>
            </a:extLst>
          </p:cNvPr>
          <p:cNvSpPr/>
          <p:nvPr/>
        </p:nvSpPr>
        <p:spPr>
          <a:xfrm>
            <a:off x="3868817" y="2267904"/>
            <a:ext cx="1734650" cy="263792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UG Admissions Counselor (430280)</a:t>
            </a:r>
          </a:p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Julia Cable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2CC98D5-D797-BDD9-7CBE-C7F9CC5C39C4}"/>
              </a:ext>
            </a:extLst>
          </p:cNvPr>
          <p:cNvCxnSpPr>
            <a:cxnSpLocks/>
          </p:cNvCxnSpPr>
          <p:nvPr/>
        </p:nvCxnSpPr>
        <p:spPr>
          <a:xfrm flipH="1">
            <a:off x="5548241" y="4917742"/>
            <a:ext cx="278142" cy="29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767EF12-7756-2569-E6E2-128C049EDAD0}"/>
              </a:ext>
            </a:extLst>
          </p:cNvPr>
          <p:cNvCxnSpPr>
            <a:cxnSpLocks/>
          </p:cNvCxnSpPr>
          <p:nvPr/>
        </p:nvCxnSpPr>
        <p:spPr>
          <a:xfrm flipH="1">
            <a:off x="6611698" y="3870081"/>
            <a:ext cx="70801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361">
            <a:extLst>
              <a:ext uri="{FF2B5EF4-FFF2-40B4-BE49-F238E27FC236}">
                <a16:creationId xmlns:a16="http://schemas.microsoft.com/office/drawing/2014/main" id="{B6072E47-E05A-25EC-8EFB-F5BD0147C36A}"/>
              </a:ext>
            </a:extLst>
          </p:cNvPr>
          <p:cNvSpPr/>
          <p:nvPr/>
        </p:nvSpPr>
        <p:spPr>
          <a:xfrm>
            <a:off x="7173312" y="2908105"/>
            <a:ext cx="1716294" cy="381609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Admissions Marketing Coordinator (495947)</a:t>
            </a:r>
          </a:p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/>
              <a:t> </a:t>
            </a:r>
            <a:r>
              <a:rPr lang="en-US" sz="800" b="1" dirty="0">
                <a:solidFill>
                  <a:prstClr val="black"/>
                </a:solidFill>
              </a:rPr>
              <a:t>Casey Baker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7E59DF4-E8A7-6567-359E-CC05CEE0BB12}"/>
              </a:ext>
            </a:extLst>
          </p:cNvPr>
          <p:cNvCxnSpPr>
            <a:cxnSpLocks/>
          </p:cNvCxnSpPr>
          <p:nvPr/>
        </p:nvCxnSpPr>
        <p:spPr>
          <a:xfrm flipH="1">
            <a:off x="6960698" y="3074266"/>
            <a:ext cx="232201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 242">
            <a:extLst>
              <a:ext uri="{FF2B5EF4-FFF2-40B4-BE49-F238E27FC236}">
                <a16:creationId xmlns:a16="http://schemas.microsoft.com/office/drawing/2014/main" id="{67C8B892-0354-5C87-3351-D838056D00A0}"/>
              </a:ext>
            </a:extLst>
          </p:cNvPr>
          <p:cNvSpPr/>
          <p:nvPr/>
        </p:nvSpPr>
        <p:spPr>
          <a:xfrm>
            <a:off x="2534714" y="6043165"/>
            <a:ext cx="1291811" cy="312200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Degree Auditor (523570)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Rachel Bishop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2041C95-65E1-4394-BD31-0D5ADEEF0057}"/>
              </a:ext>
            </a:extLst>
          </p:cNvPr>
          <p:cNvGrpSpPr/>
          <p:nvPr/>
        </p:nvGrpSpPr>
        <p:grpSpPr>
          <a:xfrm>
            <a:off x="1954126" y="915688"/>
            <a:ext cx="1872624" cy="5976921"/>
            <a:chOff x="1954126" y="915688"/>
            <a:chExt cx="1872624" cy="5976921"/>
          </a:xfrm>
        </p:grpSpPr>
        <p:grpSp>
          <p:nvGrpSpPr>
            <p:cNvPr id="125" name="Group 124"/>
            <p:cNvGrpSpPr/>
            <p:nvPr/>
          </p:nvGrpSpPr>
          <p:grpSpPr>
            <a:xfrm>
              <a:off x="1954126" y="915688"/>
              <a:ext cx="1872624" cy="5112770"/>
              <a:chOff x="1595726" y="678133"/>
              <a:chExt cx="1404467" cy="3834578"/>
            </a:xfrm>
          </p:grpSpPr>
          <p:sp>
            <p:nvSpPr>
              <p:cNvPr id="263" name="Freeform 262"/>
              <p:cNvSpPr/>
              <p:nvPr/>
            </p:nvSpPr>
            <p:spPr>
              <a:xfrm>
                <a:off x="1595726" y="678133"/>
                <a:ext cx="1393134" cy="410981"/>
              </a:xfrm>
              <a:custGeom>
                <a:avLst/>
                <a:gdLst>
                  <a:gd name="connsiteX0" fmla="*/ 0 w 1059250"/>
                  <a:gd name="connsiteY0" fmla="*/ 0 h 529625"/>
                  <a:gd name="connsiteX1" fmla="*/ 1059250 w 1059250"/>
                  <a:gd name="connsiteY1" fmla="*/ 0 h 529625"/>
                  <a:gd name="connsiteX2" fmla="*/ 1059250 w 1059250"/>
                  <a:gd name="connsiteY2" fmla="*/ 529625 h 529625"/>
                  <a:gd name="connsiteX3" fmla="*/ 0 w 1059250"/>
                  <a:gd name="connsiteY3" fmla="*/ 529625 h 529625"/>
                  <a:gd name="connsiteX4" fmla="*/ 0 w 1059250"/>
                  <a:gd name="connsiteY4" fmla="*/ 0 h 52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9250" h="529625">
                    <a:moveTo>
                      <a:pt x="0" y="0"/>
                    </a:moveTo>
                    <a:lnTo>
                      <a:pt x="1059250" y="0"/>
                    </a:lnTo>
                    <a:lnTo>
                      <a:pt x="1059250" y="529625"/>
                    </a:lnTo>
                    <a:lnTo>
                      <a:pt x="0" y="529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715" numCol="1" spcCol="1270" anchor="ctr" anchorCtr="0">
                <a:noAutofit/>
              </a:bodyPr>
              <a:lstStyle/>
              <a:p>
                <a:pPr algn="ctr" defTabSz="40003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b="1" dirty="0">
                    <a:solidFill>
                      <a:prstClr val="white"/>
                    </a:solidFill>
                  </a:rPr>
                  <a:t>University Registrar (520820)</a:t>
                </a:r>
              </a:p>
              <a:p>
                <a:pPr algn="ctr" defTabSz="40003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00" b="1" dirty="0">
                  <a:solidFill>
                    <a:prstClr val="white"/>
                  </a:solidFill>
                </a:endParaRPr>
              </a:p>
              <a:p>
                <a:pPr algn="ctr" defTabSz="40003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b="1" dirty="0">
                    <a:solidFill>
                      <a:prstClr val="white"/>
                    </a:solidFill>
                  </a:rPr>
                  <a:t>Paul Myskiw</a:t>
                </a: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>
                <a:off x="1695014" y="1085407"/>
                <a:ext cx="1305179" cy="3427304"/>
                <a:chOff x="1695014" y="1085407"/>
                <a:chExt cx="1305179" cy="3427304"/>
              </a:xfrm>
            </p:grpSpPr>
            <p:cxnSp>
              <p:nvCxnSpPr>
                <p:cNvPr id="128" name="Straight Connector 127"/>
                <p:cNvCxnSpPr>
                  <a:cxnSpLocks/>
                </p:cNvCxnSpPr>
                <p:nvPr/>
              </p:nvCxnSpPr>
              <p:spPr>
                <a:xfrm flipH="1" flipV="1">
                  <a:off x="1695014" y="1085407"/>
                  <a:ext cx="1286" cy="2304725"/>
                </a:xfrm>
                <a:prstGeom prst="line">
                  <a:avLst/>
                </a:prstGeom>
                <a:ln w="3492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9" name="Freeform 258"/>
                <p:cNvSpPr/>
                <p:nvPr/>
              </p:nvSpPr>
              <p:spPr>
                <a:xfrm>
                  <a:off x="1817488" y="1100575"/>
                  <a:ext cx="1182705" cy="285728"/>
                </a:xfrm>
                <a:custGeom>
                  <a:avLst/>
                  <a:gdLst>
                    <a:gd name="connsiteX0" fmla="*/ 0 w 1059250"/>
                    <a:gd name="connsiteY0" fmla="*/ 0 h 529625"/>
                    <a:gd name="connsiteX1" fmla="*/ 1059250 w 1059250"/>
                    <a:gd name="connsiteY1" fmla="*/ 0 h 529625"/>
                    <a:gd name="connsiteX2" fmla="*/ 1059250 w 1059250"/>
                    <a:gd name="connsiteY2" fmla="*/ 529625 h 529625"/>
                    <a:gd name="connsiteX3" fmla="*/ 0 w 1059250"/>
                    <a:gd name="connsiteY3" fmla="*/ 529625 h 529625"/>
                    <a:gd name="connsiteX4" fmla="*/ 0 w 1059250"/>
                    <a:gd name="connsiteY4" fmla="*/ 0 h 529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9250" h="529625">
                      <a:moveTo>
                        <a:pt x="0" y="0"/>
                      </a:moveTo>
                      <a:lnTo>
                        <a:pt x="1059250" y="0"/>
                      </a:lnTo>
                      <a:lnTo>
                        <a:pt x="1059250" y="529625"/>
                      </a:lnTo>
                      <a:lnTo>
                        <a:pt x="0" y="5296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715" tIns="5715" rIns="5715" bIns="5715" numCol="1" spcCol="1270" anchor="ctr" anchorCtr="0">
                  <a:noAutofit/>
                </a:bodyPr>
                <a:lstStyle/>
                <a:p>
                  <a:pPr algn="ctr" defTabSz="40003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b="1" dirty="0">
                      <a:solidFill>
                        <a:prstClr val="black"/>
                      </a:solidFill>
                    </a:rPr>
                    <a:t>Assistant Registrar (363440)</a:t>
                  </a:r>
                </a:p>
                <a:p>
                  <a:pPr algn="ctr" defTabSz="40003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133" b="1" dirty="0">
                    <a:solidFill>
                      <a:prstClr val="black"/>
                    </a:solidFill>
                  </a:endParaRPr>
                </a:p>
                <a:p>
                  <a:pPr algn="ctr" defTabSz="40003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900" b="1">
                      <a:solidFill>
                        <a:prstClr val="black"/>
                      </a:solidFill>
                    </a:rPr>
                    <a:t>VACANT</a:t>
                  </a:r>
                  <a:endParaRPr lang="en-US" sz="900" b="1" dirty="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133" name="Group 132"/>
                <p:cNvGrpSpPr/>
                <p:nvPr/>
              </p:nvGrpSpPr>
              <p:grpSpPr>
                <a:xfrm>
                  <a:off x="1699212" y="1398051"/>
                  <a:ext cx="1300981" cy="2975563"/>
                  <a:chOff x="1676383" y="1387320"/>
                  <a:chExt cx="1300981" cy="2975563"/>
                </a:xfrm>
              </p:grpSpPr>
              <p:grpSp>
                <p:nvGrpSpPr>
                  <p:cNvPr id="146" name="Group 145"/>
                  <p:cNvGrpSpPr/>
                  <p:nvPr/>
                </p:nvGrpSpPr>
                <p:grpSpPr>
                  <a:xfrm>
                    <a:off x="1676383" y="1387320"/>
                    <a:ext cx="1300812" cy="2975563"/>
                    <a:chOff x="1678639" y="1373312"/>
                    <a:chExt cx="1300812" cy="2975563"/>
                  </a:xfrm>
                </p:grpSpPr>
                <p:grpSp>
                  <p:nvGrpSpPr>
                    <p:cNvPr id="149" name="Group 148"/>
                    <p:cNvGrpSpPr/>
                    <p:nvPr/>
                  </p:nvGrpSpPr>
                  <p:grpSpPr>
                    <a:xfrm>
                      <a:off x="1678639" y="1684976"/>
                      <a:ext cx="1300812" cy="2663899"/>
                      <a:chOff x="1687988" y="1701979"/>
                      <a:chExt cx="1300812" cy="2663899"/>
                    </a:xfrm>
                  </p:grpSpPr>
                  <p:cxnSp>
                    <p:nvCxnSpPr>
                      <p:cNvPr id="154" name="Straight Connector 153">
                        <a:extLst>
                          <a:ext uri="{FF2B5EF4-FFF2-40B4-BE49-F238E27FC236}">
                            <a16:creationId xmlns:a16="http://schemas.microsoft.com/office/drawing/2014/main" id="{5668042E-3ED4-A545-BB4C-4989924C083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1931117" y="2289331"/>
                        <a:ext cx="4119" cy="840074"/>
                      </a:xfrm>
                      <a:prstGeom prst="line">
                        <a:avLst/>
                      </a:prstGeom>
                      <a:ln w="12700">
                        <a:solidFill>
                          <a:schemeClr val="accent5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4" name="Straight Connector 223"/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1935702" y="2518974"/>
                        <a:ext cx="112051" cy="1863"/>
                      </a:xfrm>
                      <a:prstGeom prst="line">
                        <a:avLst/>
                      </a:prstGeom>
                      <a:ln w="12700">
                        <a:solidFill>
                          <a:schemeClr val="accent5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3" name="Straight Connector 152"/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1930904" y="4365878"/>
                        <a:ext cx="168505" cy="0"/>
                      </a:xfrm>
                      <a:prstGeom prst="line">
                        <a:avLst/>
                      </a:prstGeom>
                      <a:ln w="12700">
                        <a:solidFill>
                          <a:schemeClr val="accent5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1" name="Straight Connector 150"/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1944356" y="2820369"/>
                        <a:ext cx="155266" cy="0"/>
                      </a:xfrm>
                      <a:prstGeom prst="line">
                        <a:avLst/>
                      </a:prstGeom>
                      <a:ln w="12700">
                        <a:solidFill>
                          <a:schemeClr val="accent5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7" name="Straight Connector 226"/>
                      <p:cNvCxnSpPr/>
                      <p:nvPr/>
                    </p:nvCxnSpPr>
                    <p:spPr>
                      <a:xfrm flipH="1">
                        <a:off x="1687988" y="2206021"/>
                        <a:ext cx="137959" cy="0"/>
                      </a:xfrm>
                      <a:prstGeom prst="line">
                        <a:avLst/>
                      </a:prstGeom>
                      <a:ln w="25400">
                        <a:solidFill>
                          <a:schemeClr val="accent5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28" name="Freeform 227"/>
                      <p:cNvSpPr/>
                      <p:nvPr/>
                    </p:nvSpPr>
                    <p:spPr>
                      <a:xfrm>
                        <a:off x="1795830" y="2013644"/>
                        <a:ext cx="1192970" cy="316688"/>
                      </a:xfrm>
                      <a:custGeom>
                        <a:avLst/>
                        <a:gdLst>
                          <a:gd name="connsiteX0" fmla="*/ 0 w 1059250"/>
                          <a:gd name="connsiteY0" fmla="*/ 0 h 529625"/>
                          <a:gd name="connsiteX1" fmla="*/ 1059250 w 1059250"/>
                          <a:gd name="connsiteY1" fmla="*/ 0 h 529625"/>
                          <a:gd name="connsiteX2" fmla="*/ 1059250 w 1059250"/>
                          <a:gd name="connsiteY2" fmla="*/ 529625 h 529625"/>
                          <a:gd name="connsiteX3" fmla="*/ 0 w 1059250"/>
                          <a:gd name="connsiteY3" fmla="*/ 529625 h 529625"/>
                          <a:gd name="connsiteX4" fmla="*/ 0 w 1059250"/>
                          <a:gd name="connsiteY4" fmla="*/ 0 h 5296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59250" h="529625">
                            <a:moveTo>
                              <a:pt x="0" y="0"/>
                            </a:moveTo>
                            <a:lnTo>
                              <a:pt x="1059250" y="0"/>
                            </a:lnTo>
                            <a:lnTo>
                              <a:pt x="1059250" y="529625"/>
                            </a:lnTo>
                            <a:lnTo>
                              <a:pt x="0" y="52962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1">
                        <a:scrgbClr r="0" g="0" b="0"/>
                      </a:fillRef>
                      <a:effectRef idx="0">
                        <a:schemeClr val="accent1"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lt1"/>
                      </a:fontRef>
                    </p:style>
                    <p:txBody>
                      <a:bodyPr spcFirstLastPara="0" vert="horz" wrap="square" lIns="5715" tIns="5715" rIns="5715" bIns="5715" numCol="1" spcCol="1270" anchor="ctr" anchorCtr="0">
                        <a:noAutofit/>
                      </a:bodyPr>
                      <a:lstStyle/>
                      <a:p>
                        <a:pPr algn="ctr" defTabSz="40003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spcAft>
                            <a:spcPct val="35000"/>
                          </a:spcAft>
                        </a:pPr>
                        <a:r>
                          <a:rPr lang="en-US" sz="900" b="1" dirty="0">
                            <a:solidFill>
                              <a:prstClr val="black"/>
                            </a:solidFill>
                          </a:rPr>
                          <a:t>Associate Registrar-          Advising &amp; Operations (520920)</a:t>
                        </a:r>
                      </a:p>
                      <a:p>
                        <a:pPr algn="ctr" defTabSz="40003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spcAft>
                            <a:spcPct val="35000"/>
                          </a:spcAft>
                        </a:pPr>
                        <a:r>
                          <a:rPr lang="en-US" sz="900" b="1" dirty="0">
                            <a:solidFill>
                              <a:prstClr val="black"/>
                            </a:solidFill>
                          </a:rPr>
                          <a:t>Scott Heath</a:t>
                        </a:r>
                      </a:p>
                    </p:txBody>
                  </p:sp>
                  <p:sp>
                    <p:nvSpPr>
                      <p:cNvPr id="243" name="Freeform 242"/>
                      <p:cNvSpPr/>
                      <p:nvPr/>
                    </p:nvSpPr>
                    <p:spPr>
                      <a:xfrm>
                        <a:off x="2023064" y="1701979"/>
                        <a:ext cx="964781" cy="300703"/>
                      </a:xfrm>
                      <a:custGeom>
                        <a:avLst/>
                        <a:gdLst>
                          <a:gd name="connsiteX0" fmla="*/ 0 w 1059250"/>
                          <a:gd name="connsiteY0" fmla="*/ 0 h 529625"/>
                          <a:gd name="connsiteX1" fmla="*/ 1059250 w 1059250"/>
                          <a:gd name="connsiteY1" fmla="*/ 0 h 529625"/>
                          <a:gd name="connsiteX2" fmla="*/ 1059250 w 1059250"/>
                          <a:gd name="connsiteY2" fmla="*/ 529625 h 529625"/>
                          <a:gd name="connsiteX3" fmla="*/ 0 w 1059250"/>
                          <a:gd name="connsiteY3" fmla="*/ 529625 h 529625"/>
                          <a:gd name="connsiteX4" fmla="*/ 0 w 1059250"/>
                          <a:gd name="connsiteY4" fmla="*/ 0 h 5296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59250" h="529625">
                            <a:moveTo>
                              <a:pt x="0" y="0"/>
                            </a:moveTo>
                            <a:lnTo>
                              <a:pt x="1059250" y="0"/>
                            </a:lnTo>
                            <a:lnTo>
                              <a:pt x="1059250" y="529625"/>
                            </a:lnTo>
                            <a:lnTo>
                              <a:pt x="0" y="52962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1">
                        <a:scrgbClr r="0" g="0" b="0"/>
                      </a:fillRef>
                      <a:effectRef idx="0">
                        <a:schemeClr val="accent1"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lt1"/>
                      </a:fontRef>
                    </p:style>
                    <p:txBody>
                      <a:bodyPr spcFirstLastPara="0" vert="horz" wrap="square" lIns="5715" tIns="5715" rIns="5715" bIns="5715" numCol="1" spcCol="1270" anchor="ctr" anchorCtr="0">
                        <a:noAutofit/>
                      </a:bodyPr>
                      <a:lstStyle/>
                      <a:p>
                        <a:pPr algn="ctr" defTabSz="40003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spcAft>
                            <a:spcPct val="35000"/>
                          </a:spcAft>
                        </a:pPr>
                        <a:r>
                          <a:rPr lang="en-US" sz="900" b="1" dirty="0">
                            <a:solidFill>
                              <a:prstClr val="black"/>
                            </a:solidFill>
                          </a:rPr>
                          <a:t>Registrar Advisor (521830)</a:t>
                        </a:r>
                      </a:p>
                      <a:p>
                        <a:pPr algn="ctr" defTabSz="40003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spcAft>
                            <a:spcPct val="35000"/>
                          </a:spcAft>
                        </a:pPr>
                        <a:r>
                          <a:rPr lang="en-US" sz="900" b="1" dirty="0">
                            <a:solidFill>
                              <a:prstClr val="black"/>
                            </a:solidFill>
                          </a:rPr>
                          <a:t>Kendra Petri</a:t>
                        </a:r>
                      </a:p>
                    </p:txBody>
                  </p:sp>
                </p:grpSp>
                <p:sp>
                  <p:nvSpPr>
                    <p:cNvPr id="150" name="Freeform 149"/>
                    <p:cNvSpPr/>
                    <p:nvPr/>
                  </p:nvSpPr>
                  <p:spPr>
                    <a:xfrm>
                      <a:off x="2009815" y="2938198"/>
                      <a:ext cx="958431" cy="261316"/>
                    </a:xfrm>
                    <a:custGeom>
                      <a:avLst/>
                      <a:gdLst>
                        <a:gd name="connsiteX0" fmla="*/ 0 w 1059250"/>
                        <a:gd name="connsiteY0" fmla="*/ 0 h 529625"/>
                        <a:gd name="connsiteX1" fmla="*/ 1059250 w 1059250"/>
                        <a:gd name="connsiteY1" fmla="*/ 0 h 529625"/>
                        <a:gd name="connsiteX2" fmla="*/ 1059250 w 1059250"/>
                        <a:gd name="connsiteY2" fmla="*/ 529625 h 529625"/>
                        <a:gd name="connsiteX3" fmla="*/ 0 w 1059250"/>
                        <a:gd name="connsiteY3" fmla="*/ 529625 h 529625"/>
                        <a:gd name="connsiteX4" fmla="*/ 0 w 1059250"/>
                        <a:gd name="connsiteY4" fmla="*/ 0 h 5296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59250" h="529625">
                          <a:moveTo>
                            <a:pt x="0" y="0"/>
                          </a:moveTo>
                          <a:lnTo>
                            <a:pt x="1059250" y="0"/>
                          </a:lnTo>
                          <a:lnTo>
                            <a:pt x="1059250" y="529625"/>
                          </a:lnTo>
                          <a:lnTo>
                            <a:pt x="0" y="52962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rgbClr r="0" g="0" b="0"/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  <p:txBody>
                    <a:bodyPr spcFirstLastPara="0" vert="horz" wrap="square" lIns="5715" tIns="5715" rIns="5715" bIns="5715" numCol="1" spcCol="1270" anchor="ctr" anchorCtr="0">
                      <a:noAutofit/>
                    </a:bodyPr>
                    <a:lstStyle/>
                    <a:p>
                      <a:pPr algn="ctr" defTabSz="40003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US" sz="900" b="1" dirty="0">
                          <a:solidFill>
                            <a:prstClr val="black"/>
                          </a:solidFill>
                        </a:rPr>
                        <a:t>Registrar Advisor (520100)</a:t>
                      </a:r>
                    </a:p>
                    <a:p>
                      <a:pPr algn="ctr" defTabSz="40003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US" sz="900" b="1" dirty="0">
                          <a:solidFill>
                            <a:prstClr val="black"/>
                          </a:solidFill>
                        </a:rPr>
                        <a:t>Arielle Rainey</a:t>
                      </a:r>
                    </a:p>
                  </p:txBody>
                </p:sp>
                <p:sp>
                  <p:nvSpPr>
                    <p:cNvPr id="148" name="Freeform 147"/>
                    <p:cNvSpPr/>
                    <p:nvPr/>
                  </p:nvSpPr>
                  <p:spPr>
                    <a:xfrm>
                      <a:off x="2012639" y="1373312"/>
                      <a:ext cx="961914" cy="300702"/>
                    </a:xfrm>
                    <a:custGeom>
                      <a:avLst/>
                      <a:gdLst>
                        <a:gd name="connsiteX0" fmla="*/ 0 w 1059250"/>
                        <a:gd name="connsiteY0" fmla="*/ 0 h 529625"/>
                        <a:gd name="connsiteX1" fmla="*/ 1059250 w 1059250"/>
                        <a:gd name="connsiteY1" fmla="*/ 0 h 529625"/>
                        <a:gd name="connsiteX2" fmla="*/ 1059250 w 1059250"/>
                        <a:gd name="connsiteY2" fmla="*/ 529625 h 529625"/>
                        <a:gd name="connsiteX3" fmla="*/ 0 w 1059250"/>
                        <a:gd name="connsiteY3" fmla="*/ 529625 h 529625"/>
                        <a:gd name="connsiteX4" fmla="*/ 0 w 1059250"/>
                        <a:gd name="connsiteY4" fmla="*/ 0 h 5296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59250" h="529625">
                          <a:moveTo>
                            <a:pt x="0" y="0"/>
                          </a:moveTo>
                          <a:lnTo>
                            <a:pt x="1059250" y="0"/>
                          </a:lnTo>
                          <a:lnTo>
                            <a:pt x="1059250" y="529625"/>
                          </a:lnTo>
                          <a:lnTo>
                            <a:pt x="0" y="52962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rgbClr r="0" g="0" b="0"/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  <p:txBody>
                    <a:bodyPr spcFirstLastPara="0" vert="horz" wrap="square" lIns="5715" tIns="5715" rIns="5715" bIns="5715" numCol="1" spcCol="1270" anchor="ctr" anchorCtr="0">
                      <a:noAutofit/>
                    </a:bodyPr>
                    <a:lstStyle/>
                    <a:p>
                      <a:pPr algn="ctr" defTabSz="40003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US" sz="900" b="1" dirty="0">
                          <a:solidFill>
                            <a:prstClr val="black"/>
                          </a:solidFill>
                        </a:rPr>
                        <a:t>Registrar Coordinator (521850)</a:t>
                      </a:r>
                    </a:p>
                    <a:p>
                      <a:pPr algn="ctr" defTabSz="40003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US" sz="900" b="1" dirty="0">
                          <a:solidFill>
                            <a:prstClr val="black"/>
                          </a:solidFill>
                        </a:rPr>
                        <a:t>Aileen Sanchez</a:t>
                      </a:r>
                    </a:p>
                  </p:txBody>
                </p:sp>
              </p:grpSp>
              <p:sp>
                <p:nvSpPr>
                  <p:cNvPr id="145" name="Freeform 144"/>
                  <p:cNvSpPr/>
                  <p:nvPr/>
                </p:nvSpPr>
                <p:spPr>
                  <a:xfrm>
                    <a:off x="2016929" y="2333571"/>
                    <a:ext cx="960435" cy="287888"/>
                  </a:xfrm>
                  <a:custGeom>
                    <a:avLst/>
                    <a:gdLst>
                      <a:gd name="connsiteX0" fmla="*/ 0 w 1059250"/>
                      <a:gd name="connsiteY0" fmla="*/ 0 h 529625"/>
                      <a:gd name="connsiteX1" fmla="*/ 1059250 w 1059250"/>
                      <a:gd name="connsiteY1" fmla="*/ 0 h 529625"/>
                      <a:gd name="connsiteX2" fmla="*/ 1059250 w 1059250"/>
                      <a:gd name="connsiteY2" fmla="*/ 529625 h 529625"/>
                      <a:gd name="connsiteX3" fmla="*/ 0 w 1059250"/>
                      <a:gd name="connsiteY3" fmla="*/ 529625 h 529625"/>
                      <a:gd name="connsiteX4" fmla="*/ 0 w 1059250"/>
                      <a:gd name="connsiteY4" fmla="*/ 0 h 5296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59250" h="529625">
                        <a:moveTo>
                          <a:pt x="0" y="0"/>
                        </a:moveTo>
                        <a:lnTo>
                          <a:pt x="1059250" y="0"/>
                        </a:lnTo>
                        <a:lnTo>
                          <a:pt x="1059250" y="529625"/>
                        </a:lnTo>
                        <a:lnTo>
                          <a:pt x="0" y="52962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5715" tIns="5715" rIns="5715" bIns="5715" numCol="1" spcCol="1270" anchor="ctr" anchorCtr="0">
                    <a:noAutofit/>
                  </a:bodyPr>
                  <a:lstStyle/>
                  <a:p>
                    <a:pPr algn="ctr" defTabSz="40003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900" b="1" dirty="0">
                        <a:solidFill>
                          <a:prstClr val="black"/>
                        </a:solidFill>
                      </a:rPr>
                      <a:t>Registrar Advisor (521820)</a:t>
                    </a:r>
                  </a:p>
                  <a:p>
                    <a:pPr algn="ctr" defTabSz="40003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900" b="1" dirty="0">
                        <a:solidFill>
                          <a:prstClr val="black"/>
                        </a:solidFill>
                      </a:rPr>
                      <a:t>Janice Vue</a:t>
                    </a:r>
                  </a:p>
                </p:txBody>
              </p:sp>
            </p:grpSp>
            <p:grpSp>
              <p:nvGrpSpPr>
                <p:cNvPr id="134" name="Group 133"/>
                <p:cNvGrpSpPr/>
                <p:nvPr/>
              </p:nvGrpSpPr>
              <p:grpSpPr>
                <a:xfrm>
                  <a:off x="1699212" y="1234293"/>
                  <a:ext cx="1296571" cy="3278418"/>
                  <a:chOff x="1699212" y="1234293"/>
                  <a:chExt cx="1296571" cy="3278418"/>
                </a:xfrm>
              </p:grpSpPr>
              <p:cxnSp>
                <p:nvCxnSpPr>
                  <p:cNvPr id="137" name="Straight Connector 136"/>
                  <p:cNvCxnSpPr>
                    <a:cxnSpLocks/>
                  </p:cNvCxnSpPr>
                  <p:nvPr/>
                </p:nvCxnSpPr>
                <p:spPr>
                  <a:xfrm flipH="1">
                    <a:off x="1699212" y="1234293"/>
                    <a:ext cx="115545" cy="1367"/>
                  </a:xfrm>
                  <a:prstGeom prst="line">
                    <a:avLst/>
                  </a:prstGeom>
                  <a:ln w="254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>
                    <a:extLst>
                      <a:ext uri="{FF2B5EF4-FFF2-40B4-BE49-F238E27FC236}">
                        <a16:creationId xmlns:a16="http://schemas.microsoft.com/office/drawing/2014/main" id="{5668042E-3ED4-A545-BB4C-4989924C08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35790" y="1413165"/>
                    <a:ext cx="3278" cy="425408"/>
                  </a:xfrm>
                  <a:prstGeom prst="line">
                    <a:avLst/>
                  </a:prstGeom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>
                    <a:cxnSpLocks/>
                  </p:cNvCxnSpPr>
                  <p:nvPr/>
                </p:nvCxnSpPr>
                <p:spPr>
                  <a:xfrm flipH="1">
                    <a:off x="1942341" y="1572240"/>
                    <a:ext cx="101673" cy="0"/>
                  </a:xfrm>
                  <a:prstGeom prst="line">
                    <a:avLst/>
                  </a:prstGeom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>
                    <a:cxnSpLocks/>
                  </p:cNvCxnSpPr>
                  <p:nvPr/>
                </p:nvCxnSpPr>
                <p:spPr>
                  <a:xfrm flipH="1">
                    <a:off x="1935790" y="1833786"/>
                    <a:ext cx="108224" cy="0"/>
                  </a:xfrm>
                  <a:prstGeom prst="line">
                    <a:avLst/>
                  </a:prstGeom>
                  <a:ln w="1270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9" name="Freeform 138"/>
                  <p:cNvSpPr/>
                  <p:nvPr/>
                </p:nvSpPr>
                <p:spPr>
                  <a:xfrm>
                    <a:off x="1811293" y="3230339"/>
                    <a:ext cx="1184490" cy="319587"/>
                  </a:xfrm>
                  <a:custGeom>
                    <a:avLst/>
                    <a:gdLst>
                      <a:gd name="connsiteX0" fmla="*/ 0 w 1059250"/>
                      <a:gd name="connsiteY0" fmla="*/ 0 h 529625"/>
                      <a:gd name="connsiteX1" fmla="*/ 1059250 w 1059250"/>
                      <a:gd name="connsiteY1" fmla="*/ 0 h 529625"/>
                      <a:gd name="connsiteX2" fmla="*/ 1059250 w 1059250"/>
                      <a:gd name="connsiteY2" fmla="*/ 529625 h 529625"/>
                      <a:gd name="connsiteX3" fmla="*/ 0 w 1059250"/>
                      <a:gd name="connsiteY3" fmla="*/ 529625 h 529625"/>
                      <a:gd name="connsiteX4" fmla="*/ 0 w 1059250"/>
                      <a:gd name="connsiteY4" fmla="*/ 0 h 5296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59250" h="529625">
                        <a:moveTo>
                          <a:pt x="0" y="0"/>
                        </a:moveTo>
                        <a:lnTo>
                          <a:pt x="1059250" y="0"/>
                        </a:lnTo>
                        <a:lnTo>
                          <a:pt x="1059250" y="529625"/>
                        </a:lnTo>
                        <a:lnTo>
                          <a:pt x="0" y="52962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5715" tIns="5715" rIns="5715" bIns="5715" numCol="1" spcCol="1270" anchor="ctr" anchorCtr="0">
                    <a:noAutofit/>
                  </a:bodyPr>
                  <a:lstStyle/>
                  <a:p>
                    <a:pPr algn="ctr" defTabSz="40003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900" b="1" dirty="0">
                        <a:solidFill>
                          <a:prstClr val="black"/>
                        </a:solidFill>
                      </a:rPr>
                      <a:t>Associate Registrar-           Systems &amp; Processing (523550)</a:t>
                    </a:r>
                  </a:p>
                  <a:p>
                    <a:pPr algn="ctr" defTabSz="40003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900" b="1" dirty="0">
                        <a:solidFill>
                          <a:prstClr val="black"/>
                        </a:solidFill>
                      </a:rPr>
                      <a:t>Catarina Moita</a:t>
                    </a:r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>
                  <a:xfrm>
                    <a:off x="2022849" y="3556553"/>
                    <a:ext cx="968858" cy="256887"/>
                  </a:xfrm>
                  <a:custGeom>
                    <a:avLst/>
                    <a:gdLst>
                      <a:gd name="connsiteX0" fmla="*/ 0 w 1059250"/>
                      <a:gd name="connsiteY0" fmla="*/ 0 h 529625"/>
                      <a:gd name="connsiteX1" fmla="*/ 1059250 w 1059250"/>
                      <a:gd name="connsiteY1" fmla="*/ 0 h 529625"/>
                      <a:gd name="connsiteX2" fmla="*/ 1059250 w 1059250"/>
                      <a:gd name="connsiteY2" fmla="*/ 529625 h 529625"/>
                      <a:gd name="connsiteX3" fmla="*/ 0 w 1059250"/>
                      <a:gd name="connsiteY3" fmla="*/ 529625 h 529625"/>
                      <a:gd name="connsiteX4" fmla="*/ 0 w 1059250"/>
                      <a:gd name="connsiteY4" fmla="*/ 0 h 5296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59250" h="529625">
                        <a:moveTo>
                          <a:pt x="0" y="0"/>
                        </a:moveTo>
                        <a:lnTo>
                          <a:pt x="1059250" y="0"/>
                        </a:lnTo>
                        <a:lnTo>
                          <a:pt x="1059250" y="529625"/>
                        </a:lnTo>
                        <a:lnTo>
                          <a:pt x="0" y="52962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5715" tIns="5715" rIns="5715" bIns="5715" numCol="1" spcCol="1270" anchor="ctr" anchorCtr="0">
                    <a:noAutofit/>
                  </a:bodyPr>
                  <a:lstStyle/>
                  <a:p>
                    <a:pPr algn="ctr" defTabSz="40003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900" b="1" dirty="0">
                        <a:solidFill>
                          <a:prstClr val="black"/>
                        </a:solidFill>
                      </a:rPr>
                      <a:t>Data Specialist (520300)</a:t>
                    </a:r>
                  </a:p>
                  <a:p>
                    <a:pPr algn="ctr" defTabSz="40003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900" b="1" dirty="0">
                        <a:solidFill>
                          <a:prstClr val="black"/>
                        </a:solidFill>
                      </a:rPr>
                      <a:t>Margaret Bellville</a:t>
                    </a:r>
                  </a:p>
                </p:txBody>
              </p:sp>
              <p:sp>
                <p:nvSpPr>
                  <p:cNvPr id="142" name="Freeform 141"/>
                  <p:cNvSpPr/>
                  <p:nvPr/>
                </p:nvSpPr>
                <p:spPr>
                  <a:xfrm>
                    <a:off x="2028174" y="4198047"/>
                    <a:ext cx="964154" cy="314664"/>
                  </a:xfrm>
                  <a:custGeom>
                    <a:avLst/>
                    <a:gdLst>
                      <a:gd name="connsiteX0" fmla="*/ 0 w 1059250"/>
                      <a:gd name="connsiteY0" fmla="*/ 0 h 529625"/>
                      <a:gd name="connsiteX1" fmla="*/ 1059250 w 1059250"/>
                      <a:gd name="connsiteY1" fmla="*/ 0 h 529625"/>
                      <a:gd name="connsiteX2" fmla="*/ 1059250 w 1059250"/>
                      <a:gd name="connsiteY2" fmla="*/ 529625 h 529625"/>
                      <a:gd name="connsiteX3" fmla="*/ 0 w 1059250"/>
                      <a:gd name="connsiteY3" fmla="*/ 529625 h 529625"/>
                      <a:gd name="connsiteX4" fmla="*/ 0 w 1059250"/>
                      <a:gd name="connsiteY4" fmla="*/ 0 h 5296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59250" h="529625">
                        <a:moveTo>
                          <a:pt x="0" y="0"/>
                        </a:moveTo>
                        <a:lnTo>
                          <a:pt x="1059250" y="0"/>
                        </a:lnTo>
                        <a:lnTo>
                          <a:pt x="1059250" y="529625"/>
                        </a:lnTo>
                        <a:lnTo>
                          <a:pt x="0" y="52962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5715" tIns="5715" rIns="5715" bIns="5715" numCol="1" spcCol="1270" anchor="ctr" anchorCtr="0">
                    <a:noAutofit/>
                  </a:bodyPr>
                  <a:lstStyle/>
                  <a:p>
                    <a:pPr algn="ctr" defTabSz="40003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900" b="1" dirty="0">
                        <a:solidFill>
                          <a:prstClr val="black"/>
                        </a:solidFill>
                      </a:rPr>
                      <a:t>Class Scheduling Coordinator (520310) </a:t>
                    </a:r>
                  </a:p>
                  <a:p>
                    <a:pPr algn="ctr" defTabSz="40003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900" b="1" dirty="0">
                        <a:solidFill>
                          <a:prstClr val="black"/>
                        </a:solidFill>
                      </a:rPr>
                      <a:t>Sarah Lamont</a:t>
                    </a:r>
                  </a:p>
                </p:txBody>
              </p:sp>
            </p:grpSp>
          </p:grpSp>
        </p:grpSp>
        <p:sp>
          <p:nvSpPr>
            <p:cNvPr id="130" name="Freeform 129"/>
            <p:cNvSpPr/>
            <p:nvPr/>
          </p:nvSpPr>
          <p:spPr>
            <a:xfrm>
              <a:off x="2530723" y="6368940"/>
              <a:ext cx="1284268" cy="523669"/>
            </a:xfrm>
            <a:custGeom>
              <a:avLst/>
              <a:gdLst>
                <a:gd name="connsiteX0" fmla="*/ 0 w 1059250"/>
                <a:gd name="connsiteY0" fmla="*/ 0 h 529625"/>
                <a:gd name="connsiteX1" fmla="*/ 1059250 w 1059250"/>
                <a:gd name="connsiteY1" fmla="*/ 0 h 529625"/>
                <a:gd name="connsiteX2" fmla="*/ 1059250 w 1059250"/>
                <a:gd name="connsiteY2" fmla="*/ 529625 h 529625"/>
                <a:gd name="connsiteX3" fmla="*/ 0 w 1059250"/>
                <a:gd name="connsiteY3" fmla="*/ 529625 h 529625"/>
                <a:gd name="connsiteX4" fmla="*/ 0 w 1059250"/>
                <a:gd name="connsiteY4" fmla="*/ 0 h 52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250" h="529625">
                  <a:moveTo>
                    <a:pt x="0" y="0"/>
                  </a:moveTo>
                  <a:lnTo>
                    <a:pt x="1059250" y="0"/>
                  </a:lnTo>
                  <a:lnTo>
                    <a:pt x="1059250" y="529625"/>
                  </a:lnTo>
                  <a:lnTo>
                    <a:pt x="0" y="529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3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prstClr val="black"/>
                  </a:solidFill>
                </a:rPr>
                <a:t>Curriculum &amp; Administrative Specialist (311060)</a:t>
              </a:r>
            </a:p>
            <a:p>
              <a:pPr algn="ctr" defTabSz="40003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 err="1">
                  <a:solidFill>
                    <a:prstClr val="black"/>
                  </a:solidFill>
                </a:rPr>
                <a:t>Kristeen</a:t>
              </a:r>
              <a:r>
                <a:rPr lang="en-US" sz="900" b="1" dirty="0">
                  <a:solidFill>
                    <a:prstClr val="black"/>
                  </a:solidFill>
                </a:rPr>
                <a:t> </a:t>
              </a:r>
              <a:r>
                <a:rPr lang="en-US" sz="900" b="1" dirty="0" err="1">
                  <a:solidFill>
                    <a:prstClr val="black"/>
                  </a:solidFill>
                </a:rPr>
                <a:t>Seraccino</a:t>
              </a:r>
              <a:endParaRPr lang="en-US" sz="900" b="1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3ECD12B-8D6C-2F51-5E64-91DD3CFB9BCD}"/>
              </a:ext>
            </a:extLst>
          </p:cNvPr>
          <p:cNvCxnSpPr/>
          <p:nvPr/>
        </p:nvCxnSpPr>
        <p:spPr>
          <a:xfrm flipH="1">
            <a:off x="5591578" y="6670542"/>
            <a:ext cx="356183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346">
            <a:extLst>
              <a:ext uri="{FF2B5EF4-FFF2-40B4-BE49-F238E27FC236}">
                <a16:creationId xmlns:a16="http://schemas.microsoft.com/office/drawing/2014/main" id="{A6286961-DEAB-8D9D-1CF5-C2FC81ED5A4A}"/>
              </a:ext>
            </a:extLst>
          </p:cNvPr>
          <p:cNvSpPr/>
          <p:nvPr/>
        </p:nvSpPr>
        <p:spPr>
          <a:xfrm>
            <a:off x="3881862" y="6456223"/>
            <a:ext cx="1725572" cy="403225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International Graduate Recruiter (390130)</a:t>
            </a:r>
          </a:p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Nicholas Fernandez</a:t>
            </a:r>
          </a:p>
        </p:txBody>
      </p:sp>
      <p:sp>
        <p:nvSpPr>
          <p:cNvPr id="40" name="Freeform 330">
            <a:extLst>
              <a:ext uri="{FF2B5EF4-FFF2-40B4-BE49-F238E27FC236}">
                <a16:creationId xmlns:a16="http://schemas.microsoft.com/office/drawing/2014/main" id="{78BC4BA0-2B98-BE55-7737-723E6830679B}"/>
              </a:ext>
            </a:extLst>
          </p:cNvPr>
          <p:cNvSpPr/>
          <p:nvPr/>
        </p:nvSpPr>
        <p:spPr>
          <a:xfrm>
            <a:off x="7193504" y="3747162"/>
            <a:ext cx="1689730" cy="354882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Admissions Applications Coordinator (390120)</a:t>
            </a:r>
          </a:p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Deborah </a:t>
            </a:r>
            <a:r>
              <a:rPr lang="en-US" sz="800" b="1" dirty="0" err="1">
                <a:solidFill>
                  <a:prstClr val="black"/>
                </a:solidFill>
              </a:rPr>
              <a:t>Barabas</a:t>
            </a:r>
            <a:endParaRPr lang="en-US" sz="800" b="1" dirty="0">
              <a:solidFill>
                <a:prstClr val="black"/>
              </a:solidFill>
            </a:endParaRPr>
          </a:p>
        </p:txBody>
      </p:sp>
      <p:sp>
        <p:nvSpPr>
          <p:cNvPr id="165" name="Freeform 245">
            <a:extLst>
              <a:ext uri="{FF2B5EF4-FFF2-40B4-BE49-F238E27FC236}">
                <a16:creationId xmlns:a16="http://schemas.microsoft.com/office/drawing/2014/main" id="{E3DF0FD0-69C4-4C32-B836-405D1C617DD6}"/>
              </a:ext>
            </a:extLst>
          </p:cNvPr>
          <p:cNvSpPr/>
          <p:nvPr/>
        </p:nvSpPr>
        <p:spPr>
          <a:xfrm>
            <a:off x="2530723" y="5095050"/>
            <a:ext cx="1280862" cy="503417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Advisor – Online Graduate Programs (523560)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James Ross</a:t>
            </a:r>
          </a:p>
        </p:txBody>
      </p:sp>
      <p:sp>
        <p:nvSpPr>
          <p:cNvPr id="158" name="Freeform 245">
            <a:extLst>
              <a:ext uri="{FF2B5EF4-FFF2-40B4-BE49-F238E27FC236}">
                <a16:creationId xmlns:a16="http://schemas.microsoft.com/office/drawing/2014/main" id="{5F455AF3-B6E2-4625-B735-BB52E122515D}"/>
              </a:ext>
            </a:extLst>
          </p:cNvPr>
          <p:cNvSpPr/>
          <p:nvPr/>
        </p:nvSpPr>
        <p:spPr>
          <a:xfrm>
            <a:off x="2533675" y="3533618"/>
            <a:ext cx="1293847" cy="415826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Transfer Evaluation Coordinator (715030)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Colin Schneider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07D763-311E-472C-BED7-0C45C41794CA}"/>
              </a:ext>
            </a:extLst>
          </p:cNvPr>
          <p:cNvGrpSpPr/>
          <p:nvPr/>
        </p:nvGrpSpPr>
        <p:grpSpPr>
          <a:xfrm>
            <a:off x="3854104" y="915688"/>
            <a:ext cx="5045480" cy="5754855"/>
            <a:chOff x="3855711" y="951991"/>
            <a:chExt cx="4989568" cy="551246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767ED0E-D1F1-4322-8C6B-C954BDE9DB9C}"/>
                </a:ext>
              </a:extLst>
            </p:cNvPr>
            <p:cNvGrpSpPr/>
            <p:nvPr/>
          </p:nvGrpSpPr>
          <p:grpSpPr>
            <a:xfrm>
              <a:off x="3855711" y="951991"/>
              <a:ext cx="4989568" cy="5512465"/>
              <a:chOff x="4517875" y="951991"/>
              <a:chExt cx="4989568" cy="5512464"/>
            </a:xfrm>
          </p:grpSpPr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F8757829-D1F7-444D-A356-3D8E9D7F5D1E}"/>
                  </a:ext>
                </a:extLst>
              </p:cNvPr>
              <p:cNvCxnSpPr/>
              <p:nvPr/>
            </p:nvCxnSpPr>
            <p:spPr>
              <a:xfrm flipH="1">
                <a:off x="6236095" y="5789489"/>
                <a:ext cx="352236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A895F720-CD1A-4D74-9302-808D65631FF9}"/>
                  </a:ext>
                </a:extLst>
              </p:cNvPr>
              <p:cNvGrpSpPr/>
              <p:nvPr/>
            </p:nvGrpSpPr>
            <p:grpSpPr>
              <a:xfrm>
                <a:off x="4517875" y="951991"/>
                <a:ext cx="4989568" cy="5512464"/>
                <a:chOff x="4517875" y="951991"/>
                <a:chExt cx="4989568" cy="5512464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593C484E-A394-42A5-86EF-70072021ADEC}"/>
                    </a:ext>
                  </a:extLst>
                </p:cNvPr>
                <p:cNvGrpSpPr/>
                <p:nvPr/>
              </p:nvGrpSpPr>
              <p:grpSpPr>
                <a:xfrm>
                  <a:off x="4517875" y="951991"/>
                  <a:ext cx="4989568" cy="5512464"/>
                  <a:chOff x="4240008" y="978726"/>
                  <a:chExt cx="4989568" cy="5512464"/>
                </a:xfrm>
              </p:grpSpPr>
              <p:grpSp>
                <p:nvGrpSpPr>
                  <p:cNvPr id="305" name="Group 304"/>
                  <p:cNvGrpSpPr/>
                  <p:nvPr/>
                </p:nvGrpSpPr>
                <p:grpSpPr>
                  <a:xfrm>
                    <a:off x="4240008" y="978726"/>
                    <a:ext cx="4989568" cy="5512464"/>
                    <a:chOff x="2252558" y="701839"/>
                    <a:chExt cx="3742178" cy="4134345"/>
                  </a:xfrm>
                </p:grpSpPr>
                <p:sp>
                  <p:nvSpPr>
                    <p:cNvPr id="365" name="Freeform 364"/>
                    <p:cNvSpPr/>
                    <p:nvPr/>
                  </p:nvSpPr>
                  <p:spPr>
                    <a:xfrm>
                      <a:off x="2254856" y="701839"/>
                      <a:ext cx="3730824" cy="385290"/>
                    </a:xfrm>
                    <a:custGeom>
                      <a:avLst/>
                      <a:gdLst>
                        <a:gd name="connsiteX0" fmla="*/ 0 w 1059250"/>
                        <a:gd name="connsiteY0" fmla="*/ 0 h 529625"/>
                        <a:gd name="connsiteX1" fmla="*/ 1059250 w 1059250"/>
                        <a:gd name="connsiteY1" fmla="*/ 0 h 529625"/>
                        <a:gd name="connsiteX2" fmla="*/ 1059250 w 1059250"/>
                        <a:gd name="connsiteY2" fmla="*/ 529625 h 529625"/>
                        <a:gd name="connsiteX3" fmla="*/ 0 w 1059250"/>
                        <a:gd name="connsiteY3" fmla="*/ 529625 h 529625"/>
                        <a:gd name="connsiteX4" fmla="*/ 0 w 1059250"/>
                        <a:gd name="connsiteY4" fmla="*/ 0 h 5296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59250" h="529625">
                          <a:moveTo>
                            <a:pt x="0" y="0"/>
                          </a:moveTo>
                          <a:lnTo>
                            <a:pt x="1059250" y="0"/>
                          </a:lnTo>
                          <a:lnTo>
                            <a:pt x="1059250" y="529625"/>
                          </a:lnTo>
                          <a:lnTo>
                            <a:pt x="0" y="52962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rgbClr r="0" g="0" b="0"/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  <p:txBody>
                    <a:bodyPr spcFirstLastPara="0" vert="horz" wrap="square" lIns="5715" tIns="5715" rIns="5715" bIns="5715" numCol="1" spcCol="1270" anchor="ctr" anchorCtr="0">
                      <a:noAutofit/>
                    </a:bodyPr>
                    <a:lstStyle/>
                    <a:p>
                      <a:pPr algn="ctr" defTabSz="40002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</a:rPr>
                        <a:t>Executive Director of Admissions (390010)</a:t>
                      </a:r>
                    </a:p>
                    <a:p>
                      <a:pPr algn="ctr" defTabSz="40002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endParaRPr lang="en-US" sz="400" b="1" dirty="0">
                        <a:solidFill>
                          <a:prstClr val="white"/>
                        </a:solidFill>
                      </a:endParaRPr>
                    </a:p>
                    <a:p>
                      <a:pPr algn="ctr" defTabSz="40002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</a:rPr>
                        <a:t>Jen Gagne</a:t>
                      </a:r>
                    </a:p>
                  </p:txBody>
                </p:sp>
                <p:grpSp>
                  <p:nvGrpSpPr>
                    <p:cNvPr id="308" name="Group 307"/>
                    <p:cNvGrpSpPr/>
                    <p:nvPr/>
                  </p:nvGrpSpPr>
                  <p:grpSpPr>
                    <a:xfrm>
                      <a:off x="2252558" y="1081661"/>
                      <a:ext cx="3742178" cy="3754523"/>
                      <a:chOff x="3503508" y="1094361"/>
                      <a:chExt cx="3742178" cy="3754523"/>
                    </a:xfrm>
                  </p:grpSpPr>
                  <p:cxnSp>
                    <p:nvCxnSpPr>
                      <p:cNvPr id="309" name="Straight Connector 308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5800215" y="4088521"/>
                        <a:ext cx="0" cy="181751"/>
                      </a:xfrm>
                      <a:prstGeom prst="line">
                        <a:avLst/>
                      </a:prstGeom>
                      <a:ln w="12700">
                        <a:solidFill>
                          <a:schemeClr val="accent5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10" name="Group 309"/>
                      <p:cNvGrpSpPr/>
                      <p:nvPr/>
                    </p:nvGrpSpPr>
                    <p:grpSpPr>
                      <a:xfrm>
                        <a:off x="3503508" y="1094361"/>
                        <a:ext cx="3742178" cy="3754523"/>
                        <a:chOff x="3214463" y="1065888"/>
                        <a:chExt cx="3742178" cy="3754526"/>
                      </a:xfrm>
                    </p:grpSpPr>
                    <p:cxnSp>
                      <p:nvCxnSpPr>
                        <p:cNvPr id="316" name="Straight Connector 315"/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5098963" y="1065888"/>
                          <a:ext cx="833" cy="3377845"/>
                        </a:xfrm>
                        <a:prstGeom prst="line">
                          <a:avLst/>
                        </a:prstGeom>
                        <a:ln w="34925"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13" name="Straight Connector 312"/>
                        <p:cNvCxnSpPr/>
                        <p:nvPr/>
                      </p:nvCxnSpPr>
                      <p:spPr>
                        <a:xfrm flipH="1">
                          <a:off x="5094856" y="2540527"/>
                          <a:ext cx="264177" cy="0"/>
                        </a:xfrm>
                        <a:prstGeom prst="line">
                          <a:avLst/>
                        </a:prstGeom>
                        <a:ln w="25400"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14" name="Straight Connector 313"/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4832641" y="1260657"/>
                          <a:ext cx="2103" cy="0"/>
                        </a:xfrm>
                        <a:prstGeom prst="line">
                          <a:avLst/>
                        </a:prstGeom>
                        <a:ln w="25400"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15" name="Straight Connector 314"/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5087744" y="1260657"/>
                          <a:ext cx="2103" cy="0"/>
                        </a:xfrm>
                        <a:prstGeom prst="line">
                          <a:avLst/>
                        </a:prstGeom>
                        <a:ln w="25400"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318" name="Group 317"/>
                        <p:cNvGrpSpPr/>
                        <p:nvPr/>
                      </p:nvGrpSpPr>
                      <p:grpSpPr>
                        <a:xfrm>
                          <a:off x="3216348" y="1076187"/>
                          <a:ext cx="3735615" cy="2706582"/>
                          <a:chOff x="3216348" y="1076187"/>
                          <a:chExt cx="3735615" cy="2706582"/>
                        </a:xfrm>
                      </p:grpSpPr>
                      <p:cxnSp>
                        <p:nvCxnSpPr>
                          <p:cNvPr id="352" name="Straight Connector 351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403090" y="3782769"/>
                            <a:ext cx="2798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53" name="Straight Connector 352"/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4677281" y="3335229"/>
                            <a:ext cx="5609" cy="4475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55" name="Straight Connector 354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5240428" y="1625130"/>
                            <a:ext cx="2103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56" name="Straight Connector 355"/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5241984" y="1373386"/>
                            <a:ext cx="1861" cy="482115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357" name="Group 356"/>
                          <p:cNvGrpSpPr/>
                          <p:nvPr/>
                        </p:nvGrpSpPr>
                        <p:grpSpPr>
                          <a:xfrm>
                            <a:off x="3216348" y="1076187"/>
                            <a:ext cx="3735615" cy="2589179"/>
                            <a:chOff x="3216348" y="1076187"/>
                            <a:chExt cx="3735615" cy="2589179"/>
                          </a:xfrm>
                        </p:grpSpPr>
                        <p:sp>
                          <p:nvSpPr>
                            <p:cNvPr id="358" name="Freeform 357"/>
                            <p:cNvSpPr/>
                            <p:nvPr/>
                          </p:nvSpPr>
                          <p:spPr>
                            <a:xfrm>
                              <a:off x="5187400" y="1076187"/>
                              <a:ext cx="1762443" cy="330137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Associate Director of Admissions-                   Marketing  &amp; Communications (970040)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Brogan Boles</a:t>
                              </a:r>
                            </a:p>
                          </p:txBody>
                        </p:sp>
                        <p:sp>
                          <p:nvSpPr>
                            <p:cNvPr id="359" name="Freeform 358"/>
                            <p:cNvSpPr/>
                            <p:nvPr/>
                          </p:nvSpPr>
                          <p:spPr>
                            <a:xfrm>
                              <a:off x="3235244" y="3459047"/>
                              <a:ext cx="1282326" cy="206319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Visit Coordinator (430250)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Sadie McMurrer</a:t>
                              </a:r>
                              <a:endParaRPr lang="en-US" sz="600" b="1" dirty="0">
                                <a:solidFill>
                                  <a:prstClr val="black"/>
                                </a:solidFill>
                              </a:endParaRPr>
                            </a:p>
                          </p:txBody>
                        </p:sp>
                        <p:grpSp>
                          <p:nvGrpSpPr>
                            <p:cNvPr id="360" name="Group 359"/>
                            <p:cNvGrpSpPr/>
                            <p:nvPr/>
                          </p:nvGrpSpPr>
                          <p:grpSpPr>
                            <a:xfrm>
                              <a:off x="3216348" y="1407352"/>
                              <a:ext cx="3735615" cy="2051695"/>
                              <a:chOff x="2157070" y="1289257"/>
                              <a:chExt cx="3735615" cy="2051695"/>
                            </a:xfrm>
                          </p:grpSpPr>
                          <p:sp>
                            <p:nvSpPr>
                              <p:cNvPr id="361" name="Freeform 360"/>
                              <p:cNvSpPr/>
                              <p:nvPr/>
                            </p:nvSpPr>
                            <p:spPr>
                              <a:xfrm>
                                <a:off x="4247873" y="1289257"/>
                                <a:ext cx="1644812" cy="382227"/>
                              </a:xfrm>
                              <a:custGeom>
                                <a:avLst/>
                                <a:gdLst>
                                  <a:gd name="connsiteX0" fmla="*/ 0 w 1059250"/>
                                  <a:gd name="connsiteY0" fmla="*/ 0 h 529625"/>
                                  <a:gd name="connsiteX1" fmla="*/ 1059250 w 1059250"/>
                                  <a:gd name="connsiteY1" fmla="*/ 0 h 529625"/>
                                  <a:gd name="connsiteX2" fmla="*/ 1059250 w 1059250"/>
                                  <a:gd name="connsiteY2" fmla="*/ 529625 h 529625"/>
                                  <a:gd name="connsiteX3" fmla="*/ 0 w 1059250"/>
                                  <a:gd name="connsiteY3" fmla="*/ 529625 h 529625"/>
                                  <a:gd name="connsiteX4" fmla="*/ 0 w 1059250"/>
                                  <a:gd name="connsiteY4" fmla="*/ 0 h 529625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</a:cxnLst>
                                <a:rect l="l" t="t" r="r" b="b"/>
                                <a:pathLst>
                                  <a:path w="1059250" h="529625">
                                    <a:moveTo>
                                      <a:pt x="0" y="0"/>
                                    </a:moveTo>
                                    <a:lnTo>
                                      <a:pt x="1059250" y="0"/>
                                    </a:lnTo>
                                    <a:lnTo>
                                      <a:pt x="1059250" y="529625"/>
                                    </a:lnTo>
                                    <a:lnTo>
                                      <a:pt x="0" y="529625"/>
                                    </a:lnTo>
                                    <a:lnTo>
                                      <a:pt x="0" y="0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accent5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lt1">
                                  <a:hueOff val="0"/>
                                  <a:satOff val="0"/>
                                  <a:lumOff val="0"/>
                                  <a:alphaOff val="0"/>
                                </a:schemeClr>
                              </a:lnRef>
                              <a:fillRef idx="1">
                                <a:scrgbClr r="0" g="0" b="0"/>
                              </a:fillRef>
                              <a:effectRef idx="0">
                                <a:schemeClr val="accent1">
                                  <a:hueOff val="0"/>
                                  <a:satOff val="0"/>
                                  <a:lumOff val="0"/>
                                  <a:alphaOff val="0"/>
                                </a:schemeClr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spcFirstLastPara="0" vert="horz" wrap="square" lIns="5715" tIns="5715" rIns="5715" bIns="5715" numCol="1" spcCol="1270" anchor="ctr" anchorCtr="0">
                                <a:noAutofit/>
                              </a:bodyPr>
                              <a:lstStyle/>
                              <a:p>
                                <a:pPr algn="ctr" defTabSz="400021">
                                  <a:lnSpc>
                                    <a:spcPct val="9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35000"/>
                                  </a:spcAft>
                                </a:pPr>
                                <a:r>
                                  <a:rPr lang="en-US" sz="900" b="1" dirty="0">
                                    <a:solidFill>
                                      <a:prstClr val="black"/>
                                    </a:solidFill>
                                  </a:rPr>
                                  <a:t>Assistant Director of Admissions – Undergraduate Marketing &amp; Communications (363410)</a:t>
                                </a:r>
                              </a:p>
                              <a:p>
                                <a:pPr algn="ctr" defTabSz="400021">
                                  <a:lnSpc>
                                    <a:spcPct val="9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35000"/>
                                  </a:spcAft>
                                </a:pPr>
                                <a:r>
                                  <a:rPr lang="en-US" sz="900" b="1" dirty="0">
                                    <a:solidFill>
                                      <a:prstClr val="black"/>
                                    </a:solidFill>
                                  </a:rPr>
                                  <a:t>Max Hamberger</a:t>
                                </a:r>
                              </a:p>
                            </p:txBody>
                          </p:sp>
                          <p:sp>
                            <p:nvSpPr>
                              <p:cNvPr id="362" name="Freeform 361"/>
                              <p:cNvSpPr/>
                              <p:nvPr/>
                            </p:nvSpPr>
                            <p:spPr>
                              <a:xfrm>
                                <a:off x="2167653" y="2114200"/>
                                <a:ext cx="1280864" cy="183440"/>
                              </a:xfrm>
                              <a:custGeom>
                                <a:avLst/>
                                <a:gdLst>
                                  <a:gd name="connsiteX0" fmla="*/ 0 w 1059250"/>
                                  <a:gd name="connsiteY0" fmla="*/ 0 h 529625"/>
                                  <a:gd name="connsiteX1" fmla="*/ 1059250 w 1059250"/>
                                  <a:gd name="connsiteY1" fmla="*/ 0 h 529625"/>
                                  <a:gd name="connsiteX2" fmla="*/ 1059250 w 1059250"/>
                                  <a:gd name="connsiteY2" fmla="*/ 529625 h 529625"/>
                                  <a:gd name="connsiteX3" fmla="*/ 0 w 1059250"/>
                                  <a:gd name="connsiteY3" fmla="*/ 529625 h 529625"/>
                                  <a:gd name="connsiteX4" fmla="*/ 0 w 1059250"/>
                                  <a:gd name="connsiteY4" fmla="*/ 0 h 529625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</a:cxnLst>
                                <a:rect l="l" t="t" r="r" b="b"/>
                                <a:pathLst>
                                  <a:path w="1059250" h="529625">
                                    <a:moveTo>
                                      <a:pt x="0" y="0"/>
                                    </a:moveTo>
                                    <a:lnTo>
                                      <a:pt x="1059250" y="0"/>
                                    </a:lnTo>
                                    <a:lnTo>
                                      <a:pt x="1059250" y="529625"/>
                                    </a:lnTo>
                                    <a:lnTo>
                                      <a:pt x="0" y="529625"/>
                                    </a:lnTo>
                                    <a:lnTo>
                                      <a:pt x="0" y="0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</p:spPr>
                            <p:style>
                              <a:lnRef idx="2">
                                <a:schemeClr val="lt1">
                                  <a:hueOff val="0"/>
                                  <a:satOff val="0"/>
                                  <a:lumOff val="0"/>
                                  <a:alphaOff val="0"/>
                                </a:schemeClr>
                              </a:lnRef>
                              <a:fillRef idx="1">
                                <a:scrgbClr r="0" g="0" b="0"/>
                              </a:fillRef>
                              <a:effectRef idx="0">
                                <a:schemeClr val="accent1">
                                  <a:hueOff val="0"/>
                                  <a:satOff val="0"/>
                                  <a:lumOff val="0"/>
                                  <a:alphaOff val="0"/>
                                </a:schemeClr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spcFirstLastPara="0" vert="horz" wrap="square" lIns="5715" tIns="5715" rIns="5715" bIns="5715" numCol="1" spcCol="1270" anchor="ctr" anchorCtr="0">
                                <a:noAutofit/>
                              </a:bodyPr>
                              <a:lstStyle/>
                              <a:p>
                                <a:pPr algn="ctr" defTabSz="400021">
                                  <a:lnSpc>
                                    <a:spcPct val="9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35000"/>
                                  </a:spcAft>
                                </a:pPr>
                                <a:r>
                                  <a:rPr lang="en-US" sz="800" b="1" dirty="0">
                                    <a:solidFill>
                                      <a:prstClr val="black"/>
                                    </a:solidFill>
                                  </a:rPr>
                                  <a:t>International UG Recruiting (310130)</a:t>
                                </a:r>
                              </a:p>
                              <a:p>
                                <a:pPr algn="ctr" defTabSz="400021">
                                  <a:lnSpc>
                                    <a:spcPct val="9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35000"/>
                                  </a:spcAft>
                                </a:pPr>
                                <a:r>
                                  <a:rPr lang="en-US" sz="800" b="1" dirty="0">
                                    <a:solidFill>
                                      <a:prstClr val="black"/>
                                    </a:solidFill>
                                  </a:rPr>
                                  <a:t>Samuel Stoeckl</a:t>
                                </a:r>
                                <a:endParaRPr lang="en-US" sz="600" b="1" dirty="0">
                                  <a:solidFill>
                                    <a:prstClr val="black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363" name="Freeform 362"/>
                              <p:cNvSpPr/>
                              <p:nvPr/>
                            </p:nvSpPr>
                            <p:spPr>
                              <a:xfrm>
                                <a:off x="2157070" y="3040573"/>
                                <a:ext cx="1618396" cy="300379"/>
                              </a:xfrm>
                              <a:custGeom>
                                <a:avLst/>
                                <a:gdLst>
                                  <a:gd name="connsiteX0" fmla="*/ 0 w 1059250"/>
                                  <a:gd name="connsiteY0" fmla="*/ 0 h 529625"/>
                                  <a:gd name="connsiteX1" fmla="*/ 1059250 w 1059250"/>
                                  <a:gd name="connsiteY1" fmla="*/ 0 h 529625"/>
                                  <a:gd name="connsiteX2" fmla="*/ 1059250 w 1059250"/>
                                  <a:gd name="connsiteY2" fmla="*/ 529625 h 529625"/>
                                  <a:gd name="connsiteX3" fmla="*/ 0 w 1059250"/>
                                  <a:gd name="connsiteY3" fmla="*/ 529625 h 529625"/>
                                  <a:gd name="connsiteX4" fmla="*/ 0 w 1059250"/>
                                  <a:gd name="connsiteY4" fmla="*/ 0 h 529625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</a:cxnLst>
                                <a:rect l="l" t="t" r="r" b="b"/>
                                <a:pathLst>
                                  <a:path w="1059250" h="529625">
                                    <a:moveTo>
                                      <a:pt x="0" y="0"/>
                                    </a:moveTo>
                                    <a:lnTo>
                                      <a:pt x="1059250" y="0"/>
                                    </a:lnTo>
                                    <a:lnTo>
                                      <a:pt x="1059250" y="529625"/>
                                    </a:lnTo>
                                    <a:lnTo>
                                      <a:pt x="0" y="529625"/>
                                    </a:lnTo>
                                    <a:lnTo>
                                      <a:pt x="0" y="0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accent5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lt1">
                                  <a:hueOff val="0"/>
                                  <a:satOff val="0"/>
                                  <a:lumOff val="0"/>
                                  <a:alphaOff val="0"/>
                                </a:schemeClr>
                              </a:lnRef>
                              <a:fillRef idx="1">
                                <a:scrgbClr r="0" g="0" b="0"/>
                              </a:fillRef>
                              <a:effectRef idx="0">
                                <a:schemeClr val="accent1">
                                  <a:hueOff val="0"/>
                                  <a:satOff val="0"/>
                                  <a:lumOff val="0"/>
                                  <a:alphaOff val="0"/>
                                </a:schemeClr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spcFirstLastPara="0" vert="horz" wrap="square" lIns="5715" tIns="5715" rIns="5715" bIns="5715" numCol="1" spcCol="1270" anchor="ctr" anchorCtr="0">
                                <a:noAutofit/>
                              </a:bodyPr>
                              <a:lstStyle/>
                              <a:p>
                                <a:pPr algn="ctr" defTabSz="400021">
                                  <a:lnSpc>
                                    <a:spcPct val="9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35000"/>
                                  </a:spcAft>
                                </a:pPr>
                                <a:r>
                                  <a:rPr lang="en-US" sz="900" b="1" dirty="0">
                                    <a:solidFill>
                                      <a:prstClr val="black"/>
                                    </a:solidFill>
                                  </a:rPr>
                                  <a:t>Assistant Director of Admissions – Visits (393570)</a:t>
                                </a:r>
                              </a:p>
                              <a:p>
                                <a:pPr algn="ctr" defTabSz="400021">
                                  <a:lnSpc>
                                    <a:spcPct val="9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35000"/>
                                  </a:spcAft>
                                </a:pPr>
                                <a:r>
                                  <a:rPr lang="en-US" sz="900" b="1" dirty="0">
                                    <a:solidFill>
                                      <a:prstClr val="black"/>
                                    </a:solidFill>
                                  </a:rPr>
                                  <a:t>Corinne RigordaEva</a:t>
                                </a:r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319" name="Group 318"/>
                        <p:cNvGrpSpPr/>
                        <p:nvPr/>
                      </p:nvGrpSpPr>
                      <p:grpSpPr>
                        <a:xfrm>
                          <a:off x="3214463" y="1079737"/>
                          <a:ext cx="1778703" cy="3740677"/>
                          <a:chOff x="3214463" y="1079737"/>
                          <a:chExt cx="1778703" cy="3740677"/>
                        </a:xfrm>
                      </p:grpSpPr>
                      <p:cxnSp>
                        <p:nvCxnSpPr>
                          <p:cNvPr id="336" name="Straight Connector 335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509481" y="2324015"/>
                            <a:ext cx="179533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33" name="Straight Connector 332"/>
                          <p:cNvCxnSpPr/>
                          <p:nvPr/>
                        </p:nvCxnSpPr>
                        <p:spPr>
                          <a:xfrm flipH="1">
                            <a:off x="4425341" y="1939763"/>
                            <a:ext cx="264177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34" name="Straight Connector 333"/>
                          <p:cNvCxnSpPr/>
                          <p:nvPr/>
                        </p:nvCxnSpPr>
                        <p:spPr>
                          <a:xfrm flipH="1">
                            <a:off x="4427302" y="2129516"/>
                            <a:ext cx="264177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35" name="Straight Connector 334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417530" y="2746551"/>
                            <a:ext cx="525701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37" name="Straight Connector 336"/>
                          <p:cNvCxnSpPr/>
                          <p:nvPr/>
                        </p:nvCxnSpPr>
                        <p:spPr>
                          <a:xfrm flipH="1">
                            <a:off x="4503128" y="4549471"/>
                            <a:ext cx="264177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38" name="Straight Connector 337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614443" y="1517249"/>
                            <a:ext cx="323778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40" name="Straight Connector 339"/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4691480" y="1617441"/>
                            <a:ext cx="2589" cy="919624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41" name="Straight Connector 340"/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4767305" y="4181608"/>
                            <a:ext cx="0" cy="638806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343" name="Group 342"/>
                          <p:cNvGrpSpPr/>
                          <p:nvPr/>
                        </p:nvGrpSpPr>
                        <p:grpSpPr>
                          <a:xfrm>
                            <a:off x="3214463" y="1079737"/>
                            <a:ext cx="1778703" cy="2070313"/>
                            <a:chOff x="3214463" y="1079737"/>
                            <a:chExt cx="1778703" cy="2070313"/>
                          </a:xfrm>
                        </p:grpSpPr>
                        <p:sp>
                          <p:nvSpPr>
                            <p:cNvPr id="344" name="Freeform 343"/>
                            <p:cNvSpPr/>
                            <p:nvPr/>
                          </p:nvSpPr>
                          <p:spPr>
                            <a:xfrm>
                              <a:off x="3216348" y="1079737"/>
                              <a:ext cx="1776818" cy="285844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Associate Director of Admissions-Recruitment (390020)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Louisa Duley</a:t>
                              </a:r>
                            </a:p>
                          </p:txBody>
                        </p:sp>
                        <p:sp>
                          <p:nvSpPr>
                            <p:cNvPr id="346" name="Freeform 345"/>
                            <p:cNvSpPr/>
                            <p:nvPr/>
                          </p:nvSpPr>
                          <p:spPr>
                            <a:xfrm>
                              <a:off x="3214463" y="1365581"/>
                              <a:ext cx="1622577" cy="290268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Assistant Director of Admissions -  Recruitment (390280)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Luke Contreras</a:t>
                              </a:r>
                            </a:p>
                          </p:txBody>
                        </p:sp>
                        <p:sp>
                          <p:nvSpPr>
                            <p:cNvPr id="348" name="Freeform 347"/>
                            <p:cNvSpPr/>
                            <p:nvPr/>
                          </p:nvSpPr>
                          <p:spPr>
                            <a:xfrm>
                              <a:off x="3541781" y="2861274"/>
                              <a:ext cx="1286793" cy="288776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Transfer Enrollment Coordinator (390070)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Danielle Dworak</a:t>
                              </a:r>
                            </a:p>
                          </p:txBody>
                        </p:sp>
                        <p:sp>
                          <p:nvSpPr>
                            <p:cNvPr id="349" name="Freeform 348"/>
                            <p:cNvSpPr/>
                            <p:nvPr/>
                          </p:nvSpPr>
                          <p:spPr>
                            <a:xfrm>
                              <a:off x="3536491" y="2621056"/>
                              <a:ext cx="1292083" cy="224705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Scholar Relations Coordinator (390270)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Gema Cervantes</a:t>
                              </a:r>
                            </a:p>
                          </p:txBody>
                        </p:sp>
                        <p:sp>
                          <p:nvSpPr>
                            <p:cNvPr id="350" name="Freeform 349"/>
                            <p:cNvSpPr/>
                            <p:nvPr/>
                          </p:nvSpPr>
                          <p:spPr>
                            <a:xfrm>
                              <a:off x="3225246" y="2039469"/>
                              <a:ext cx="1284236" cy="186734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UG Admissions Counselor (390040)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Natalie Waddington</a:t>
                              </a:r>
                            </a:p>
                          </p:txBody>
                        </p:sp>
                        <p:sp>
                          <p:nvSpPr>
                            <p:cNvPr id="351" name="Freeform 350"/>
                            <p:cNvSpPr/>
                            <p:nvPr/>
                          </p:nvSpPr>
                          <p:spPr>
                            <a:xfrm>
                              <a:off x="3224080" y="1845007"/>
                              <a:ext cx="1286571" cy="189511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Admissions Counselor- Access (390260)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Carolina Corral</a:t>
                              </a:r>
                            </a:p>
                          </p:txBody>
                        </p:sp>
                      </p:grpSp>
                    </p:grpSp>
                    <p:grpSp>
                      <p:nvGrpSpPr>
                        <p:cNvPr id="320" name="Group 319"/>
                        <p:cNvGrpSpPr/>
                        <p:nvPr/>
                      </p:nvGrpSpPr>
                      <p:grpSpPr>
                        <a:xfrm>
                          <a:off x="5185986" y="2393254"/>
                          <a:ext cx="1770655" cy="1713751"/>
                          <a:chOff x="5185986" y="2393254"/>
                          <a:chExt cx="1770655" cy="1713751"/>
                        </a:xfrm>
                      </p:grpSpPr>
                      <p:cxnSp>
                        <p:nvCxnSpPr>
                          <p:cNvPr id="321" name="Straight Connector 320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5266234" y="3072880"/>
                            <a:ext cx="264177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22" name="Straight Connector 321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 flipV="1">
                            <a:off x="5504557" y="3639025"/>
                            <a:ext cx="344443" cy="2053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23" name="Straight Connector 322"/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5507367" y="3269837"/>
                            <a:ext cx="0" cy="369188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24" name="Straight Connector 323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5267392" y="3926679"/>
                            <a:ext cx="237165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25" name="Straight Connector 324"/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5508713" y="3379443"/>
                            <a:ext cx="272106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26" name="Straight Connector 325"/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5263691" y="2647948"/>
                            <a:ext cx="2543" cy="127873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327" name="Group 326"/>
                          <p:cNvGrpSpPr/>
                          <p:nvPr/>
                        </p:nvGrpSpPr>
                        <p:grpSpPr>
                          <a:xfrm>
                            <a:off x="5185986" y="2393254"/>
                            <a:ext cx="1770655" cy="1713751"/>
                            <a:chOff x="5185986" y="2393254"/>
                            <a:chExt cx="1770655" cy="1713751"/>
                          </a:xfrm>
                        </p:grpSpPr>
                        <p:sp>
                          <p:nvSpPr>
                            <p:cNvPr id="328" name="Freeform 327"/>
                            <p:cNvSpPr/>
                            <p:nvPr/>
                          </p:nvSpPr>
                          <p:spPr>
                            <a:xfrm>
                              <a:off x="5185986" y="2393254"/>
                              <a:ext cx="1766062" cy="315936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Associate Director of Admissions-Systems (390030)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endParaRPr lang="en-US" sz="133" b="1" dirty="0">
                                <a:solidFill>
                                  <a:prstClr val="black"/>
                                </a:solidFill>
                              </a:endParaRP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Maura Koch</a:t>
                              </a:r>
                            </a:p>
                          </p:txBody>
                        </p:sp>
                        <p:sp>
                          <p:nvSpPr>
                            <p:cNvPr id="329" name="Freeform 328"/>
                            <p:cNvSpPr/>
                            <p:nvPr/>
                          </p:nvSpPr>
                          <p:spPr>
                            <a:xfrm>
                              <a:off x="5306192" y="2979808"/>
                              <a:ext cx="1650449" cy="293648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Assistant Director of Admissions – Undergraduate Systems (390050)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Eric Freson</a:t>
                              </a:r>
                            </a:p>
                          </p:txBody>
                        </p:sp>
                        <p:sp>
                          <p:nvSpPr>
                            <p:cNvPr id="330" name="Freeform 329"/>
                            <p:cNvSpPr/>
                            <p:nvPr/>
                          </p:nvSpPr>
                          <p:spPr>
                            <a:xfrm>
                              <a:off x="5306192" y="3794703"/>
                              <a:ext cx="1649104" cy="312302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Assistant Director of Admissions –       Graduate Systems (390080)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900" b="1" dirty="0">
                                  <a:solidFill>
                                    <a:prstClr val="black"/>
                                  </a:solidFill>
                                </a:rPr>
                                <a:t>Angel Dotson</a:t>
                              </a:r>
                            </a:p>
                          </p:txBody>
                        </p:sp>
                        <p:sp>
                          <p:nvSpPr>
                            <p:cNvPr id="331" name="Freeform 330"/>
                            <p:cNvSpPr/>
                            <p:nvPr/>
                          </p:nvSpPr>
                          <p:spPr>
                            <a:xfrm>
                              <a:off x="5690437" y="3271489"/>
                              <a:ext cx="1251284" cy="253683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Admissions Systems Coordinator (396520)</a:t>
                              </a:r>
                              <a:endParaRPr lang="en-US" sz="600" b="1" dirty="0">
                                <a:solidFill>
                                  <a:prstClr val="black"/>
                                </a:solidFill>
                              </a:endParaRP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Michelle Herd</a:t>
                              </a:r>
                            </a:p>
                          </p:txBody>
                        </p:sp>
                        <p:sp>
                          <p:nvSpPr>
                            <p:cNvPr id="332" name="Freeform 331"/>
                            <p:cNvSpPr/>
                            <p:nvPr/>
                          </p:nvSpPr>
                          <p:spPr>
                            <a:xfrm>
                              <a:off x="5682023" y="3529269"/>
                              <a:ext cx="1256421" cy="268372"/>
                            </a:xfrm>
                            <a:custGeom>
                              <a:avLst/>
                              <a:gdLst>
                                <a:gd name="connsiteX0" fmla="*/ 0 w 1059250"/>
                                <a:gd name="connsiteY0" fmla="*/ 0 h 529625"/>
                                <a:gd name="connsiteX1" fmla="*/ 1059250 w 1059250"/>
                                <a:gd name="connsiteY1" fmla="*/ 0 h 529625"/>
                                <a:gd name="connsiteX2" fmla="*/ 1059250 w 1059250"/>
                                <a:gd name="connsiteY2" fmla="*/ 529625 h 529625"/>
                                <a:gd name="connsiteX3" fmla="*/ 0 w 1059250"/>
                                <a:gd name="connsiteY3" fmla="*/ 529625 h 529625"/>
                                <a:gd name="connsiteX4" fmla="*/ 0 w 1059250"/>
                                <a:gd name="connsiteY4" fmla="*/ 0 h 52962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1059250" h="529625">
                                  <a:moveTo>
                                    <a:pt x="0" y="0"/>
                                  </a:moveTo>
                                  <a:lnTo>
                                    <a:pt x="1059250" y="0"/>
                                  </a:lnTo>
                                  <a:lnTo>
                                    <a:pt x="1059250" y="529625"/>
                                  </a:lnTo>
                                  <a:lnTo>
                                    <a:pt x="0" y="529625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p:spPr>
                          <p:style>
                            <a:lnRef idx="2">
                              <a:schemeClr val="l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lnRef>
                            <a:fillRef idx="1">
                              <a:scrgbClr r="0" g="0" b="0"/>
                            </a:fillRef>
                            <a:effectRef idx="0">
                              <a:schemeClr val="accent1">
                                <a:hueOff val="0"/>
                                <a:satOff val="0"/>
                                <a:lumOff val="0"/>
                                <a:alphaOff val="0"/>
                              </a:schemeClr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spcFirstLastPara="0" vert="horz" wrap="square" lIns="5715" tIns="5715" rIns="5715" bIns="5715" numCol="1" spcCol="1270" anchor="ctr" anchorCtr="0">
                              <a:noAutofit/>
                            </a:bodyPr>
                            <a:lstStyle/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Admissions Operations Specialist </a:t>
                              </a:r>
                              <a:r>
                                <a:rPr lang="en-US" sz="600" b="1" dirty="0">
                                  <a:solidFill>
                                    <a:prstClr val="black"/>
                                  </a:solidFill>
                                </a:rPr>
                                <a:t>(.5) </a:t>
                              </a: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(390350)</a:t>
                              </a:r>
                            </a:p>
                            <a:p>
                              <a:pPr algn="ctr" defTabSz="40002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35000"/>
                                </a:spcAft>
                              </a:pPr>
                              <a:r>
                                <a:rPr lang="en-US" sz="800" b="1" dirty="0">
                                  <a:solidFill>
                                    <a:prstClr val="black"/>
                                  </a:solidFill>
                                </a:rPr>
                                <a:t>Michele Douglass</a:t>
                              </a:r>
                            </a:p>
                          </p:txBody>
                        </p:sp>
                      </p:grpSp>
                    </p:grpSp>
                  </p:grpSp>
                  <p:cxnSp>
                    <p:nvCxnSpPr>
                      <p:cNvPr id="311" name="Straight Connector 310"/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5795300" y="4270272"/>
                        <a:ext cx="277020" cy="0"/>
                      </a:xfrm>
                      <a:prstGeom prst="line">
                        <a:avLst/>
                      </a:prstGeom>
                      <a:ln w="12700">
                        <a:solidFill>
                          <a:schemeClr val="accent5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12" name="Freeform 311"/>
                      <p:cNvSpPr/>
                      <p:nvPr/>
                    </p:nvSpPr>
                    <p:spPr>
                      <a:xfrm>
                        <a:off x="5971068" y="4132451"/>
                        <a:ext cx="1254756" cy="278036"/>
                      </a:xfrm>
                      <a:custGeom>
                        <a:avLst/>
                        <a:gdLst>
                          <a:gd name="connsiteX0" fmla="*/ 0 w 1059250"/>
                          <a:gd name="connsiteY0" fmla="*/ 0 h 529625"/>
                          <a:gd name="connsiteX1" fmla="*/ 1059250 w 1059250"/>
                          <a:gd name="connsiteY1" fmla="*/ 0 h 529625"/>
                          <a:gd name="connsiteX2" fmla="*/ 1059250 w 1059250"/>
                          <a:gd name="connsiteY2" fmla="*/ 529625 h 529625"/>
                          <a:gd name="connsiteX3" fmla="*/ 0 w 1059250"/>
                          <a:gd name="connsiteY3" fmla="*/ 529625 h 529625"/>
                          <a:gd name="connsiteX4" fmla="*/ 0 w 1059250"/>
                          <a:gd name="connsiteY4" fmla="*/ 0 h 5296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59250" h="529625">
                            <a:moveTo>
                              <a:pt x="0" y="0"/>
                            </a:moveTo>
                            <a:lnTo>
                              <a:pt x="1059250" y="0"/>
                            </a:lnTo>
                            <a:lnTo>
                              <a:pt x="1059250" y="529625"/>
                            </a:lnTo>
                            <a:lnTo>
                              <a:pt x="0" y="52962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1">
                        <a:scrgbClr r="0" g="0" b="0"/>
                      </a:fillRef>
                      <a:effectRef idx="0">
                        <a:schemeClr val="accent1"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lt1"/>
                      </a:fontRef>
                    </p:style>
                    <p:txBody>
                      <a:bodyPr spcFirstLastPara="0" vert="horz" wrap="square" lIns="5715" tIns="5715" rIns="5715" bIns="5715" numCol="1" spcCol="1270" anchor="ctr" anchorCtr="0">
                        <a:noAutofit/>
                      </a:bodyPr>
                      <a:lstStyle/>
                      <a:p>
                        <a:pPr algn="ctr" defTabSz="40002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spcAft>
                            <a:spcPct val="35000"/>
                          </a:spcAft>
                        </a:pPr>
                        <a:r>
                          <a:rPr lang="en-US" sz="800" b="1" dirty="0">
                            <a:solidFill>
                              <a:prstClr val="black"/>
                            </a:solidFill>
                          </a:rPr>
                          <a:t>Assistant Dir Graduate Applications </a:t>
                        </a:r>
                        <a:r>
                          <a:rPr lang="en-US" sz="600" b="1" dirty="0">
                            <a:solidFill>
                              <a:prstClr val="black"/>
                            </a:solidFill>
                          </a:rPr>
                          <a:t>(.6) </a:t>
                        </a:r>
                        <a:r>
                          <a:rPr lang="en-US" sz="800" b="1" dirty="0">
                            <a:solidFill>
                              <a:prstClr val="black"/>
                            </a:solidFill>
                          </a:rPr>
                          <a:t>(363470)</a:t>
                        </a:r>
                      </a:p>
                      <a:p>
                        <a:pPr algn="ctr" defTabSz="40002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spcAft>
                            <a:spcPct val="35000"/>
                          </a:spcAft>
                        </a:pPr>
                        <a:r>
                          <a:rPr lang="en-US" sz="800" b="1" dirty="0">
                            <a:solidFill>
                              <a:prstClr val="black"/>
                            </a:solidFill>
                          </a:rPr>
                          <a:t>Stacy Seamans</a:t>
                        </a:r>
                      </a:p>
                    </p:txBody>
                  </p:sp>
                </p:grpSp>
              </p:grpSp>
              <p:sp>
                <p:nvSpPr>
                  <p:cNvPr id="306" name="Freeform 305"/>
                  <p:cNvSpPr/>
                  <p:nvPr/>
                </p:nvSpPr>
                <p:spPr>
                  <a:xfrm>
                    <a:off x="7031006" y="2451481"/>
                    <a:ext cx="2189507" cy="436442"/>
                  </a:xfrm>
                  <a:custGeom>
                    <a:avLst/>
                    <a:gdLst>
                      <a:gd name="connsiteX0" fmla="*/ 0 w 1059250"/>
                      <a:gd name="connsiteY0" fmla="*/ 0 h 529625"/>
                      <a:gd name="connsiteX1" fmla="*/ 1059250 w 1059250"/>
                      <a:gd name="connsiteY1" fmla="*/ 0 h 529625"/>
                      <a:gd name="connsiteX2" fmla="*/ 1059250 w 1059250"/>
                      <a:gd name="connsiteY2" fmla="*/ 529625 h 529625"/>
                      <a:gd name="connsiteX3" fmla="*/ 0 w 1059250"/>
                      <a:gd name="connsiteY3" fmla="*/ 529625 h 529625"/>
                      <a:gd name="connsiteX4" fmla="*/ 0 w 1059250"/>
                      <a:gd name="connsiteY4" fmla="*/ 0 h 5296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59250" h="529625">
                        <a:moveTo>
                          <a:pt x="0" y="0"/>
                        </a:moveTo>
                        <a:lnTo>
                          <a:pt x="1059250" y="0"/>
                        </a:lnTo>
                        <a:lnTo>
                          <a:pt x="1059250" y="529625"/>
                        </a:lnTo>
                        <a:lnTo>
                          <a:pt x="0" y="52962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5715" tIns="5715" rIns="5715" bIns="5715" numCol="1" spcCol="1270" anchor="ctr" anchorCtr="0">
                    <a:noAutofit/>
                  </a:bodyPr>
                  <a:lstStyle>
                    <a:lvl1pPr marL="0" algn="l" rtl="0" latinLnBrk="0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latinLnBrk="0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latinLnBrk="0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latinLnBrk="0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latinLnBrk="0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rtl="0" latinLnBrk="0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rtl="0" latinLnBrk="0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rtl="0" latinLnBrk="0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rtl="0" latinLnBrk="0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  <a:extLst/>
                  </a:lstStyle>
                  <a:p>
                    <a:pPr algn="ctr" defTabSz="40002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900" b="1" dirty="0">
                        <a:solidFill>
                          <a:prstClr val="black"/>
                        </a:solidFill>
                      </a:rPr>
                      <a:t>Assistant Director of Admissions – Graduate Marketing &amp; Communications (363500)</a:t>
                    </a:r>
                  </a:p>
                  <a:p>
                    <a:pPr algn="ctr" defTabSz="40002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900" b="1" dirty="0">
                        <a:solidFill>
                          <a:prstClr val="black"/>
                        </a:solidFill>
                      </a:rPr>
                      <a:t>Julie Ann Williams</a:t>
                    </a:r>
                  </a:p>
                </p:txBody>
              </p:sp>
            </p:grpSp>
            <p:sp>
              <p:nvSpPr>
                <p:cNvPr id="131" name="Freeform 346">
                  <a:extLst>
                    <a:ext uri="{FF2B5EF4-FFF2-40B4-BE49-F238E27FC236}">
                      <a16:creationId xmlns:a16="http://schemas.microsoft.com/office/drawing/2014/main" id="{19297DAE-1700-4C43-A2E3-52904561E94E}"/>
                    </a:ext>
                  </a:extLst>
                </p:cNvPr>
                <p:cNvSpPr/>
                <p:nvPr/>
              </p:nvSpPr>
              <p:spPr>
                <a:xfrm>
                  <a:off x="4542552" y="5973191"/>
                  <a:ext cx="1707816" cy="299050"/>
                </a:xfrm>
                <a:custGeom>
                  <a:avLst/>
                  <a:gdLst>
                    <a:gd name="connsiteX0" fmla="*/ 0 w 1059250"/>
                    <a:gd name="connsiteY0" fmla="*/ 0 h 529625"/>
                    <a:gd name="connsiteX1" fmla="*/ 1059250 w 1059250"/>
                    <a:gd name="connsiteY1" fmla="*/ 0 h 529625"/>
                    <a:gd name="connsiteX2" fmla="*/ 1059250 w 1059250"/>
                    <a:gd name="connsiteY2" fmla="*/ 529625 h 529625"/>
                    <a:gd name="connsiteX3" fmla="*/ 0 w 1059250"/>
                    <a:gd name="connsiteY3" fmla="*/ 529625 h 529625"/>
                    <a:gd name="connsiteX4" fmla="*/ 0 w 1059250"/>
                    <a:gd name="connsiteY4" fmla="*/ 0 h 529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9250" h="529625">
                      <a:moveTo>
                        <a:pt x="0" y="0"/>
                      </a:moveTo>
                      <a:lnTo>
                        <a:pt x="1059250" y="0"/>
                      </a:lnTo>
                      <a:lnTo>
                        <a:pt x="1059250" y="529625"/>
                      </a:lnTo>
                      <a:lnTo>
                        <a:pt x="0" y="5296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715" tIns="5715" rIns="5715" bIns="5715" numCol="1" spcCol="1270" anchor="ctr" anchorCtr="0">
                  <a:noAutofit/>
                </a:bodyPr>
                <a:lstStyle/>
                <a:p>
                  <a:pPr algn="ctr" defTabSz="40002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800" b="1" dirty="0">
                      <a:solidFill>
                        <a:prstClr val="black"/>
                      </a:solidFill>
                    </a:rPr>
                    <a:t>Graduate Recruiter (390090)</a:t>
                  </a:r>
                </a:p>
                <a:p>
                  <a:pPr algn="ctr" defTabSz="40002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800" b="1" dirty="0">
                      <a:solidFill>
                        <a:prstClr val="black"/>
                      </a:solidFill>
                    </a:rPr>
                    <a:t>Josephine Richardson</a:t>
                  </a:r>
                </a:p>
              </p:txBody>
            </p:sp>
          </p:grpSp>
        </p:grpSp>
        <p:sp>
          <p:nvSpPr>
            <p:cNvPr id="161" name="Freeform 327">
              <a:extLst>
                <a:ext uri="{FF2B5EF4-FFF2-40B4-BE49-F238E27FC236}">
                  <a16:creationId xmlns:a16="http://schemas.microsoft.com/office/drawing/2014/main" id="{E15E405A-5A5E-4183-A29E-6B9A994B5FC4}"/>
                </a:ext>
              </a:extLst>
            </p:cNvPr>
            <p:cNvSpPr/>
            <p:nvPr/>
          </p:nvSpPr>
          <p:spPr>
            <a:xfrm>
              <a:off x="3883161" y="5244078"/>
              <a:ext cx="2344395" cy="423859"/>
            </a:xfrm>
            <a:custGeom>
              <a:avLst/>
              <a:gdLst>
                <a:gd name="connsiteX0" fmla="*/ 0 w 1059250"/>
                <a:gd name="connsiteY0" fmla="*/ 0 h 529625"/>
                <a:gd name="connsiteX1" fmla="*/ 1059250 w 1059250"/>
                <a:gd name="connsiteY1" fmla="*/ 0 h 529625"/>
                <a:gd name="connsiteX2" fmla="*/ 1059250 w 1059250"/>
                <a:gd name="connsiteY2" fmla="*/ 529625 h 529625"/>
                <a:gd name="connsiteX3" fmla="*/ 0 w 1059250"/>
                <a:gd name="connsiteY3" fmla="*/ 529625 h 529625"/>
                <a:gd name="connsiteX4" fmla="*/ 0 w 1059250"/>
                <a:gd name="connsiteY4" fmla="*/ 0 h 52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250" h="529625">
                  <a:moveTo>
                    <a:pt x="0" y="0"/>
                  </a:moveTo>
                  <a:lnTo>
                    <a:pt x="1059250" y="0"/>
                  </a:lnTo>
                  <a:lnTo>
                    <a:pt x="1059250" y="529625"/>
                  </a:lnTo>
                  <a:lnTo>
                    <a:pt x="0" y="529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2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prstClr val="black"/>
                  </a:solidFill>
                </a:rPr>
                <a:t>Associate Director of Admissions-Graduate Recruiting (390100)</a:t>
              </a:r>
            </a:p>
            <a:p>
              <a:pPr algn="ctr" defTabSz="40002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3" b="1" dirty="0">
                <a:solidFill>
                  <a:prstClr val="black"/>
                </a:solidFill>
              </a:endParaRPr>
            </a:p>
            <a:p>
              <a:pPr algn="ctr" defTabSz="40002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prstClr val="black"/>
                  </a:solidFill>
                </a:rPr>
                <a:t>VACANT</a:t>
              </a:r>
            </a:p>
          </p:txBody>
        </p:sp>
      </p:grpSp>
      <p:sp>
        <p:nvSpPr>
          <p:cNvPr id="24" name="Freeform 358">
            <a:extLst>
              <a:ext uri="{FF2B5EF4-FFF2-40B4-BE49-F238E27FC236}">
                <a16:creationId xmlns:a16="http://schemas.microsoft.com/office/drawing/2014/main" id="{C4C82888-BBAF-0966-17D7-5C88A817EB01}"/>
              </a:ext>
            </a:extLst>
          </p:cNvPr>
          <p:cNvSpPr/>
          <p:nvPr/>
        </p:nvSpPr>
        <p:spPr>
          <a:xfrm>
            <a:off x="3882974" y="5060100"/>
            <a:ext cx="1732150" cy="335873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Visit Coordinator (430270)</a:t>
            </a:r>
          </a:p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Antonette Steinmann</a:t>
            </a:r>
            <a:endParaRPr lang="en-US" sz="600" b="1" dirty="0">
              <a:solidFill>
                <a:prstClr val="black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35B047C-78B5-CD8A-5679-30E5986EA443}"/>
              </a:ext>
            </a:extLst>
          </p:cNvPr>
          <p:cNvCxnSpPr>
            <a:cxnSpLocks/>
          </p:cNvCxnSpPr>
          <p:nvPr/>
        </p:nvCxnSpPr>
        <p:spPr>
          <a:xfrm flipH="1">
            <a:off x="6037268" y="4514498"/>
            <a:ext cx="154588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090F3AA-BD65-3D36-29FF-CB519709B579}"/>
              </a:ext>
            </a:extLst>
          </p:cNvPr>
          <p:cNvCxnSpPr>
            <a:cxnSpLocks/>
          </p:cNvCxnSpPr>
          <p:nvPr/>
        </p:nvCxnSpPr>
        <p:spPr>
          <a:xfrm flipH="1">
            <a:off x="6252283" y="5625286"/>
            <a:ext cx="13710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346">
            <a:extLst>
              <a:ext uri="{FF2B5EF4-FFF2-40B4-BE49-F238E27FC236}">
                <a16:creationId xmlns:a16="http://schemas.microsoft.com/office/drawing/2014/main" id="{FEAACE1E-3542-C2A6-B785-98130259D1C1}"/>
              </a:ext>
            </a:extLst>
          </p:cNvPr>
          <p:cNvSpPr/>
          <p:nvPr/>
        </p:nvSpPr>
        <p:spPr>
          <a:xfrm>
            <a:off x="3879057" y="5840601"/>
            <a:ext cx="1726953" cy="312200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Graduate Recruiter (363480)</a:t>
            </a:r>
          </a:p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Peter Concepcion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EBF95D9-6815-999D-9EF3-27F16FA02643}"/>
              </a:ext>
            </a:extLst>
          </p:cNvPr>
          <p:cNvCxnSpPr>
            <a:cxnSpLocks/>
          </p:cNvCxnSpPr>
          <p:nvPr/>
        </p:nvCxnSpPr>
        <p:spPr>
          <a:xfrm flipH="1" flipV="1">
            <a:off x="6585659" y="2146136"/>
            <a:ext cx="89961" cy="88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5ABCBC-DD76-116C-31C9-AF4340AFBF0A}"/>
              </a:ext>
            </a:extLst>
          </p:cNvPr>
          <p:cNvCxnSpPr>
            <a:cxnSpLocks/>
          </p:cNvCxnSpPr>
          <p:nvPr/>
        </p:nvCxnSpPr>
        <p:spPr>
          <a:xfrm flipH="1">
            <a:off x="2081208" y="4531687"/>
            <a:ext cx="154688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975872C-2FBA-58DA-06C5-503D69F4498F}"/>
              </a:ext>
            </a:extLst>
          </p:cNvPr>
          <p:cNvCxnSpPr>
            <a:cxnSpLocks/>
          </p:cNvCxnSpPr>
          <p:nvPr/>
        </p:nvCxnSpPr>
        <p:spPr>
          <a:xfrm flipH="1">
            <a:off x="2408348" y="6230098"/>
            <a:ext cx="122578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10BD16-42D4-C431-7558-EC52921C0F6B}"/>
              </a:ext>
            </a:extLst>
          </p:cNvPr>
          <p:cNvCxnSpPr>
            <a:cxnSpLocks/>
          </p:cNvCxnSpPr>
          <p:nvPr/>
        </p:nvCxnSpPr>
        <p:spPr>
          <a:xfrm flipH="1">
            <a:off x="2415995" y="5397130"/>
            <a:ext cx="120855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1521DDC-D4DE-E71D-EF17-7E6E22B007B0}"/>
              </a:ext>
            </a:extLst>
          </p:cNvPr>
          <p:cNvCxnSpPr>
            <a:cxnSpLocks/>
          </p:cNvCxnSpPr>
          <p:nvPr/>
        </p:nvCxnSpPr>
        <p:spPr>
          <a:xfrm flipH="1">
            <a:off x="2415995" y="4931566"/>
            <a:ext cx="123721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5A1E1B-156A-5A96-31C7-435528CDAADB}"/>
              </a:ext>
            </a:extLst>
          </p:cNvPr>
          <p:cNvCxnSpPr>
            <a:cxnSpLocks/>
          </p:cNvCxnSpPr>
          <p:nvPr/>
        </p:nvCxnSpPr>
        <p:spPr>
          <a:xfrm flipH="1">
            <a:off x="2401045" y="6563360"/>
            <a:ext cx="122578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361">
            <a:extLst>
              <a:ext uri="{FF2B5EF4-FFF2-40B4-BE49-F238E27FC236}">
                <a16:creationId xmlns:a16="http://schemas.microsoft.com/office/drawing/2014/main" id="{5719A193-5674-AD04-F467-703A3DAEE1EC}"/>
              </a:ext>
            </a:extLst>
          </p:cNvPr>
          <p:cNvSpPr/>
          <p:nvPr/>
        </p:nvSpPr>
        <p:spPr>
          <a:xfrm>
            <a:off x="3870914" y="3332185"/>
            <a:ext cx="1726955" cy="255341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International UG Recruiting (310130)</a:t>
            </a:r>
          </a:p>
          <a:p>
            <a:pPr algn="ctr" defTabSz="4000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>
                <a:solidFill>
                  <a:prstClr val="black"/>
                </a:solidFill>
              </a:rPr>
              <a:t>Mariah Alvarado</a:t>
            </a:r>
            <a:endParaRPr lang="en-US" sz="600" b="1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3B865F-53D3-FC98-D5B1-96E5DBF49589}"/>
              </a:ext>
            </a:extLst>
          </p:cNvPr>
          <p:cNvCxnSpPr>
            <a:cxnSpLocks/>
          </p:cNvCxnSpPr>
          <p:nvPr/>
        </p:nvCxnSpPr>
        <p:spPr>
          <a:xfrm flipH="1">
            <a:off x="5606958" y="3487459"/>
            <a:ext cx="24206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B9890A4-4B3B-BE89-3CF5-62EF790AB113}"/>
              </a:ext>
            </a:extLst>
          </p:cNvPr>
          <p:cNvCxnSpPr/>
          <p:nvPr/>
        </p:nvCxnSpPr>
        <p:spPr>
          <a:xfrm flipH="1">
            <a:off x="484072" y="4641729"/>
            <a:ext cx="183945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4BB0001-9193-38D8-246E-DE08E211D43D}"/>
              </a:ext>
            </a:extLst>
          </p:cNvPr>
          <p:cNvCxnSpPr>
            <a:cxnSpLocks/>
          </p:cNvCxnSpPr>
          <p:nvPr/>
        </p:nvCxnSpPr>
        <p:spPr>
          <a:xfrm flipV="1">
            <a:off x="485946" y="4194366"/>
            <a:ext cx="0" cy="447363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Freeform 175"/>
          <p:cNvSpPr/>
          <p:nvPr/>
        </p:nvSpPr>
        <p:spPr>
          <a:xfrm>
            <a:off x="343528" y="3964474"/>
            <a:ext cx="1541839" cy="459784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Assistant Director of       Financial Aid (393020)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Anne Rusk</a:t>
            </a:r>
          </a:p>
        </p:txBody>
      </p:sp>
      <p:sp>
        <p:nvSpPr>
          <p:cNvPr id="15" name="Freeform 177">
            <a:extLst>
              <a:ext uri="{FF2B5EF4-FFF2-40B4-BE49-F238E27FC236}">
                <a16:creationId xmlns:a16="http://schemas.microsoft.com/office/drawing/2014/main" id="{65006F92-6691-7F5A-329D-E4A76C552188}"/>
              </a:ext>
            </a:extLst>
          </p:cNvPr>
          <p:cNvSpPr/>
          <p:nvPr/>
        </p:nvSpPr>
        <p:spPr>
          <a:xfrm>
            <a:off x="557456" y="4432090"/>
            <a:ext cx="1320682" cy="435526"/>
          </a:xfrm>
          <a:custGeom>
            <a:avLst/>
            <a:gdLst>
              <a:gd name="connsiteX0" fmla="*/ 0 w 1059250"/>
              <a:gd name="connsiteY0" fmla="*/ 0 h 529625"/>
              <a:gd name="connsiteX1" fmla="*/ 1059250 w 1059250"/>
              <a:gd name="connsiteY1" fmla="*/ 0 h 529625"/>
              <a:gd name="connsiteX2" fmla="*/ 1059250 w 1059250"/>
              <a:gd name="connsiteY2" fmla="*/ 529625 h 529625"/>
              <a:gd name="connsiteX3" fmla="*/ 0 w 1059250"/>
              <a:gd name="connsiteY3" fmla="*/ 529625 h 529625"/>
              <a:gd name="connsiteX4" fmla="*/ 0 w 1059250"/>
              <a:gd name="connsiteY4" fmla="*/ 0 h 5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250" h="529625">
                <a:moveTo>
                  <a:pt x="0" y="0"/>
                </a:moveTo>
                <a:lnTo>
                  <a:pt x="1059250" y="0"/>
                </a:lnTo>
                <a:lnTo>
                  <a:pt x="1059250" y="529625"/>
                </a:lnTo>
                <a:lnTo>
                  <a:pt x="0" y="529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Financial Aid Counselor (P11001419)</a:t>
            </a:r>
          </a:p>
          <a:p>
            <a:pPr algn="ctr" defTabSz="40003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prstClr val="black"/>
                </a:solidFill>
              </a:rPr>
              <a:t>Michelle Fox</a:t>
            </a:r>
          </a:p>
        </p:txBody>
      </p:sp>
    </p:spTree>
    <p:extLst>
      <p:ext uri="{BB962C8B-B14F-4D97-AF65-F5344CB8AC3E}">
        <p14:creationId xmlns:p14="http://schemas.microsoft.com/office/powerpoint/2010/main" val="1095537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</TotalTime>
  <Words>520</Words>
  <Application>Microsoft Office PowerPoint</Application>
  <PresentationFormat>Widescreen</PresentationFormat>
  <Paragraphs>121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Lambert</dc:creator>
  <cp:lastModifiedBy>Thad Spaulding</cp:lastModifiedBy>
  <cp:revision>81</cp:revision>
  <dcterms:created xsi:type="dcterms:W3CDTF">2020-09-14T21:15:03Z</dcterms:created>
  <dcterms:modified xsi:type="dcterms:W3CDTF">2024-01-05T18:24:11Z</dcterms:modified>
</cp:coreProperties>
</file>