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62" r:id="rId2"/>
    <p:sldId id="271" r:id="rId3"/>
    <p:sldId id="257" r:id="rId4"/>
    <p:sldId id="289" r:id="rId5"/>
    <p:sldId id="278" r:id="rId6"/>
    <p:sldId id="281" r:id="rId7"/>
    <p:sldId id="261" r:id="rId8"/>
    <p:sldId id="291" r:id="rId9"/>
    <p:sldId id="292" r:id="rId10"/>
    <p:sldId id="315" r:id="rId11"/>
    <p:sldId id="306" r:id="rId12"/>
    <p:sldId id="300" r:id="rId13"/>
    <p:sldId id="301" r:id="rId14"/>
    <p:sldId id="302" r:id="rId15"/>
    <p:sldId id="259" r:id="rId16"/>
    <p:sldId id="298" r:id="rId17"/>
    <p:sldId id="299" r:id="rId18"/>
    <p:sldId id="307" r:id="rId19"/>
    <p:sldId id="308" r:id="rId20"/>
    <p:sldId id="309" r:id="rId21"/>
    <p:sldId id="311" r:id="rId22"/>
    <p:sldId id="258" r:id="rId23"/>
    <p:sldId id="294" r:id="rId24"/>
    <p:sldId id="303" r:id="rId25"/>
    <p:sldId id="304" r:id="rId26"/>
    <p:sldId id="305" r:id="rId27"/>
    <p:sldId id="296" r:id="rId28"/>
    <p:sldId id="297" r:id="rId29"/>
    <p:sldId id="312" r:id="rId30"/>
    <p:sldId id="313" r:id="rId31"/>
    <p:sldId id="314" r:id="rId32"/>
    <p:sldId id="284" r:id="rId33"/>
    <p:sldId id="316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314D"/>
    <a:srgbClr val="263F6A"/>
    <a:srgbClr val="8B8D8E"/>
    <a:srgbClr val="CED5DD"/>
    <a:srgbClr val="B2B4B3"/>
    <a:srgbClr val="DD5F36"/>
    <a:srgbClr val="D2492A"/>
    <a:srgbClr val="92A2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13AFB2-9EF0-8AA5-21CE-A9B92B518F75}" v="7" dt="2019-10-28T02:00:48.133"/>
    <p1510:client id="{A3623D8E-D1F2-335A-812D-54B1A74DBF7A}" v="11" dt="2019-10-28T21:38:17.5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8"/>
    <p:restoredTop sz="94665"/>
  </p:normalViewPr>
  <p:slideViewPr>
    <p:cSldViewPr snapToGrid="0">
      <p:cViewPr varScale="1">
        <p:scale>
          <a:sx n="103" d="100"/>
          <a:sy n="103" d="100"/>
        </p:scale>
        <p:origin x="62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8E156D-C597-614B-90D9-DF816A488C94}" type="doc">
      <dgm:prSet loTypeId="urn:microsoft.com/office/officeart/2005/8/layout/radial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BA46DD9-1A29-AC4C-BF2F-7D1E27E6116C}">
      <dgm:prSet phldrT="[Text]" custT="1"/>
      <dgm:spPr/>
      <dgm:t>
        <a:bodyPr/>
        <a:lstStyle/>
        <a:p>
          <a:pPr algn="ctr"/>
          <a:r>
            <a:rPr lang="en-US" sz="1100"/>
            <a:t>Program Evaluation team </a:t>
          </a:r>
        </a:p>
      </dgm:t>
    </dgm:pt>
    <dgm:pt modelId="{16B89676-CC78-B34F-AB31-D9A89355DAB3}" type="parTrans" cxnId="{718B2C7C-70E8-7148-98D0-25FE37721969}">
      <dgm:prSet/>
      <dgm:spPr/>
      <dgm:t>
        <a:bodyPr/>
        <a:lstStyle/>
        <a:p>
          <a:pPr algn="ctr"/>
          <a:endParaRPr lang="en-US"/>
        </a:p>
      </dgm:t>
    </dgm:pt>
    <dgm:pt modelId="{D436FB77-7DC0-4946-BFD7-E9766A4F3658}" type="sibTrans" cxnId="{718B2C7C-70E8-7148-98D0-25FE37721969}">
      <dgm:prSet/>
      <dgm:spPr/>
      <dgm:t>
        <a:bodyPr/>
        <a:lstStyle/>
        <a:p>
          <a:pPr algn="ctr"/>
          <a:endParaRPr lang="en-US"/>
        </a:p>
      </dgm:t>
    </dgm:pt>
    <dgm:pt modelId="{F63242D8-5789-E449-B580-14FCFD6BBF31}">
      <dgm:prSet phldrT="[Text]" custT="1"/>
      <dgm:spPr/>
      <dgm:t>
        <a:bodyPr/>
        <a:lstStyle/>
        <a:p>
          <a:pPr algn="ctr">
            <a:buFont typeface="+mj-lt"/>
            <a:buAutoNum type="alphaUcPeriod"/>
          </a:pPr>
          <a:r>
            <a:rPr lang="en-US" sz="1100"/>
            <a:t>Campus-wide culture change</a:t>
          </a:r>
        </a:p>
      </dgm:t>
    </dgm:pt>
    <dgm:pt modelId="{A69F0674-F480-E74F-B70E-AE05AB51161F}" type="parTrans" cxnId="{CF5106B1-D8EA-9248-84B2-462FC66ACA5D}">
      <dgm:prSet custT="1"/>
      <dgm:spPr/>
      <dgm:t>
        <a:bodyPr/>
        <a:lstStyle/>
        <a:p>
          <a:pPr algn="ctr"/>
          <a:endParaRPr lang="en-US" sz="1600"/>
        </a:p>
      </dgm:t>
    </dgm:pt>
    <dgm:pt modelId="{FA4BB4DF-6CC3-FF40-832C-6AFA6B727ADD}" type="sibTrans" cxnId="{CF5106B1-D8EA-9248-84B2-462FC66ACA5D}">
      <dgm:prSet/>
      <dgm:spPr/>
      <dgm:t>
        <a:bodyPr/>
        <a:lstStyle/>
        <a:p>
          <a:pPr algn="ctr"/>
          <a:endParaRPr lang="en-US"/>
        </a:p>
      </dgm:t>
    </dgm:pt>
    <dgm:pt modelId="{34EDB8E4-539E-0F4F-9CDA-2C0DDF91F83F}">
      <dgm:prSet custT="1"/>
      <dgm:spPr/>
      <dgm:t>
        <a:bodyPr/>
        <a:lstStyle/>
        <a:p>
          <a:pPr algn="ctr">
            <a:buFont typeface="+mj-lt"/>
            <a:buAutoNum type="alphaUcPeriod"/>
          </a:pPr>
          <a:r>
            <a:rPr lang="en-US" sz="1100">
              <a:uFillTx/>
            </a:rPr>
            <a:t>Direct services</a:t>
          </a:r>
        </a:p>
      </dgm:t>
    </dgm:pt>
    <dgm:pt modelId="{B8581773-0067-C44A-80EA-F13F9BCC109B}" type="parTrans" cxnId="{A6AD3209-1EAD-B248-8936-08C293F69EE9}">
      <dgm:prSet custT="1"/>
      <dgm:spPr/>
      <dgm:t>
        <a:bodyPr/>
        <a:lstStyle/>
        <a:p>
          <a:pPr algn="ctr"/>
          <a:endParaRPr lang="en-US" sz="1600"/>
        </a:p>
      </dgm:t>
    </dgm:pt>
    <dgm:pt modelId="{CE18B04A-EBDA-A64B-80DE-BD0E14B3CB8C}" type="sibTrans" cxnId="{A6AD3209-1EAD-B248-8936-08C293F69EE9}">
      <dgm:prSet/>
      <dgm:spPr/>
      <dgm:t>
        <a:bodyPr/>
        <a:lstStyle/>
        <a:p>
          <a:pPr algn="ctr"/>
          <a:endParaRPr lang="en-US"/>
        </a:p>
      </dgm:t>
    </dgm:pt>
    <dgm:pt modelId="{FE46473A-0C35-744B-8770-23AD3E14F1FF}">
      <dgm:prSet custT="1"/>
      <dgm:spPr/>
      <dgm:t>
        <a:bodyPr/>
        <a:lstStyle/>
        <a:p>
          <a:pPr algn="ctr">
            <a:buFont typeface="+mj-lt"/>
            <a:buAutoNum type="alphaUcPeriod"/>
          </a:pPr>
          <a:r>
            <a:rPr lang="en-US" sz="1100"/>
            <a:t>Campus support network &amp; training</a:t>
          </a:r>
        </a:p>
      </dgm:t>
    </dgm:pt>
    <dgm:pt modelId="{C0DD0D2D-0926-FF46-A997-94F47E25AA12}" type="parTrans" cxnId="{9BC87DD7-1188-0A48-8BA2-973E3B2BE247}">
      <dgm:prSet custT="1"/>
      <dgm:spPr/>
      <dgm:t>
        <a:bodyPr/>
        <a:lstStyle/>
        <a:p>
          <a:pPr algn="ctr"/>
          <a:endParaRPr lang="en-US" sz="1600"/>
        </a:p>
      </dgm:t>
    </dgm:pt>
    <dgm:pt modelId="{329EADFD-2483-8F47-9C27-B74E2F3C2E6B}" type="sibTrans" cxnId="{9BC87DD7-1188-0A48-8BA2-973E3B2BE247}">
      <dgm:prSet/>
      <dgm:spPr/>
      <dgm:t>
        <a:bodyPr/>
        <a:lstStyle/>
        <a:p>
          <a:pPr algn="ctr"/>
          <a:endParaRPr lang="en-US"/>
        </a:p>
      </dgm:t>
    </dgm:pt>
    <dgm:pt modelId="{0B29A5FF-3B16-2E4C-B3B0-F75D86FEC55F}">
      <dgm:prSet custT="1"/>
      <dgm:spPr/>
      <dgm:t>
        <a:bodyPr/>
        <a:lstStyle/>
        <a:p>
          <a:pPr algn="ctr">
            <a:buFont typeface="+mj-lt"/>
            <a:buAutoNum type="alphaUcPeriod"/>
          </a:pPr>
          <a:r>
            <a:rPr lang="en-US" sz="1100"/>
            <a:t>Policy &amp; Procedures</a:t>
          </a:r>
        </a:p>
      </dgm:t>
    </dgm:pt>
    <dgm:pt modelId="{58C9B28C-CFD7-7F41-87A2-9B8C29E5EE87}" type="parTrans" cxnId="{B7B4D025-20D5-BD48-9B00-1AFB92568F8E}">
      <dgm:prSet custT="1"/>
      <dgm:spPr/>
      <dgm:t>
        <a:bodyPr/>
        <a:lstStyle/>
        <a:p>
          <a:pPr algn="ctr"/>
          <a:endParaRPr lang="en-US" sz="1600"/>
        </a:p>
      </dgm:t>
    </dgm:pt>
    <dgm:pt modelId="{5C5D66E3-B58B-944B-AC8F-B97C7A96C37F}" type="sibTrans" cxnId="{B7B4D025-20D5-BD48-9B00-1AFB92568F8E}">
      <dgm:prSet/>
      <dgm:spPr/>
      <dgm:t>
        <a:bodyPr/>
        <a:lstStyle/>
        <a:p>
          <a:pPr algn="ctr"/>
          <a:endParaRPr lang="en-US"/>
        </a:p>
      </dgm:t>
    </dgm:pt>
    <dgm:pt modelId="{2A4B9ED2-F65F-374D-80EF-EE3D628A9591}">
      <dgm:prSet custT="1"/>
      <dgm:spPr/>
      <dgm:t>
        <a:bodyPr/>
        <a:lstStyle/>
        <a:p>
          <a:pPr algn="ctr">
            <a:buFont typeface="+mj-lt"/>
            <a:buAutoNum type="alphaUcPeriod"/>
          </a:pPr>
          <a:r>
            <a:rPr lang="en-US" sz="1100"/>
            <a:t>Communi-cations</a:t>
          </a:r>
        </a:p>
      </dgm:t>
    </dgm:pt>
    <dgm:pt modelId="{6BBE4305-1FF2-1C48-B6CF-356FCD674815}" type="parTrans" cxnId="{C9AD5BF3-E33C-9C4E-AF36-1EEC6A7AFD1C}">
      <dgm:prSet custT="1"/>
      <dgm:spPr/>
      <dgm:t>
        <a:bodyPr/>
        <a:lstStyle/>
        <a:p>
          <a:pPr algn="ctr"/>
          <a:endParaRPr lang="en-US" sz="1600"/>
        </a:p>
      </dgm:t>
    </dgm:pt>
    <dgm:pt modelId="{0EBFC318-6964-4044-A193-4DA7BCF57A8E}" type="sibTrans" cxnId="{C9AD5BF3-E33C-9C4E-AF36-1EEC6A7AFD1C}">
      <dgm:prSet/>
      <dgm:spPr/>
      <dgm:t>
        <a:bodyPr/>
        <a:lstStyle/>
        <a:p>
          <a:pPr algn="ctr"/>
          <a:endParaRPr lang="en-US"/>
        </a:p>
      </dgm:t>
    </dgm:pt>
    <dgm:pt modelId="{ACDDBB35-9607-4949-AB4A-1E1FB93C34FE}" type="pres">
      <dgm:prSet presAssocID="{BA8E156D-C597-614B-90D9-DF816A488C94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AD681B1-E59A-1E4E-BB4F-628CCF86FD57}" type="pres">
      <dgm:prSet presAssocID="{2BA46DD9-1A29-AC4C-BF2F-7D1E27E6116C}" presName="centerShape" presStyleLbl="node0" presStyleIdx="0" presStyleCnt="1" custScaleX="133738" custScaleY="132663" custLinFactNeighborY="574"/>
      <dgm:spPr/>
    </dgm:pt>
    <dgm:pt modelId="{AAAC20ED-427C-0E41-B882-52FDC7C63E9B}" type="pres">
      <dgm:prSet presAssocID="{B8581773-0067-C44A-80EA-F13F9BCC109B}" presName="parTrans" presStyleLbl="sibTrans2D1" presStyleIdx="0" presStyleCnt="5" custScaleX="119789" custScaleY="119789"/>
      <dgm:spPr/>
    </dgm:pt>
    <dgm:pt modelId="{1324F045-39E3-FB4B-BA7D-C57BAB729A3B}" type="pres">
      <dgm:prSet presAssocID="{B8581773-0067-C44A-80EA-F13F9BCC109B}" presName="connectorText" presStyleLbl="sibTrans2D1" presStyleIdx="0" presStyleCnt="5"/>
      <dgm:spPr/>
    </dgm:pt>
    <dgm:pt modelId="{0248BD15-13A4-F242-A5F0-E828C3B45F7A}" type="pres">
      <dgm:prSet presAssocID="{34EDB8E4-539E-0F4F-9CDA-2C0DDF91F83F}" presName="node" presStyleLbl="node1" presStyleIdx="0" presStyleCnt="5" custScaleX="119789" custScaleY="119789" custRadScaleRad="98854">
        <dgm:presLayoutVars>
          <dgm:bulletEnabled val="1"/>
        </dgm:presLayoutVars>
      </dgm:prSet>
      <dgm:spPr/>
    </dgm:pt>
    <dgm:pt modelId="{4D0FF493-B025-BC43-B4F7-684D43B229E3}" type="pres">
      <dgm:prSet presAssocID="{A69F0674-F480-E74F-B70E-AE05AB51161F}" presName="parTrans" presStyleLbl="sibTrans2D1" presStyleIdx="1" presStyleCnt="5" custScaleX="119789" custScaleY="119789"/>
      <dgm:spPr/>
    </dgm:pt>
    <dgm:pt modelId="{A67AC314-6497-E241-8FCD-CD65990B73CE}" type="pres">
      <dgm:prSet presAssocID="{A69F0674-F480-E74F-B70E-AE05AB51161F}" presName="connectorText" presStyleLbl="sibTrans2D1" presStyleIdx="1" presStyleCnt="5"/>
      <dgm:spPr/>
    </dgm:pt>
    <dgm:pt modelId="{A8864047-5DDD-0E48-AA75-FFC8CAECDC2A}" type="pres">
      <dgm:prSet presAssocID="{F63242D8-5789-E449-B580-14FCFD6BBF31}" presName="node" presStyleLbl="node1" presStyleIdx="1" presStyleCnt="5" custScaleX="119789" custScaleY="119789" custRadScaleRad="99651" custRadScaleInc="1741">
        <dgm:presLayoutVars>
          <dgm:bulletEnabled val="1"/>
        </dgm:presLayoutVars>
      </dgm:prSet>
      <dgm:spPr/>
    </dgm:pt>
    <dgm:pt modelId="{E716A7D0-9BC5-CC4B-ABED-6D1E3E53760C}" type="pres">
      <dgm:prSet presAssocID="{C0DD0D2D-0926-FF46-A997-94F47E25AA12}" presName="parTrans" presStyleLbl="sibTrans2D1" presStyleIdx="2" presStyleCnt="5" custScaleX="119789" custScaleY="119789"/>
      <dgm:spPr/>
    </dgm:pt>
    <dgm:pt modelId="{B80CFA58-9919-A74F-8E53-23D58795AC4B}" type="pres">
      <dgm:prSet presAssocID="{C0DD0D2D-0926-FF46-A997-94F47E25AA12}" presName="connectorText" presStyleLbl="sibTrans2D1" presStyleIdx="2" presStyleCnt="5"/>
      <dgm:spPr/>
    </dgm:pt>
    <dgm:pt modelId="{CBA1EA40-7457-1740-B708-6310A75635FE}" type="pres">
      <dgm:prSet presAssocID="{FE46473A-0C35-744B-8770-23AD3E14F1FF}" presName="node" presStyleLbl="node1" presStyleIdx="2" presStyleCnt="5" custScaleX="119789" custScaleY="119789" custRadScaleRad="100464" custRadScaleInc="534">
        <dgm:presLayoutVars>
          <dgm:bulletEnabled val="1"/>
        </dgm:presLayoutVars>
      </dgm:prSet>
      <dgm:spPr/>
    </dgm:pt>
    <dgm:pt modelId="{AEA1CA44-43C5-8546-B248-D43B850DBF27}" type="pres">
      <dgm:prSet presAssocID="{58C9B28C-CFD7-7F41-87A2-9B8C29E5EE87}" presName="parTrans" presStyleLbl="sibTrans2D1" presStyleIdx="3" presStyleCnt="5" custScaleX="119789" custScaleY="119789"/>
      <dgm:spPr/>
    </dgm:pt>
    <dgm:pt modelId="{3D6241CB-7636-F34C-A3D1-43A9A21CD887}" type="pres">
      <dgm:prSet presAssocID="{58C9B28C-CFD7-7F41-87A2-9B8C29E5EE87}" presName="connectorText" presStyleLbl="sibTrans2D1" presStyleIdx="3" presStyleCnt="5"/>
      <dgm:spPr/>
    </dgm:pt>
    <dgm:pt modelId="{E2582F22-55A8-5F44-AA24-52DD9883EF66}" type="pres">
      <dgm:prSet presAssocID="{0B29A5FF-3B16-2E4C-B3B0-F75D86FEC55F}" presName="node" presStyleLbl="node1" presStyleIdx="3" presStyleCnt="5" custScaleX="119789" custScaleY="119789" custRadScaleRad="100464" custRadScaleInc="-534">
        <dgm:presLayoutVars>
          <dgm:bulletEnabled val="1"/>
        </dgm:presLayoutVars>
      </dgm:prSet>
      <dgm:spPr/>
    </dgm:pt>
    <dgm:pt modelId="{BC20B46B-B282-994B-89AB-816936D33FEC}" type="pres">
      <dgm:prSet presAssocID="{6BBE4305-1FF2-1C48-B6CF-356FCD674815}" presName="parTrans" presStyleLbl="sibTrans2D1" presStyleIdx="4" presStyleCnt="5" custScaleX="119789" custScaleY="119789"/>
      <dgm:spPr/>
    </dgm:pt>
    <dgm:pt modelId="{13EEA18C-7327-C549-8C76-48AF477BF2F7}" type="pres">
      <dgm:prSet presAssocID="{6BBE4305-1FF2-1C48-B6CF-356FCD674815}" presName="connectorText" presStyleLbl="sibTrans2D1" presStyleIdx="4" presStyleCnt="5"/>
      <dgm:spPr/>
    </dgm:pt>
    <dgm:pt modelId="{CD12B752-0DA7-A84D-9D89-ADC80F64DA30}" type="pres">
      <dgm:prSet presAssocID="{2A4B9ED2-F65F-374D-80EF-EE3D628A9591}" presName="node" presStyleLbl="node1" presStyleIdx="4" presStyleCnt="5" custScaleX="119789" custScaleY="119789" custRadScaleRad="99651" custRadScaleInc="-1741">
        <dgm:presLayoutVars>
          <dgm:bulletEnabled val="1"/>
        </dgm:presLayoutVars>
      </dgm:prSet>
      <dgm:spPr/>
    </dgm:pt>
  </dgm:ptLst>
  <dgm:cxnLst>
    <dgm:cxn modelId="{02C44107-37AF-B542-A5B2-E3BC59B98C21}" type="presOf" srcId="{2A4B9ED2-F65F-374D-80EF-EE3D628A9591}" destId="{CD12B752-0DA7-A84D-9D89-ADC80F64DA30}" srcOrd="0" destOrd="0" presId="urn:microsoft.com/office/officeart/2005/8/layout/radial5"/>
    <dgm:cxn modelId="{A6AD3209-1EAD-B248-8936-08C293F69EE9}" srcId="{2BA46DD9-1A29-AC4C-BF2F-7D1E27E6116C}" destId="{34EDB8E4-539E-0F4F-9CDA-2C0DDF91F83F}" srcOrd="0" destOrd="0" parTransId="{B8581773-0067-C44A-80EA-F13F9BCC109B}" sibTransId="{CE18B04A-EBDA-A64B-80DE-BD0E14B3CB8C}"/>
    <dgm:cxn modelId="{D9302C17-40CB-9D4D-920C-B04B1F9E855B}" type="presOf" srcId="{BA8E156D-C597-614B-90D9-DF816A488C94}" destId="{ACDDBB35-9607-4949-AB4A-1E1FB93C34FE}" srcOrd="0" destOrd="0" presId="urn:microsoft.com/office/officeart/2005/8/layout/radial5"/>
    <dgm:cxn modelId="{56130A1B-4B5B-3045-803B-6D95E95DDD4B}" type="presOf" srcId="{34EDB8E4-539E-0F4F-9CDA-2C0DDF91F83F}" destId="{0248BD15-13A4-F242-A5F0-E828C3B45F7A}" srcOrd="0" destOrd="0" presId="urn:microsoft.com/office/officeart/2005/8/layout/radial5"/>
    <dgm:cxn modelId="{017E8E1D-5458-204B-8CA1-D7CF83F2A08A}" type="presOf" srcId="{C0DD0D2D-0926-FF46-A997-94F47E25AA12}" destId="{B80CFA58-9919-A74F-8E53-23D58795AC4B}" srcOrd="1" destOrd="0" presId="urn:microsoft.com/office/officeart/2005/8/layout/radial5"/>
    <dgm:cxn modelId="{0F4EC723-FC1B-954A-87EB-B5C9837CDD44}" type="presOf" srcId="{C0DD0D2D-0926-FF46-A997-94F47E25AA12}" destId="{E716A7D0-9BC5-CC4B-ABED-6D1E3E53760C}" srcOrd="0" destOrd="0" presId="urn:microsoft.com/office/officeart/2005/8/layout/radial5"/>
    <dgm:cxn modelId="{B7B4D025-20D5-BD48-9B00-1AFB92568F8E}" srcId="{2BA46DD9-1A29-AC4C-BF2F-7D1E27E6116C}" destId="{0B29A5FF-3B16-2E4C-B3B0-F75D86FEC55F}" srcOrd="3" destOrd="0" parTransId="{58C9B28C-CFD7-7F41-87A2-9B8C29E5EE87}" sibTransId="{5C5D66E3-B58B-944B-AC8F-B97C7A96C37F}"/>
    <dgm:cxn modelId="{AC6D822B-A88D-A247-BC48-D5EDEBD84C91}" type="presOf" srcId="{B8581773-0067-C44A-80EA-F13F9BCC109B}" destId="{1324F045-39E3-FB4B-BA7D-C57BAB729A3B}" srcOrd="1" destOrd="0" presId="urn:microsoft.com/office/officeart/2005/8/layout/radial5"/>
    <dgm:cxn modelId="{63D9C961-9FEF-534A-9460-3123F56DD32C}" type="presOf" srcId="{6BBE4305-1FF2-1C48-B6CF-356FCD674815}" destId="{13EEA18C-7327-C549-8C76-48AF477BF2F7}" srcOrd="1" destOrd="0" presId="urn:microsoft.com/office/officeart/2005/8/layout/radial5"/>
    <dgm:cxn modelId="{02EA9C74-D5BF-5841-810E-B50CB1975553}" type="presOf" srcId="{0B29A5FF-3B16-2E4C-B3B0-F75D86FEC55F}" destId="{E2582F22-55A8-5F44-AA24-52DD9883EF66}" srcOrd="0" destOrd="0" presId="urn:microsoft.com/office/officeart/2005/8/layout/radial5"/>
    <dgm:cxn modelId="{718B2C7C-70E8-7148-98D0-25FE37721969}" srcId="{BA8E156D-C597-614B-90D9-DF816A488C94}" destId="{2BA46DD9-1A29-AC4C-BF2F-7D1E27E6116C}" srcOrd="0" destOrd="0" parTransId="{16B89676-CC78-B34F-AB31-D9A89355DAB3}" sibTransId="{D436FB77-7DC0-4946-BFD7-E9766A4F3658}"/>
    <dgm:cxn modelId="{0FCC3F7C-BA5D-9142-AC2B-2D6000875C00}" type="presOf" srcId="{58C9B28C-CFD7-7F41-87A2-9B8C29E5EE87}" destId="{AEA1CA44-43C5-8546-B248-D43B850DBF27}" srcOrd="0" destOrd="0" presId="urn:microsoft.com/office/officeart/2005/8/layout/radial5"/>
    <dgm:cxn modelId="{629D988E-330E-864C-8E27-9D0B5300C964}" type="presOf" srcId="{FE46473A-0C35-744B-8770-23AD3E14F1FF}" destId="{CBA1EA40-7457-1740-B708-6310A75635FE}" srcOrd="0" destOrd="0" presId="urn:microsoft.com/office/officeart/2005/8/layout/radial5"/>
    <dgm:cxn modelId="{1362BB91-121B-7342-8AD6-F81AE7ABBB87}" type="presOf" srcId="{A69F0674-F480-E74F-B70E-AE05AB51161F}" destId="{4D0FF493-B025-BC43-B4F7-684D43B229E3}" srcOrd="0" destOrd="0" presId="urn:microsoft.com/office/officeart/2005/8/layout/radial5"/>
    <dgm:cxn modelId="{16700099-8D88-D342-AACF-F88E8192658D}" type="presOf" srcId="{A69F0674-F480-E74F-B70E-AE05AB51161F}" destId="{A67AC314-6497-E241-8FCD-CD65990B73CE}" srcOrd="1" destOrd="0" presId="urn:microsoft.com/office/officeart/2005/8/layout/radial5"/>
    <dgm:cxn modelId="{4D37A4A1-C2E3-F34D-A19C-EC040B7CCF7B}" type="presOf" srcId="{2BA46DD9-1A29-AC4C-BF2F-7D1E27E6116C}" destId="{8AD681B1-E59A-1E4E-BB4F-628CCF86FD57}" srcOrd="0" destOrd="0" presId="urn:microsoft.com/office/officeart/2005/8/layout/radial5"/>
    <dgm:cxn modelId="{CF5106B1-D8EA-9248-84B2-462FC66ACA5D}" srcId="{2BA46DD9-1A29-AC4C-BF2F-7D1E27E6116C}" destId="{F63242D8-5789-E449-B580-14FCFD6BBF31}" srcOrd="1" destOrd="0" parTransId="{A69F0674-F480-E74F-B70E-AE05AB51161F}" sibTransId="{FA4BB4DF-6CC3-FF40-832C-6AFA6B727ADD}"/>
    <dgm:cxn modelId="{936DC7B8-DA6D-DA40-9B22-26285741FF12}" type="presOf" srcId="{58C9B28C-CFD7-7F41-87A2-9B8C29E5EE87}" destId="{3D6241CB-7636-F34C-A3D1-43A9A21CD887}" srcOrd="1" destOrd="0" presId="urn:microsoft.com/office/officeart/2005/8/layout/radial5"/>
    <dgm:cxn modelId="{D44FC4CF-7F91-4B4D-9719-258DA2F50932}" type="presOf" srcId="{6BBE4305-1FF2-1C48-B6CF-356FCD674815}" destId="{BC20B46B-B282-994B-89AB-816936D33FEC}" srcOrd="0" destOrd="0" presId="urn:microsoft.com/office/officeart/2005/8/layout/radial5"/>
    <dgm:cxn modelId="{9BC87DD7-1188-0A48-8BA2-973E3B2BE247}" srcId="{2BA46DD9-1A29-AC4C-BF2F-7D1E27E6116C}" destId="{FE46473A-0C35-744B-8770-23AD3E14F1FF}" srcOrd="2" destOrd="0" parTransId="{C0DD0D2D-0926-FF46-A997-94F47E25AA12}" sibTransId="{329EADFD-2483-8F47-9C27-B74E2F3C2E6B}"/>
    <dgm:cxn modelId="{B202F6E5-394E-314B-A257-584FF522CEEE}" type="presOf" srcId="{B8581773-0067-C44A-80EA-F13F9BCC109B}" destId="{AAAC20ED-427C-0E41-B882-52FDC7C63E9B}" srcOrd="0" destOrd="0" presId="urn:microsoft.com/office/officeart/2005/8/layout/radial5"/>
    <dgm:cxn modelId="{F80A2AF3-B525-0940-A0CA-670AF0A8A725}" type="presOf" srcId="{F63242D8-5789-E449-B580-14FCFD6BBF31}" destId="{A8864047-5DDD-0E48-AA75-FFC8CAECDC2A}" srcOrd="0" destOrd="0" presId="urn:microsoft.com/office/officeart/2005/8/layout/radial5"/>
    <dgm:cxn modelId="{C9AD5BF3-E33C-9C4E-AF36-1EEC6A7AFD1C}" srcId="{2BA46DD9-1A29-AC4C-BF2F-7D1E27E6116C}" destId="{2A4B9ED2-F65F-374D-80EF-EE3D628A9591}" srcOrd="4" destOrd="0" parTransId="{6BBE4305-1FF2-1C48-B6CF-356FCD674815}" sibTransId="{0EBFC318-6964-4044-A193-4DA7BCF57A8E}"/>
    <dgm:cxn modelId="{C8790A57-4EFF-5D41-8150-303664EA40A3}" type="presParOf" srcId="{ACDDBB35-9607-4949-AB4A-1E1FB93C34FE}" destId="{8AD681B1-E59A-1E4E-BB4F-628CCF86FD57}" srcOrd="0" destOrd="0" presId="urn:microsoft.com/office/officeart/2005/8/layout/radial5"/>
    <dgm:cxn modelId="{1AE91594-4D91-4248-A6D1-C2BEEC5E8764}" type="presParOf" srcId="{ACDDBB35-9607-4949-AB4A-1E1FB93C34FE}" destId="{AAAC20ED-427C-0E41-B882-52FDC7C63E9B}" srcOrd="1" destOrd="0" presId="urn:microsoft.com/office/officeart/2005/8/layout/radial5"/>
    <dgm:cxn modelId="{FB8147F9-A353-2746-A832-93197C9FF298}" type="presParOf" srcId="{AAAC20ED-427C-0E41-B882-52FDC7C63E9B}" destId="{1324F045-39E3-FB4B-BA7D-C57BAB729A3B}" srcOrd="0" destOrd="0" presId="urn:microsoft.com/office/officeart/2005/8/layout/radial5"/>
    <dgm:cxn modelId="{B8B814BD-D876-A14E-B946-F408EC37F552}" type="presParOf" srcId="{ACDDBB35-9607-4949-AB4A-1E1FB93C34FE}" destId="{0248BD15-13A4-F242-A5F0-E828C3B45F7A}" srcOrd="2" destOrd="0" presId="urn:microsoft.com/office/officeart/2005/8/layout/radial5"/>
    <dgm:cxn modelId="{516D9483-AAC6-2C45-9035-DDC6EC0EF579}" type="presParOf" srcId="{ACDDBB35-9607-4949-AB4A-1E1FB93C34FE}" destId="{4D0FF493-B025-BC43-B4F7-684D43B229E3}" srcOrd="3" destOrd="0" presId="urn:microsoft.com/office/officeart/2005/8/layout/radial5"/>
    <dgm:cxn modelId="{A601C777-8F7B-6848-B342-C24EA42D7A33}" type="presParOf" srcId="{4D0FF493-B025-BC43-B4F7-684D43B229E3}" destId="{A67AC314-6497-E241-8FCD-CD65990B73CE}" srcOrd="0" destOrd="0" presId="urn:microsoft.com/office/officeart/2005/8/layout/radial5"/>
    <dgm:cxn modelId="{A8B33DD3-9804-7443-889A-79B7D557AFF3}" type="presParOf" srcId="{ACDDBB35-9607-4949-AB4A-1E1FB93C34FE}" destId="{A8864047-5DDD-0E48-AA75-FFC8CAECDC2A}" srcOrd="4" destOrd="0" presId="urn:microsoft.com/office/officeart/2005/8/layout/radial5"/>
    <dgm:cxn modelId="{DA5EAF99-202C-DD41-985D-B7E9A2DB707D}" type="presParOf" srcId="{ACDDBB35-9607-4949-AB4A-1E1FB93C34FE}" destId="{E716A7D0-9BC5-CC4B-ABED-6D1E3E53760C}" srcOrd="5" destOrd="0" presId="urn:microsoft.com/office/officeart/2005/8/layout/radial5"/>
    <dgm:cxn modelId="{1406DE52-458D-4846-896E-A95FF78BF639}" type="presParOf" srcId="{E716A7D0-9BC5-CC4B-ABED-6D1E3E53760C}" destId="{B80CFA58-9919-A74F-8E53-23D58795AC4B}" srcOrd="0" destOrd="0" presId="urn:microsoft.com/office/officeart/2005/8/layout/radial5"/>
    <dgm:cxn modelId="{994DF0EF-DEA5-0748-92BE-B84A3682190A}" type="presParOf" srcId="{ACDDBB35-9607-4949-AB4A-1E1FB93C34FE}" destId="{CBA1EA40-7457-1740-B708-6310A75635FE}" srcOrd="6" destOrd="0" presId="urn:microsoft.com/office/officeart/2005/8/layout/radial5"/>
    <dgm:cxn modelId="{4DA455F0-B2DC-CB46-A7EC-0657362DEB7D}" type="presParOf" srcId="{ACDDBB35-9607-4949-AB4A-1E1FB93C34FE}" destId="{AEA1CA44-43C5-8546-B248-D43B850DBF27}" srcOrd="7" destOrd="0" presId="urn:microsoft.com/office/officeart/2005/8/layout/radial5"/>
    <dgm:cxn modelId="{F86444CA-7763-8B40-8EA7-B0A306B582AD}" type="presParOf" srcId="{AEA1CA44-43C5-8546-B248-D43B850DBF27}" destId="{3D6241CB-7636-F34C-A3D1-43A9A21CD887}" srcOrd="0" destOrd="0" presId="urn:microsoft.com/office/officeart/2005/8/layout/radial5"/>
    <dgm:cxn modelId="{B30F680E-A842-4545-8F7B-21DE931DFD51}" type="presParOf" srcId="{ACDDBB35-9607-4949-AB4A-1E1FB93C34FE}" destId="{E2582F22-55A8-5F44-AA24-52DD9883EF66}" srcOrd="8" destOrd="0" presId="urn:microsoft.com/office/officeart/2005/8/layout/radial5"/>
    <dgm:cxn modelId="{D7E140CE-616A-664A-ABBE-E27733977379}" type="presParOf" srcId="{ACDDBB35-9607-4949-AB4A-1E1FB93C34FE}" destId="{BC20B46B-B282-994B-89AB-816936D33FEC}" srcOrd="9" destOrd="0" presId="urn:microsoft.com/office/officeart/2005/8/layout/radial5"/>
    <dgm:cxn modelId="{15DBF405-4716-5F47-86DB-EAC3013C917F}" type="presParOf" srcId="{BC20B46B-B282-994B-89AB-816936D33FEC}" destId="{13EEA18C-7327-C549-8C76-48AF477BF2F7}" srcOrd="0" destOrd="0" presId="urn:microsoft.com/office/officeart/2005/8/layout/radial5"/>
    <dgm:cxn modelId="{9976E3D0-E61B-5F48-9A92-0F85B777B8EE}" type="presParOf" srcId="{ACDDBB35-9607-4949-AB4A-1E1FB93C34FE}" destId="{CD12B752-0DA7-A84D-9D89-ADC80F64DA30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B58E45E-1538-CF47-A032-BB3FB17E4F44}" type="doc">
      <dgm:prSet loTypeId="urn:microsoft.com/office/officeart/2005/8/layout/hProcess9" loCatId="" qsTypeId="urn:microsoft.com/office/officeart/2005/8/quickstyle/simple1" qsCatId="simple" csTypeId="urn:microsoft.com/office/officeart/2005/8/colors/accent1_2" csCatId="accent1" phldr="1"/>
      <dgm:spPr/>
    </dgm:pt>
    <dgm:pt modelId="{F3B1B846-9857-B047-B420-8FB28F423D52}">
      <dgm:prSet phldrT="[Text]"/>
      <dgm:spPr/>
      <dgm:t>
        <a:bodyPr/>
        <a:lstStyle/>
        <a:p>
          <a:r>
            <a:rPr lang="en-US"/>
            <a:t>Goals</a:t>
          </a:r>
        </a:p>
      </dgm:t>
    </dgm:pt>
    <dgm:pt modelId="{EC3DC808-D248-C148-B72D-D5D75D5BC3B5}" type="parTrans" cxnId="{8008B1C0-2527-214F-B7FF-2D9A2155450A}">
      <dgm:prSet/>
      <dgm:spPr/>
      <dgm:t>
        <a:bodyPr/>
        <a:lstStyle/>
        <a:p>
          <a:endParaRPr lang="en-US"/>
        </a:p>
      </dgm:t>
    </dgm:pt>
    <dgm:pt modelId="{1893D8EA-0F71-134E-AC3A-77BA36AAB340}" type="sibTrans" cxnId="{8008B1C0-2527-214F-B7FF-2D9A2155450A}">
      <dgm:prSet/>
      <dgm:spPr/>
      <dgm:t>
        <a:bodyPr/>
        <a:lstStyle/>
        <a:p>
          <a:endParaRPr lang="en-US"/>
        </a:p>
      </dgm:t>
    </dgm:pt>
    <dgm:pt modelId="{4CC96DD1-4340-0447-AA14-2B90E29E65C3}">
      <dgm:prSet phldrT="[Text]"/>
      <dgm:spPr/>
      <dgm:t>
        <a:bodyPr/>
        <a:lstStyle/>
        <a:p>
          <a:r>
            <a:rPr lang="en-US"/>
            <a:t>Accomplishments</a:t>
          </a:r>
        </a:p>
      </dgm:t>
    </dgm:pt>
    <dgm:pt modelId="{8EBCE8F2-F0B8-564F-9A1E-BE69051EDF70}" type="parTrans" cxnId="{28055031-99B1-A44B-AE90-E3E145BCE36B}">
      <dgm:prSet/>
      <dgm:spPr/>
      <dgm:t>
        <a:bodyPr/>
        <a:lstStyle/>
        <a:p>
          <a:endParaRPr lang="en-US"/>
        </a:p>
      </dgm:t>
    </dgm:pt>
    <dgm:pt modelId="{5011FB37-0DEE-494B-AE8F-E5F0B9650C32}" type="sibTrans" cxnId="{28055031-99B1-A44B-AE90-E3E145BCE36B}">
      <dgm:prSet/>
      <dgm:spPr/>
      <dgm:t>
        <a:bodyPr/>
        <a:lstStyle/>
        <a:p>
          <a:endParaRPr lang="en-US"/>
        </a:p>
      </dgm:t>
    </dgm:pt>
    <dgm:pt modelId="{C4AE9C36-6BA3-EC4F-BB5D-B2A920B5D4BB}">
      <dgm:prSet phldrT="[Text]"/>
      <dgm:spPr/>
      <dgm:t>
        <a:bodyPr/>
        <a:lstStyle/>
        <a:p>
          <a:r>
            <a:rPr lang="en-US"/>
            <a:t>Next Steps</a:t>
          </a:r>
        </a:p>
      </dgm:t>
    </dgm:pt>
    <dgm:pt modelId="{1D3F831E-CB7F-C948-A250-5F090303490C}" type="parTrans" cxnId="{BE96A22A-8F23-624D-92EB-EAFEA1CA67E3}">
      <dgm:prSet/>
      <dgm:spPr/>
      <dgm:t>
        <a:bodyPr/>
        <a:lstStyle/>
        <a:p>
          <a:endParaRPr lang="en-US"/>
        </a:p>
      </dgm:t>
    </dgm:pt>
    <dgm:pt modelId="{0648E919-0093-C34E-9993-B9B15976891B}" type="sibTrans" cxnId="{BE96A22A-8F23-624D-92EB-EAFEA1CA67E3}">
      <dgm:prSet/>
      <dgm:spPr/>
      <dgm:t>
        <a:bodyPr/>
        <a:lstStyle/>
        <a:p>
          <a:endParaRPr lang="en-US"/>
        </a:p>
      </dgm:t>
    </dgm:pt>
    <dgm:pt modelId="{4F4623EF-FBD0-B04B-AFFC-123AB2EFFF13}" type="pres">
      <dgm:prSet presAssocID="{2B58E45E-1538-CF47-A032-BB3FB17E4F44}" presName="CompostProcess" presStyleCnt="0">
        <dgm:presLayoutVars>
          <dgm:dir/>
          <dgm:resizeHandles val="exact"/>
        </dgm:presLayoutVars>
      </dgm:prSet>
      <dgm:spPr/>
    </dgm:pt>
    <dgm:pt modelId="{B146CFA9-2860-6849-A5AD-50A264AFE4C5}" type="pres">
      <dgm:prSet presAssocID="{2B58E45E-1538-CF47-A032-BB3FB17E4F44}" presName="arrow" presStyleLbl="bgShp" presStyleIdx="0" presStyleCnt="1" custLinFactNeighborY="-240"/>
      <dgm:spPr/>
    </dgm:pt>
    <dgm:pt modelId="{6388F572-0BEC-934C-B67C-708F8CE3192B}" type="pres">
      <dgm:prSet presAssocID="{2B58E45E-1538-CF47-A032-BB3FB17E4F44}" presName="linearProcess" presStyleCnt="0"/>
      <dgm:spPr/>
    </dgm:pt>
    <dgm:pt modelId="{FEBDB0CF-776C-084B-9D9F-6906413175B4}" type="pres">
      <dgm:prSet presAssocID="{F3B1B846-9857-B047-B420-8FB28F423D52}" presName="textNode" presStyleLbl="node1" presStyleIdx="0" presStyleCnt="3">
        <dgm:presLayoutVars>
          <dgm:bulletEnabled val="1"/>
        </dgm:presLayoutVars>
      </dgm:prSet>
      <dgm:spPr/>
    </dgm:pt>
    <dgm:pt modelId="{1D7AB1EB-157D-6541-8C1A-4BEAB965066A}" type="pres">
      <dgm:prSet presAssocID="{1893D8EA-0F71-134E-AC3A-77BA36AAB340}" presName="sibTrans" presStyleCnt="0"/>
      <dgm:spPr/>
    </dgm:pt>
    <dgm:pt modelId="{E4B104B5-88AD-B341-83EF-1591B8190529}" type="pres">
      <dgm:prSet presAssocID="{4CC96DD1-4340-0447-AA14-2B90E29E65C3}" presName="textNode" presStyleLbl="node1" presStyleIdx="1" presStyleCnt="3">
        <dgm:presLayoutVars>
          <dgm:bulletEnabled val="1"/>
        </dgm:presLayoutVars>
      </dgm:prSet>
      <dgm:spPr/>
    </dgm:pt>
    <dgm:pt modelId="{952D2E00-1C5B-0A47-8F73-CFCA681DAF61}" type="pres">
      <dgm:prSet presAssocID="{5011FB37-0DEE-494B-AE8F-E5F0B9650C32}" presName="sibTrans" presStyleCnt="0"/>
      <dgm:spPr/>
    </dgm:pt>
    <dgm:pt modelId="{49A3CBE8-C3D0-BC4A-A04F-797C98EDD363}" type="pres">
      <dgm:prSet presAssocID="{C4AE9C36-6BA3-EC4F-BB5D-B2A920B5D4BB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BE96A22A-8F23-624D-92EB-EAFEA1CA67E3}" srcId="{2B58E45E-1538-CF47-A032-BB3FB17E4F44}" destId="{C4AE9C36-6BA3-EC4F-BB5D-B2A920B5D4BB}" srcOrd="2" destOrd="0" parTransId="{1D3F831E-CB7F-C948-A250-5F090303490C}" sibTransId="{0648E919-0093-C34E-9993-B9B15976891B}"/>
    <dgm:cxn modelId="{28055031-99B1-A44B-AE90-E3E145BCE36B}" srcId="{2B58E45E-1538-CF47-A032-BB3FB17E4F44}" destId="{4CC96DD1-4340-0447-AA14-2B90E29E65C3}" srcOrd="1" destOrd="0" parTransId="{8EBCE8F2-F0B8-564F-9A1E-BE69051EDF70}" sibTransId="{5011FB37-0DEE-494B-AE8F-E5F0B9650C32}"/>
    <dgm:cxn modelId="{A346DD33-8B41-B64F-A519-317D7BB4CB41}" type="presOf" srcId="{C4AE9C36-6BA3-EC4F-BB5D-B2A920B5D4BB}" destId="{49A3CBE8-C3D0-BC4A-A04F-797C98EDD363}" srcOrd="0" destOrd="0" presId="urn:microsoft.com/office/officeart/2005/8/layout/hProcess9"/>
    <dgm:cxn modelId="{23408089-38CC-2F45-B241-F5371156F00B}" type="presOf" srcId="{4CC96DD1-4340-0447-AA14-2B90E29E65C3}" destId="{E4B104B5-88AD-B341-83EF-1591B8190529}" srcOrd="0" destOrd="0" presId="urn:microsoft.com/office/officeart/2005/8/layout/hProcess9"/>
    <dgm:cxn modelId="{8008B1C0-2527-214F-B7FF-2D9A2155450A}" srcId="{2B58E45E-1538-CF47-A032-BB3FB17E4F44}" destId="{F3B1B846-9857-B047-B420-8FB28F423D52}" srcOrd="0" destOrd="0" parTransId="{EC3DC808-D248-C148-B72D-D5D75D5BC3B5}" sibTransId="{1893D8EA-0F71-134E-AC3A-77BA36AAB340}"/>
    <dgm:cxn modelId="{103A3AE2-153D-9F46-AFED-8B6DB439A9A9}" type="presOf" srcId="{2B58E45E-1538-CF47-A032-BB3FB17E4F44}" destId="{4F4623EF-FBD0-B04B-AFFC-123AB2EFFF13}" srcOrd="0" destOrd="0" presId="urn:microsoft.com/office/officeart/2005/8/layout/hProcess9"/>
    <dgm:cxn modelId="{E03822FB-3EB3-9B4C-80A7-D1E0BC4A5EDD}" type="presOf" srcId="{F3B1B846-9857-B047-B420-8FB28F423D52}" destId="{FEBDB0CF-776C-084B-9D9F-6906413175B4}" srcOrd="0" destOrd="0" presId="urn:microsoft.com/office/officeart/2005/8/layout/hProcess9"/>
    <dgm:cxn modelId="{75C14C27-9BBA-FC49-A470-3578250EF45A}" type="presParOf" srcId="{4F4623EF-FBD0-B04B-AFFC-123AB2EFFF13}" destId="{B146CFA9-2860-6849-A5AD-50A264AFE4C5}" srcOrd="0" destOrd="0" presId="urn:microsoft.com/office/officeart/2005/8/layout/hProcess9"/>
    <dgm:cxn modelId="{1AABCBC4-6B64-8D44-A571-B93E77C9CF2B}" type="presParOf" srcId="{4F4623EF-FBD0-B04B-AFFC-123AB2EFFF13}" destId="{6388F572-0BEC-934C-B67C-708F8CE3192B}" srcOrd="1" destOrd="0" presId="urn:microsoft.com/office/officeart/2005/8/layout/hProcess9"/>
    <dgm:cxn modelId="{09EB0B74-BE52-464A-8F8B-229B8DE51052}" type="presParOf" srcId="{6388F572-0BEC-934C-B67C-708F8CE3192B}" destId="{FEBDB0CF-776C-084B-9D9F-6906413175B4}" srcOrd="0" destOrd="0" presId="urn:microsoft.com/office/officeart/2005/8/layout/hProcess9"/>
    <dgm:cxn modelId="{672790ED-27C6-0E41-A2C9-3B3CE78E75DD}" type="presParOf" srcId="{6388F572-0BEC-934C-B67C-708F8CE3192B}" destId="{1D7AB1EB-157D-6541-8C1A-4BEAB965066A}" srcOrd="1" destOrd="0" presId="urn:microsoft.com/office/officeart/2005/8/layout/hProcess9"/>
    <dgm:cxn modelId="{F5245A0B-5F45-184E-A568-A00AE8447DD1}" type="presParOf" srcId="{6388F572-0BEC-934C-B67C-708F8CE3192B}" destId="{E4B104B5-88AD-B341-83EF-1591B8190529}" srcOrd="2" destOrd="0" presId="urn:microsoft.com/office/officeart/2005/8/layout/hProcess9"/>
    <dgm:cxn modelId="{946DB8B1-97C0-6F48-807E-54DAD5D5F3FD}" type="presParOf" srcId="{6388F572-0BEC-934C-B67C-708F8CE3192B}" destId="{952D2E00-1C5B-0A47-8F73-CFCA681DAF61}" srcOrd="3" destOrd="0" presId="urn:microsoft.com/office/officeart/2005/8/layout/hProcess9"/>
    <dgm:cxn modelId="{CDB88683-44C0-E64C-B2D6-8075820A147B}" type="presParOf" srcId="{6388F572-0BEC-934C-B67C-708F8CE3192B}" destId="{49A3CBE8-C3D0-BC4A-A04F-797C98EDD363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D681B1-E59A-1E4E-BB4F-628CCF86FD57}">
      <dsp:nvSpPr>
        <dsp:cNvPr id="0" name=""/>
        <dsp:cNvSpPr/>
      </dsp:nvSpPr>
      <dsp:spPr>
        <a:xfrm>
          <a:off x="1723668" y="1122180"/>
          <a:ext cx="942368" cy="93479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Program Evaluation team </a:t>
          </a:r>
        </a:p>
      </dsp:txBody>
      <dsp:txXfrm>
        <a:off x="1861675" y="1259077"/>
        <a:ext cx="666354" cy="660999"/>
      </dsp:txXfrm>
    </dsp:sp>
    <dsp:sp modelId="{AAAC20ED-427C-0E41-B882-52FDC7C63E9B}">
      <dsp:nvSpPr>
        <dsp:cNvPr id="0" name=""/>
        <dsp:cNvSpPr/>
      </dsp:nvSpPr>
      <dsp:spPr>
        <a:xfrm rot="16200000">
          <a:off x="2132585" y="858124"/>
          <a:ext cx="124534" cy="3378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2151265" y="944372"/>
        <a:ext cx="87174" cy="202704"/>
      </dsp:txXfrm>
    </dsp:sp>
    <dsp:sp modelId="{0248BD15-13A4-F242-A5F0-E828C3B45F7A}">
      <dsp:nvSpPr>
        <dsp:cNvPr id="0" name=""/>
        <dsp:cNvSpPr/>
      </dsp:nvSpPr>
      <dsp:spPr>
        <a:xfrm>
          <a:off x="1698028" y="-67624"/>
          <a:ext cx="993649" cy="9936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100" kern="1200">
              <a:uFillTx/>
            </a:rPr>
            <a:t>Direct services</a:t>
          </a:r>
        </a:p>
      </dsp:txBody>
      <dsp:txXfrm>
        <a:off x="1843545" y="77893"/>
        <a:ext cx="702615" cy="702615"/>
      </dsp:txXfrm>
    </dsp:sp>
    <dsp:sp modelId="{4D0FF493-B025-BC43-B4F7-684D43B229E3}">
      <dsp:nvSpPr>
        <dsp:cNvPr id="0" name=""/>
        <dsp:cNvSpPr/>
      </dsp:nvSpPr>
      <dsp:spPr>
        <a:xfrm rot="20519940">
          <a:off x="2670340" y="1246274"/>
          <a:ext cx="122346" cy="3378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2671238" y="1319513"/>
        <a:ext cx="85642" cy="202704"/>
      </dsp:txXfrm>
    </dsp:sp>
    <dsp:sp modelId="{A8864047-5DDD-0E48-AA75-FFC8CAECDC2A}">
      <dsp:nvSpPr>
        <dsp:cNvPr id="0" name=""/>
        <dsp:cNvSpPr/>
      </dsp:nvSpPr>
      <dsp:spPr>
        <a:xfrm>
          <a:off x="2801580" y="734164"/>
          <a:ext cx="993649" cy="9936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100" kern="1200"/>
            <a:t>Campus-wide culture change</a:t>
          </a:r>
        </a:p>
      </dsp:txBody>
      <dsp:txXfrm>
        <a:off x="2947097" y="879681"/>
        <a:ext cx="702615" cy="702615"/>
      </dsp:txXfrm>
    </dsp:sp>
    <dsp:sp modelId="{E716A7D0-9BC5-CC4B-ABED-6D1E3E53760C}">
      <dsp:nvSpPr>
        <dsp:cNvPr id="0" name=""/>
        <dsp:cNvSpPr/>
      </dsp:nvSpPr>
      <dsp:spPr>
        <a:xfrm rot="3216594">
          <a:off x="2467468" y="1869833"/>
          <a:ext cx="116853" cy="3378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2474597" y="1923291"/>
        <a:ext cx="81797" cy="202704"/>
      </dsp:txXfrm>
    </dsp:sp>
    <dsp:sp modelId="{CBA1EA40-7457-1740-B708-6310A75635FE}">
      <dsp:nvSpPr>
        <dsp:cNvPr id="0" name=""/>
        <dsp:cNvSpPr/>
      </dsp:nvSpPr>
      <dsp:spPr>
        <a:xfrm>
          <a:off x="2380062" y="2018175"/>
          <a:ext cx="993649" cy="9936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100" kern="1200"/>
            <a:t>Campus support network &amp; training</a:t>
          </a:r>
        </a:p>
      </dsp:txBody>
      <dsp:txXfrm>
        <a:off x="2525579" y="2163692"/>
        <a:ext cx="702615" cy="702615"/>
      </dsp:txXfrm>
    </dsp:sp>
    <dsp:sp modelId="{AEA1CA44-43C5-8546-B248-D43B850DBF27}">
      <dsp:nvSpPr>
        <dsp:cNvPr id="0" name=""/>
        <dsp:cNvSpPr/>
      </dsp:nvSpPr>
      <dsp:spPr>
        <a:xfrm rot="7583406">
          <a:off x="1805383" y="1869833"/>
          <a:ext cx="116853" cy="3378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10800000">
        <a:off x="1833310" y="1923291"/>
        <a:ext cx="81797" cy="202704"/>
      </dsp:txXfrm>
    </dsp:sp>
    <dsp:sp modelId="{E2582F22-55A8-5F44-AA24-52DD9883EF66}">
      <dsp:nvSpPr>
        <dsp:cNvPr id="0" name=""/>
        <dsp:cNvSpPr/>
      </dsp:nvSpPr>
      <dsp:spPr>
        <a:xfrm>
          <a:off x="1015993" y="2018175"/>
          <a:ext cx="993649" cy="9936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100" kern="1200"/>
            <a:t>Policy &amp; Procedures</a:t>
          </a:r>
        </a:p>
      </dsp:txBody>
      <dsp:txXfrm>
        <a:off x="1161510" y="2163692"/>
        <a:ext cx="702615" cy="702615"/>
      </dsp:txXfrm>
    </dsp:sp>
    <dsp:sp modelId="{BC20B46B-B282-994B-89AB-816936D33FEC}">
      <dsp:nvSpPr>
        <dsp:cNvPr id="0" name=""/>
        <dsp:cNvSpPr/>
      </dsp:nvSpPr>
      <dsp:spPr>
        <a:xfrm rot="11880060">
          <a:off x="1597019" y="1246274"/>
          <a:ext cx="122346" cy="3378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10800000">
        <a:off x="1632825" y="1319513"/>
        <a:ext cx="85642" cy="202704"/>
      </dsp:txXfrm>
    </dsp:sp>
    <dsp:sp modelId="{CD12B752-0DA7-A84D-9D89-ADC80F64DA30}">
      <dsp:nvSpPr>
        <dsp:cNvPr id="0" name=""/>
        <dsp:cNvSpPr/>
      </dsp:nvSpPr>
      <dsp:spPr>
        <a:xfrm>
          <a:off x="594475" y="734164"/>
          <a:ext cx="993649" cy="9936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100" kern="1200"/>
            <a:t>Communi-cations</a:t>
          </a:r>
        </a:p>
      </dsp:txBody>
      <dsp:txXfrm>
        <a:off x="739992" y="879681"/>
        <a:ext cx="702615" cy="7026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46CFA9-2860-6849-A5AD-50A264AFE4C5}">
      <dsp:nvSpPr>
        <dsp:cNvPr id="0" name=""/>
        <dsp:cNvSpPr/>
      </dsp:nvSpPr>
      <dsp:spPr>
        <a:xfrm>
          <a:off x="567689" y="0"/>
          <a:ext cx="6433820" cy="399288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BDB0CF-776C-084B-9D9F-6906413175B4}">
      <dsp:nvSpPr>
        <dsp:cNvPr id="0" name=""/>
        <dsp:cNvSpPr/>
      </dsp:nvSpPr>
      <dsp:spPr>
        <a:xfrm>
          <a:off x="4779" y="1197864"/>
          <a:ext cx="2427606" cy="1597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Goals</a:t>
          </a:r>
        </a:p>
      </dsp:txBody>
      <dsp:txXfrm>
        <a:off x="82746" y="1275831"/>
        <a:ext cx="2271672" cy="1441218"/>
      </dsp:txXfrm>
    </dsp:sp>
    <dsp:sp modelId="{E4B104B5-88AD-B341-83EF-1591B8190529}">
      <dsp:nvSpPr>
        <dsp:cNvPr id="0" name=""/>
        <dsp:cNvSpPr/>
      </dsp:nvSpPr>
      <dsp:spPr>
        <a:xfrm>
          <a:off x="2570796" y="1197864"/>
          <a:ext cx="2427606" cy="1597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Accomplishments</a:t>
          </a:r>
        </a:p>
      </dsp:txBody>
      <dsp:txXfrm>
        <a:off x="2648763" y="1275831"/>
        <a:ext cx="2271672" cy="1441218"/>
      </dsp:txXfrm>
    </dsp:sp>
    <dsp:sp modelId="{49A3CBE8-C3D0-BC4A-A04F-797C98EDD363}">
      <dsp:nvSpPr>
        <dsp:cNvPr id="0" name=""/>
        <dsp:cNvSpPr/>
      </dsp:nvSpPr>
      <dsp:spPr>
        <a:xfrm>
          <a:off x="5136814" y="1197864"/>
          <a:ext cx="2427606" cy="1597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Next Steps</a:t>
          </a:r>
        </a:p>
      </dsp:txBody>
      <dsp:txXfrm>
        <a:off x="5214781" y="1275831"/>
        <a:ext cx="2271672" cy="14412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DD5C9C-88A3-CA43-B162-DCC4E1E4BE7D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FE5E8-0999-F94A-9937-3F8545B104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9103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85C-53C6-6E4C-9B92-0CBE12B0B5AA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3B9135-6760-BD49-804D-7E4E06214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493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Becca -Welcome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B9135-6760-BD49-804D-7E4E062143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8291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Becca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B9135-6760-BD49-804D-7E4E062143B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5095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Becca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B9135-6760-BD49-804D-7E4E062143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4172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906E93-31B1-B148-88A1-926D8A5C153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4340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/>
              <a:t>Create clear, coordinated, and structured system of mental health, suicide prevention, and resiliency trainings which involve every student, faculty, and staff in at least one level. 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/>
              <a:t>Each semester</a:t>
            </a:r>
            <a:r>
              <a:rPr lang="en-US"/>
              <a:t>, offer at least 1: ASIST, QPR for students, QPR for faculty/staff,                                           Suicide Prevention Refresher, Resilience for students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Fall 2019, over </a:t>
            </a:r>
            <a:r>
              <a:rPr lang="en-US" b="1"/>
              <a:t>125 students</a:t>
            </a:r>
            <a:r>
              <a:rPr lang="en-US"/>
              <a:t>, faculty, and staff trained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ASIST training includes representatives from </a:t>
            </a:r>
            <a:r>
              <a:rPr lang="en-US" b="1"/>
              <a:t>12 academic departments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/>
              <a:t>Peer Educators</a:t>
            </a:r>
            <a:r>
              <a:rPr lang="en-US"/>
              <a:t> are doing Resilience Trainings across campus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/>
              <a:t>QPR feedback</a:t>
            </a:r>
            <a:r>
              <a:rPr lang="en-US"/>
              <a:t>: “Just talking about the topic helps break down the stigma!”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i="1"/>
              <a:t>Enhance referral protocols; create and provide an emergency folder for all faculty and staff to reference that includes appropriate campus and community resources.</a:t>
            </a:r>
            <a:endParaRPr lang="en-US" b="0" i="1">
              <a:effectLst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/>
              <a:t>Red Folder created with support from Marketing, Student Life, Counseling Center, Campus Safety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/>
              <a:t>750 Red Folders</a:t>
            </a:r>
            <a:r>
              <a:rPr lang="en-US"/>
              <a:t> distributed to classrooms, academic spaces, departmental offices, and individual staff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PDF file available online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15C22-D9E2-E944-894F-612DF572268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9126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4DC827-2D5D-B746-9BCA-AA46310712B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1016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Robust offerings of walk-in skills groups and workshops for students each week at the Wellness Center.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Counseling Center meetings with campus partners, student groups and academic departments to improve communication and awareness.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Implementation of clinical internship and peer educator programs to support education, training and enhanced services for students.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Full implementation of the Stepped-Care model to provide a broader range of service options for students.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Implementation of a student satisfaction survey to assess perceptions of service accessibility and experience.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Specialized suicide-prevention training for professional counseling staff.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Piloting of embedded counseling support in partnership with o-STEM.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Reconfiguring positions to increase the range of professional expertise in the Wellness Center.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4DC827-2D5D-B746-9BCA-AA46310712B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6482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Works in Progress: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Continued marketing of support services for Mines employees through C-SEAP.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Partner with the PA instructors to include wellness-related content in class materials.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Identify other areas on campus to provide embedded counseling support for vulnerable populations.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Robust promotion of web-based mental health screening services and educational tools for the campus.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Enhancement of the case management experience and partnerships with telehealth and community resources.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Next Steps: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Broader based partnerships and support across campus to offer more holistic wellness support and assistance.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Research of models to address increased need for crisis response on campus.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Recommendations for increased coverage for the Wellness Center, to include more hours for psychiatric care and additional part-time counseling roles to broaden expertise and crisis response.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Explore more ways to support positive wellness practices for Mines employees.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4DC827-2D5D-B746-9BCA-AA46310712B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974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4DC827-2D5D-B746-9BCA-AA46310712B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1581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4DC827-2D5D-B746-9BCA-AA46310712B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8327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4DC827-2D5D-B746-9BCA-AA46310712B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967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Becca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B9135-6760-BD49-804D-7E4E062143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8324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Becca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B9135-6760-BD49-804D-7E4E062143B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5249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Becca &amp; Derek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4DC827-2D5D-B746-9BCA-AA46310712B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0303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Derek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4DC827-2D5D-B746-9BCA-AA46310712B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8524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B9135-6760-BD49-804D-7E4E062143B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191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Becca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4DC827-2D5D-B746-9BCA-AA46310712B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832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Becca-</a:t>
            </a:r>
          </a:p>
          <a:p>
            <a:r>
              <a:rPr lang="en-US"/>
              <a:t>From Spring 2018 to Fall 2018 - lost 5 students</a:t>
            </a:r>
          </a:p>
          <a:p>
            <a:r>
              <a:rPr lang="en-US"/>
              <a:t>Spring 2019 - lost an employee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4DC827-2D5D-B746-9BCA-AA46310712B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646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Becca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B9135-6760-BD49-804D-7E4E062143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0011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Derek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B9135-6760-BD49-804D-7E4E062143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7234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Derek:</a:t>
            </a:r>
          </a:p>
          <a:p>
            <a:endParaRPr lang="en-US"/>
          </a:p>
          <a:p>
            <a:r>
              <a:rPr lang="en-US"/>
              <a:t>25% had thoughts of suicide last year </a:t>
            </a:r>
          </a:p>
          <a:p>
            <a:r>
              <a:rPr lang="en-US"/>
              <a:t>Only 43% feel confident and competent in ability to start a conversation about suicide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AD9E5-4303-A34B-99F7-ACBDE5767F8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5032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Derek</a:t>
            </a:r>
          </a:p>
          <a:p>
            <a:endParaRPr lang="en-US"/>
          </a:p>
          <a:p>
            <a:r>
              <a:rPr lang="en-US"/>
              <a:t>2/3 of the mines community has reached out to at least one person over the last 12 months </a:t>
            </a:r>
          </a:p>
          <a:p>
            <a:r>
              <a:rPr lang="en-US"/>
              <a:t>83% would be willing to reach out if I notices someone struggling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AD9E5-4303-A34B-99F7-ACBDE5767F8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5483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Derek</a:t>
            </a:r>
          </a:p>
          <a:p>
            <a:endParaRPr lang="en-US"/>
          </a:p>
          <a:p>
            <a:r>
              <a:rPr lang="en-US"/>
              <a:t>Build protective factors – base training – resiliency – sharing stories </a:t>
            </a:r>
          </a:p>
          <a:p>
            <a:r>
              <a:rPr lang="en-US"/>
              <a:t>Screenings, promote and normalize help seeking, advance training </a:t>
            </a:r>
          </a:p>
          <a:p>
            <a:r>
              <a:rPr lang="en-US"/>
              <a:t>Communicating what has happened; providing care for the community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AD9E5-4303-A34B-99F7-ACBDE5767F8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103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085" y="170978"/>
            <a:ext cx="10356915" cy="582576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23E60E-3077-9A4D-B784-FBCD6B1A2E3F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DF55106-BA85-A046-A450-43480962F8F7}"/>
              </a:ext>
            </a:extLst>
          </p:cNvPr>
          <p:cNvSpPr/>
          <p:nvPr userDrawn="1"/>
        </p:nvSpPr>
        <p:spPr>
          <a:xfrm>
            <a:off x="-34047" y="0"/>
            <a:ext cx="12260094" cy="6265544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A3E255-DCE9-1E4B-905B-DD6A887BD484}" type="slidenum">
              <a:rPr lang="en-US" smtClean="0"/>
              <a:t>‹#›</a:t>
            </a:fld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8E7ABF0-DEE6-F34C-98A7-7FC5808DF58A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 bwMode="auto">
          <a:xfrm>
            <a:off x="381000" y="6373243"/>
            <a:ext cx="3200400" cy="3643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8B3FD82-CB41-C84B-B706-06F09C4B7CF1}"/>
              </a:ext>
            </a:extLst>
          </p:cNvPr>
          <p:cNvSpPr txBox="1"/>
          <p:nvPr userDrawn="1"/>
        </p:nvSpPr>
        <p:spPr>
          <a:xfrm>
            <a:off x="7478040" y="6407925"/>
            <a:ext cx="4489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i="0">
                <a:solidFill>
                  <a:srgbClr val="21314D"/>
                </a:solidFill>
                <a:latin typeface="Gotham" charset="0"/>
                <a:ea typeface="Gotham" charset="0"/>
                <a:cs typeface="Gotham" charset="0"/>
              </a:rPr>
              <a:t>MINES</a:t>
            </a:r>
            <a:r>
              <a:rPr lang="en-US" sz="1800" b="1" i="0">
                <a:solidFill>
                  <a:srgbClr val="D2492A"/>
                </a:solidFill>
                <a:latin typeface="Gotham" charset="0"/>
                <a:ea typeface="Gotham" charset="0"/>
                <a:cs typeface="Gotham" charset="0"/>
              </a:rPr>
              <a:t>.</a:t>
            </a:r>
            <a:r>
              <a:rPr lang="en-US" sz="1800" b="0" i="0">
                <a:solidFill>
                  <a:srgbClr val="92A2BD"/>
                </a:solidFill>
                <a:latin typeface="Gotham Book" charset="0"/>
                <a:ea typeface="Gotham Book" charset="0"/>
                <a:cs typeface="Gotham Book" charset="0"/>
              </a:rPr>
              <a:t>EDU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395371" y="3737295"/>
            <a:ext cx="9144000" cy="1655762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>
                <a:solidFill>
                  <a:schemeClr val="bg1"/>
                </a:solidFill>
              </a:rPr>
              <a:t>Subhead, name or date goes here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395371" y="2243579"/>
            <a:ext cx="10803672" cy="719056"/>
          </a:xfrm>
        </p:spPr>
        <p:txBody>
          <a:bodyPr>
            <a:normAutofit/>
          </a:bodyPr>
          <a:lstStyle>
            <a:lvl1pPr>
              <a:defRPr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5400">
                <a:solidFill>
                  <a:schemeClr val="bg1"/>
                </a:solidFill>
              </a:rPr>
              <a:t>Presentation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608327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21314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23E60E-3077-9A4D-B784-FBCD6B1A2E3F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A3E255-DCE9-1E4B-905B-DD6A887BD48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9728" y="6265545"/>
            <a:ext cx="12201728" cy="592455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816478-27A8-5948-917C-6E6357F4BB0B}"/>
              </a:ext>
            </a:extLst>
          </p:cNvPr>
          <p:cNvSpPr txBox="1"/>
          <p:nvPr userDrawn="1"/>
        </p:nvSpPr>
        <p:spPr>
          <a:xfrm>
            <a:off x="7478040" y="6398498"/>
            <a:ext cx="4489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i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rPr>
              <a:t>MINES</a:t>
            </a:r>
            <a:r>
              <a:rPr lang="en-US" sz="1800" b="1" i="0">
                <a:solidFill>
                  <a:srgbClr val="D2492A"/>
                </a:solidFill>
                <a:latin typeface="Gotham" charset="0"/>
                <a:ea typeface="Gotham" charset="0"/>
                <a:cs typeface="Gotham" charset="0"/>
              </a:rPr>
              <a:t>.</a:t>
            </a:r>
            <a:r>
              <a:rPr lang="en-US" sz="1800" b="0" i="0">
                <a:solidFill>
                  <a:srgbClr val="92A2BD"/>
                </a:solidFill>
                <a:latin typeface="Gotham Book" charset="0"/>
                <a:ea typeface="Gotham Book" charset="0"/>
                <a:cs typeface="Gotham Book" charset="0"/>
              </a:rPr>
              <a:t>EDU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530F95D-C0F7-B448-B59E-D27295E0C7A5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 bwMode="auto">
          <a:xfrm>
            <a:off x="381003" y="6381481"/>
            <a:ext cx="3200395" cy="3643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81501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0048" y="-10049"/>
            <a:ext cx="5183189" cy="6943412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0058" y="472281"/>
            <a:ext cx="3932237" cy="1600200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Copy goes here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9" y="2"/>
            <a:ext cx="7008812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0058" y="2072481"/>
            <a:ext cx="3932237" cy="3811588"/>
          </a:xfrm>
        </p:spPr>
        <p:txBody>
          <a:bodyPr>
            <a:normAutofit/>
          </a:bodyPr>
          <a:lstStyle>
            <a:lvl1pPr marL="457189" indent="-457189">
              <a:buFont typeface="Arial" charset="0"/>
              <a:buChar char="•"/>
              <a:defRPr sz="28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Supporting text goes here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23E60E-3077-9A4D-B784-FBCD6B1A2E3F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A3E255-DCE9-1E4B-905B-DD6A887BD484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1F5E0A-84A7-2F4C-A9C5-069A0CC392D2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 bwMode="auto">
          <a:xfrm>
            <a:off x="381003" y="6381481"/>
            <a:ext cx="3200395" cy="3643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851661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1314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23E60E-3077-9A4D-B784-FBCD6B1A2E3F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A3E255-DCE9-1E4B-905B-DD6A887BD48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10048" y="6265545"/>
            <a:ext cx="12202048" cy="601701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529638-9519-5646-BC6C-4C995584BC00}"/>
              </a:ext>
            </a:extLst>
          </p:cNvPr>
          <p:cNvSpPr txBox="1"/>
          <p:nvPr userDrawn="1"/>
        </p:nvSpPr>
        <p:spPr>
          <a:xfrm>
            <a:off x="7478040" y="6398498"/>
            <a:ext cx="4489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i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rPr>
              <a:t>MINES</a:t>
            </a:r>
            <a:r>
              <a:rPr lang="en-US" sz="1800" b="1" i="0">
                <a:solidFill>
                  <a:srgbClr val="D2492A"/>
                </a:solidFill>
                <a:latin typeface="Gotham" charset="0"/>
                <a:ea typeface="Gotham" charset="0"/>
                <a:cs typeface="Gotham" charset="0"/>
              </a:rPr>
              <a:t>.</a:t>
            </a:r>
            <a:r>
              <a:rPr lang="en-US" sz="1800" b="0" i="0">
                <a:solidFill>
                  <a:srgbClr val="92A2BD"/>
                </a:solidFill>
                <a:latin typeface="Gotham Book" charset="0"/>
                <a:ea typeface="Gotham Book" charset="0"/>
                <a:cs typeface="Gotham Book" charset="0"/>
              </a:rPr>
              <a:t>EDU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2467B4F-5A8F-3845-8B30-98B83A0003A1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 bwMode="auto">
          <a:xfrm>
            <a:off x="381003" y="6381481"/>
            <a:ext cx="3200395" cy="3643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676384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>
            <a:lvl1pPr>
              <a:defRPr>
                <a:solidFill>
                  <a:srgbClr val="21314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23E60E-3077-9A4D-B784-FBCD6B1A2E3F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A3E255-DCE9-1E4B-905B-DD6A887BD48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10048" y="6265545"/>
            <a:ext cx="12202048" cy="601701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06899B-D311-B446-8DBB-7D61E82846C1}"/>
              </a:ext>
            </a:extLst>
          </p:cNvPr>
          <p:cNvSpPr txBox="1"/>
          <p:nvPr userDrawn="1"/>
        </p:nvSpPr>
        <p:spPr>
          <a:xfrm>
            <a:off x="7478040" y="6398498"/>
            <a:ext cx="4489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i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rPr>
              <a:t>MINES</a:t>
            </a:r>
            <a:r>
              <a:rPr lang="en-US" sz="1800" b="1" i="0">
                <a:solidFill>
                  <a:srgbClr val="D2492A"/>
                </a:solidFill>
                <a:latin typeface="Gotham" charset="0"/>
                <a:ea typeface="Gotham" charset="0"/>
                <a:cs typeface="Gotham" charset="0"/>
              </a:rPr>
              <a:t>.</a:t>
            </a:r>
            <a:r>
              <a:rPr lang="en-US" sz="1800" b="0" i="0">
                <a:solidFill>
                  <a:srgbClr val="92A2BD"/>
                </a:solidFill>
                <a:latin typeface="Gotham Book" charset="0"/>
                <a:ea typeface="Gotham Book" charset="0"/>
                <a:cs typeface="Gotham Book" charset="0"/>
              </a:rPr>
              <a:t>EDU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4CB1FB3-2557-BB46-9386-C66D040E875F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 bwMode="auto">
          <a:xfrm>
            <a:off x="381003" y="6381481"/>
            <a:ext cx="3200395" cy="3643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81484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-9728" y="-9729"/>
            <a:ext cx="12201728" cy="6265545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1709740"/>
            <a:ext cx="10515600" cy="2852737"/>
          </a:xfrm>
        </p:spPr>
        <p:txBody>
          <a:bodyPr anchor="b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Section header goes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rgbClr val="92A2B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Section subhead goes here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23E60E-3077-9A4D-B784-FBCD6B1A2E3F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A3E255-DCE9-1E4B-905B-DD6A887BD484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C2BC71D-0003-024E-9F29-71C949747F4A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 bwMode="auto">
          <a:xfrm>
            <a:off x="381000" y="6373243"/>
            <a:ext cx="3200400" cy="3643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5715021-AF61-AF4F-9B48-1343FD8CB059}"/>
              </a:ext>
            </a:extLst>
          </p:cNvPr>
          <p:cNvSpPr txBox="1"/>
          <p:nvPr userDrawn="1"/>
        </p:nvSpPr>
        <p:spPr>
          <a:xfrm>
            <a:off x="7478040" y="6407925"/>
            <a:ext cx="4489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i="0">
                <a:solidFill>
                  <a:srgbClr val="21314D"/>
                </a:solidFill>
                <a:latin typeface="Gotham" charset="0"/>
                <a:ea typeface="Gotham" charset="0"/>
                <a:cs typeface="Gotham" charset="0"/>
              </a:rPr>
              <a:t>MINES</a:t>
            </a:r>
            <a:r>
              <a:rPr lang="en-US" sz="1800" b="1" i="0">
                <a:solidFill>
                  <a:srgbClr val="D2492A"/>
                </a:solidFill>
                <a:latin typeface="Gotham" charset="0"/>
                <a:ea typeface="Gotham" charset="0"/>
                <a:cs typeface="Gotham" charset="0"/>
              </a:rPr>
              <a:t>.</a:t>
            </a:r>
            <a:r>
              <a:rPr lang="en-US" sz="1800" b="0" i="0">
                <a:solidFill>
                  <a:srgbClr val="92A2BD"/>
                </a:solidFill>
                <a:latin typeface="Gotham Book" charset="0"/>
                <a:ea typeface="Gotham Book" charset="0"/>
                <a:cs typeface="Gotham Book" charset="0"/>
              </a:rPr>
              <a:t>EDU</a:t>
            </a:r>
          </a:p>
        </p:txBody>
      </p:sp>
    </p:spTree>
    <p:extLst>
      <p:ext uri="{BB962C8B-B14F-4D97-AF65-F5344CB8AC3E}">
        <p14:creationId xmlns:p14="http://schemas.microsoft.com/office/powerpoint/2010/main" val="1593687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1314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-9728" y="6265545"/>
            <a:ext cx="12201728" cy="601701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23E60E-3077-9A4D-B784-FBCD6B1A2E3F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A3E255-DCE9-1E4B-905B-DD6A887BD48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7478040" y="6398498"/>
            <a:ext cx="4489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i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rPr>
              <a:t>MINES</a:t>
            </a:r>
            <a:r>
              <a:rPr lang="en-US" sz="1800" b="1" i="0">
                <a:solidFill>
                  <a:srgbClr val="D2492A"/>
                </a:solidFill>
                <a:latin typeface="Gotham" charset="0"/>
                <a:ea typeface="Gotham" charset="0"/>
                <a:cs typeface="Gotham" charset="0"/>
              </a:rPr>
              <a:t>.</a:t>
            </a:r>
            <a:r>
              <a:rPr lang="en-US" sz="1800" b="0" i="0">
                <a:solidFill>
                  <a:srgbClr val="92A2BD"/>
                </a:solidFill>
                <a:latin typeface="Gotham Book" charset="0"/>
                <a:ea typeface="Gotham Book" charset="0"/>
                <a:cs typeface="Gotham Book" charset="0"/>
              </a:rPr>
              <a:t>EDU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C7278D-9F84-1645-9C4A-4B5FD9D68954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 bwMode="auto">
          <a:xfrm>
            <a:off x="381003" y="6381481"/>
            <a:ext cx="3200395" cy="3643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36334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1314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23E60E-3077-9A4D-B784-FBCD6B1A2E3F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A3E255-DCE9-1E4B-905B-DD6A887BD48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-9728" y="6265545"/>
            <a:ext cx="12201728" cy="592455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729617-3EE6-934F-B272-92B6163ABCA3}"/>
              </a:ext>
            </a:extLst>
          </p:cNvPr>
          <p:cNvSpPr txBox="1"/>
          <p:nvPr userDrawn="1"/>
        </p:nvSpPr>
        <p:spPr>
          <a:xfrm>
            <a:off x="7478040" y="6398498"/>
            <a:ext cx="4489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i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rPr>
              <a:t>MINES</a:t>
            </a:r>
            <a:r>
              <a:rPr lang="en-US" sz="1800" b="1" i="0">
                <a:solidFill>
                  <a:srgbClr val="D2492A"/>
                </a:solidFill>
                <a:latin typeface="Gotham" charset="0"/>
                <a:ea typeface="Gotham" charset="0"/>
                <a:cs typeface="Gotham" charset="0"/>
              </a:rPr>
              <a:t>.</a:t>
            </a:r>
            <a:r>
              <a:rPr lang="en-US" sz="1800" b="0" i="0">
                <a:solidFill>
                  <a:srgbClr val="92A2BD"/>
                </a:solidFill>
                <a:latin typeface="Gotham Book" charset="0"/>
                <a:ea typeface="Gotham Book" charset="0"/>
                <a:cs typeface="Gotham Book" charset="0"/>
              </a:rPr>
              <a:t>EDU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977242-14B3-B24E-8B0C-44E4362EFCBD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 bwMode="auto">
          <a:xfrm>
            <a:off x="381003" y="6381481"/>
            <a:ext cx="3200395" cy="3643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91851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>
            <a:lvl1pPr>
              <a:defRPr>
                <a:solidFill>
                  <a:srgbClr val="21314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23E60E-3077-9A4D-B784-FBCD6B1A2E3F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A3E255-DCE9-1E4B-905B-DD6A887BD48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-9728" y="6265545"/>
            <a:ext cx="12201728" cy="592455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053E08-80AB-B043-979E-87B7A1E7EB21}"/>
              </a:ext>
            </a:extLst>
          </p:cNvPr>
          <p:cNvSpPr txBox="1"/>
          <p:nvPr userDrawn="1"/>
        </p:nvSpPr>
        <p:spPr>
          <a:xfrm>
            <a:off x="7478040" y="6398498"/>
            <a:ext cx="4489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i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rPr>
              <a:t>MINES</a:t>
            </a:r>
            <a:r>
              <a:rPr lang="en-US" sz="1800" b="1" i="0">
                <a:solidFill>
                  <a:srgbClr val="D2492A"/>
                </a:solidFill>
                <a:latin typeface="Gotham" charset="0"/>
                <a:ea typeface="Gotham" charset="0"/>
                <a:cs typeface="Gotham" charset="0"/>
              </a:rPr>
              <a:t>.</a:t>
            </a:r>
            <a:r>
              <a:rPr lang="en-US" sz="1800" b="0" i="0">
                <a:solidFill>
                  <a:srgbClr val="92A2BD"/>
                </a:solidFill>
                <a:latin typeface="Gotham Book" charset="0"/>
                <a:ea typeface="Gotham Book" charset="0"/>
                <a:cs typeface="Gotham Book" charset="0"/>
              </a:rPr>
              <a:t>EDU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2B57081-B141-9B4E-9482-F401745054EE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 bwMode="auto">
          <a:xfrm>
            <a:off x="381003" y="6381481"/>
            <a:ext cx="3200395" cy="3643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1879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1314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23E60E-3077-9A4D-B784-FBCD6B1A2E3F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A3E255-DCE9-1E4B-905B-DD6A887BD48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9728" y="6265545"/>
            <a:ext cx="12201728" cy="592455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A0EA07-1225-FE4C-917E-74A024F5E428}"/>
              </a:ext>
            </a:extLst>
          </p:cNvPr>
          <p:cNvSpPr txBox="1"/>
          <p:nvPr userDrawn="1"/>
        </p:nvSpPr>
        <p:spPr>
          <a:xfrm>
            <a:off x="7478040" y="6398498"/>
            <a:ext cx="4489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i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rPr>
              <a:t>MINES</a:t>
            </a:r>
            <a:r>
              <a:rPr lang="en-US" sz="1800" b="1" i="0">
                <a:solidFill>
                  <a:srgbClr val="D2492A"/>
                </a:solidFill>
                <a:latin typeface="Gotham" charset="0"/>
                <a:ea typeface="Gotham" charset="0"/>
                <a:cs typeface="Gotham" charset="0"/>
              </a:rPr>
              <a:t>.</a:t>
            </a:r>
            <a:r>
              <a:rPr lang="en-US" sz="1800" b="0" i="0">
                <a:solidFill>
                  <a:srgbClr val="92A2BD"/>
                </a:solidFill>
                <a:latin typeface="Gotham Book" charset="0"/>
                <a:ea typeface="Gotham Book" charset="0"/>
                <a:cs typeface="Gotham Book" charset="0"/>
              </a:rPr>
              <a:t>EDU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3F1F743-16CE-3043-9E24-77715B0645DA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 bwMode="auto">
          <a:xfrm>
            <a:off x="381003" y="6381481"/>
            <a:ext cx="3200395" cy="3643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11590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23E60E-3077-9A4D-B784-FBCD6B1A2E3F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A3E255-DCE9-1E4B-905B-DD6A887BD48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2"/>
          <p:cNvSpPr txBox="1">
            <a:spLocks/>
          </p:cNvSpPr>
          <p:nvPr userDrawn="1"/>
        </p:nvSpPr>
        <p:spPr>
          <a:xfrm>
            <a:off x="838202" y="5746528"/>
            <a:ext cx="13016751" cy="779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21314D"/>
                </a:solidFill>
                <a:latin typeface="Gotham Medium" charset="0"/>
                <a:ea typeface="Gotham Medium" charset="0"/>
                <a:cs typeface="Gotham Medium" charset="0"/>
              </a:defRPr>
            </a:lvl1pPr>
          </a:lstStyle>
          <a:p>
            <a:r>
              <a:rPr lang="en-US" sz="4400" b="1" i="0">
                <a:latin typeface="Arial" panose="020B0604020202020204" pitchFamily="34" charset="0"/>
                <a:cs typeface="Arial" panose="020B0604020202020204" pitchFamily="34" charset="0"/>
              </a:rPr>
              <a:t>Headline Copy Goes Here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idx="1"/>
          </p:nvPr>
        </p:nvSpPr>
        <p:spPr>
          <a:xfrm>
            <a:off x="0" y="1"/>
            <a:ext cx="12192000" cy="557703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095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0048" y="-10048"/>
            <a:ext cx="12202048" cy="6868048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085" y="552941"/>
            <a:ext cx="10356915" cy="5825765"/>
          </a:xfrm>
          <a:prstGeom prst="rect">
            <a:avLst/>
          </a:prstGeom>
        </p:spPr>
      </p:pic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46399" y="2531096"/>
            <a:ext cx="9144000" cy="1655762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>
                <a:solidFill>
                  <a:schemeClr val="bg1"/>
                </a:solidFill>
              </a:rPr>
              <a:t>“Quote goes here.”</a:t>
            </a:r>
          </a:p>
        </p:txBody>
      </p:sp>
    </p:spTree>
    <p:extLst>
      <p:ext uri="{BB962C8B-B14F-4D97-AF65-F5344CB8AC3E}">
        <p14:creationId xmlns:p14="http://schemas.microsoft.com/office/powerpoint/2010/main" val="224394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060252" y="982464"/>
            <a:ext cx="4862405" cy="1794085"/>
          </a:xfrm>
        </p:spPr>
        <p:txBody>
          <a:bodyPr/>
          <a:lstStyle/>
          <a:p>
            <a:r>
              <a:rPr lang="en-US"/>
              <a:t>Headline Copy Goes Here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7060253" y="3052261"/>
            <a:ext cx="4862404" cy="1975926"/>
          </a:xfrm>
        </p:spPr>
        <p:txBody>
          <a:bodyPr/>
          <a:lstStyle/>
          <a:p>
            <a:r>
              <a:rPr lang="en-US"/>
              <a:t>Click to add text</a:t>
            </a:r>
          </a:p>
          <a:p>
            <a:r>
              <a:rPr lang="en-US"/>
              <a:t>Click to add text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idx="10"/>
          </p:nvPr>
        </p:nvSpPr>
        <p:spPr>
          <a:xfrm>
            <a:off x="0" y="3"/>
            <a:ext cx="6890995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7478040" y="6407925"/>
            <a:ext cx="4489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i="0">
                <a:solidFill>
                  <a:srgbClr val="21314D"/>
                </a:solidFill>
                <a:latin typeface="Gotham" charset="0"/>
                <a:ea typeface="Gotham" charset="0"/>
                <a:cs typeface="Gotham" charset="0"/>
              </a:rPr>
              <a:t>MINES</a:t>
            </a:r>
            <a:r>
              <a:rPr lang="en-US" sz="1800" b="1" i="0">
                <a:solidFill>
                  <a:srgbClr val="D2492A"/>
                </a:solidFill>
                <a:latin typeface="Gotham" charset="0"/>
                <a:ea typeface="Gotham" charset="0"/>
                <a:cs typeface="Gotham" charset="0"/>
              </a:rPr>
              <a:t>.</a:t>
            </a:r>
            <a:r>
              <a:rPr lang="en-US" sz="1800" b="0" i="0">
                <a:solidFill>
                  <a:srgbClr val="92A2BD"/>
                </a:solidFill>
                <a:latin typeface="Gotham Book" charset="0"/>
                <a:ea typeface="Gotham Book" charset="0"/>
                <a:cs typeface="Gotham Book" charset="0"/>
              </a:rPr>
              <a:t>EDU</a:t>
            </a:r>
          </a:p>
        </p:txBody>
      </p:sp>
    </p:spTree>
    <p:extLst>
      <p:ext uri="{BB962C8B-B14F-4D97-AF65-F5344CB8AC3E}">
        <p14:creationId xmlns:p14="http://schemas.microsoft.com/office/powerpoint/2010/main" val="539565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7347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60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21314D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mailto:rsnieder@mines.edu" TargetMode="Externa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jfy5XswrvgAhVKy1QKHep3D98QjRx6BAgBEAU&amp;url=https://www.cityofgolden.net/government/departments-divisions/water/water-supply/&amp;psig=AOvVaw36un1AavK30zVr60C_2N4A&amp;ust=1550243929835253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655128"/>
            <a:ext cx="12192000" cy="719056"/>
          </a:xfrm>
        </p:spPr>
        <p:txBody>
          <a:bodyPr>
            <a:noAutofit/>
          </a:bodyPr>
          <a:lstStyle/>
          <a:p>
            <a:pPr algn="ctr"/>
            <a:r>
              <a:rPr lang="en-US">
                <a:latin typeface="Helvetica" charset="0"/>
                <a:ea typeface="Helvetica" charset="0"/>
                <a:cs typeface="Helvetica" charset="0"/>
              </a:rPr>
              <a:t>Campus Forum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002337"/>
            <a:ext cx="12192000" cy="1655762"/>
          </a:xfrm>
        </p:spPr>
        <p:txBody>
          <a:bodyPr>
            <a:normAutofit/>
          </a:bodyPr>
          <a:lstStyle/>
          <a:p>
            <a:pPr algn="ctr"/>
            <a:endParaRPr lang="en-US" sz="3600">
              <a:latin typeface="Helvetica" charset="0"/>
              <a:ea typeface="Helvetica" charset="0"/>
              <a:cs typeface="Helvetica" charset="0"/>
            </a:endParaRPr>
          </a:p>
          <a:p>
            <a:pPr algn="ctr"/>
            <a:r>
              <a:rPr lang="en-US" sz="3200">
                <a:latin typeface="Helvetica" charset="0"/>
                <a:ea typeface="Helvetica" charset="0"/>
                <a:cs typeface="Helvetica" charset="0"/>
              </a:rPr>
              <a:t>October 29, 2019</a:t>
            </a:r>
          </a:p>
          <a:p>
            <a:pPr algn="ctr"/>
            <a:endParaRPr lang="en-US" sz="360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360" y="880446"/>
            <a:ext cx="7845357" cy="152857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5238092" y="3983756"/>
            <a:ext cx="1715816" cy="66"/>
          </a:xfrm>
          <a:prstGeom prst="line">
            <a:avLst/>
          </a:prstGeom>
          <a:ln w="28575">
            <a:solidFill>
              <a:srgbClr val="D2492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8888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583" y="365127"/>
            <a:ext cx="10723217" cy="1325563"/>
          </a:xfrm>
        </p:spPr>
        <p:txBody>
          <a:bodyPr>
            <a:normAutofit/>
          </a:bodyPr>
          <a:lstStyle/>
          <a:p>
            <a:pPr algn="r"/>
            <a:r>
              <a:rPr lang="en-US"/>
              <a:t>Where are we now?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583" y="1825625"/>
            <a:ext cx="512859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Fall 2018:</a:t>
            </a:r>
          </a:p>
          <a:p>
            <a:r>
              <a:rPr lang="en-US" sz="2000"/>
              <a:t>Task force led campus-wide assessment to understand Mines’ needs and strengths related to suicide, mental health, and resilience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858000" y="75262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8" name="Shape 7"/>
          <p:cNvSpPr/>
          <p:nvPr/>
        </p:nvSpPr>
        <p:spPr>
          <a:xfrm>
            <a:off x="1112503" y="3329548"/>
            <a:ext cx="4067048" cy="2541905"/>
          </a:xfrm>
          <a:prstGeom prst="swooshArrow">
            <a:avLst>
              <a:gd name="adj1" fmla="val 25000"/>
              <a:gd name="adj2" fmla="val 25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Oval 8"/>
          <p:cNvSpPr/>
          <p:nvPr/>
        </p:nvSpPr>
        <p:spPr>
          <a:xfrm>
            <a:off x="1702105" y="5058820"/>
            <a:ext cx="93542" cy="93542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1703635" y="5218765"/>
            <a:ext cx="929732" cy="668592"/>
            <a:chOff x="591134" y="1889217"/>
            <a:chExt cx="929732" cy="668592"/>
          </a:xfrm>
        </p:grpSpPr>
        <p:sp>
          <p:nvSpPr>
            <p:cNvPr id="23" name="Rectangle 22"/>
            <p:cNvSpPr/>
            <p:nvPr/>
          </p:nvSpPr>
          <p:spPr>
            <a:xfrm>
              <a:off x="591134" y="1889217"/>
              <a:ext cx="929732" cy="66859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Rectangle 23"/>
            <p:cNvSpPr/>
            <p:nvPr/>
          </p:nvSpPr>
          <p:spPr>
            <a:xfrm>
              <a:off x="591134" y="1889217"/>
              <a:ext cx="929732" cy="6685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66" tIns="0" rIns="0" bIns="0" numCol="1" spcCol="1270" anchor="t" anchorCtr="0">
              <a:noAutofit/>
            </a:bodyPr>
            <a:lstStyle/>
            <a:p>
              <a:pPr lvl="0" algn="l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50" kern="1200"/>
                <a:t>Oversee Needs &amp; Strengths Analysis</a:t>
              </a:r>
              <a:endParaRPr lang="en-US" sz="1200" kern="1200"/>
            </a:p>
          </p:txBody>
        </p:sp>
      </p:grpSp>
      <p:sp>
        <p:nvSpPr>
          <p:cNvPr id="11" name="Oval 10"/>
          <p:cNvSpPr/>
          <p:nvPr/>
        </p:nvSpPr>
        <p:spPr>
          <a:xfrm>
            <a:off x="2438909" y="4542365"/>
            <a:ext cx="162681" cy="162681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2" name="Group 11"/>
          <p:cNvGrpSpPr/>
          <p:nvPr/>
        </p:nvGrpSpPr>
        <p:grpSpPr>
          <a:xfrm>
            <a:off x="2457953" y="4801100"/>
            <a:ext cx="1127163" cy="832520"/>
            <a:chOff x="1345452" y="1471552"/>
            <a:chExt cx="1127163" cy="832520"/>
          </a:xfrm>
        </p:grpSpPr>
        <p:sp>
          <p:nvSpPr>
            <p:cNvPr id="21" name="Rectangle 20"/>
            <p:cNvSpPr/>
            <p:nvPr/>
          </p:nvSpPr>
          <p:spPr>
            <a:xfrm>
              <a:off x="1345452" y="1471552"/>
              <a:ext cx="1127163" cy="83252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Rectangle 21"/>
            <p:cNvSpPr/>
            <p:nvPr/>
          </p:nvSpPr>
          <p:spPr>
            <a:xfrm>
              <a:off x="1345452" y="1471552"/>
              <a:ext cx="1127163" cy="8325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6202" tIns="0" rIns="0" bIns="0" numCol="1" spcCol="1270" anchor="t" anchorCtr="0">
              <a:noAutofit/>
            </a:bodyPr>
            <a:lstStyle/>
            <a:p>
              <a:pPr lvl="0" algn="l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50" kern="1200"/>
                <a:t>Provide Recommendations</a:t>
              </a:r>
            </a:p>
          </p:txBody>
        </p:sp>
      </p:grpSp>
      <p:sp>
        <p:nvSpPr>
          <p:cNvPr id="13" name="Oval 12"/>
          <p:cNvSpPr/>
          <p:nvPr/>
        </p:nvSpPr>
        <p:spPr>
          <a:xfrm>
            <a:off x="3399862" y="4124833"/>
            <a:ext cx="215553" cy="215553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4" name="Group 13"/>
          <p:cNvGrpSpPr/>
          <p:nvPr/>
        </p:nvGrpSpPr>
        <p:grpSpPr>
          <a:xfrm>
            <a:off x="3476082" y="4426008"/>
            <a:ext cx="1032839" cy="1441785"/>
            <a:chOff x="2363581" y="1096460"/>
            <a:chExt cx="1032839" cy="1441785"/>
          </a:xfrm>
        </p:grpSpPr>
        <p:sp>
          <p:nvSpPr>
            <p:cNvPr id="19" name="Rectangle 18"/>
            <p:cNvSpPr/>
            <p:nvPr/>
          </p:nvSpPr>
          <p:spPr>
            <a:xfrm>
              <a:off x="2363581" y="1096460"/>
              <a:ext cx="1032839" cy="144178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Rectangle 19"/>
            <p:cNvSpPr/>
            <p:nvPr/>
          </p:nvSpPr>
          <p:spPr>
            <a:xfrm>
              <a:off x="2363581" y="1096460"/>
              <a:ext cx="1032839" cy="14417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4217" tIns="0" rIns="0" bIns="0" numCol="1" spcCol="1270" anchor="t" anchorCtr="0">
              <a:noAutofit/>
            </a:bodyPr>
            <a:lstStyle/>
            <a:p>
              <a:pPr lvl="0" algn="l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50" kern="1200"/>
                <a:t>Contribute to Implementation Team</a:t>
              </a:r>
            </a:p>
          </p:txBody>
        </p:sp>
      </p:grpSp>
      <p:sp>
        <p:nvSpPr>
          <p:cNvPr id="15" name="Oval 14"/>
          <p:cNvSpPr/>
          <p:nvPr/>
        </p:nvSpPr>
        <p:spPr>
          <a:xfrm>
            <a:off x="4575265" y="3789874"/>
            <a:ext cx="288760" cy="288760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6" name="Group 15"/>
          <p:cNvGrpSpPr/>
          <p:nvPr/>
        </p:nvGrpSpPr>
        <p:grpSpPr>
          <a:xfrm>
            <a:off x="4677007" y="4212240"/>
            <a:ext cx="1062193" cy="1299165"/>
            <a:chOff x="3564506" y="882692"/>
            <a:chExt cx="1062193" cy="1299165"/>
          </a:xfrm>
        </p:grpSpPr>
        <p:sp>
          <p:nvSpPr>
            <p:cNvPr id="17" name="Rectangle 16"/>
            <p:cNvSpPr/>
            <p:nvPr/>
          </p:nvSpPr>
          <p:spPr>
            <a:xfrm>
              <a:off x="3564506" y="882692"/>
              <a:ext cx="1062193" cy="129916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3564506" y="882692"/>
              <a:ext cx="1062193" cy="129916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3008" tIns="0" rIns="0" bIns="0" numCol="1" spcCol="1270" anchor="t" anchorCtr="0">
              <a:noAutofit/>
            </a:bodyPr>
            <a:lstStyle/>
            <a:p>
              <a:pPr lvl="0" algn="l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50" kern="1200"/>
                <a:t>Serve as Campus Champions</a:t>
              </a:r>
            </a:p>
          </p:txBody>
        </p:sp>
      </p:grpSp>
      <p:sp>
        <p:nvSpPr>
          <p:cNvPr id="42" name="Content Placeholder 2"/>
          <p:cNvSpPr>
            <a:spLocks noGrp="1"/>
          </p:cNvSpPr>
          <p:nvPr>
            <p:ph sz="half" idx="1"/>
          </p:nvPr>
        </p:nvSpPr>
        <p:spPr>
          <a:xfrm>
            <a:off x="6179759" y="1825625"/>
            <a:ext cx="512859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Spring 2019 to now:</a:t>
            </a:r>
          </a:p>
          <a:p>
            <a:r>
              <a:rPr lang="en-US" sz="2000"/>
              <a:t>Implementation team began work on recommendations</a:t>
            </a:r>
          </a:p>
          <a:p>
            <a:endParaRPr lang="en-US"/>
          </a:p>
        </p:txBody>
      </p:sp>
      <p:graphicFrame>
        <p:nvGraphicFramePr>
          <p:cNvPr id="43" name="Diagram 42">
            <a:extLst>
              <a:ext uri="{FF2B5EF4-FFF2-40B4-BE49-F238E27FC236}">
                <a16:creationId xmlns:a16="http://schemas.microsoft.com/office/drawing/2014/main" id="{1CC798CF-10C9-DE40-AD8E-1EF7CB6734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7643644"/>
              </p:ext>
            </p:extLst>
          </p:nvPr>
        </p:nvGraphicFramePr>
        <p:xfrm>
          <a:off x="6918644" y="2956453"/>
          <a:ext cx="4389706" cy="2930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193655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687DD-B03D-824E-9521-A781EA980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Where are we going?</a:t>
            </a:r>
            <a:br>
              <a:rPr lang="en-US"/>
            </a:br>
            <a:r>
              <a:rPr lang="en-US"/>
              <a:t>	</a:t>
            </a:r>
            <a:r>
              <a:rPr lang="en-US" b="0" i="1"/>
              <a:t>Working group updates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5F59D04-409E-0140-B90C-A2ECB4A4D4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642261"/>
              </p:ext>
            </p:extLst>
          </p:nvPr>
        </p:nvGraphicFramePr>
        <p:xfrm>
          <a:off x="1463040" y="1796587"/>
          <a:ext cx="7569200" cy="3992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12" descr="https://eastus1-mediap.svc.ms/transform/thumbnail?provider=spo&amp;inputFormat=jpg&amp;cs=fFNQTw&amp;docid=https%3A%2F%2Fmines0-my.sharepoint.com%3A443%2F_api%2Fv2.0%2Fdrives%2Fb!QWlG-l5vvUmrpMU5cHEIRmBPbKc2o95MhmC0MXvWJOplb7YaSwb2To4edU6OloWA%2Fitems%2F01WJZ6BJ7A5IRFI7CHURHZDEWJDULTNKCW%3Fversion%3DPublished&amp;access_token=eyJ0eXAiOiJKV1QiLCJhbGciOiJub25lIn0.eyJhdWQiOiIwMDAwMDAwMy0wMDAwLTBmZjEtY2UwMC0wMDAwMDAwMDAwMDAvbWluZXMwLW15LnNoYXJlcG9pbnQuY29tQDk5NzIwOWUwLTA5YjMtNDYyMy05YTRkLTc2YWZhNDRhNjc1YyIsImlzcyI6IjAwMDAwMDAzLTAwMDAtMGZmMS1jZTAwLTAwMDAwMDAwMDAwMCIsIm5iZiI6IjE1NzA3MjM2MDYiLCJleHAiOiIxNTcwNzQ1MjA2IiwiZW5kcG9pbnR1cmwiOiJQeS9nYm5YVU9STW52eE44ekZzbCswQjVlNHVBejMwNE14ejEyMW9UYVZvPSIsImVuZHBvaW50dXJsTGVuZ3RoIjoiMTE2IiwiaXNsb29wYmFjayI6IlRydWUiLCJjaWQiOiJPVEE0T1RCak9XWXRZekEzTVMwNU1EQXdMV1psWkRNdFlqaGxOalEwWVdRM016aG0iLCJ2ZXIiOiJoYXNoZWRwcm9vZnRva2VuIiwic2l0ZWlkIjoiWm1FME5qWTVOREV0Tm1ZMVpTMDBPV0prTFdGaVlUUXRZelV6T1Rjd056RXdPRFEyIiwic2lnbmluX3N0YXRlIjoiW1wia21zaVwiXSIsIm5hbWVpZCI6IjAjLmZ8bWVtYmVyc2hpcHxzc2ltc0BtaW5lcy5lZHUiLCJuaWkiOiJtaWNyb3NvZnQuc2hhcmVwb2ludCIsImlzdXNlciI6InRydWUiLCJjYWNoZWtleSI6IjBoLmZ8bWVtYmVyc2hpcHwxMDAzYmZmZGExMGM2ZDAxQGxpdmUuY29tIiwidHQiOiIwIiwidXNlUGVyc2lzdGVudENvb2tpZSI6IjMifQ.NXhzMjFDV2FNYjBMeDZUMXFPSThZMi9LV282dW1CY2R6N0J2eTl2MmFSWT0&amp;encodeFailures=1&amp;srcWidth=&amp;srcHeight=&amp;width=1201&amp;height=234&amp;action=Access">
            <a:extLst>
              <a:ext uri="{FF2B5EF4-FFF2-40B4-BE49-F238E27FC236}">
                <a16:creationId xmlns:a16="http://schemas.microsoft.com/office/drawing/2014/main" id="{D917E8F3-2974-9B4A-BEDF-4B5669D96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116" y="5016844"/>
            <a:ext cx="3965475" cy="77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7689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B2DFD-9B0B-1041-856C-0047298C5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Communications: </a:t>
            </a:r>
            <a:r>
              <a:rPr lang="en-US" sz="4000" b="0" i="1"/>
              <a:t>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825472-1D01-6148-927A-401633324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1"/>
            <a:r>
              <a:rPr lang="en-US"/>
              <a:t>Develop a </a:t>
            </a:r>
            <a:r>
              <a:rPr lang="en-US" b="1"/>
              <a:t>strong brand identity</a:t>
            </a:r>
            <a:r>
              <a:rPr lang="en-US"/>
              <a:t> for the mental health/suicide prevention initiative, to increase student/faculty awareness and buy-in</a:t>
            </a:r>
          </a:p>
          <a:p>
            <a:pPr marL="457200" lvl="1" indent="0">
              <a:buNone/>
            </a:pPr>
            <a:endParaRPr lang="en-US"/>
          </a:p>
          <a:p>
            <a:pPr lvl="1"/>
            <a:r>
              <a:rPr lang="en-US"/>
              <a:t>Ensure suicide prevention/mental health messaging is </a:t>
            </a:r>
            <a:r>
              <a:rPr lang="en-US" b="1"/>
              <a:t>“in the water” </a:t>
            </a:r>
            <a:r>
              <a:rPr lang="en-US"/>
              <a:t>on campus, available to everyone – whenever and wherever they need it</a:t>
            </a:r>
          </a:p>
          <a:p>
            <a:pPr lvl="2"/>
            <a:r>
              <a:rPr lang="en-US"/>
              <a:t>Help </a:t>
            </a:r>
            <a:r>
              <a:rPr lang="en-US" b="1"/>
              <a:t>normalize failure and rejection </a:t>
            </a:r>
            <a:r>
              <a:rPr lang="en-US"/>
              <a:t>and encourage resilience among our high-performing students, faculty and staff.</a:t>
            </a:r>
          </a:p>
          <a:p>
            <a:pPr lvl="2"/>
            <a:r>
              <a:rPr lang="en-US"/>
              <a:t>Increase </a:t>
            </a:r>
            <a:r>
              <a:rPr lang="en-US" b="1"/>
              <a:t>awareness of mental health services </a:t>
            </a:r>
            <a:r>
              <a:rPr lang="en-US"/>
              <a:t>available on campus.</a:t>
            </a:r>
          </a:p>
          <a:p>
            <a:pPr lvl="2"/>
            <a:r>
              <a:rPr lang="en-US" b="1"/>
              <a:t>Encourage self-care </a:t>
            </a:r>
            <a:r>
              <a:rPr lang="en-US"/>
              <a:t>among students, faculty and staff all the time, not just when we’ve had a loss on campus.</a:t>
            </a:r>
          </a:p>
          <a:p>
            <a:pPr lvl="2"/>
            <a:r>
              <a:rPr lang="en-US"/>
              <a:t>Help </a:t>
            </a:r>
            <a:r>
              <a:rPr lang="en-US" b="1"/>
              <a:t>normalize mental illnes</a:t>
            </a:r>
            <a:r>
              <a:rPr lang="en-US"/>
              <a:t>s for help seekers/high-risk groups and for those who may be called upon to be help givers.  </a:t>
            </a:r>
          </a:p>
          <a:p>
            <a:pPr lvl="2"/>
            <a:endParaRPr lang="en-US"/>
          </a:p>
          <a:p>
            <a:pPr lvl="2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2429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E611A-B929-7C49-877A-4903DEFCF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/>
              <a:t>Communications: </a:t>
            </a:r>
            <a:r>
              <a:rPr lang="en-US" sz="4000" b="0" i="1"/>
              <a:t>Accomplishments</a:t>
            </a:r>
            <a:br>
              <a:rPr lang="en-US" sz="4000"/>
            </a:br>
            <a:endParaRPr lang="en-US" sz="40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5383CD-D4B3-1A4B-93CB-4FCE60ACC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09" y="1110380"/>
            <a:ext cx="5478701" cy="14267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23C08C-4488-F747-BA9A-0BD3F0F832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6133" y="1166755"/>
            <a:ext cx="5452271" cy="32605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DD37230-1D8E-7E40-B030-3AFB500311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5142" y="4764303"/>
            <a:ext cx="2378212" cy="20572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9BDAB8F-ACBF-F748-9FF3-8361511817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8801" y="4595958"/>
            <a:ext cx="3710127" cy="20857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4D42A0E-0E69-C444-904F-2BB73FB2DA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6832" y="2537125"/>
            <a:ext cx="2504888" cy="16699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991DC5C-AE19-594F-B6C4-CD3A124708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5067" y="2653735"/>
            <a:ext cx="2720075" cy="41678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8DC849C-0DC3-5146-9E0F-4B0005A1C8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84375" y="4595958"/>
            <a:ext cx="1720298" cy="172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3156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81298-A218-574C-B0C0-BCCAE76D1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Communications: </a:t>
            </a:r>
            <a:r>
              <a:rPr lang="en-US" sz="4000" b="0" i="1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012AA4-83EE-5548-9320-CEA0CE1F8F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US"/>
              <a:t>How Do You Self-Care posters and digital signage</a:t>
            </a:r>
          </a:p>
          <a:p>
            <a:pPr>
              <a:buFontTx/>
              <a:buChar char="-"/>
            </a:pPr>
            <a:r>
              <a:rPr lang="en-US"/>
              <a:t>Every Oredigger office placards </a:t>
            </a:r>
          </a:p>
          <a:p>
            <a:pPr marL="0" indent="0">
              <a:buNone/>
            </a:pPr>
            <a:r>
              <a:rPr lang="en-US"/>
              <a:t>- Interactive Every Oredigger app for new touch screens in Brown and Student Center (with help from Computer Science students)</a:t>
            </a:r>
          </a:p>
          <a:p>
            <a:pPr>
              <a:buFontTx/>
              <a:buChar char="-"/>
            </a:pPr>
            <a:r>
              <a:rPr lang="en-US"/>
              <a:t>Counseling Center website improvements</a:t>
            </a:r>
          </a:p>
          <a:p>
            <a:pPr>
              <a:buFontTx/>
              <a:buChar char="-"/>
            </a:pPr>
            <a:r>
              <a:rPr lang="en-US"/>
              <a:t>Share our story with local media</a:t>
            </a:r>
          </a:p>
          <a:p>
            <a:pPr>
              <a:buFontTx/>
              <a:buChar char="-"/>
            </a:pPr>
            <a:r>
              <a:rPr lang="en-US"/>
              <a:t>QUESTION: Would you or someone you know be willing to talk about their personal mental health journey? Let us know! </a:t>
            </a:r>
          </a:p>
        </p:txBody>
      </p:sp>
    </p:spTree>
    <p:extLst>
      <p:ext uri="{BB962C8B-B14F-4D97-AF65-F5344CB8AC3E}">
        <p14:creationId xmlns:p14="http://schemas.microsoft.com/office/powerpoint/2010/main" val="14374803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7E867-D7BD-FF47-B200-5C140B8BB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Campus Support Network and Training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7308" y="1690690"/>
            <a:ext cx="5143500" cy="1771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BA31B4-944F-8E41-B1A9-5E8E4F01BA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97378"/>
            <a:ext cx="3604551" cy="37824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20E884-C9ED-2C49-84A4-93241BF740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733" y="3802998"/>
            <a:ext cx="5610790" cy="417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5500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23984-6CB7-2A49-87ED-1BD313473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887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/>
              <a:t>Goals and Accomplishments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88D230-F459-A74C-85F2-8CADCA662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7" y="1320800"/>
            <a:ext cx="10226019" cy="4856163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0" indent="0">
              <a:buNone/>
            </a:pPr>
            <a:r>
              <a:rPr lang="en-US" i="1"/>
              <a:t>Create clear, coordinated, and structured system of mental health, suicide prevention, and resiliency trainings which involve every student, faculty, and staff in at least one level. 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/>
              <a:t>Each semester</a:t>
            </a:r>
            <a:r>
              <a:rPr lang="en-US"/>
              <a:t>, offer at least 1: ASIST, QPR for students, QPR for faculty/staff,                                           Suicide Prevention Refresher, Resilience for students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Fall 2019, over </a:t>
            </a:r>
            <a:r>
              <a:rPr lang="en-US" b="1"/>
              <a:t>125 students</a:t>
            </a:r>
            <a:r>
              <a:rPr lang="en-US"/>
              <a:t>, faculty, and staff trained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ASIST training includes representatives from </a:t>
            </a:r>
            <a:r>
              <a:rPr lang="en-US" b="1"/>
              <a:t>12 academic departments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/>
              <a:t>Peer Educators</a:t>
            </a:r>
            <a:r>
              <a:rPr lang="en-US"/>
              <a:t> are doing Resilience Trainings across campus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/>
              <a:t>QPR feedback</a:t>
            </a:r>
            <a:r>
              <a:rPr lang="en-US"/>
              <a:t>: “Just talking about the topic helps break down the stigma!”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i="1"/>
              <a:t>Enhance referral protocols; create and provide an emergency folder for all faculty and staff to reference that includes appropriate campus and community resources.</a:t>
            </a:r>
            <a:endParaRPr lang="en-US" b="0" i="1">
              <a:effectLst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>
                <a:latin typeface="Arial"/>
                <a:cs typeface="Arial"/>
              </a:rPr>
              <a:t>Red Folder created with support from Marketing, Student Life, Counseling Center, Public Safety</a:t>
            </a:r>
            <a:endParaRPr lang="en-US">
              <a:cs typeface="Arial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b="1"/>
              <a:t>750 Red Folders</a:t>
            </a:r>
            <a:r>
              <a:rPr lang="en-US"/>
              <a:t> distributed 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PDF file available online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4656" y="5102114"/>
            <a:ext cx="3825244" cy="21496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7627" y="2510125"/>
            <a:ext cx="1345956" cy="123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123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65B56-F376-074D-BA93-AEF7C4F30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Campus Support Network and Training:</a:t>
            </a:r>
            <a:br>
              <a:rPr lang="en-US"/>
            </a:br>
            <a:r>
              <a:rPr lang="en-US" b="0" i="1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84066-C7E5-2A49-AA90-9A9CE4F655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/>
              <a:t>Create sustainability plans</a:t>
            </a:r>
          </a:p>
          <a:p>
            <a:pPr lvl="1"/>
            <a:r>
              <a:rPr lang="en-US"/>
              <a:t>The Red Folders</a:t>
            </a:r>
          </a:p>
          <a:p>
            <a:pPr lvl="1"/>
            <a:r>
              <a:rPr lang="en-US"/>
              <a:t>Continual building of the Mines Support Network</a:t>
            </a:r>
          </a:p>
          <a:p>
            <a:pPr lvl="1"/>
            <a:r>
              <a:rPr lang="en-US"/>
              <a:t>Consistent outreach for trainings</a:t>
            </a:r>
          </a:p>
          <a:p>
            <a:pPr marL="457200" lvl="1" indent="0">
              <a:buNone/>
            </a:pPr>
            <a:endParaRPr lang="en-US"/>
          </a:p>
          <a:p>
            <a:pPr marL="514350" indent="-514350">
              <a:buFont typeface="+mj-lt"/>
              <a:buAutoNum type="arabicPeriod"/>
            </a:pPr>
            <a:r>
              <a:rPr lang="en-US"/>
              <a:t>Complete placard for training attendees </a:t>
            </a:r>
          </a:p>
          <a:p>
            <a:pPr lvl="1"/>
            <a:r>
              <a:rPr lang="en-US"/>
              <a:t>To indicate they are approachable and supportive</a:t>
            </a:r>
          </a:p>
          <a:p>
            <a:pPr marL="457200" lvl="1" indent="0">
              <a:buNone/>
            </a:pPr>
            <a:endParaRPr lang="en-US"/>
          </a:p>
          <a:p>
            <a:pPr marL="514350" indent="-514350">
              <a:buFont typeface="+mj-lt"/>
              <a:buAutoNum type="arabicPeriod"/>
            </a:pPr>
            <a:r>
              <a:rPr lang="en-US"/>
              <a:t>Compile a public-facing list of Mines ASIST attendees </a:t>
            </a:r>
          </a:p>
          <a:p>
            <a:pPr lvl="1"/>
            <a:r>
              <a:rPr lang="en-US"/>
              <a:t>To be referenced by those who need support</a:t>
            </a:r>
          </a:p>
        </p:txBody>
      </p:sp>
    </p:spTree>
    <p:extLst>
      <p:ext uri="{BB962C8B-B14F-4D97-AF65-F5344CB8AC3E}">
        <p14:creationId xmlns:p14="http://schemas.microsoft.com/office/powerpoint/2010/main" val="26657492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25377"/>
            <a:ext cx="5181600" cy="4351338"/>
          </a:xfrm>
        </p:spPr>
        <p:txBody>
          <a:bodyPr/>
          <a:lstStyle/>
          <a:p>
            <a:r>
              <a:rPr lang="en-US"/>
              <a:t>Awareness of Resources</a:t>
            </a:r>
          </a:p>
          <a:p>
            <a:r>
              <a:rPr lang="en-US"/>
              <a:t>Access to Resources</a:t>
            </a:r>
          </a:p>
          <a:p>
            <a:r>
              <a:rPr lang="en-US"/>
              <a:t>Service Breadth and Expansion</a:t>
            </a:r>
          </a:p>
          <a:p>
            <a:r>
              <a:rPr lang="en-US"/>
              <a:t>Support for Faculty and Staff</a:t>
            </a:r>
          </a:p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3887" y="1925377"/>
            <a:ext cx="5181600" cy="4351338"/>
          </a:xfrm>
        </p:spPr>
        <p:txBody>
          <a:bodyPr/>
          <a:lstStyle/>
          <a:p>
            <a:r>
              <a:rPr lang="en-US"/>
              <a:t>Perception</a:t>
            </a:r>
          </a:p>
          <a:p>
            <a:r>
              <a:rPr lang="en-US"/>
              <a:t>Web-based alternatives</a:t>
            </a:r>
          </a:p>
          <a:p>
            <a:r>
              <a:rPr lang="en-US"/>
              <a:t>Campus Partnerships </a:t>
            </a:r>
          </a:p>
          <a:p>
            <a:r>
              <a:rPr lang="en-US"/>
              <a:t>Training</a:t>
            </a:r>
          </a:p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509CB45-4989-FC4D-9AEA-CAABF4EC8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Direct Services: </a:t>
            </a:r>
            <a:r>
              <a:rPr lang="en-US" sz="4000" b="0" i="1"/>
              <a:t>Needs &amp; Challenges</a:t>
            </a:r>
          </a:p>
        </p:txBody>
      </p:sp>
    </p:spTree>
    <p:extLst>
      <p:ext uri="{BB962C8B-B14F-4D97-AF65-F5344CB8AC3E}">
        <p14:creationId xmlns:p14="http://schemas.microsoft.com/office/powerpoint/2010/main" val="42650561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Direct Services: </a:t>
            </a:r>
            <a:r>
              <a:rPr lang="en-US" sz="4000" b="0" i="1"/>
              <a:t>Accomplishments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sz="3200"/>
              <a:t>Robust weekly walk-in skills groups and workshops</a:t>
            </a:r>
          </a:p>
          <a:p>
            <a:r>
              <a:rPr lang="en-US" sz="3200"/>
              <a:t>Counseling Center campus outreach</a:t>
            </a:r>
          </a:p>
          <a:p>
            <a:r>
              <a:rPr lang="en-US" sz="3200"/>
              <a:t>Clinical internship program and peer educators</a:t>
            </a:r>
          </a:p>
          <a:p>
            <a:r>
              <a:rPr lang="en-US" sz="3200"/>
              <a:t>Full implementation of the Stepped-Care model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sz="3200"/>
              <a:t>Student satisfaction survey </a:t>
            </a:r>
          </a:p>
          <a:p>
            <a:r>
              <a:rPr lang="en-US" sz="3200"/>
              <a:t>Specialized suicide-prevention training for counselors</a:t>
            </a:r>
          </a:p>
          <a:p>
            <a:r>
              <a:rPr lang="en-US" sz="3200"/>
              <a:t>Embedded counseling pilot program with </a:t>
            </a:r>
            <a:r>
              <a:rPr lang="en-US" sz="3200" err="1"/>
              <a:t>oSTEM</a:t>
            </a:r>
            <a:endParaRPr lang="en-US" sz="3200"/>
          </a:p>
          <a:p>
            <a:r>
              <a:rPr lang="en-US" sz="3200"/>
              <a:t>Staff reconfiguration and increased range of expertise</a:t>
            </a:r>
          </a:p>
          <a:p>
            <a:endParaRPr lang="en-US" sz="3200"/>
          </a:p>
          <a:p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29752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442564"/>
            <a:ext cx="10757452" cy="4351338"/>
          </a:xfrm>
        </p:spPr>
        <p:txBody>
          <a:bodyPr/>
          <a:lstStyle/>
          <a:p>
            <a:r>
              <a:rPr lang="en-US" dirty="0"/>
              <a:t>Where did we start?</a:t>
            </a:r>
          </a:p>
          <a:p>
            <a:pPr lvl="1"/>
            <a:r>
              <a:rPr lang="en-US" dirty="0"/>
              <a:t>Understanding the problem</a:t>
            </a:r>
          </a:p>
          <a:p>
            <a:r>
              <a:rPr lang="en-US" dirty="0"/>
              <a:t>Where are we going?</a:t>
            </a:r>
          </a:p>
          <a:p>
            <a:pPr lvl="1"/>
            <a:r>
              <a:rPr lang="en-US" dirty="0"/>
              <a:t>Goals, Accomplishments, and Next Steps – Working group updates</a:t>
            </a:r>
          </a:p>
          <a:p>
            <a:r>
              <a:rPr lang="en-US" dirty="0"/>
              <a:t>Feedback and Gaps – Share your feedback</a:t>
            </a:r>
          </a:p>
          <a:p>
            <a:r>
              <a:rPr lang="en-US" dirty="0"/>
              <a:t>Every Oredigger is Everyone – Get involved!</a:t>
            </a:r>
          </a:p>
          <a:p>
            <a:r>
              <a:rPr lang="en-US" dirty="0"/>
              <a:t>Q&amp;A / Closing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12" descr="https://eastus1-mediap.svc.ms/transform/thumbnail?provider=spo&amp;inputFormat=jpg&amp;cs=fFNQTw&amp;docid=https%3A%2F%2Fmines0-my.sharepoint.com%3A443%2F_api%2Fv2.0%2Fdrives%2Fb!QWlG-l5vvUmrpMU5cHEIRmBPbKc2o95MhmC0MXvWJOplb7YaSwb2To4edU6OloWA%2Fitems%2F01WJZ6BJ7A5IRFI7CHURHZDEWJDULTNKCW%3Fversion%3DPublished&amp;access_token=eyJ0eXAiOiJKV1QiLCJhbGciOiJub25lIn0.eyJhdWQiOiIwMDAwMDAwMy0wMDAwLTBmZjEtY2UwMC0wMDAwMDAwMDAwMDAvbWluZXMwLW15LnNoYXJlcG9pbnQuY29tQDk5NzIwOWUwLTA5YjMtNDYyMy05YTRkLTc2YWZhNDRhNjc1YyIsImlzcyI6IjAwMDAwMDAzLTAwMDAtMGZmMS1jZTAwLTAwMDAwMDAwMDAwMCIsIm5iZiI6IjE1NzA3MjM2MDYiLCJleHAiOiIxNTcwNzQ1MjA2IiwiZW5kcG9pbnR1cmwiOiJQeS9nYm5YVU9STW52eE44ekZzbCswQjVlNHVBejMwNE14ejEyMW9UYVZvPSIsImVuZHBvaW50dXJsTGVuZ3RoIjoiMTE2IiwiaXNsb29wYmFjayI6IlRydWUiLCJjaWQiOiJPVEE0T1RCak9XWXRZekEzTVMwNU1EQXdMV1psWkRNdFlqaGxOalEwWVdRM016aG0iLCJ2ZXIiOiJoYXNoZWRwcm9vZnRva2VuIiwic2l0ZWlkIjoiWm1FME5qWTVOREV0Tm1ZMVpTMDBPV0prTFdGaVlUUXRZelV6T1Rjd056RXdPRFEyIiwic2lnbmluX3N0YXRlIjoiW1wia21zaVwiXSIsIm5hbWVpZCI6IjAjLmZ8bWVtYmVyc2hpcHxzc2ltc0BtaW5lcy5lZHUiLCJuaWkiOiJtaWNyb3NvZnQuc2hhcmVwb2ludCIsImlzdXNlciI6InRydWUiLCJjYWNoZWtleSI6IjBoLmZ8bWVtYmVyc2hpcHwxMDAzYmZmZGExMGM2ZDAxQGxpdmUuY29tIiwidHQiOiIwIiwidXNlUGVyc2lzdGVudENvb2tpZSI6IjMifQ.NXhzMjFDV2FNYjBMeDZUMXFPSThZMi9LV282dW1CY2R6N0J2eTl2MmFSWT0&amp;encodeFailures=1&amp;srcWidth=&amp;srcHeight=&amp;width=1201&amp;height=234&amp;action=Access">
            <a:extLst>
              <a:ext uri="{FF2B5EF4-FFF2-40B4-BE49-F238E27FC236}">
                <a16:creationId xmlns:a16="http://schemas.microsoft.com/office/drawing/2014/main" id="{BB47363C-B95D-D14C-8CB7-985810D84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832" y="4996330"/>
            <a:ext cx="4070759" cy="79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948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28E61-2688-5B4A-A13E-960FE1D9B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086" y="387402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/>
              <a:t>Direct Services:</a:t>
            </a:r>
            <a:br>
              <a:rPr lang="en-US" sz="4000"/>
            </a:br>
            <a:r>
              <a:rPr lang="en-US" sz="4000" b="0" i="1"/>
              <a:t>Work in Progress		Next Steps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81200"/>
            <a:ext cx="5181600" cy="4597206"/>
          </a:xfrm>
        </p:spPr>
        <p:txBody>
          <a:bodyPr>
            <a:normAutofit/>
          </a:bodyPr>
          <a:lstStyle/>
          <a:p>
            <a:r>
              <a:rPr lang="en-US" sz="2400"/>
              <a:t>Continued marketing of C-SEAP services for employees</a:t>
            </a:r>
          </a:p>
          <a:p>
            <a:r>
              <a:rPr lang="en-US" sz="2400"/>
              <a:t>PA wellness-related course content</a:t>
            </a:r>
          </a:p>
          <a:p>
            <a:r>
              <a:rPr lang="en-US" sz="2400"/>
              <a:t>Additional embedded counseling support for vulnerable populations</a:t>
            </a:r>
          </a:p>
          <a:p>
            <a:r>
              <a:rPr lang="en-US" sz="2400"/>
              <a:t>Promote web-based mental health screening and educational tools</a:t>
            </a:r>
          </a:p>
          <a:p>
            <a:r>
              <a:rPr lang="en-US" sz="2400"/>
              <a:t>Enhanced case management and partnerships with telehealth and community resources.</a:t>
            </a:r>
          </a:p>
          <a:p>
            <a:endParaRPr lang="en-US" sz="2400"/>
          </a:p>
          <a:p>
            <a:endParaRPr lang="en-US" sz="2400"/>
          </a:p>
        </p:txBody>
      </p:sp>
      <p:sp>
        <p:nvSpPr>
          <p:cNvPr id="6" name="Content Placeholder 2"/>
          <p:cNvSpPr>
            <a:spLocks noGrp="1"/>
          </p:cNvSpPr>
          <p:nvPr>
            <p:ph sz="half" idx="2"/>
          </p:nvPr>
        </p:nvSpPr>
        <p:spPr>
          <a:xfrm>
            <a:off x="6172200" y="1981200"/>
            <a:ext cx="5181600" cy="4597206"/>
          </a:xfrm>
        </p:spPr>
        <p:txBody>
          <a:bodyPr>
            <a:normAutofit/>
          </a:bodyPr>
          <a:lstStyle/>
          <a:p>
            <a:r>
              <a:rPr lang="en-US" sz="2400"/>
              <a:t>Campus partnerships for holistic wellness support and assistance</a:t>
            </a:r>
          </a:p>
          <a:p>
            <a:r>
              <a:rPr lang="en-US" sz="2400"/>
              <a:t>Research of crisis response models</a:t>
            </a:r>
          </a:p>
          <a:p>
            <a:r>
              <a:rPr lang="en-US" sz="2400"/>
              <a:t>Recommendations for expanded Wellness Center services</a:t>
            </a:r>
          </a:p>
          <a:p>
            <a:r>
              <a:rPr lang="en-US" sz="2400"/>
              <a:t>More positive wellness practices for Mines employees</a:t>
            </a:r>
          </a:p>
        </p:txBody>
      </p:sp>
    </p:spTree>
    <p:extLst>
      <p:ext uri="{BB962C8B-B14F-4D97-AF65-F5344CB8AC3E}">
        <p14:creationId xmlns:p14="http://schemas.microsoft.com/office/powerpoint/2010/main" val="27624327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137DD-C319-3E45-A3A6-9FBE911FD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Policy &amp; Procedures: </a:t>
            </a:r>
            <a:r>
              <a:rPr lang="en-US" sz="4000" b="0" i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AF124-F452-F549-A915-F34247E69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1920"/>
            <a:ext cx="10515600" cy="4785043"/>
          </a:xfrm>
        </p:spPr>
        <p:txBody>
          <a:bodyPr>
            <a:normAutofit lnSpcReduction="10000"/>
          </a:bodyPr>
          <a:lstStyle/>
          <a:p>
            <a:r>
              <a:rPr lang="en-US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Research: </a:t>
            </a:r>
          </a:p>
          <a:p>
            <a:pPr lvl="1"/>
            <a:r>
              <a:rPr lang="en-US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Synthesize charge from Mental Health and Resiliency Initiative/Group.</a:t>
            </a:r>
          </a:p>
          <a:p>
            <a:pPr lvl="1"/>
            <a:r>
              <a:rPr lang="en-US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Repository of best practices with wellness-related practices/policies identified at peer and aspirant schools. </a:t>
            </a:r>
          </a:p>
          <a:p>
            <a:pPr lvl="1"/>
            <a:r>
              <a:rPr lang="en-US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Digested relevant research, including: </a:t>
            </a:r>
            <a:r>
              <a:rPr lang="en-US" i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JED Framework for Developing Institutional Protocols for the Acutely Distressed or Suicidal College Student</a:t>
            </a:r>
          </a:p>
          <a:p>
            <a:r>
              <a:rPr lang="en-US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Self-Assessment: </a:t>
            </a:r>
          </a:p>
          <a:p>
            <a:pPr lvl="1"/>
            <a:r>
              <a:rPr lang="en-US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Mines self-assessment of policies and procedures against </a:t>
            </a:r>
            <a:r>
              <a:rPr lang="en-US" i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JED Framework</a:t>
            </a:r>
            <a:r>
              <a:rPr lang="en-US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with consideration to health/existence of policy, practice, and student-awareness.</a:t>
            </a:r>
          </a:p>
          <a:p>
            <a:pPr lvl="1"/>
            <a:r>
              <a:rPr lang="en-US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Identification/Discussion of Mines-specific opportunities for improvement with policy and procedures.</a:t>
            </a:r>
          </a:p>
        </p:txBody>
      </p:sp>
    </p:spTree>
    <p:extLst>
      <p:ext uri="{BB962C8B-B14F-4D97-AF65-F5344CB8AC3E}">
        <p14:creationId xmlns:p14="http://schemas.microsoft.com/office/powerpoint/2010/main" val="12380139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6EC3D-A705-6346-8C6B-61592B4E6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Policy &amp; Procedures: </a:t>
            </a:r>
            <a:r>
              <a:rPr lang="en-US" sz="4200" b="0" i="1">
                <a:latin typeface="+mn-lt"/>
              </a:rPr>
              <a:t>Next Steps (Ten Efforts)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EC0690-6D2A-7D46-8889-51810BB614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/>
              <a:t>Outreach Process for Affected Parties Impacted by Distressed Student </a:t>
            </a:r>
            <a:r>
              <a:rPr lang="en-US" i="1"/>
              <a:t>(Down-stream)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Decision/Action Process for At-Risk Student Identified </a:t>
            </a:r>
            <a:r>
              <a:rPr lang="en-US" i="1"/>
              <a:t>(Mid-Stream)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Grade Replacement and/or Grade Forgiveness Policy </a:t>
            </a:r>
            <a:r>
              <a:rPr lang="en-US" i="1"/>
              <a:t>(Up-Stream)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Return from Hospitalization or Crisis Protocol </a:t>
            </a:r>
            <a:r>
              <a:rPr lang="en-US" i="1"/>
              <a:t>(Down-Stream)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Academic Department Lead/Role for Support of Students/Faculty </a:t>
            </a:r>
            <a:r>
              <a:rPr lang="en-US" i="1"/>
              <a:t>(Up-Stream and Mid-Stream)</a:t>
            </a:r>
          </a:p>
        </p:txBody>
      </p:sp>
    </p:spTree>
    <p:extLst>
      <p:ext uri="{BB962C8B-B14F-4D97-AF65-F5344CB8AC3E}">
        <p14:creationId xmlns:p14="http://schemas.microsoft.com/office/powerpoint/2010/main" val="35577232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6EC3D-A705-6346-8C6B-61592B4E6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855960" cy="1325563"/>
          </a:xfrm>
        </p:spPr>
        <p:txBody>
          <a:bodyPr>
            <a:normAutofit/>
          </a:bodyPr>
          <a:lstStyle/>
          <a:p>
            <a:r>
              <a:rPr lang="en-US" sz="4000"/>
              <a:t>Policy &amp; Procedures: </a:t>
            </a:r>
            <a:r>
              <a:rPr lang="en-US" sz="4000" b="0" i="1"/>
              <a:t>Next Steps (Ten Efforts)</a:t>
            </a:r>
            <a:endParaRPr lang="en-US" sz="360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EC0690-6D2A-7D46-8889-51810BB614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6"/>
            </a:pPr>
            <a:r>
              <a:rPr lang="en-US"/>
              <a:t>Creation of PhD to Master’s Pathway </a:t>
            </a:r>
            <a:r>
              <a:rPr lang="en-US" i="1"/>
              <a:t>(Mid-Stream</a:t>
            </a:r>
            <a:r>
              <a:rPr lang="en-US"/>
              <a:t>)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US"/>
              <a:t>Communication Plan for Departed Student Community </a:t>
            </a:r>
            <a:r>
              <a:rPr lang="en-US" i="1"/>
              <a:t>(Down-Stream)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US"/>
              <a:t>Reentry Process For Previously Distressed Student </a:t>
            </a:r>
            <a:r>
              <a:rPr lang="en-US" i="1"/>
              <a:t>(Up-Stream)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US"/>
              <a:t>Establishment of Partnerships for Non-Hospitalization Support</a:t>
            </a:r>
            <a:r>
              <a:rPr lang="en-US" i="1"/>
              <a:t> (Mid-Stream)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US"/>
              <a:t>Graduate-specific Policies Including Leave, Withdrawal, Support </a:t>
            </a:r>
            <a:r>
              <a:rPr lang="en-US" i="1"/>
              <a:t>(Mid-Stream)</a:t>
            </a:r>
          </a:p>
        </p:txBody>
      </p:sp>
    </p:spTree>
    <p:extLst>
      <p:ext uri="{BB962C8B-B14F-4D97-AF65-F5344CB8AC3E}">
        <p14:creationId xmlns:p14="http://schemas.microsoft.com/office/powerpoint/2010/main" val="24466978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B35A3-095E-8B41-B26C-109E5DC09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763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Campus-wide Culture Change: </a:t>
            </a:r>
            <a:br>
              <a:rPr lang="en-US" sz="4000" dirty="0"/>
            </a:br>
            <a:r>
              <a:rPr lang="en-US" sz="4000" b="0" i="1" dirty="0"/>
              <a:t>Goals and Accomplishments/Next Steps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493D27-8C7C-D646-9AED-BD7F9A5F4181}"/>
              </a:ext>
            </a:extLst>
          </p:cNvPr>
          <p:cNvSpPr txBox="1"/>
          <p:nvPr/>
        </p:nvSpPr>
        <p:spPr>
          <a:xfrm>
            <a:off x="955040" y="1643198"/>
            <a:ext cx="1075537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/>
              <a:t>The Mines@150 goals explicitly include wellness</a:t>
            </a:r>
          </a:p>
          <a:p>
            <a:pPr marL="457200" indent="-457200">
              <a:buFont typeface="+mj-lt"/>
              <a:buAutoNum type="arabicPeriod"/>
            </a:pPr>
            <a:endParaRPr lang="en-US" sz="240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/>
              <a:t>Work with Pres. Johnson to rephrase Mines@150 text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/>
              <a:t>Articulation of campus values, and publish these across campus</a:t>
            </a:r>
          </a:p>
          <a:p>
            <a:pPr marL="457200" indent="-457200">
              <a:buFont typeface="+mj-lt"/>
              <a:buAutoNum type="arabicPeriod"/>
            </a:pP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en-US" sz="2400"/>
              <a:t>Student and faculty think of Mines as having a “culture of growth and development”</a:t>
            </a:r>
          </a:p>
          <a:p>
            <a:pPr marL="457200" indent="-457200">
              <a:buFont typeface="+mj-lt"/>
              <a:buAutoNum type="arabicPeriod"/>
            </a:pPr>
            <a:endParaRPr lang="en-US" sz="240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/>
              <a:t>Develop and offer training for faculty and staff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/>
              <a:t>Have departmental wellness-coordinators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/>
              <a:t>Create a “best-practices for wellness” document/website for different groups on campus (students, staff, faculty, advisors, RA’s, etc.)</a:t>
            </a:r>
          </a:p>
          <a:p>
            <a:r>
              <a:rPr lang="en-US" sz="24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41678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B35A3-095E-8B41-B26C-109E5DC09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523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Campus-wide Culture Change: </a:t>
            </a:r>
            <a:br>
              <a:rPr lang="en-US" sz="4000" dirty="0"/>
            </a:br>
            <a:r>
              <a:rPr lang="en-US" sz="4000" b="0" i="1" dirty="0"/>
              <a:t>Goals and Accomplishments/Next Steps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493D27-8C7C-D646-9AED-BD7F9A5F4181}"/>
              </a:ext>
            </a:extLst>
          </p:cNvPr>
          <p:cNvSpPr txBox="1"/>
          <p:nvPr/>
        </p:nvSpPr>
        <p:spPr>
          <a:xfrm>
            <a:off x="955040" y="1490798"/>
            <a:ext cx="1075537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7675" algn="l"/>
              </a:tabLst>
            </a:pPr>
            <a:r>
              <a:rPr lang="en-US" sz="2400"/>
              <a:t>3. 	Regular opportunities exist, and are being used, for the community to gather together in healthy ways</a:t>
            </a:r>
          </a:p>
          <a:p>
            <a:endParaRPr lang="en-US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/>
              <a:t>Food truck events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/>
              <a:t>Create “inspiring places” on campus, and places to meet informally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/>
              <a:t>Create and expand places for faculty/staff to meet</a:t>
            </a:r>
          </a:p>
          <a:p>
            <a:r>
              <a:rPr lang="en-US" sz="2400"/>
              <a:t>	</a:t>
            </a:r>
          </a:p>
          <a:p>
            <a:pPr>
              <a:tabLst>
                <a:tab pos="447675" algn="l"/>
              </a:tabLst>
            </a:pPr>
            <a:r>
              <a:rPr lang="en-US" sz="2400"/>
              <a:t>4.	Mines has developed and implemented broader strategies to promote personal resiliency and self-care beyond counseling</a:t>
            </a:r>
          </a:p>
          <a:p>
            <a:endParaRPr lang="en-US" sz="200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/>
              <a:t>Include resiliency and self-care in all PA classes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/>
              <a:t>Fun weekly exercise opportunity at </a:t>
            </a:r>
            <a:r>
              <a:rPr lang="en-US" sz="2400" err="1"/>
              <a:t>Kadafar</a:t>
            </a:r>
            <a:endParaRPr lang="en-US" sz="240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/>
              <a:t>Include standard text of wellness for every course syllabus</a:t>
            </a:r>
          </a:p>
          <a:p>
            <a:r>
              <a:rPr lang="en-US" sz="24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301454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B35A3-095E-8B41-B26C-109E5DC09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764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Campus-wide Culture Change: </a:t>
            </a:r>
            <a:br>
              <a:rPr lang="en-US" sz="4000" dirty="0"/>
            </a:br>
            <a:r>
              <a:rPr lang="en-US" sz="4000" b="0" i="1" dirty="0"/>
              <a:t>Goals and Accomplishments/Next Steps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493D27-8C7C-D646-9AED-BD7F9A5F4181}"/>
              </a:ext>
            </a:extLst>
          </p:cNvPr>
          <p:cNvSpPr txBox="1"/>
          <p:nvPr/>
        </p:nvSpPr>
        <p:spPr>
          <a:xfrm>
            <a:off x="481584" y="1307918"/>
            <a:ext cx="112288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5. Campus members feel safe to speak to speak openly and confidently about mental health issues</a:t>
            </a:r>
          </a:p>
          <a:p>
            <a:endParaRPr 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Identify social norms from campus climate surveys and spread these across campus (website, posters, </a:t>
            </a:r>
            <a:r>
              <a:rPr lang="en-US" sz="2400" err="1"/>
              <a:t>etc</a:t>
            </a:r>
            <a:r>
              <a:rPr lang="en-US" sz="240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Dispel the myth that we are always doing great; ask campus members to share their challenges</a:t>
            </a:r>
          </a:p>
          <a:p>
            <a:r>
              <a:rPr lang="en-US" sz="2400"/>
              <a:t>	</a:t>
            </a:r>
          </a:p>
          <a:p>
            <a:r>
              <a:rPr lang="en-US" sz="240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93A699-6C03-714C-87CD-3EBCA28CB276}"/>
              </a:ext>
            </a:extLst>
          </p:cNvPr>
          <p:cNvSpPr txBox="1"/>
          <p:nvPr/>
        </p:nvSpPr>
        <p:spPr>
          <a:xfrm>
            <a:off x="838200" y="4535424"/>
            <a:ext cx="10226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432FF"/>
                </a:solidFill>
              </a:rPr>
              <a:t>Please send your suggestions to Roel Snieder ( </a:t>
            </a:r>
            <a:r>
              <a:rPr lang="en-US" sz="2800">
                <a:solidFill>
                  <a:srgbClr val="0432FF"/>
                </a:solidFill>
                <a:hlinkClick r:id="rId2"/>
              </a:rPr>
              <a:t>rsnieder@mines.edu</a:t>
            </a:r>
            <a:r>
              <a:rPr lang="en-US" sz="2800">
                <a:solidFill>
                  <a:srgbClr val="0432FF"/>
                </a:solidFill>
              </a:rPr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41722868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9396B-D8C2-AD48-8EB7-E3E333770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Program Evaluation: </a:t>
            </a:r>
            <a:r>
              <a:rPr lang="en-US" sz="4000" b="0" i="1"/>
              <a:t>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95A42-971C-3448-A025-A7FF24075D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lvl="0" indent="-514350">
              <a:buFont typeface="+mj-lt"/>
              <a:buAutoNum type="arabicPeriod"/>
            </a:pPr>
            <a:r>
              <a:rPr lang="en-US" i="1"/>
              <a:t>Develop overall assessment plan for Every Oredigger initiative, in order to show longitudinal changes and impact of campus-wide efforts.</a:t>
            </a:r>
            <a:endParaRPr lang="en-US"/>
          </a:p>
          <a:p>
            <a:pPr marL="514350" lvl="0" indent="-514350">
              <a:buFont typeface="+mj-lt"/>
              <a:buAutoNum type="arabicPeriod"/>
            </a:pPr>
            <a:r>
              <a:rPr lang="en-US" i="1"/>
              <a:t>Provide expert consultation to each working group to identify measurable outcomes and metrics.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5960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4A7F2AF-9EBA-B141-83FB-0EE9ACD7A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66581"/>
            <a:ext cx="10515600" cy="1325563"/>
          </a:xfrm>
        </p:spPr>
        <p:txBody>
          <a:bodyPr>
            <a:noAutofit/>
          </a:bodyPr>
          <a:lstStyle/>
          <a:p>
            <a:r>
              <a:rPr lang="en-US" sz="4000" dirty="0"/>
              <a:t>Program Evaluation:</a:t>
            </a:r>
            <a:br>
              <a:rPr lang="en-US" sz="4000" dirty="0"/>
            </a:br>
            <a:br>
              <a:rPr lang="en-US" sz="4000" dirty="0"/>
            </a:br>
            <a:r>
              <a:rPr lang="en-US" sz="4000" b="0" i="1" dirty="0"/>
              <a:t>Accomplishments		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9F3AD0-0010-2344-859D-C060753EE9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05491"/>
            <a:ext cx="5157787" cy="3684588"/>
          </a:xfrm>
        </p:spPr>
        <p:txBody>
          <a:bodyPr>
            <a:normAutofit/>
          </a:bodyPr>
          <a:lstStyle/>
          <a:p>
            <a:r>
              <a:rPr lang="en-US">
                <a:effectLst/>
              </a:rPr>
              <a:t>Groundwork laid with the Fall 2018 assessment</a:t>
            </a:r>
          </a:p>
          <a:p>
            <a:r>
              <a:rPr lang="en-US">
                <a:effectLst/>
              </a:rPr>
              <a:t>Outcomes and assessment advising for working groups</a:t>
            </a:r>
          </a:p>
          <a:p>
            <a:pPr>
              <a:tabLst>
                <a:tab pos="3078163" algn="l"/>
              </a:tabLst>
            </a:pPr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2CD8D6F-DC36-C44D-9BB6-64B2AF4820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05491"/>
            <a:ext cx="5183188" cy="3684588"/>
          </a:xfrm>
        </p:spPr>
        <p:txBody>
          <a:bodyPr>
            <a:normAutofit/>
          </a:bodyPr>
          <a:lstStyle/>
          <a:p>
            <a:r>
              <a:rPr lang="en-US">
                <a:effectLst/>
              </a:rPr>
              <a:t>Advisory groups - January (Nominate a student or colleague today!)</a:t>
            </a:r>
          </a:p>
          <a:p>
            <a:r>
              <a:rPr lang="en-US">
                <a:effectLst/>
              </a:rPr>
              <a:t>Campus-wide survey 2020 – Jan.</a:t>
            </a:r>
          </a:p>
          <a:p>
            <a:r>
              <a:rPr lang="en-US">
                <a:effectLst/>
              </a:rPr>
              <a:t>Ongoing assessment support for the Every Oredigger effort</a:t>
            </a:r>
          </a:p>
        </p:txBody>
      </p:sp>
    </p:spTree>
    <p:extLst>
      <p:ext uri="{BB962C8B-B14F-4D97-AF65-F5344CB8AC3E}">
        <p14:creationId xmlns:p14="http://schemas.microsoft.com/office/powerpoint/2010/main" val="10376263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1F0EA4F-16A5-8F4B-AFDE-F45383441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Programming </a:t>
            </a:r>
            <a:r>
              <a:rPr lang="en-US" sz="4000" b="0" i="1"/>
              <a:t>(New!)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556EE3B-4544-0B4E-B9F6-CDFF5EA68C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en-US" b="1">
                <a:solidFill>
                  <a:srgbClr val="21314D"/>
                </a:solidFill>
              </a:rPr>
              <a:t>Goals: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21314D"/>
                </a:solidFill>
              </a:rPr>
              <a:t>Event planning support for Every Oredigger initiative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21314D"/>
                </a:solidFill>
              </a:rPr>
              <a:t>Annual campus-wide remembrance event</a:t>
            </a:r>
          </a:p>
        </p:txBody>
      </p:sp>
      <p:pic>
        <p:nvPicPr>
          <p:cNvPr id="6" name="Picture 12" descr="https://eastus1-mediap.svc.ms/transform/thumbnail?provider=spo&amp;inputFormat=jpg&amp;cs=fFNQTw&amp;docid=https%3A%2F%2Fmines0-my.sharepoint.com%3A443%2F_api%2Fv2.0%2Fdrives%2Fb!QWlG-l5vvUmrpMU5cHEIRmBPbKc2o95MhmC0MXvWJOplb7YaSwb2To4edU6OloWA%2Fitems%2F01WJZ6BJ7A5IRFI7CHURHZDEWJDULTNKCW%3Fversion%3DPublished&amp;access_token=eyJ0eXAiOiJKV1QiLCJhbGciOiJub25lIn0.eyJhdWQiOiIwMDAwMDAwMy0wMDAwLTBmZjEtY2UwMC0wMDAwMDAwMDAwMDAvbWluZXMwLW15LnNoYXJlcG9pbnQuY29tQDk5NzIwOWUwLTA5YjMtNDYyMy05YTRkLTc2YWZhNDRhNjc1YyIsImlzcyI6IjAwMDAwMDAzLTAwMDAtMGZmMS1jZTAwLTAwMDAwMDAwMDAwMCIsIm5iZiI6IjE1NzA3MjM2MDYiLCJleHAiOiIxNTcwNzQ1MjA2IiwiZW5kcG9pbnR1cmwiOiJQeS9nYm5YVU9STW52eE44ekZzbCswQjVlNHVBejMwNE14ejEyMW9UYVZvPSIsImVuZHBvaW50dXJsTGVuZ3RoIjoiMTE2IiwiaXNsb29wYmFjayI6IlRydWUiLCJjaWQiOiJPVEE0T1RCak9XWXRZekEzTVMwNU1EQXdMV1psWkRNdFlqaGxOalEwWVdRM016aG0iLCJ2ZXIiOiJoYXNoZWRwcm9vZnRva2VuIiwic2l0ZWlkIjoiWm1FME5qWTVOREV0Tm1ZMVpTMDBPV0prTFdGaVlUUXRZelV6T1Rjd056RXdPRFEyIiwic2lnbmluX3N0YXRlIjoiW1wia21zaVwiXSIsIm5hbWVpZCI6IjAjLmZ8bWVtYmVyc2hpcHxzc2ltc0BtaW5lcy5lZHUiLCJuaWkiOiJtaWNyb3NvZnQuc2hhcmVwb2ludCIsImlzdXNlciI6InRydWUiLCJjYWNoZWtleSI6IjBoLmZ8bWVtYmVyc2hpcHwxMDAzYmZmZGExMGM2ZDAxQGxpdmUuY29tIiwidHQiOiIwIiwidXNlUGVyc2lzdGVudENvb2tpZSI6IjMifQ.NXhzMjFDV2FNYjBMeDZUMXFPSThZMi9LV282dW1CY2R6N0J2eTl2MmFSWT0&amp;encodeFailures=1&amp;srcWidth=&amp;srcHeight=&amp;width=1201&amp;height=234&amp;action=Access">
            <a:extLst>
              <a:ext uri="{FF2B5EF4-FFF2-40B4-BE49-F238E27FC236}">
                <a16:creationId xmlns:a16="http://schemas.microsoft.com/office/drawing/2014/main" id="{72D262AC-3FE9-8A40-8C68-755497CD7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832" y="4996330"/>
            <a:ext cx="4070759" cy="79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657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B7573-6652-E14C-A0AA-9884B8F9F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From Surviving to Thriving:</a:t>
            </a:r>
            <a:br>
              <a:rPr lang="en-US"/>
            </a:br>
            <a:r>
              <a:rPr lang="en-US" b="0" i="1"/>
              <a:t>Where did we start, and are we there yet?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D26BF9-BC7B-F845-915A-A9B03FDA3F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-676" t="31378" r="1"/>
          <a:stretch/>
        </p:blipFill>
        <p:spPr>
          <a:xfrm>
            <a:off x="2004541" y="1878226"/>
            <a:ext cx="8182918" cy="418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943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51F1F-FB2D-F341-A90E-BB80B5FF5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Discussion:</a:t>
            </a:r>
            <a:br>
              <a:rPr lang="en-US" sz="4000" dirty="0"/>
            </a:br>
            <a:r>
              <a:rPr lang="en-US" sz="4000" b="0" i="1" dirty="0"/>
              <a:t>Opportunities and Gaps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47B630-2E22-A042-844D-F2E29D8EF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96065"/>
            <a:ext cx="10515600" cy="3680898"/>
          </a:xfrm>
        </p:spPr>
        <p:txBody>
          <a:bodyPr/>
          <a:lstStyle/>
          <a:p>
            <a:r>
              <a:rPr lang="en-US" dirty="0"/>
              <a:t>Areas for improvement or gaps in the Every Oredigger initiative?</a:t>
            </a:r>
          </a:p>
          <a:p>
            <a:r>
              <a:rPr lang="en-US" dirty="0"/>
              <a:t>What’s missing from our plan?</a:t>
            </a:r>
          </a:p>
        </p:txBody>
      </p:sp>
      <p:pic>
        <p:nvPicPr>
          <p:cNvPr id="4" name="Picture 12" descr="https://eastus1-mediap.svc.ms/transform/thumbnail?provider=spo&amp;inputFormat=jpg&amp;cs=fFNQTw&amp;docid=https%3A%2F%2Fmines0-my.sharepoint.com%3A443%2F_api%2Fv2.0%2Fdrives%2Fb!QWlG-l5vvUmrpMU5cHEIRmBPbKc2o95MhmC0MXvWJOplb7YaSwb2To4edU6OloWA%2Fitems%2F01WJZ6BJ7A5IRFI7CHURHZDEWJDULTNKCW%3Fversion%3DPublished&amp;access_token=eyJ0eXAiOiJKV1QiLCJhbGciOiJub25lIn0.eyJhdWQiOiIwMDAwMDAwMy0wMDAwLTBmZjEtY2UwMC0wMDAwMDAwMDAwMDAvbWluZXMwLW15LnNoYXJlcG9pbnQuY29tQDk5NzIwOWUwLTA5YjMtNDYyMy05YTRkLTc2YWZhNDRhNjc1YyIsImlzcyI6IjAwMDAwMDAzLTAwMDAtMGZmMS1jZTAwLTAwMDAwMDAwMDAwMCIsIm5iZiI6IjE1NzA3MjM2MDYiLCJleHAiOiIxNTcwNzQ1MjA2IiwiZW5kcG9pbnR1cmwiOiJQeS9nYm5YVU9STW52eE44ekZzbCswQjVlNHVBejMwNE14ejEyMW9UYVZvPSIsImVuZHBvaW50dXJsTGVuZ3RoIjoiMTE2IiwiaXNsb29wYmFjayI6IlRydWUiLCJjaWQiOiJPVEE0T1RCak9XWXRZekEzTVMwNU1EQXdMV1psWkRNdFlqaGxOalEwWVdRM016aG0iLCJ2ZXIiOiJoYXNoZWRwcm9vZnRva2VuIiwic2l0ZWlkIjoiWm1FME5qWTVOREV0Tm1ZMVpTMDBPV0prTFdGaVlUUXRZelV6T1Rjd056RXdPRFEyIiwic2lnbmluX3N0YXRlIjoiW1wia21zaVwiXSIsIm5hbWVpZCI6IjAjLmZ8bWVtYmVyc2hpcHxzc2ltc0BtaW5lcy5lZHUiLCJuaWkiOiJtaWNyb3NvZnQuc2hhcmVwb2ludCIsImlzdXNlciI6InRydWUiLCJjYWNoZWtleSI6IjBoLmZ8bWVtYmVyc2hpcHwxMDAzYmZmZGExMGM2ZDAxQGxpdmUuY29tIiwidHQiOiIwIiwidXNlUGVyc2lzdGVudENvb2tpZSI6IjMifQ.NXhzMjFDV2FNYjBMeDZUMXFPSThZMi9LV282dW1CY2R6N0J2eTl2MmFSWT0&amp;encodeFailures=1&amp;srcWidth=&amp;srcHeight=&amp;width=1201&amp;height=234&amp;action=Access">
            <a:extLst>
              <a:ext uri="{FF2B5EF4-FFF2-40B4-BE49-F238E27FC236}">
                <a16:creationId xmlns:a16="http://schemas.microsoft.com/office/drawing/2014/main" id="{CF63C90E-5BD9-8C43-86EF-AABF6B76A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832" y="4996330"/>
            <a:ext cx="4070759" cy="79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8968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5CBCA-B930-0341-8BF5-D1730F586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Discussion: </a:t>
            </a:r>
            <a:br>
              <a:rPr lang="en-US" sz="4000" dirty="0"/>
            </a:br>
            <a:r>
              <a:rPr lang="en-US" sz="4000" b="0" i="1" dirty="0"/>
              <a:t>Every Oredigger means you, too!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C3038-3F23-2A45-8C9E-2CEBFCA4DB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56965"/>
            <a:ext cx="10515600" cy="4351338"/>
          </a:xfrm>
        </p:spPr>
        <p:txBody>
          <a:bodyPr/>
          <a:lstStyle/>
          <a:p>
            <a:r>
              <a:rPr lang="en-US" i="1" dirty="0"/>
              <a:t>Ways you want to contribute to the Every Oredigger vision or goals</a:t>
            </a:r>
          </a:p>
          <a:p>
            <a:r>
              <a:rPr lang="en-US" i="1" dirty="0"/>
              <a:t>Nominate a fellow student, faculty, or staff member to serve on Every Oredigger advisory groups for future focus group feedback.</a:t>
            </a:r>
          </a:p>
          <a:p>
            <a:endParaRPr lang="en-US" b="1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12" descr="https://eastus1-mediap.svc.ms/transform/thumbnail?provider=spo&amp;inputFormat=jpg&amp;cs=fFNQTw&amp;docid=https%3A%2F%2Fmines0-my.sharepoint.com%3A443%2F_api%2Fv2.0%2Fdrives%2Fb!QWlG-l5vvUmrpMU5cHEIRmBPbKc2o95MhmC0MXvWJOplb7YaSwb2To4edU6OloWA%2Fitems%2F01WJZ6BJ7A5IRFI7CHURHZDEWJDULTNKCW%3Fversion%3DPublished&amp;access_token=eyJ0eXAiOiJKV1QiLCJhbGciOiJub25lIn0.eyJhdWQiOiIwMDAwMDAwMy0wMDAwLTBmZjEtY2UwMC0wMDAwMDAwMDAwMDAvbWluZXMwLW15LnNoYXJlcG9pbnQuY29tQDk5NzIwOWUwLTA5YjMtNDYyMy05YTRkLTc2YWZhNDRhNjc1YyIsImlzcyI6IjAwMDAwMDAzLTAwMDAtMGZmMS1jZTAwLTAwMDAwMDAwMDAwMCIsIm5iZiI6IjE1NzA3MjM2MDYiLCJleHAiOiIxNTcwNzQ1MjA2IiwiZW5kcG9pbnR1cmwiOiJQeS9nYm5YVU9STW52eE44ekZzbCswQjVlNHVBejMwNE14ejEyMW9UYVZvPSIsImVuZHBvaW50dXJsTGVuZ3RoIjoiMTE2IiwiaXNsb29wYmFjayI6IlRydWUiLCJjaWQiOiJPVEE0T1RCak9XWXRZekEzTVMwNU1EQXdMV1psWkRNdFlqaGxOalEwWVdRM016aG0iLCJ2ZXIiOiJoYXNoZWRwcm9vZnRva2VuIiwic2l0ZWlkIjoiWm1FME5qWTVOREV0Tm1ZMVpTMDBPV0prTFdGaVlUUXRZelV6T1Rjd056RXdPRFEyIiwic2lnbmluX3N0YXRlIjoiW1wia21zaVwiXSIsIm5hbWVpZCI6IjAjLmZ8bWVtYmVyc2hpcHxzc2ltc0BtaW5lcy5lZHUiLCJuaWkiOiJtaWNyb3NvZnQuc2hhcmVwb2ludCIsImlzdXNlciI6InRydWUiLCJjYWNoZWtleSI6IjBoLmZ8bWVtYmVyc2hpcHwxMDAzYmZmZGExMGM2ZDAxQGxpdmUuY29tIiwidHQiOiIwIiwidXNlUGVyc2lzdGVudENvb2tpZSI6IjMifQ.NXhzMjFDV2FNYjBMeDZUMXFPSThZMi9LV282dW1CY2R6N0J2eTl2MmFSWT0&amp;encodeFailures=1&amp;srcWidth=&amp;srcHeight=&amp;width=1201&amp;height=234&amp;action=Access">
            <a:extLst>
              <a:ext uri="{FF2B5EF4-FFF2-40B4-BE49-F238E27FC236}">
                <a16:creationId xmlns:a16="http://schemas.microsoft.com/office/drawing/2014/main" id="{1FAB8A31-0B50-5743-81FF-5EF166E41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832" y="4996330"/>
            <a:ext cx="4070759" cy="79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4378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0" y="75262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66093" y="1146230"/>
            <a:ext cx="10727636" cy="2003370"/>
          </a:xfrm>
        </p:spPr>
        <p:txBody>
          <a:bodyPr>
            <a:normAutofit fontScale="92500" lnSpcReduction="100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900" b="1" dirty="0">
                <a:solidFill>
                  <a:srgbClr val="21314D"/>
                </a:solidFill>
              </a:rPr>
              <a:t>Questions &amp; Closing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21314D"/>
              </a:solidFill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>
                <a:solidFill>
                  <a:srgbClr val="21314D"/>
                </a:solidFill>
              </a:rPr>
              <a:t>Thank you!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>
                <a:solidFill>
                  <a:srgbClr val="21314D"/>
                </a:solidFill>
              </a:rPr>
              <a:t>Please leave your worksheets or send them later.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959" y="4474697"/>
            <a:ext cx="6139555" cy="136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1708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655128"/>
            <a:ext cx="12192000" cy="719056"/>
          </a:xfrm>
        </p:spPr>
        <p:txBody>
          <a:bodyPr>
            <a:noAutofit/>
          </a:bodyPr>
          <a:lstStyle/>
          <a:p>
            <a:pPr algn="ctr"/>
            <a:r>
              <a:rPr lang="en-US">
                <a:latin typeface="Helvetica" charset="0"/>
                <a:ea typeface="Helvetica" charset="0"/>
                <a:cs typeface="Helvetica" charset="0"/>
              </a:rPr>
              <a:t>Campus Forum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002337"/>
            <a:ext cx="12192000" cy="1655762"/>
          </a:xfrm>
        </p:spPr>
        <p:txBody>
          <a:bodyPr>
            <a:normAutofit/>
          </a:bodyPr>
          <a:lstStyle/>
          <a:p>
            <a:pPr algn="ctr"/>
            <a:endParaRPr lang="en-US" sz="3600">
              <a:latin typeface="Helvetica" charset="0"/>
              <a:ea typeface="Helvetica" charset="0"/>
              <a:cs typeface="Helvetica" charset="0"/>
            </a:endParaRPr>
          </a:p>
          <a:p>
            <a:pPr algn="ctr"/>
            <a:r>
              <a:rPr lang="en-US" sz="3200">
                <a:latin typeface="Helvetica" charset="0"/>
                <a:ea typeface="Helvetica" charset="0"/>
                <a:cs typeface="Helvetica" charset="0"/>
              </a:rPr>
              <a:t>October 29, 2019</a:t>
            </a:r>
          </a:p>
          <a:p>
            <a:pPr algn="ctr"/>
            <a:endParaRPr lang="en-US" sz="360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360" y="880446"/>
            <a:ext cx="7845357" cy="152857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5238092" y="3983756"/>
            <a:ext cx="1715816" cy="66"/>
          </a:xfrm>
          <a:prstGeom prst="line">
            <a:avLst/>
          </a:prstGeom>
          <a:ln w="28575">
            <a:solidFill>
              <a:srgbClr val="D2492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4557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8E156E5-1B73-F949-A54D-1C99220A83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0" y="-385101"/>
            <a:ext cx="12191999" cy="6573877"/>
          </a:xfr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A3AE134E-A0A3-1B44-8515-322E81079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789" y="1760790"/>
            <a:ext cx="10515600" cy="1325563"/>
          </a:xfrm>
        </p:spPr>
        <p:txBody>
          <a:bodyPr>
            <a:noAutofit/>
          </a:bodyPr>
          <a:lstStyle/>
          <a:p>
            <a:pPr marL="0" indent="0"/>
            <a:r>
              <a:rPr lang="en-US"/>
              <a:t>Understanding the problem</a:t>
            </a:r>
            <a:br>
              <a:rPr lang="en-US" sz="3600"/>
            </a:br>
            <a:br>
              <a:rPr lang="en-US" sz="3600"/>
            </a:br>
            <a:r>
              <a:rPr lang="en-US" sz="3200"/>
              <a:t>Each and every suicide is a devastating loss.</a:t>
            </a:r>
            <a:br>
              <a:rPr lang="en-US" sz="3200"/>
            </a:br>
            <a:br>
              <a:rPr lang="en-US" sz="3200"/>
            </a:br>
            <a:r>
              <a:rPr lang="en-US" sz="3200"/>
              <a:t>But the challenge is broad, and the problems are complex.</a:t>
            </a:r>
            <a:br>
              <a:rPr lang="en-US" sz="3200"/>
            </a:b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2499301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Understanding the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310809" cy="4351338"/>
          </a:xfrm>
        </p:spPr>
        <p:txBody>
          <a:bodyPr/>
          <a:lstStyle/>
          <a:p>
            <a:r>
              <a:rPr lang="en-US"/>
              <a:t>Colorado is in top 10 states for highest suicide rates.</a:t>
            </a:r>
          </a:p>
          <a:p>
            <a:r>
              <a:rPr lang="en-US"/>
              <a:t>Half of states, including Colorado, have seen over 30% increase in suicide rate since 1999.</a:t>
            </a:r>
          </a:p>
        </p:txBody>
      </p:sp>
      <p:sp>
        <p:nvSpPr>
          <p:cNvPr id="4" name="Rectangle 3"/>
          <p:cNvSpPr/>
          <p:nvPr/>
        </p:nvSpPr>
        <p:spPr>
          <a:xfrm>
            <a:off x="969065" y="5383575"/>
            <a:ext cx="109429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References: </a:t>
            </a:r>
            <a:r>
              <a:rPr lang="en-US" err="1"/>
              <a:t>CDC.gov</a:t>
            </a:r>
            <a:r>
              <a:rPr lang="en-US"/>
              <a:t>, Washington Post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6754997" y="1825625"/>
            <a:ext cx="4963542" cy="49350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/>
              <a:t>Suicides per 100,000 in the U.S.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D99813-B9C5-4141-B266-A00CC8734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7327" y="2604013"/>
            <a:ext cx="4924387" cy="299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5188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583" y="365127"/>
            <a:ext cx="11595651" cy="1325563"/>
          </a:xfrm>
        </p:spPr>
        <p:txBody>
          <a:bodyPr>
            <a:normAutofit/>
          </a:bodyPr>
          <a:lstStyle/>
          <a:p>
            <a:r>
              <a:rPr lang="en-US"/>
              <a:t>Understanding the problem </a:t>
            </a:r>
            <a:r>
              <a:rPr lang="en-US" b="0" i="1" u="sng"/>
              <a:t>at Mines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4872" y="1758585"/>
            <a:ext cx="512859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Fall 2018:</a:t>
            </a:r>
          </a:p>
          <a:p>
            <a:r>
              <a:rPr lang="en-US" sz="2000"/>
              <a:t>Task force led campus-wide assessment to understand Mines’ needs and strengths related to suicide, mental health, and resilience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858000" y="75262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8" name="Shape 7"/>
          <p:cNvSpPr/>
          <p:nvPr/>
        </p:nvSpPr>
        <p:spPr>
          <a:xfrm>
            <a:off x="1112503" y="3329548"/>
            <a:ext cx="4067048" cy="2541905"/>
          </a:xfrm>
          <a:prstGeom prst="swooshArrow">
            <a:avLst>
              <a:gd name="adj1" fmla="val 25000"/>
              <a:gd name="adj2" fmla="val 25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Oval 8"/>
          <p:cNvSpPr/>
          <p:nvPr/>
        </p:nvSpPr>
        <p:spPr>
          <a:xfrm>
            <a:off x="1702105" y="5058820"/>
            <a:ext cx="93542" cy="93542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1703635" y="5218765"/>
            <a:ext cx="929732" cy="668592"/>
            <a:chOff x="591134" y="1889217"/>
            <a:chExt cx="929732" cy="668592"/>
          </a:xfrm>
        </p:grpSpPr>
        <p:sp>
          <p:nvSpPr>
            <p:cNvPr id="23" name="Rectangle 22"/>
            <p:cNvSpPr/>
            <p:nvPr/>
          </p:nvSpPr>
          <p:spPr>
            <a:xfrm>
              <a:off x="591134" y="1889217"/>
              <a:ext cx="929732" cy="66859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Rectangle 23"/>
            <p:cNvSpPr/>
            <p:nvPr/>
          </p:nvSpPr>
          <p:spPr>
            <a:xfrm>
              <a:off x="591134" y="1889217"/>
              <a:ext cx="929732" cy="6685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66" tIns="0" rIns="0" bIns="0" numCol="1" spcCol="1270" anchor="t" anchorCtr="0">
              <a:noAutofit/>
            </a:bodyPr>
            <a:lstStyle/>
            <a:p>
              <a:pPr lvl="0" algn="l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50" kern="1200"/>
                <a:t>Oversee Needs &amp; Strengths Analysis</a:t>
              </a:r>
              <a:endParaRPr lang="en-US" sz="1200" kern="1200"/>
            </a:p>
          </p:txBody>
        </p:sp>
      </p:grpSp>
      <p:sp>
        <p:nvSpPr>
          <p:cNvPr id="11" name="Oval 10"/>
          <p:cNvSpPr/>
          <p:nvPr/>
        </p:nvSpPr>
        <p:spPr>
          <a:xfrm>
            <a:off x="2438909" y="4542365"/>
            <a:ext cx="162681" cy="162681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2" name="Group 11"/>
          <p:cNvGrpSpPr/>
          <p:nvPr/>
        </p:nvGrpSpPr>
        <p:grpSpPr>
          <a:xfrm>
            <a:off x="2457953" y="4801100"/>
            <a:ext cx="1127163" cy="832520"/>
            <a:chOff x="1345452" y="1471552"/>
            <a:chExt cx="1127163" cy="832520"/>
          </a:xfrm>
        </p:grpSpPr>
        <p:sp>
          <p:nvSpPr>
            <p:cNvPr id="21" name="Rectangle 20"/>
            <p:cNvSpPr/>
            <p:nvPr/>
          </p:nvSpPr>
          <p:spPr>
            <a:xfrm>
              <a:off x="1345452" y="1471552"/>
              <a:ext cx="1127163" cy="83252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Rectangle 21"/>
            <p:cNvSpPr/>
            <p:nvPr/>
          </p:nvSpPr>
          <p:spPr>
            <a:xfrm>
              <a:off x="1345452" y="1471552"/>
              <a:ext cx="1127163" cy="8325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6202" tIns="0" rIns="0" bIns="0" numCol="1" spcCol="1270" anchor="t" anchorCtr="0">
              <a:noAutofit/>
            </a:bodyPr>
            <a:lstStyle/>
            <a:p>
              <a:pPr lvl="0" algn="l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50" kern="1200"/>
                <a:t>Provide Recommendations</a:t>
              </a:r>
            </a:p>
          </p:txBody>
        </p:sp>
      </p:grpSp>
      <p:sp>
        <p:nvSpPr>
          <p:cNvPr id="13" name="Oval 12"/>
          <p:cNvSpPr/>
          <p:nvPr/>
        </p:nvSpPr>
        <p:spPr>
          <a:xfrm>
            <a:off x="3399862" y="4124833"/>
            <a:ext cx="215553" cy="215553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4" name="Group 13"/>
          <p:cNvGrpSpPr/>
          <p:nvPr/>
        </p:nvGrpSpPr>
        <p:grpSpPr>
          <a:xfrm>
            <a:off x="3476082" y="4426008"/>
            <a:ext cx="1032839" cy="1441785"/>
            <a:chOff x="2363581" y="1096460"/>
            <a:chExt cx="1032839" cy="1441785"/>
          </a:xfrm>
        </p:grpSpPr>
        <p:sp>
          <p:nvSpPr>
            <p:cNvPr id="19" name="Rectangle 18"/>
            <p:cNvSpPr/>
            <p:nvPr/>
          </p:nvSpPr>
          <p:spPr>
            <a:xfrm>
              <a:off x="2363581" y="1096460"/>
              <a:ext cx="1032839" cy="144178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Rectangle 19"/>
            <p:cNvSpPr/>
            <p:nvPr/>
          </p:nvSpPr>
          <p:spPr>
            <a:xfrm>
              <a:off x="2363581" y="1096460"/>
              <a:ext cx="1032839" cy="14417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4217" tIns="0" rIns="0" bIns="0" numCol="1" spcCol="1270" anchor="t" anchorCtr="0">
              <a:noAutofit/>
            </a:bodyPr>
            <a:lstStyle/>
            <a:p>
              <a:pPr lvl="0" algn="l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50" kern="1200"/>
                <a:t>Contribute to Implementation Team</a:t>
              </a:r>
            </a:p>
          </p:txBody>
        </p:sp>
      </p:grpSp>
      <p:sp>
        <p:nvSpPr>
          <p:cNvPr id="15" name="Oval 14"/>
          <p:cNvSpPr/>
          <p:nvPr/>
        </p:nvSpPr>
        <p:spPr>
          <a:xfrm>
            <a:off x="4575265" y="3789874"/>
            <a:ext cx="288760" cy="288760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6" name="Group 15"/>
          <p:cNvGrpSpPr/>
          <p:nvPr/>
        </p:nvGrpSpPr>
        <p:grpSpPr>
          <a:xfrm>
            <a:off x="4677007" y="4212240"/>
            <a:ext cx="1062193" cy="1299165"/>
            <a:chOff x="3564506" y="882692"/>
            <a:chExt cx="1062193" cy="1299165"/>
          </a:xfrm>
        </p:grpSpPr>
        <p:sp>
          <p:nvSpPr>
            <p:cNvPr id="17" name="Rectangle 16"/>
            <p:cNvSpPr/>
            <p:nvPr/>
          </p:nvSpPr>
          <p:spPr>
            <a:xfrm>
              <a:off x="3564506" y="882692"/>
              <a:ext cx="1062193" cy="129916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3564506" y="882692"/>
              <a:ext cx="1062193" cy="129916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3008" tIns="0" rIns="0" bIns="0" numCol="1" spcCol="1270" anchor="t" anchorCtr="0">
              <a:noAutofit/>
            </a:bodyPr>
            <a:lstStyle/>
            <a:p>
              <a:pPr lvl="0" algn="l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50" kern="1200"/>
                <a:t>Serve as Campus Champions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9037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0285B-3BB5-9C45-8981-021DA57C8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2060"/>
                </a:solidFill>
              </a:rPr>
              <a:t>Results: Our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3C646-5B1A-D84D-BE14-DF7D11DAD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934" y="2012250"/>
            <a:ext cx="6540286" cy="4256005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/>
              <a:t>Exposure to Suicide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/>
              <a:t>Culture of Suffering is Connected to Despair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/>
              <a:t>Disconnection, Loneliness, and Marginalization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/>
              <a:t>Campus Resources for Students Perceived as Inadequate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/>
              <a:t>“Tsunami” of Mental and Emotional Challenges Coming in the Door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/>
              <a:t>Sleep Deprivation, Exhaustion and Defeat —Among Students and Student Support Services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/>
              <a:t>Culture of STEM and Faculty Expectations</a:t>
            </a:r>
          </a:p>
        </p:txBody>
      </p:sp>
      <p:pic>
        <p:nvPicPr>
          <p:cNvPr id="5124" name="Picture 4" descr="Related image">
            <a:extLst>
              <a:ext uri="{FF2B5EF4-FFF2-40B4-BE49-F238E27FC236}">
                <a16:creationId xmlns:a16="http://schemas.microsoft.com/office/drawing/2014/main" id="{77E59B85-4849-0A42-A033-52963CA65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6411" y="1711580"/>
            <a:ext cx="3520519" cy="447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984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0285B-3BB5-9C45-8981-021DA57C8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2060"/>
                </a:solidFill>
              </a:rPr>
              <a:t>Results: Our Strengths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3C646-5B1A-D84D-BE14-DF7D11DAD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6914" y="2222287"/>
            <a:ext cx="6026371" cy="4256005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/>
              <a:t>Mental Health/Suicide Recognized as Concern by Leadership and Wider Mines Community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/>
              <a:t>Engagement in Student Well-Being by Faculty, Staff, and Students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/>
              <a:t>Pride and Love for Community (also genuine sadness and concern)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/>
              <a:t>Culture is Changing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/>
              <a:t>Many Practices to Enhance Well-Being are In Place and Working</a:t>
            </a:r>
          </a:p>
        </p:txBody>
      </p:sp>
      <p:pic>
        <p:nvPicPr>
          <p:cNvPr id="4098" name="Picture 2" descr="Related image">
            <a:extLst>
              <a:ext uri="{FF2B5EF4-FFF2-40B4-BE49-F238E27FC236}">
                <a16:creationId xmlns:a16="http://schemas.microsoft.com/office/drawing/2014/main" id="{BFBDFCA6-32EF-9A42-961D-8D80DF5B6A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6" r="8073"/>
          <a:stretch/>
        </p:blipFill>
        <p:spPr bwMode="auto">
          <a:xfrm>
            <a:off x="406400" y="1852952"/>
            <a:ext cx="4394201" cy="417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7128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04A13B5-04E7-A444-A8B2-89BA027F6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463" y="1787696"/>
            <a:ext cx="4406857" cy="42560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/>
              <a:t>Upstream</a:t>
            </a:r>
          </a:p>
          <a:p>
            <a:r>
              <a:rPr lang="en-US" sz="2400"/>
              <a:t>prevention</a:t>
            </a:r>
            <a:endParaRPr lang="en-US" sz="2800"/>
          </a:p>
          <a:p>
            <a:pPr marL="0" indent="0">
              <a:buNone/>
            </a:pPr>
            <a:r>
              <a:rPr lang="en-US" sz="3600"/>
              <a:t>Midstream</a:t>
            </a:r>
            <a:endParaRPr lang="en-US" sz="4000"/>
          </a:p>
          <a:p>
            <a:r>
              <a:rPr lang="en-US" sz="2400"/>
              <a:t>identify emerging risk &amp; connect </a:t>
            </a:r>
          </a:p>
          <a:p>
            <a:pPr marL="0" indent="0">
              <a:buNone/>
            </a:pPr>
            <a:r>
              <a:rPr lang="en-US" sz="3600"/>
              <a:t>Downstream     </a:t>
            </a:r>
          </a:p>
          <a:p>
            <a:r>
              <a:rPr lang="en-US" sz="2400"/>
              <a:t>respond to crisis 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69DA4E29-844A-A248-B1DC-6E379C2D8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>
                <a:solidFill>
                  <a:srgbClr val="002060"/>
                </a:solidFill>
              </a:rPr>
              <a:t>Recommendations </a:t>
            </a:r>
          </a:p>
        </p:txBody>
      </p:sp>
      <p:pic>
        <p:nvPicPr>
          <p:cNvPr id="1026" name="Picture 2" descr="Image result for clear creek golden image">
            <a:hlinkClick r:id="rId3"/>
            <a:extLst>
              <a:ext uri="{FF2B5EF4-FFF2-40B4-BE49-F238E27FC236}">
                <a16:creationId xmlns:a16="http://schemas.microsoft.com/office/drawing/2014/main" id="{359CE7FA-DBB7-0345-9596-97FD22392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363" y="1635652"/>
            <a:ext cx="6170047" cy="455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9745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</TotalTime>
  <Words>2036</Words>
  <Application>Microsoft Office PowerPoint</Application>
  <PresentationFormat>Widescreen</PresentationFormat>
  <Paragraphs>292</Paragraphs>
  <Slides>33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Campus Forum</vt:lpstr>
      <vt:lpstr>Agenda </vt:lpstr>
      <vt:lpstr>From Surviving to Thriving: Where did we start, and are we there yet?</vt:lpstr>
      <vt:lpstr>Understanding the problem  Each and every suicide is a devastating loss.  But the challenge is broad, and the problems are complex. </vt:lpstr>
      <vt:lpstr>Understanding the problem</vt:lpstr>
      <vt:lpstr>Understanding the problem at Mines</vt:lpstr>
      <vt:lpstr>Results: Our Challenges</vt:lpstr>
      <vt:lpstr>Results: Our Strengths </vt:lpstr>
      <vt:lpstr>Recommendations </vt:lpstr>
      <vt:lpstr>Where are we now?</vt:lpstr>
      <vt:lpstr>Where are we going?  Working group updates</vt:lpstr>
      <vt:lpstr>Communications: Goals</vt:lpstr>
      <vt:lpstr>Communications: Accomplishments </vt:lpstr>
      <vt:lpstr>Communications: Next Steps</vt:lpstr>
      <vt:lpstr>Campus Support Network and Training</vt:lpstr>
      <vt:lpstr>Goals and Accomplishments</vt:lpstr>
      <vt:lpstr>Campus Support Network and Training: Next Steps</vt:lpstr>
      <vt:lpstr>Direct Services: Needs &amp; Challenges</vt:lpstr>
      <vt:lpstr>Direct Services: Accomplishments</vt:lpstr>
      <vt:lpstr>Direct Services: Work in Progress  Next Steps</vt:lpstr>
      <vt:lpstr>Policy &amp; Procedures: Goals</vt:lpstr>
      <vt:lpstr>Policy &amp; Procedures: Next Steps (Ten Efforts)</vt:lpstr>
      <vt:lpstr>Policy &amp; Procedures: Next Steps (Ten Efforts)</vt:lpstr>
      <vt:lpstr>Campus-wide Culture Change:  Goals and Accomplishments/Next Steps</vt:lpstr>
      <vt:lpstr>Campus-wide Culture Change:  Goals and Accomplishments/Next Steps</vt:lpstr>
      <vt:lpstr>Campus-wide Culture Change:  Goals and Accomplishments/Next Steps</vt:lpstr>
      <vt:lpstr>Program Evaluation: Goals</vt:lpstr>
      <vt:lpstr>Program Evaluation:  Accomplishments  Next Steps</vt:lpstr>
      <vt:lpstr>Programming (New!)</vt:lpstr>
      <vt:lpstr>Discussion: Opportunities and Gaps </vt:lpstr>
      <vt:lpstr>Discussion:  Every Oredigger means you, too!</vt:lpstr>
      <vt:lpstr>PowerPoint Presentation</vt:lpstr>
      <vt:lpstr>Campus Forum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/>
  <cp:lastModifiedBy>Rebecca Flintoft</cp:lastModifiedBy>
  <cp:revision>5</cp:revision>
  <dcterms:created xsi:type="dcterms:W3CDTF">2017-08-01T15:06:47Z</dcterms:created>
  <dcterms:modified xsi:type="dcterms:W3CDTF">2019-11-14T00:09:10Z</dcterms:modified>
  <cp:category/>
</cp:coreProperties>
</file>