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9" r:id="rId2"/>
    <p:sldMasterId id="2147483664" r:id="rId3"/>
  </p:sldMasterIdLst>
  <p:notesMasterIdLst>
    <p:notesMasterId r:id="rId31"/>
  </p:notesMasterIdLst>
  <p:handoutMasterIdLst>
    <p:handoutMasterId r:id="rId32"/>
  </p:handoutMasterIdLst>
  <p:sldIdLst>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6">
          <p15:clr>
            <a:srgbClr val="A4A3A4"/>
          </p15:clr>
        </p15:guide>
        <p15:guide id="2" pos="56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2" d="100"/>
          <a:sy n="102" d="100"/>
        </p:scale>
        <p:origin x="264" y="132"/>
      </p:cViewPr>
      <p:guideLst>
        <p:guide orient="horz" pos="676"/>
        <p:guide pos="56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t>1/8/2017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t>‹#›</a:t>
            </a:fld>
            <a:endParaRPr lang="en-US"/>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t>1/8/2017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t>‹#›</a:t>
            </a:fld>
            <a:endParaRPr lang="en-US"/>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rgbClr val="FFFFFF"/>
                </a:solidFill>
              </a:defRPr>
            </a:lvl1pPr>
          </a:lstStyle>
          <a:p>
            <a:pPr lvl="0"/>
            <a:r>
              <a:rPr lang="en-US" dirty="0"/>
              <a:t>Add the title of your presentation here</a:t>
            </a:r>
          </a:p>
        </p:txBody>
      </p:sp>
      <p:sp>
        <p:nvSpPr>
          <p:cNvPr id="11" name="Subtitle 1"/>
          <p:cNvSpPr txBox="1">
            <a:spLocks/>
          </p:cNvSpPr>
          <p:nvPr userDrawn="1"/>
        </p:nvSpPr>
        <p:spPr>
          <a:xfrm>
            <a:off x="3389891" y="486202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FFFFFF"/>
                </a:solidFill>
                <a:latin typeface="Helvetica Neue"/>
                <a:cs typeface="Helvetica Neue"/>
              </a:rPr>
              <a:t>Powered by</a:t>
            </a:r>
          </a:p>
        </p:txBody>
      </p:sp>
      <p:pic>
        <p:nvPicPr>
          <p:cNvPr id="7" name="Picture 6"/>
          <p:cNvPicPr>
            <a:picLocks noChangeAspect="1"/>
          </p:cNvPicPr>
          <p:nvPr userDrawn="1"/>
        </p:nvPicPr>
        <p:blipFill>
          <a:blip r:embed="rId3"/>
          <a:stretch>
            <a:fillRect/>
          </a:stretch>
        </p:blipFill>
        <p:spPr>
          <a:xfrm>
            <a:off x="4234247" y="4890626"/>
            <a:ext cx="1238059" cy="156843"/>
          </a:xfrm>
          <a:prstGeom prst="rect">
            <a:avLst/>
          </a:prstGeom>
        </p:spPr>
      </p:pic>
      <p:sp>
        <p:nvSpPr>
          <p:cNvPr id="3" name="Text Placeholder 2"/>
          <p:cNvSpPr>
            <a:spLocks noGrp="1"/>
          </p:cNvSpPr>
          <p:nvPr>
            <p:ph type="body" sz="quarter" idx="12"/>
          </p:nvPr>
        </p:nvSpPr>
        <p:spPr>
          <a:xfrm>
            <a:off x="258728" y="3729038"/>
            <a:ext cx="2938463" cy="385762"/>
          </a:xfrm>
        </p:spPr>
        <p:txBody>
          <a:bodyPr>
            <a:normAutofit/>
          </a:bodyPr>
          <a:lstStyle>
            <a:lvl1pPr>
              <a:defRPr sz="1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81211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5964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40464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p:nvPr>
        </p:nvSpPr>
        <p:spPr>
          <a:xfrm>
            <a:off x="211403" y="3639393"/>
            <a:ext cx="4576388" cy="350837"/>
          </a:xfrm>
        </p:spPr>
        <p:txBody>
          <a:bodyPr/>
          <a:lstStyle>
            <a:lvl1pPr>
              <a:defRPr b="0"/>
            </a:lvl1pPr>
          </a:lstStyle>
          <a:p>
            <a:pPr lvl="0"/>
            <a:r>
              <a:rPr lang="en-US" dirty="0"/>
              <a:t>Click to edit</a:t>
            </a:r>
          </a:p>
        </p:txBody>
      </p:sp>
      <p:sp>
        <p:nvSpPr>
          <p:cNvPr id="17" name="Title 16"/>
          <p:cNvSpPr>
            <a:spLocks noGrp="1"/>
          </p:cNvSpPr>
          <p:nvPr>
            <p:ph type="title"/>
          </p:nvPr>
        </p:nvSpPr>
        <p:spPr>
          <a:xfrm>
            <a:off x="204788" y="2334751"/>
            <a:ext cx="8229600" cy="85725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04788" y="3032255"/>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11403" y="4047840"/>
            <a:ext cx="4576388" cy="350837"/>
          </a:xfrm>
        </p:spPr>
        <p:txBody>
          <a:bodyPr/>
          <a:lstStyle>
            <a:lvl1pPr>
              <a:defRPr b="0"/>
            </a:lvl1pPr>
          </a:lstStyle>
          <a:p>
            <a:pPr lvl="0"/>
            <a:r>
              <a:rPr lang="en-US" dirty="0"/>
              <a:t>Click to edit</a:t>
            </a:r>
          </a:p>
        </p:txBody>
      </p:sp>
    </p:spTree>
    <p:extLst>
      <p:ext uri="{BB962C8B-B14F-4D97-AF65-F5344CB8AC3E}">
        <p14:creationId xmlns:p14="http://schemas.microsoft.com/office/powerpoint/2010/main" val="2964830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4788" y="4691162"/>
            <a:ext cx="2133600" cy="273844"/>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t>January 8, 2017</a:t>
            </a:fld>
            <a:endParaRPr lang="en-US"/>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a:p>
        </p:txBody>
      </p:sp>
    </p:spTree>
    <p:extLst>
      <p:ext uri="{BB962C8B-B14F-4D97-AF65-F5344CB8AC3E}">
        <p14:creationId xmlns:p14="http://schemas.microsoft.com/office/powerpoint/2010/main" val="628116044"/>
      </p:ext>
    </p:extLst>
  </p:cSld>
  <p:clrMap bg1="lt1" tx1="dk1" bg2="lt2" tx2="dk2" accent1="accent1" accent2="accent2" accent3="accent3" accent4="accent4" accent5="accent5" accent6="accent6" hlink="hlink" folHlink="folHlink"/>
  <p:sldLayoutIdLst>
    <p:sldLayoutId id="2147483673"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5"/>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8329705" y="4819820"/>
            <a:ext cx="66301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a:t>Click to edit Master title style</a:t>
            </a:r>
          </a:p>
        </p:txBody>
      </p:sp>
      <p:pic>
        <p:nvPicPr>
          <p:cNvPr id="10" name="Picture 9"/>
          <p:cNvPicPr>
            <a:picLocks noChangeAspect="1"/>
          </p:cNvPicPr>
          <p:nvPr userDrawn="1"/>
        </p:nvPicPr>
        <p:blipFill>
          <a:blip r:embed="rId3"/>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85000" lnSpcReduction="10000"/>
          </a:bodyPr>
          <a:lstStyle/>
          <a:p>
            <a:r>
              <a:rPr dirty="0"/>
              <a:t>Faculty Climate Survey 2016: </a:t>
            </a:r>
            <a:r>
              <a:rPr lang="en-US" dirty="0"/>
              <a:t>results for white faculty</a:t>
            </a:r>
            <a:endParaRPr dirty="0"/>
          </a:p>
        </p:txBody>
      </p:sp>
      <p:sp>
        <p:nvSpPr>
          <p:cNvPr id="3" name="Text Placeholder 2"/>
          <p:cNvSpPr>
            <a:spLocks noGrp="1"/>
          </p:cNvSpPr>
          <p:nvPr>
            <p:ph type="body" sz="quarter" idx="12"/>
          </p:nvPr>
        </p:nvSpPr>
        <p:spPr>
          <a:xfrm>
            <a:off x="258728" y="3921919"/>
            <a:ext cx="2938463" cy="385762"/>
          </a:xfrm>
        </p:spPr>
        <p:txBody>
          <a:bodyPr/>
          <a:lstStyle/>
          <a:p>
            <a:r>
              <a:rPr dirty="0"/>
              <a:t>Wednesday, December 14,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Q10: Specify the degree to which you are satisfied with each of the following, related to resources:</a:t>
            </a:r>
          </a:p>
        </p:txBody>
      </p:sp>
      <p:sp>
        <p:nvSpPr>
          <p:cNvPr id="3" name="Content Placeholder 2"/>
          <p:cNvSpPr>
            <a:spLocks noGrp="1"/>
          </p:cNvSpPr>
          <p:nvPr>
            <p:ph idx="1"/>
          </p:nvPr>
        </p:nvSpPr>
        <p:spPr/>
        <p:txBody>
          <a:bodyPr/>
          <a:lstStyle/>
          <a:p>
            <a:r>
              <a:t>Answered: 171    Skipped: 0</a:t>
            </a:r>
          </a:p>
        </p:txBody>
      </p:sp>
      <p:pic>
        <p:nvPicPr>
          <p:cNvPr id="4" name="Picture 3" descr="table9346822760.png"/>
          <p:cNvPicPr>
            <a:picLocks noChangeAspect="1"/>
          </p:cNvPicPr>
          <p:nvPr/>
        </p:nvPicPr>
        <p:blipFill>
          <a:blip r:embed="rId2"/>
          <a:stretch>
            <a:fillRect/>
          </a:stretch>
        </p:blipFill>
        <p:spPr>
          <a:xfrm>
            <a:off x="1049658" y="1498491"/>
            <a:ext cx="5996214" cy="560614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Q11: Specify the degree to which you are satisfied with each of the following, related to job responsibilities:</a:t>
            </a:r>
          </a:p>
        </p:txBody>
      </p:sp>
      <p:sp>
        <p:nvSpPr>
          <p:cNvPr id="3" name="Content Placeholder 2"/>
          <p:cNvSpPr>
            <a:spLocks noGrp="1"/>
          </p:cNvSpPr>
          <p:nvPr>
            <p:ph idx="1"/>
          </p:nvPr>
        </p:nvSpPr>
        <p:spPr/>
        <p:txBody>
          <a:bodyPr/>
          <a:lstStyle/>
          <a:p>
            <a:r>
              <a:t>Answered: 171    Skipped: 0</a:t>
            </a:r>
          </a:p>
        </p:txBody>
      </p:sp>
      <p:pic>
        <p:nvPicPr>
          <p:cNvPr id="4" name="Picture 3" descr="table9346822770.png"/>
          <p:cNvPicPr>
            <a:picLocks noChangeAspect="1"/>
          </p:cNvPicPr>
          <p:nvPr/>
        </p:nvPicPr>
        <p:blipFill>
          <a:blip r:embed="rId2"/>
          <a:stretch>
            <a:fillRect/>
          </a:stretch>
        </p:blipFill>
        <p:spPr>
          <a:xfrm>
            <a:off x="1049658" y="1498491"/>
            <a:ext cx="5633357" cy="423635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Q12: How important are the following to you?:</a:t>
            </a:r>
          </a:p>
        </p:txBody>
      </p:sp>
      <p:sp>
        <p:nvSpPr>
          <p:cNvPr id="3" name="Content Placeholder 2"/>
          <p:cNvSpPr>
            <a:spLocks noGrp="1"/>
          </p:cNvSpPr>
          <p:nvPr>
            <p:ph idx="1"/>
          </p:nvPr>
        </p:nvSpPr>
        <p:spPr/>
        <p:txBody>
          <a:bodyPr/>
          <a:lstStyle/>
          <a:p>
            <a:r>
              <a:t>Answered: 171    Skipped: 0</a:t>
            </a:r>
          </a:p>
        </p:txBody>
      </p:sp>
      <p:pic>
        <p:nvPicPr>
          <p:cNvPr id="4" name="Picture 3" descr="table9346822780.png"/>
          <p:cNvPicPr>
            <a:picLocks noChangeAspect="1"/>
          </p:cNvPicPr>
          <p:nvPr/>
        </p:nvPicPr>
        <p:blipFill>
          <a:blip r:embed="rId2"/>
          <a:stretch>
            <a:fillRect/>
          </a:stretch>
        </p:blipFill>
        <p:spPr>
          <a:xfrm>
            <a:off x="1049658" y="1498491"/>
            <a:ext cx="5905500" cy="599621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Q14: Please indicate your agreement or disagreement with the following statements:</a:t>
            </a:r>
          </a:p>
        </p:txBody>
      </p:sp>
      <p:sp>
        <p:nvSpPr>
          <p:cNvPr id="3" name="Content Placeholder 2"/>
          <p:cNvSpPr>
            <a:spLocks noGrp="1"/>
          </p:cNvSpPr>
          <p:nvPr>
            <p:ph idx="1"/>
          </p:nvPr>
        </p:nvSpPr>
        <p:spPr/>
        <p:txBody>
          <a:bodyPr/>
          <a:lstStyle/>
          <a:p>
            <a:r>
              <a:t>Answered: 171    Skipped: 0</a:t>
            </a:r>
          </a:p>
        </p:txBody>
      </p:sp>
      <p:pic>
        <p:nvPicPr>
          <p:cNvPr id="4" name="Picture 3" descr="table9346822950.png"/>
          <p:cNvPicPr>
            <a:picLocks noChangeAspect="1"/>
          </p:cNvPicPr>
          <p:nvPr/>
        </p:nvPicPr>
        <p:blipFill>
          <a:blip r:embed="rId2"/>
          <a:stretch>
            <a:fillRect/>
          </a:stretch>
        </p:blipFill>
        <p:spPr>
          <a:xfrm>
            <a:off x="1049658" y="1498491"/>
            <a:ext cx="6014357" cy="549728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Q15: With respect to your DEPARTMENT/UNIT, indicate your agreement or disagreement with the following statements:</a:t>
            </a:r>
          </a:p>
        </p:txBody>
      </p:sp>
      <p:sp>
        <p:nvSpPr>
          <p:cNvPr id="3" name="Content Placeholder 2"/>
          <p:cNvSpPr>
            <a:spLocks noGrp="1"/>
          </p:cNvSpPr>
          <p:nvPr>
            <p:ph idx="1"/>
          </p:nvPr>
        </p:nvSpPr>
        <p:spPr/>
        <p:txBody>
          <a:bodyPr/>
          <a:lstStyle/>
          <a:p>
            <a:r>
              <a:t>Answered: 170    Skipped: 1</a:t>
            </a:r>
          </a:p>
        </p:txBody>
      </p:sp>
      <p:pic>
        <p:nvPicPr>
          <p:cNvPr id="4" name="Picture 3" descr="table9346822960.png"/>
          <p:cNvPicPr>
            <a:picLocks noChangeAspect="1"/>
          </p:cNvPicPr>
          <p:nvPr/>
        </p:nvPicPr>
        <p:blipFill>
          <a:blip r:embed="rId2"/>
          <a:stretch>
            <a:fillRect/>
          </a:stretch>
        </p:blipFill>
        <p:spPr>
          <a:xfrm>
            <a:off x="1049658" y="1498491"/>
            <a:ext cx="5542642" cy="874485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Q16: With respect to Mines, indicate your agreement or disagreement with the following statements:</a:t>
            </a:r>
          </a:p>
        </p:txBody>
      </p:sp>
      <p:sp>
        <p:nvSpPr>
          <p:cNvPr id="3" name="Content Placeholder 2"/>
          <p:cNvSpPr>
            <a:spLocks noGrp="1"/>
          </p:cNvSpPr>
          <p:nvPr>
            <p:ph idx="1"/>
          </p:nvPr>
        </p:nvSpPr>
        <p:spPr/>
        <p:txBody>
          <a:bodyPr/>
          <a:lstStyle/>
          <a:p>
            <a:r>
              <a:t>Answered: 171    Skipped: 0</a:t>
            </a:r>
          </a:p>
        </p:txBody>
      </p:sp>
      <p:pic>
        <p:nvPicPr>
          <p:cNvPr id="4" name="Picture 3" descr="table9346822970.png"/>
          <p:cNvPicPr>
            <a:picLocks noChangeAspect="1"/>
          </p:cNvPicPr>
          <p:nvPr/>
        </p:nvPicPr>
        <p:blipFill>
          <a:blip r:embed="rId2"/>
          <a:stretch>
            <a:fillRect/>
          </a:stretch>
        </p:blipFill>
        <p:spPr>
          <a:xfrm>
            <a:off x="1049658" y="1498491"/>
            <a:ext cx="5451928" cy="836385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Q17: Overall, how satisfied are you with the current college structure?</a:t>
            </a:r>
          </a:p>
        </p:txBody>
      </p:sp>
      <p:sp>
        <p:nvSpPr>
          <p:cNvPr id="3" name="Content Placeholder 2"/>
          <p:cNvSpPr>
            <a:spLocks noGrp="1"/>
          </p:cNvSpPr>
          <p:nvPr>
            <p:ph idx="1"/>
          </p:nvPr>
        </p:nvSpPr>
        <p:spPr/>
        <p:txBody>
          <a:bodyPr/>
          <a:lstStyle/>
          <a:p>
            <a:r>
              <a:t>Answered: 170    Skipped: 1</a:t>
            </a:r>
          </a:p>
        </p:txBody>
      </p:sp>
      <p:pic>
        <p:nvPicPr>
          <p:cNvPr id="4" name="Picture 3" descr="table934682294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Q18: Overall, how satisfied are you being a faculty member at Mines?</a:t>
            </a:r>
          </a:p>
        </p:txBody>
      </p:sp>
      <p:sp>
        <p:nvSpPr>
          <p:cNvPr id="3" name="Content Placeholder 2"/>
          <p:cNvSpPr>
            <a:spLocks noGrp="1"/>
          </p:cNvSpPr>
          <p:nvPr>
            <p:ph idx="1"/>
          </p:nvPr>
        </p:nvSpPr>
        <p:spPr/>
        <p:txBody>
          <a:bodyPr/>
          <a:lstStyle/>
          <a:p>
            <a:r>
              <a:t>Answered: 169    Skipped: 2</a:t>
            </a:r>
          </a:p>
        </p:txBody>
      </p:sp>
      <p:pic>
        <p:nvPicPr>
          <p:cNvPr id="4" name="Picture 3" descr="table1033954449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Q19: With respect to the annual faculty review process, indicate your agreement or disagreement with the following statements:</a:t>
            </a:r>
          </a:p>
        </p:txBody>
      </p:sp>
      <p:sp>
        <p:nvSpPr>
          <p:cNvPr id="3" name="Content Placeholder 2"/>
          <p:cNvSpPr>
            <a:spLocks noGrp="1"/>
          </p:cNvSpPr>
          <p:nvPr>
            <p:ph idx="1"/>
          </p:nvPr>
        </p:nvSpPr>
        <p:spPr/>
        <p:txBody>
          <a:bodyPr/>
          <a:lstStyle/>
          <a:p>
            <a:r>
              <a:t>Answered: 169    Skipped: 2</a:t>
            </a:r>
          </a:p>
        </p:txBody>
      </p:sp>
      <p:pic>
        <p:nvPicPr>
          <p:cNvPr id="4" name="Picture 3" descr="table10339659010.png"/>
          <p:cNvPicPr>
            <a:picLocks noChangeAspect="1"/>
          </p:cNvPicPr>
          <p:nvPr/>
        </p:nvPicPr>
        <p:blipFill>
          <a:blip r:embed="rId2"/>
          <a:stretch>
            <a:fillRect/>
          </a:stretch>
        </p:blipFill>
        <p:spPr>
          <a:xfrm>
            <a:off x="1049658" y="1498491"/>
            <a:ext cx="5388428" cy="316592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Q20: With respect to PROMOTION AND/OR TENURE FOR YOUR RANK, indicate your agreement or disagreement with the following statements:</a:t>
            </a:r>
          </a:p>
        </p:txBody>
      </p:sp>
      <p:sp>
        <p:nvSpPr>
          <p:cNvPr id="3" name="Content Placeholder 2"/>
          <p:cNvSpPr>
            <a:spLocks noGrp="1"/>
          </p:cNvSpPr>
          <p:nvPr>
            <p:ph idx="1"/>
          </p:nvPr>
        </p:nvSpPr>
        <p:spPr/>
        <p:txBody>
          <a:bodyPr/>
          <a:lstStyle/>
          <a:p>
            <a:r>
              <a:t>Answered: 169    Skipped: 2</a:t>
            </a:r>
          </a:p>
        </p:txBody>
      </p:sp>
      <p:pic>
        <p:nvPicPr>
          <p:cNvPr id="4" name="Picture 3" descr="table9346823050.png"/>
          <p:cNvPicPr>
            <a:picLocks noChangeAspect="1"/>
          </p:cNvPicPr>
          <p:nvPr/>
        </p:nvPicPr>
        <p:blipFill>
          <a:blip r:embed="rId2"/>
          <a:stretch>
            <a:fillRect/>
          </a:stretch>
        </p:blipFill>
        <p:spPr>
          <a:xfrm>
            <a:off x="1049658" y="1498491"/>
            <a:ext cx="5388428" cy="423635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a:t>
            </a:r>
          </a:p>
        </p:txBody>
      </p:sp>
      <p:sp>
        <p:nvSpPr>
          <p:cNvPr id="3" name="Content Placeholder 2"/>
          <p:cNvSpPr>
            <a:spLocks noGrp="1"/>
          </p:cNvSpPr>
          <p:nvPr>
            <p:ph idx="1"/>
          </p:nvPr>
        </p:nvSpPr>
        <p:spPr/>
        <p:txBody>
          <a:bodyPr/>
          <a:lstStyle/>
          <a:p>
            <a:r>
              <a:t>Answered: 171    Skipped: 0</a:t>
            </a:r>
          </a:p>
        </p:txBody>
      </p:sp>
      <p:pic>
        <p:nvPicPr>
          <p:cNvPr id="4" name="Picture 3" descr="table10339675050.png"/>
          <p:cNvPicPr>
            <a:picLocks noChangeAspect="1"/>
          </p:cNvPicPr>
          <p:nvPr/>
        </p:nvPicPr>
        <p:blipFill>
          <a:blip r:embed="rId2"/>
          <a:stretch>
            <a:fillRect/>
          </a:stretch>
        </p:blipFill>
        <p:spPr>
          <a:xfrm>
            <a:off x="1049658" y="1498491"/>
            <a:ext cx="5388428" cy="103414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Q21: How appropriately are these items valued in the PROMOTION AND/OR TENURE PROCESS FOR YOUR RANK?</a:t>
            </a:r>
          </a:p>
        </p:txBody>
      </p:sp>
      <p:sp>
        <p:nvSpPr>
          <p:cNvPr id="3" name="Content Placeholder 2"/>
          <p:cNvSpPr>
            <a:spLocks noGrp="1"/>
          </p:cNvSpPr>
          <p:nvPr>
            <p:ph idx="1"/>
          </p:nvPr>
        </p:nvSpPr>
        <p:spPr/>
        <p:txBody>
          <a:bodyPr/>
          <a:lstStyle/>
          <a:p>
            <a:r>
              <a:t>Answered: 169    Skipped: 2</a:t>
            </a:r>
          </a:p>
        </p:txBody>
      </p:sp>
      <p:pic>
        <p:nvPicPr>
          <p:cNvPr id="4" name="Picture 3" descr="table9346823070.png"/>
          <p:cNvPicPr>
            <a:picLocks noChangeAspect="1"/>
          </p:cNvPicPr>
          <p:nvPr/>
        </p:nvPicPr>
        <p:blipFill>
          <a:blip r:embed="rId2"/>
          <a:stretch>
            <a:fillRect/>
          </a:stretch>
        </p:blipFill>
        <p:spPr>
          <a:xfrm>
            <a:off x="1049658" y="1498491"/>
            <a:ext cx="5941785" cy="205014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Q22: While at Mines, have you:</a:t>
            </a:r>
          </a:p>
        </p:txBody>
      </p:sp>
      <p:sp>
        <p:nvSpPr>
          <p:cNvPr id="3" name="Content Placeholder 2"/>
          <p:cNvSpPr>
            <a:spLocks noGrp="1"/>
          </p:cNvSpPr>
          <p:nvPr>
            <p:ph idx="1"/>
          </p:nvPr>
        </p:nvSpPr>
        <p:spPr/>
        <p:txBody>
          <a:bodyPr/>
          <a:lstStyle/>
          <a:p>
            <a:r>
              <a:t>Answered: 170    Skipped: 1</a:t>
            </a:r>
          </a:p>
        </p:txBody>
      </p:sp>
      <p:pic>
        <p:nvPicPr>
          <p:cNvPr id="4" name="Picture 3" descr="table9346822980.png"/>
          <p:cNvPicPr>
            <a:picLocks noChangeAspect="1"/>
          </p:cNvPicPr>
          <p:nvPr/>
        </p:nvPicPr>
        <p:blipFill>
          <a:blip r:embed="rId2"/>
          <a:stretch>
            <a:fillRect/>
          </a:stretch>
        </p:blipFill>
        <p:spPr>
          <a:xfrm>
            <a:off x="1049658" y="1498491"/>
            <a:ext cx="5388428" cy="151492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Q24: Have you applied for a job at another university recently?</a:t>
            </a:r>
          </a:p>
        </p:txBody>
      </p:sp>
      <p:sp>
        <p:nvSpPr>
          <p:cNvPr id="3" name="Content Placeholder 2"/>
          <p:cNvSpPr>
            <a:spLocks noGrp="1"/>
          </p:cNvSpPr>
          <p:nvPr>
            <p:ph idx="1"/>
          </p:nvPr>
        </p:nvSpPr>
        <p:spPr/>
        <p:txBody>
          <a:bodyPr/>
          <a:lstStyle/>
          <a:p>
            <a:r>
              <a:t>Answered: 170    Skipped: 1</a:t>
            </a:r>
          </a:p>
        </p:txBody>
      </p:sp>
      <p:pic>
        <p:nvPicPr>
          <p:cNvPr id="4" name="Picture 3" descr="table934682309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Q25: Have you applied for a job outside academia recently?</a:t>
            </a:r>
          </a:p>
        </p:txBody>
      </p:sp>
      <p:sp>
        <p:nvSpPr>
          <p:cNvPr id="3" name="Content Placeholder 2"/>
          <p:cNvSpPr>
            <a:spLocks noGrp="1"/>
          </p:cNvSpPr>
          <p:nvPr>
            <p:ph idx="1"/>
          </p:nvPr>
        </p:nvSpPr>
        <p:spPr/>
        <p:txBody>
          <a:bodyPr/>
          <a:lstStyle/>
          <a:p>
            <a:r>
              <a:t>Answered: 170    Skipped: 1</a:t>
            </a:r>
          </a:p>
        </p:txBody>
      </p:sp>
      <p:pic>
        <p:nvPicPr>
          <p:cNvPr id="4" name="Picture 3" descr="table934682317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Q26: During the last five years, did you receive an outside job offer that you shared with Mines leadership and that resulted in adjustments to any of the following? (check all that apply)</a:t>
            </a:r>
          </a:p>
        </p:txBody>
      </p:sp>
      <p:sp>
        <p:nvSpPr>
          <p:cNvPr id="3" name="Content Placeholder 2"/>
          <p:cNvSpPr>
            <a:spLocks noGrp="1"/>
          </p:cNvSpPr>
          <p:nvPr>
            <p:ph idx="1"/>
          </p:nvPr>
        </p:nvSpPr>
        <p:spPr/>
        <p:txBody>
          <a:bodyPr/>
          <a:lstStyle/>
          <a:p>
            <a:r>
              <a:t>Answered: 161    Skipped: 10</a:t>
            </a:r>
          </a:p>
        </p:txBody>
      </p:sp>
      <p:pic>
        <p:nvPicPr>
          <p:cNvPr id="4" name="Picture 3" descr="table9346823100.png"/>
          <p:cNvPicPr>
            <a:picLocks noChangeAspect="1"/>
          </p:cNvPicPr>
          <p:nvPr/>
        </p:nvPicPr>
        <p:blipFill>
          <a:blip r:embed="rId2"/>
          <a:stretch>
            <a:fillRect/>
          </a:stretch>
        </p:blipFill>
        <p:spPr>
          <a:xfrm>
            <a:off x="1049658" y="1498491"/>
            <a:ext cx="5388428" cy="335642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Q27: In the next three years, how likely are you to leave (or try to leave) Mines?</a:t>
            </a:r>
          </a:p>
        </p:txBody>
      </p:sp>
      <p:sp>
        <p:nvSpPr>
          <p:cNvPr id="3" name="Content Placeholder 2"/>
          <p:cNvSpPr>
            <a:spLocks noGrp="1"/>
          </p:cNvSpPr>
          <p:nvPr>
            <p:ph idx="1"/>
          </p:nvPr>
        </p:nvSpPr>
        <p:spPr/>
        <p:txBody>
          <a:bodyPr/>
          <a:lstStyle/>
          <a:p>
            <a:r>
              <a:t>Answered: 171    Skipped: 0</a:t>
            </a:r>
          </a:p>
        </p:txBody>
      </p:sp>
      <p:pic>
        <p:nvPicPr>
          <p:cNvPr id="4" name="Picture 3" descr="table934682311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Q28: To what extent, if at all, have you considered the following reasons to leave?</a:t>
            </a:r>
          </a:p>
        </p:txBody>
      </p:sp>
      <p:sp>
        <p:nvSpPr>
          <p:cNvPr id="3" name="Content Placeholder 2"/>
          <p:cNvSpPr>
            <a:spLocks noGrp="1"/>
          </p:cNvSpPr>
          <p:nvPr>
            <p:ph idx="1"/>
          </p:nvPr>
        </p:nvSpPr>
        <p:spPr/>
        <p:txBody>
          <a:bodyPr/>
          <a:lstStyle/>
          <a:p>
            <a:r>
              <a:t>Answered: 169    Skipped: 2</a:t>
            </a:r>
          </a:p>
        </p:txBody>
      </p:sp>
      <p:pic>
        <p:nvPicPr>
          <p:cNvPr id="4" name="Picture 3" descr="table9346823120.png"/>
          <p:cNvPicPr>
            <a:picLocks noChangeAspect="1"/>
          </p:cNvPicPr>
          <p:nvPr/>
        </p:nvPicPr>
        <p:blipFill>
          <a:blip r:embed="rId2"/>
          <a:stretch>
            <a:fillRect/>
          </a:stretch>
        </p:blipFill>
        <p:spPr>
          <a:xfrm>
            <a:off x="1049658" y="1498491"/>
            <a:ext cx="5388428" cy="697592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Q29: To what extent, if at all, have the following reasons encouraged you to stay at Mines?</a:t>
            </a:r>
          </a:p>
        </p:txBody>
      </p:sp>
      <p:sp>
        <p:nvSpPr>
          <p:cNvPr id="3" name="Content Placeholder 2"/>
          <p:cNvSpPr>
            <a:spLocks noGrp="1"/>
          </p:cNvSpPr>
          <p:nvPr>
            <p:ph idx="1"/>
          </p:nvPr>
        </p:nvSpPr>
        <p:spPr/>
        <p:txBody>
          <a:bodyPr/>
          <a:lstStyle/>
          <a:p>
            <a:r>
              <a:t>Answered: 169    Skipped: 2</a:t>
            </a:r>
          </a:p>
        </p:txBody>
      </p:sp>
      <p:pic>
        <p:nvPicPr>
          <p:cNvPr id="4" name="Picture 3" descr="table9346823130.png"/>
          <p:cNvPicPr>
            <a:picLocks noChangeAspect="1"/>
          </p:cNvPicPr>
          <p:nvPr/>
        </p:nvPicPr>
        <p:blipFill>
          <a:blip r:embed="rId2"/>
          <a:stretch>
            <a:fillRect/>
          </a:stretch>
        </p:blipFill>
        <p:spPr>
          <a:xfrm>
            <a:off x="1049658" y="1498491"/>
            <a:ext cx="5388428" cy="658585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 As you think about how you spent your time during the last academic year, about how many hours PER WEEK did you spend on each of the following activities?:</a:t>
            </a:r>
          </a:p>
        </p:txBody>
      </p:sp>
      <p:sp>
        <p:nvSpPr>
          <p:cNvPr id="3" name="Content Placeholder 2"/>
          <p:cNvSpPr>
            <a:spLocks noGrp="1"/>
          </p:cNvSpPr>
          <p:nvPr>
            <p:ph idx="1"/>
          </p:nvPr>
        </p:nvSpPr>
        <p:spPr/>
        <p:txBody>
          <a:bodyPr/>
          <a:lstStyle/>
          <a:p>
            <a:r>
              <a:t>Answered: 168    Skipped: 3</a:t>
            </a:r>
          </a:p>
        </p:txBody>
      </p:sp>
      <p:pic>
        <p:nvPicPr>
          <p:cNvPr id="4" name="Picture 3" descr="table9346822860.png"/>
          <p:cNvPicPr>
            <a:picLocks noChangeAspect="1"/>
          </p:cNvPicPr>
          <p:nvPr/>
        </p:nvPicPr>
        <p:blipFill>
          <a:blip r:embed="rId2"/>
          <a:stretch>
            <a:fillRect/>
          </a:stretch>
        </p:blipFill>
        <p:spPr>
          <a:xfrm>
            <a:off x="1049658" y="1498491"/>
            <a:ext cx="5388428" cy="231321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Q3: Please indicate the extent to which each of the following aspects of work has been a source of STRESS for you over the past twelve months:</a:t>
            </a:r>
          </a:p>
        </p:txBody>
      </p:sp>
      <p:sp>
        <p:nvSpPr>
          <p:cNvPr id="3" name="Content Placeholder 2"/>
          <p:cNvSpPr>
            <a:spLocks noGrp="1"/>
          </p:cNvSpPr>
          <p:nvPr>
            <p:ph idx="1"/>
          </p:nvPr>
        </p:nvSpPr>
        <p:spPr/>
        <p:txBody>
          <a:bodyPr/>
          <a:lstStyle/>
          <a:p>
            <a:r>
              <a:t>Answered: 170    Skipped: 1</a:t>
            </a:r>
          </a:p>
        </p:txBody>
      </p:sp>
      <p:pic>
        <p:nvPicPr>
          <p:cNvPr id="4" name="Picture 3" descr="table9346822870.png"/>
          <p:cNvPicPr>
            <a:picLocks noChangeAspect="1"/>
          </p:cNvPicPr>
          <p:nvPr/>
        </p:nvPicPr>
        <p:blipFill>
          <a:blip r:embed="rId2"/>
          <a:stretch>
            <a:fillRect/>
          </a:stretch>
        </p:blipFill>
        <p:spPr>
          <a:xfrm>
            <a:off x="1049658" y="1498491"/>
            <a:ext cx="5388428" cy="502557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 Has your total workload changed over the last five years and two years, if at all?</a:t>
            </a:r>
          </a:p>
        </p:txBody>
      </p:sp>
      <p:sp>
        <p:nvSpPr>
          <p:cNvPr id="3" name="Content Placeholder 2"/>
          <p:cNvSpPr>
            <a:spLocks noGrp="1"/>
          </p:cNvSpPr>
          <p:nvPr>
            <p:ph idx="1"/>
          </p:nvPr>
        </p:nvSpPr>
        <p:spPr/>
        <p:txBody>
          <a:bodyPr/>
          <a:lstStyle/>
          <a:p>
            <a:r>
              <a:t>Answered: 162    Skipped: 9</a:t>
            </a:r>
          </a:p>
        </p:txBody>
      </p:sp>
      <p:pic>
        <p:nvPicPr>
          <p:cNvPr id="4" name="Picture 3" descr="table9346822920.png"/>
          <p:cNvPicPr>
            <a:picLocks noChangeAspect="1"/>
          </p:cNvPicPr>
          <p:nvPr/>
        </p:nvPicPr>
        <p:blipFill>
          <a:blip r:embed="rId2"/>
          <a:stretch>
            <a:fillRect/>
          </a:stretch>
        </p:blipFill>
        <p:spPr>
          <a:xfrm>
            <a:off x="1049658" y="1498491"/>
            <a:ext cx="5388428" cy="112485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Q5: If your workload has increased, indicate which of the factors below has contributed significantly, and single out the most significant one:</a:t>
            </a:r>
          </a:p>
        </p:txBody>
      </p:sp>
      <p:sp>
        <p:nvSpPr>
          <p:cNvPr id="3" name="Content Placeholder 2"/>
          <p:cNvSpPr>
            <a:spLocks noGrp="1"/>
          </p:cNvSpPr>
          <p:nvPr>
            <p:ph idx="1"/>
          </p:nvPr>
        </p:nvSpPr>
        <p:spPr/>
        <p:txBody>
          <a:bodyPr/>
          <a:lstStyle/>
          <a:p>
            <a:r>
              <a:t>Answered: 119    Skipped: 52</a:t>
            </a:r>
          </a:p>
        </p:txBody>
      </p:sp>
      <p:pic>
        <p:nvPicPr>
          <p:cNvPr id="4" name="Picture 3" descr="table9346822930.png"/>
          <p:cNvPicPr>
            <a:picLocks noChangeAspect="1"/>
          </p:cNvPicPr>
          <p:nvPr/>
        </p:nvPicPr>
        <p:blipFill>
          <a:blip r:embed="rId2"/>
          <a:stretch>
            <a:fillRect/>
          </a:stretch>
        </p:blipFill>
        <p:spPr>
          <a:xfrm>
            <a:off x="1049658" y="1498491"/>
            <a:ext cx="5388428" cy="33382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Q6: Overall, how would you rate the reasonableness of your workload?</a:t>
            </a:r>
          </a:p>
        </p:txBody>
      </p:sp>
      <p:sp>
        <p:nvSpPr>
          <p:cNvPr id="3" name="Content Placeholder 2"/>
          <p:cNvSpPr>
            <a:spLocks noGrp="1"/>
          </p:cNvSpPr>
          <p:nvPr>
            <p:ph idx="1"/>
          </p:nvPr>
        </p:nvSpPr>
        <p:spPr/>
        <p:txBody>
          <a:bodyPr/>
          <a:lstStyle/>
          <a:p>
            <a:r>
              <a:t>Answered: 168    Skipped: 3</a:t>
            </a:r>
          </a:p>
        </p:txBody>
      </p:sp>
      <p:pic>
        <p:nvPicPr>
          <p:cNvPr id="4" name="Picture 3" descr="table934682280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Q8: Specify the degree to which you are satisfied with each of the following, related to compensation:</a:t>
            </a:r>
          </a:p>
        </p:txBody>
      </p:sp>
      <p:sp>
        <p:nvSpPr>
          <p:cNvPr id="3" name="Content Placeholder 2"/>
          <p:cNvSpPr>
            <a:spLocks noGrp="1"/>
          </p:cNvSpPr>
          <p:nvPr>
            <p:ph idx="1"/>
          </p:nvPr>
        </p:nvSpPr>
        <p:spPr/>
        <p:txBody>
          <a:bodyPr/>
          <a:lstStyle/>
          <a:p>
            <a:r>
              <a:t>Answered: 171    Skipped: 0</a:t>
            </a:r>
          </a:p>
        </p:txBody>
      </p:sp>
      <p:pic>
        <p:nvPicPr>
          <p:cNvPr id="4" name="Picture 3" descr="table9346822750.png"/>
          <p:cNvPicPr>
            <a:picLocks noChangeAspect="1"/>
          </p:cNvPicPr>
          <p:nvPr/>
        </p:nvPicPr>
        <p:blipFill>
          <a:blip r:embed="rId2"/>
          <a:stretch>
            <a:fillRect/>
          </a:stretch>
        </p:blipFill>
        <p:spPr>
          <a:xfrm>
            <a:off x="1049658" y="1498491"/>
            <a:ext cx="5515428" cy="28302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Q9: Please indicate your agreement or disagreement with the following statements:</a:t>
            </a:r>
          </a:p>
        </p:txBody>
      </p:sp>
      <p:sp>
        <p:nvSpPr>
          <p:cNvPr id="3" name="Content Placeholder 2"/>
          <p:cNvSpPr>
            <a:spLocks noGrp="1"/>
          </p:cNvSpPr>
          <p:nvPr>
            <p:ph idx="1"/>
          </p:nvPr>
        </p:nvSpPr>
        <p:spPr/>
        <p:txBody>
          <a:bodyPr/>
          <a:lstStyle/>
          <a:p>
            <a:r>
              <a:t>Answered: 171    Skipped: 0</a:t>
            </a:r>
          </a:p>
        </p:txBody>
      </p:sp>
      <p:pic>
        <p:nvPicPr>
          <p:cNvPr id="4" name="Picture 3" descr="table10339641370.png"/>
          <p:cNvPicPr>
            <a:picLocks noChangeAspect="1"/>
          </p:cNvPicPr>
          <p:nvPr/>
        </p:nvPicPr>
        <p:blipFill>
          <a:blip r:embed="rId2"/>
          <a:stretch>
            <a:fillRect/>
          </a:stretch>
        </p:blipFill>
        <p:spPr>
          <a:xfrm>
            <a:off x="1049658" y="1498491"/>
            <a:ext cx="5569857" cy="2676071"/>
          </a:xfrm>
          <a:prstGeom prst="rect">
            <a:avLst/>
          </a:prstGeom>
        </p:spPr>
      </p:pic>
    </p:spTree>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SM-template-20140529.potx</Template>
  <TotalTime>286</TotalTime>
  <Words>656</Words>
  <Application>Microsoft Office PowerPoint</Application>
  <PresentationFormat>On-screen Show (16:9)</PresentationFormat>
  <Paragraphs>54</Paragraphs>
  <Slides>27</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27</vt:i4>
      </vt:variant>
    </vt:vector>
  </HeadingPairs>
  <TitlesOfParts>
    <vt:vector size="33" baseType="lpstr">
      <vt:lpstr>Arial</vt:lpstr>
      <vt:lpstr>Calibri</vt:lpstr>
      <vt:lpstr>Helvetica Neue</vt:lpstr>
      <vt:lpstr>SM-template-20140529</vt:lpstr>
      <vt:lpstr>Data slides</vt:lpstr>
      <vt:lpstr>Response Summary</vt:lpstr>
      <vt:lpstr>PowerPoint Presentation</vt:lpstr>
      <vt:lpstr>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vt:lpstr>
      <vt:lpstr>Q2: As you think about how you spent your time during the last academic year, about how many hours PER WEEK did you spend on each of the following activities?:</vt:lpstr>
      <vt:lpstr>Q3: Please indicate the extent to which each of the following aspects of work has been a source of STRESS for you over the past twelve months:</vt:lpstr>
      <vt:lpstr>Q4: Has your total workload changed over the last five years and two years, if at all?</vt:lpstr>
      <vt:lpstr>Q5: If your workload has increased, indicate which of the factors below has contributed significantly, and single out the most significant one:</vt:lpstr>
      <vt:lpstr>Q6: Overall, how would you rate the reasonableness of your workload?</vt:lpstr>
      <vt:lpstr>Q8: Specify the degree to which you are satisfied with each of the following, related to compensation:</vt:lpstr>
      <vt:lpstr>Q9: Please indicate your agreement or disagreement with the following statements:</vt:lpstr>
      <vt:lpstr>Q10: Specify the degree to which you are satisfied with each of the following, related to resources:</vt:lpstr>
      <vt:lpstr>Q11: Specify the degree to which you are satisfied with each of the following, related to job responsibilities:</vt:lpstr>
      <vt:lpstr>Q12: How important are the following to you?:</vt:lpstr>
      <vt:lpstr>Q14: Please indicate your agreement or disagreement with the following statements:</vt:lpstr>
      <vt:lpstr>Q15: With respect to your DEPARTMENT/UNIT, indicate your agreement or disagreement with the following statements:</vt:lpstr>
      <vt:lpstr>Q16: With respect to Mines, indicate your agreement or disagreement with the following statements:</vt:lpstr>
      <vt:lpstr>Q17: Overall, how satisfied are you with the current college structure?</vt:lpstr>
      <vt:lpstr>Q18: Overall, how satisfied are you being a faculty member at Mines?</vt:lpstr>
      <vt:lpstr>Q19: With respect to the annual faculty review process, indicate your agreement or disagreement with the following statements:</vt:lpstr>
      <vt:lpstr>Q20: With respect to PROMOTION AND/OR TENURE FOR YOUR RANK, indicate your agreement or disagreement with the following statements:</vt:lpstr>
      <vt:lpstr>Q21: How appropriately are these items valued in the PROMOTION AND/OR TENURE PROCESS FOR YOUR RANK?</vt:lpstr>
      <vt:lpstr>Q22: While at Mines, have you:</vt:lpstr>
      <vt:lpstr>Q24: Have you applied for a job at another university recently?</vt:lpstr>
      <vt:lpstr>Q25: Have you applied for a job outside academia recently?</vt:lpstr>
      <vt:lpstr>Q26: During the last five years, did you receive an outside job offer that you shared with Mines leadership and that resulted in adjustments to any of the following? (check all that apply)</vt:lpstr>
      <vt:lpstr>Q27: In the next three years, how likely are you to leave (or try to leave) Mines?</vt:lpstr>
      <vt:lpstr>Q28: To what extent, if at all, have you considered the following reasons to leave?</vt:lpstr>
      <vt:lpstr>Q29: To what extent, if at all, have the following reasons encouraged you to stay at Mines?</vt:lpstr>
    </vt:vector>
  </TitlesOfParts>
  <Company>SurveyMonkey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Mark Seger</cp:lastModifiedBy>
  <cp:revision>42</cp:revision>
  <dcterms:created xsi:type="dcterms:W3CDTF">2014-01-30T23:18:11Z</dcterms:created>
  <dcterms:modified xsi:type="dcterms:W3CDTF">2017-01-09T05:14:27Z</dcterms:modified>
</cp:coreProperties>
</file>