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5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14D"/>
    <a:srgbClr val="263F6A"/>
    <a:srgbClr val="8B8D8E"/>
    <a:srgbClr val="CED5DD"/>
    <a:srgbClr val="B2B4B3"/>
    <a:srgbClr val="DD5F36"/>
    <a:srgbClr val="D2492A"/>
    <a:srgbClr val="92A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9"/>
    <p:restoredTop sz="94667"/>
  </p:normalViewPr>
  <p:slideViewPr>
    <p:cSldViewPr snapToGrid="0" snapToObjects="1">
      <p:cViewPr varScale="1">
        <p:scale>
          <a:sx n="124" d="100"/>
          <a:sy n="124" d="100"/>
        </p:scale>
        <p:origin x="9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8" d="100"/>
          <a:sy n="168" d="100"/>
        </p:scale>
        <p:origin x="368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D5C9C-88A3-CA43-B162-DCC4E1E4BE7D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FE5E8-0999-F94A-9937-3F8545B1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1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170978"/>
            <a:ext cx="10356915" cy="58257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F55106-BA85-A046-A450-43480962F8F7}"/>
              </a:ext>
            </a:extLst>
          </p:cNvPr>
          <p:cNvSpPr/>
          <p:nvPr userDrawn="1"/>
        </p:nvSpPr>
        <p:spPr>
          <a:xfrm>
            <a:off x="-34047" y="0"/>
            <a:ext cx="12260094" cy="6265544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0878" y="3287006"/>
            <a:ext cx="911199" cy="0"/>
          </a:xfrm>
          <a:prstGeom prst="line">
            <a:avLst/>
          </a:prstGeom>
          <a:ln w="28575">
            <a:solidFill>
              <a:srgbClr val="D249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08E7ABF0-DEE6-F34C-98A7-7FC5808DF58A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 bwMode="auto">
          <a:xfrm>
            <a:off x="381000" y="6373243"/>
            <a:ext cx="3200400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8B3FD82-CB41-C84B-B706-06F09C4B7CF1}"/>
              </a:ext>
            </a:extLst>
          </p:cNvPr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95371" y="3737295"/>
            <a:ext cx="9144000" cy="1655762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Subhead, name or date goes here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3429AB2-51CA-D34A-933D-348196C30A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170976"/>
            <a:ext cx="10356915" cy="5825765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395371" y="2243579"/>
            <a:ext cx="10803672" cy="719056"/>
          </a:xfrm>
        </p:spPr>
        <p:txBody>
          <a:bodyPr>
            <a:norm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5400" dirty="0">
                <a:solidFill>
                  <a:schemeClr val="bg1"/>
                </a:solidFill>
              </a:rPr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816478-27A8-5948-917C-6E6357F4BB0B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30F95D-C0F7-B448-B59E-D27295E0C7A5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150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0048" y="-10049"/>
            <a:ext cx="5183189" cy="6943412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0058" y="472281"/>
            <a:ext cx="3932237" cy="1600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 goes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2"/>
            <a:ext cx="7008812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0058" y="2072481"/>
            <a:ext cx="3932237" cy="3811588"/>
          </a:xfrm>
        </p:spPr>
        <p:txBody>
          <a:bodyPr>
            <a:normAutofit/>
          </a:bodyPr>
          <a:lstStyle>
            <a:lvl1pPr marL="457189" indent="-457189">
              <a:buFont typeface="Arial" charset="0"/>
              <a:buChar char="•"/>
              <a:defRPr sz="28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Supporting text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1F5E0A-84A7-2F4C-A9C5-069A0CC392D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5166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29638-9519-5646-BC6C-4C995584BC00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467B4F-5A8F-3845-8B30-98B83A0003A1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67638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06899B-D311-B446-8DBB-7D61E82846C1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CB1FB3-2557-BB46-9386-C66D040E875F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8148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728" y="-9729"/>
            <a:ext cx="12201728" cy="626554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92A2B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 goes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2BC71D-0003-024E-9F29-71C949747F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0" y="6373243"/>
            <a:ext cx="3200400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5715021-AF61-AF4F-9B48-1343FD8CB059}"/>
              </a:ext>
            </a:extLst>
          </p:cNvPr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-9728" y="6265545"/>
            <a:ext cx="1220172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C7278D-9F84-1645-9C4A-4B5FD9D68954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729617-3EE6-934F-B272-92B6163ABCA3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977242-14B3-B24E-8B0C-44E4362EFCBD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053E08-80AB-B043-979E-87B7A1E7EB21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2B57081-B141-9B4E-9482-F401745054EE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A0EA07-1225-FE4C-917E-74A024F5E428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F1F743-16CE-3043-9E24-77715B0645D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1159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38202" y="5746528"/>
            <a:ext cx="13016751" cy="77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21314D"/>
                </a:solidFill>
                <a:latin typeface="Gotham Medium" charset="0"/>
                <a:ea typeface="Gotham Medium" charset="0"/>
                <a:cs typeface="Gotham Medium" charset="0"/>
              </a:defRPr>
            </a:lvl1pPr>
          </a:lstStyle>
          <a:p>
            <a:r>
              <a:rPr lang="en-US" sz="4400" b="1" i="0" dirty="0">
                <a:latin typeface="Arial" panose="020B0604020202020204" pitchFamily="34" charset="0"/>
                <a:cs typeface="Arial" panose="020B0604020202020204" pitchFamily="34" charset="0"/>
              </a:rPr>
              <a:t>Headline Copy Goes 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57703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9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0048" y="-10048"/>
            <a:ext cx="12202048" cy="6868048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552941"/>
            <a:ext cx="10356915" cy="5825765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6399" y="2531096"/>
            <a:ext cx="9144000" cy="1655762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“Quote goes here.”</a:t>
            </a:r>
          </a:p>
        </p:txBody>
      </p:sp>
    </p:spTree>
    <p:extLst>
      <p:ext uri="{BB962C8B-B14F-4D97-AF65-F5344CB8AC3E}">
        <p14:creationId xmlns:p14="http://schemas.microsoft.com/office/powerpoint/2010/main" val="22439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060252" y="982464"/>
            <a:ext cx="4862405" cy="1794085"/>
          </a:xfrm>
        </p:spPr>
        <p:txBody>
          <a:bodyPr/>
          <a:lstStyle/>
          <a:p>
            <a:r>
              <a:rPr lang="en-US" dirty="0"/>
              <a:t>Headline Copy Goes Here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060253" y="3052261"/>
            <a:ext cx="4862404" cy="1975926"/>
          </a:xfrm>
        </p:spPr>
        <p:txBody>
          <a:bodyPr/>
          <a:lstStyle/>
          <a:p>
            <a:r>
              <a:rPr lang="en-US" dirty="0"/>
              <a:t>Click to add text</a:t>
            </a:r>
          </a:p>
          <a:p>
            <a:r>
              <a:rPr lang="en-US" dirty="0"/>
              <a:t>Click to add text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0" y="3"/>
            <a:ext cx="689099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</p:spTree>
    <p:extLst>
      <p:ext uri="{BB962C8B-B14F-4D97-AF65-F5344CB8AC3E}">
        <p14:creationId xmlns:p14="http://schemas.microsoft.com/office/powerpoint/2010/main" val="5395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743"/>
            <a:ext cx="10515600" cy="826675"/>
          </a:xfrm>
        </p:spPr>
        <p:txBody>
          <a:bodyPr>
            <a:normAutofit/>
          </a:bodyPr>
          <a:lstStyle/>
          <a:p>
            <a:r>
              <a:rPr lang="en-US" sz="4000" dirty="0"/>
              <a:t>Proposal for Mines Ombudsperson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4791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/>
              <a:t>Request to Faculty Senate</a:t>
            </a:r>
          </a:p>
          <a:p>
            <a:pPr lvl="1"/>
            <a:r>
              <a:rPr lang="en-US" sz="2000" dirty="0"/>
              <a:t>Recommend that Mines engage in the development of an Ombudsperson Office</a:t>
            </a:r>
          </a:p>
          <a:p>
            <a:endParaRPr lang="en-US" sz="2000" dirty="0"/>
          </a:p>
          <a:p>
            <a:r>
              <a:rPr lang="en-US" dirty="0"/>
              <a:t>Motivation</a:t>
            </a:r>
          </a:p>
          <a:p>
            <a:pPr lvl="1"/>
            <a:r>
              <a:rPr lang="en-US" sz="2000" dirty="0"/>
              <a:t>Build trust across campus</a:t>
            </a:r>
          </a:p>
          <a:p>
            <a:pPr lvl="1"/>
            <a:r>
              <a:rPr lang="en-US" sz="2000" dirty="0"/>
              <a:t>Provide another avenue to improve mental health</a:t>
            </a:r>
          </a:p>
          <a:p>
            <a:pPr lvl="1"/>
            <a:r>
              <a:rPr lang="en-US" sz="2000" dirty="0"/>
              <a:t>Strive to resolve issues early and locally</a:t>
            </a:r>
          </a:p>
          <a:p>
            <a:pPr lvl="1"/>
            <a:r>
              <a:rPr lang="en-US" sz="2000" dirty="0"/>
              <a:t>Need and desire for informal channels to support faculty, staff, and students experiencing concerning situations</a:t>
            </a:r>
          </a:p>
          <a:p>
            <a:pPr lvl="1"/>
            <a:r>
              <a:rPr lang="en-US" sz="2000" dirty="0"/>
              <a:t>Broad support across campus, including from Undergraduate Student Government, Graduate Student Government, Mines Community Alliances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91A9A-07E8-5748-94E7-78B700437E75}"/>
              </a:ext>
            </a:extLst>
          </p:cNvPr>
          <p:cNvSpPr txBox="1"/>
          <p:nvPr/>
        </p:nvSpPr>
        <p:spPr>
          <a:xfrm>
            <a:off x="2383604" y="6678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743"/>
            <a:ext cx="10515600" cy="826675"/>
          </a:xfrm>
        </p:spPr>
        <p:txBody>
          <a:bodyPr>
            <a:normAutofit/>
          </a:bodyPr>
          <a:lstStyle/>
          <a:p>
            <a:r>
              <a:rPr lang="en-US" sz="4000" dirty="0"/>
              <a:t>Proposal for Mines Ombudsperson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4791"/>
            <a:ext cx="10515600" cy="4873124"/>
          </a:xfrm>
        </p:spPr>
        <p:txBody>
          <a:bodyPr>
            <a:noAutofit/>
          </a:bodyPr>
          <a:lstStyle/>
          <a:p>
            <a:r>
              <a:rPr lang="en-US" dirty="0"/>
              <a:t>Guiding Principles</a:t>
            </a:r>
          </a:p>
          <a:p>
            <a:pPr lvl="1"/>
            <a:r>
              <a:rPr lang="en-US" sz="2000" dirty="0"/>
              <a:t>Independence – independent from university departments, offices, programs, and portfolios; reports aggregated, anonymized data reported to highest levels</a:t>
            </a:r>
          </a:p>
          <a:p>
            <a:pPr lvl="1"/>
            <a:r>
              <a:rPr lang="en-US" sz="2000" dirty="0"/>
              <a:t>Neutrality and Impartiality - fair and equitable environment, no alignment with any visitor</a:t>
            </a:r>
          </a:p>
          <a:p>
            <a:pPr lvl="1"/>
            <a:r>
              <a:rPr lang="en-US" sz="2000" dirty="0"/>
              <a:t>Confidentiality - safe space, strict confidence, exceptions for risk of physical harm or by court order</a:t>
            </a:r>
          </a:p>
          <a:p>
            <a:pPr lvl="1"/>
            <a:r>
              <a:rPr lang="en-US" sz="2000" dirty="0"/>
              <a:t>Informality - no written records, do not investigate, do not participate in legal hearings</a:t>
            </a:r>
            <a:br>
              <a:rPr lang="en-US" sz="2000" dirty="0"/>
            </a:br>
            <a:endParaRPr lang="en-US" sz="2000" dirty="0"/>
          </a:p>
          <a:p>
            <a:r>
              <a:rPr lang="en-US" dirty="0"/>
              <a:t>Ombudspersons</a:t>
            </a:r>
          </a:p>
          <a:p>
            <a:pPr lvl="1"/>
            <a:r>
              <a:rPr lang="en-US" sz="2000" dirty="0"/>
              <a:t>Represents diverse identities</a:t>
            </a:r>
          </a:p>
          <a:p>
            <a:pPr lvl="1"/>
            <a:r>
              <a:rPr lang="en-US" sz="2000" dirty="0"/>
              <a:t>Are formally trained</a:t>
            </a:r>
          </a:p>
          <a:p>
            <a:pPr lvl="1"/>
            <a:r>
              <a:rPr lang="en-US" sz="2000" dirty="0"/>
              <a:t>Have 3-yr renewable terms</a:t>
            </a:r>
          </a:p>
          <a:p>
            <a:pPr lvl="1"/>
            <a:r>
              <a:rPr lang="en-US" sz="2000" dirty="0"/>
              <a:t>Receive University-level service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91A9A-07E8-5748-94E7-78B700437E75}"/>
              </a:ext>
            </a:extLst>
          </p:cNvPr>
          <p:cNvSpPr txBox="1"/>
          <p:nvPr/>
        </p:nvSpPr>
        <p:spPr>
          <a:xfrm>
            <a:off x="2383604" y="6678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6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7E9F8-D637-2243-A835-75640D23A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873"/>
            <a:ext cx="10515600" cy="701673"/>
          </a:xfrm>
        </p:spPr>
        <p:txBody>
          <a:bodyPr/>
          <a:lstStyle/>
          <a:p>
            <a:r>
              <a:rPr lang="en-US" dirty="0"/>
              <a:t>Summary of Community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D88A4-F9EA-024A-B56D-F6AEF94B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1066800"/>
            <a:ext cx="11610109" cy="5110163"/>
          </a:xfrm>
        </p:spPr>
        <p:txBody>
          <a:bodyPr/>
          <a:lstStyle/>
          <a:p>
            <a:r>
              <a:rPr lang="en-US" dirty="0"/>
              <a:t>“This is a much needed and valuable asset to campus”</a:t>
            </a:r>
          </a:p>
          <a:p>
            <a:r>
              <a:rPr lang="en-US" dirty="0"/>
              <a:t>Many comments will be important to consider at implementation phase</a:t>
            </a:r>
          </a:p>
          <a:p>
            <a:r>
              <a:rPr lang="en-US" dirty="0"/>
              <a:t>Who should serve as Ombudsperson? </a:t>
            </a:r>
          </a:p>
          <a:p>
            <a:pPr lvl="1"/>
            <a:r>
              <a:rPr lang="en-US" dirty="0"/>
              <a:t>Why academic faculty, not Administrative faculty or staff?</a:t>
            </a:r>
          </a:p>
          <a:p>
            <a:pPr lvl="1"/>
            <a:r>
              <a:rPr lang="en-US" dirty="0"/>
              <a:t>What will selection process be?</a:t>
            </a:r>
          </a:p>
          <a:p>
            <a:pPr lvl="1"/>
            <a:r>
              <a:rPr lang="en-US" dirty="0"/>
              <a:t>Would be best as a full time FTE</a:t>
            </a:r>
          </a:p>
          <a:p>
            <a:pPr lvl="1"/>
            <a:r>
              <a:rPr lang="en-US" dirty="0"/>
              <a:t>Needs appropriate training</a:t>
            </a:r>
          </a:p>
          <a:p>
            <a:r>
              <a:rPr lang="en-US" dirty="0"/>
              <a:t>How will office interface with Title IX and or/DI&amp;A?</a:t>
            </a:r>
          </a:p>
          <a:p>
            <a:r>
              <a:rPr lang="en-US" dirty="0"/>
              <a:t>What will reporting structures look like?</a:t>
            </a:r>
          </a:p>
          <a:p>
            <a:r>
              <a:rPr lang="en-US" dirty="0"/>
              <a:t>If added to service load, what will compensation look like? How assure equity if multiple Ombudspersons?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6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4648</TotalTime>
  <Words>266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Gotham</vt:lpstr>
      <vt:lpstr>Gotham Book</vt:lpstr>
      <vt:lpstr>Office Theme</vt:lpstr>
      <vt:lpstr>Proposal for Mines Ombudsperson Office</vt:lpstr>
      <vt:lpstr>Proposal for Mines Ombudsperson Office</vt:lpstr>
      <vt:lpstr>Summary of Community Responses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Brandon Dugan</cp:lastModifiedBy>
  <cp:revision>57</cp:revision>
  <dcterms:created xsi:type="dcterms:W3CDTF">2017-08-01T15:06:47Z</dcterms:created>
  <dcterms:modified xsi:type="dcterms:W3CDTF">2021-11-23T12:59:06Z</dcterms:modified>
  <cp:category/>
</cp:coreProperties>
</file>