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1" r:id="rId7"/>
    <p:sldId id="259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977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3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69A3-C774-4B8F-93EA-8B1876B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71803-E6B5-42A8-98E5-F2BE466AC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9052A-EB47-4600-B6E7-AC7C842A0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37C0E-16C7-42F5-B25B-A6A7E4838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167C0-5A76-4098-9BA8-A450236FB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1986A-235C-4C1F-898C-7490489E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DC4-669D-4915-861F-69C268D80CD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7FA48-8237-4550-BB8A-7CDFED46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8D760-8BA1-49AB-95F7-3D8B150D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8387-6C1D-4C3E-842B-C1D5F1C4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7807883-B1AE-44A4-B058-9BACF7E4B236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1449A4-C25F-497D-9EE5-B222EB3629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28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1709106" y="6517144"/>
            <a:ext cx="3561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fld id="{450C2A56-F59E-2343-A22F-DF83E4897728}" type="slidenum">
              <a:rPr lang="en-US" sz="1100" b="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2000" dirty="0"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7299" y="894834"/>
            <a:ext cx="2715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b="1" kern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Colorado School of Mines</a:t>
            </a:r>
            <a:endParaRPr lang="en-US" sz="1600" b="1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445" y="894835"/>
            <a:ext cx="28504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500" b="1" kern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Earth • Energy • Environment</a:t>
            </a:r>
            <a:endParaRPr lang="en-US" sz="1500" b="1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Mines_triangle_4CP_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830" y="203200"/>
            <a:ext cx="993783" cy="757936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2318" y="1001714"/>
            <a:ext cx="11578167" cy="255587"/>
          </a:xfrm>
          <a:prstGeom prst="rect">
            <a:avLst/>
          </a:prstGeom>
          <a:gradFill rotWithShape="0">
            <a:gsLst>
              <a:gs pos="0">
                <a:srgbClr val="7C93BC"/>
              </a:gs>
              <a:gs pos="100000">
                <a:srgbClr val="16345A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952501"/>
            <a:ext cx="26837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Earth</a:t>
            </a:r>
            <a:r>
              <a:rPr lang="en-US" sz="1500" baseline="0" dirty="0">
                <a:solidFill>
                  <a:schemeClr val="bg1"/>
                </a:solidFill>
              </a:rPr>
              <a:t> • Energy • Environment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0534" y="952501"/>
            <a:ext cx="23920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Colorado</a:t>
            </a:r>
            <a:r>
              <a:rPr lang="en-US" sz="1500" baseline="0" dirty="0">
                <a:solidFill>
                  <a:schemeClr val="bg1"/>
                </a:solidFill>
              </a:rPr>
              <a:t> School of Mines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4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/>
          <a:ea typeface="+mj-ea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064A3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10000"/>
        </a:spcAft>
        <a:buClr>
          <a:schemeClr val="tx1"/>
        </a:buClr>
        <a:buSzPct val="75000"/>
        <a:buFont typeface="Monotype Sorts" charset="0"/>
        <a:buChar char="n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Monotype Sorts" charset="0"/>
        <a:buChar char="n"/>
        <a:defRPr kumimoji="1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0"/>
        <a:buChar char="n"/>
        <a:defRPr kumimoji="1" sz="14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0"/>
        <a:buChar char="n"/>
        <a:defRPr kumimoji="1" sz="14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0"/>
        <a:buChar char="n"/>
        <a:defRPr kumimoji="1" sz="14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0"/>
        <a:buChar char="n"/>
        <a:defRPr kumimoji="1" sz="14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0"/>
        <a:buChar char="n"/>
        <a:defRPr kumimoji="1"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thinkingprosperity.org/biomimicry-nature-inspired-sustainable-desig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11-1011.0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ademic_regalia_in_the_United_Stat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s://spark.adobe.com/page/LoMLpffwBaWS4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board_TH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BD6589-50C5-4A6D-8BA2-4058E7FDD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737" y="1278803"/>
            <a:ext cx="10473139" cy="55791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F5E68A-7FA1-4C18-8990-13D7BD9C8316}"/>
              </a:ext>
            </a:extLst>
          </p:cNvPr>
          <p:cNvSpPr/>
          <p:nvPr/>
        </p:nvSpPr>
        <p:spPr bwMode="auto">
          <a:xfrm>
            <a:off x="745737" y="1278803"/>
            <a:ext cx="10473139" cy="5579197"/>
          </a:xfrm>
          <a:prstGeom prst="rect">
            <a:avLst/>
          </a:prstGeom>
          <a:solidFill>
            <a:schemeClr val="accent1">
              <a:alpha val="64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604" y="1317073"/>
            <a:ext cx="8895425" cy="2559379"/>
          </a:xfrm>
        </p:spPr>
        <p:txBody>
          <a:bodyPr/>
          <a:lstStyle/>
          <a:p>
            <a:r>
              <a:rPr lang="en-US" sz="4050" dirty="0"/>
              <a:t>Sustainable Energy @ Mines</a:t>
            </a:r>
            <a:br>
              <a:rPr lang="en-US" sz="4050" dirty="0"/>
            </a:br>
            <a:r>
              <a:rPr lang="en-US" sz="3000" dirty="0"/>
              <a:t>New Significant Student Experience</a:t>
            </a:r>
            <a:br>
              <a:rPr lang="en-US" sz="3000" dirty="0"/>
            </a:br>
            <a:endParaRPr lang="es-MX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316" y="3980931"/>
            <a:ext cx="6858000" cy="2559379"/>
          </a:xfrm>
        </p:spPr>
        <p:txBody>
          <a:bodyPr/>
          <a:lstStyle/>
          <a:p>
            <a:r>
              <a:rPr lang="es-MX" sz="1600" dirty="0"/>
              <a:t>Paulo Tabares (ME)</a:t>
            </a:r>
          </a:p>
          <a:p>
            <a:r>
              <a:rPr lang="es-MX" sz="1600" dirty="0"/>
              <a:t>Leslie Light (EDS)</a:t>
            </a:r>
          </a:p>
          <a:p>
            <a:r>
              <a:rPr lang="es-MX" sz="1600" dirty="0"/>
              <a:t>Tim Ohno (</a:t>
            </a:r>
            <a:r>
              <a:rPr lang="es-MX" sz="1600" dirty="0" err="1"/>
              <a:t>Physics</a:t>
            </a:r>
            <a:r>
              <a:rPr lang="es-MX" sz="1600" dirty="0"/>
              <a:t>)</a:t>
            </a:r>
          </a:p>
          <a:p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Shiling Pei (CEE)</a:t>
            </a:r>
          </a:p>
          <a:p>
            <a:r>
              <a:rPr lang="es-MX" sz="1600" dirty="0"/>
              <a:t>Susan Reynolds (CEE)</a:t>
            </a:r>
          </a:p>
          <a:p>
            <a:r>
              <a:rPr lang="es-MX" sz="1600" dirty="0"/>
              <a:t>Salman Mohagheghi (EE)</a:t>
            </a:r>
          </a:p>
          <a:p>
            <a:endParaRPr lang="es-MX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0CC93-EC05-46B7-92CE-2AA89A826020}"/>
              </a:ext>
            </a:extLst>
          </p:cNvPr>
          <p:cNvSpPr txBox="1"/>
          <p:nvPr/>
        </p:nvSpPr>
        <p:spPr>
          <a:xfrm>
            <a:off x="4101335" y="6627168"/>
            <a:ext cx="4051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rethinkingprosperity.org/biomimicry-nature-inspired-sustainable-desig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882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6C94-0F86-4752-88AD-8259C5C4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321" y="1253765"/>
            <a:ext cx="6223765" cy="54690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Students are requesting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Sustainable related energy courses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Solar, wind, hands-on experiences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Central location of sustainable energy activities at Mines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Certificate or stamp in their transcript and added to their resume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Busy student schedule and high credit degrees require a flexible distinction path that values holistic learning: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Learning also happens outside of classrooms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Diverse options to meet our diverse students needs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Flexible opportunities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Value students leadership and self-driven efforts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359ED-6DAD-4E3E-835C-075E876AF27A}"/>
              </a:ext>
            </a:extLst>
          </p:cNvPr>
          <p:cNvSpPr/>
          <p:nvPr/>
        </p:nvSpPr>
        <p:spPr>
          <a:xfrm>
            <a:off x="832400" y="135204"/>
            <a:ext cx="11027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Why?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FB2EC-EB1E-4930-9DF1-78802A73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8147" y="2307210"/>
            <a:ext cx="4572000" cy="257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15C75-3AE4-46D3-A34B-D3F91DC2440A}"/>
              </a:ext>
            </a:extLst>
          </p:cNvPr>
          <p:cNvSpPr txBox="1"/>
          <p:nvPr/>
        </p:nvSpPr>
        <p:spPr>
          <a:xfrm>
            <a:off x="8092567" y="4994376"/>
            <a:ext cx="3767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ynextmove.org/profile/summary/11-1011.0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714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6C94-0F86-4752-88AD-8259C5C4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321" y="1784422"/>
            <a:ext cx="11027747" cy="19042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Recognize students’ sustainable energy-related engagement on campus with a graduation distinction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359ED-6DAD-4E3E-835C-075E876AF27A}"/>
              </a:ext>
            </a:extLst>
          </p:cNvPr>
          <p:cNvSpPr/>
          <p:nvPr/>
        </p:nvSpPr>
        <p:spPr>
          <a:xfrm>
            <a:off x="832400" y="135204"/>
            <a:ext cx="11027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Sustainable Energy @ Mines: Objective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A2434-3FE3-4426-9D56-D9CD3493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41879" y="3520009"/>
            <a:ext cx="1706485" cy="2549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582D2C-B7AB-497B-88A9-F2EFCAD2E38A}"/>
              </a:ext>
            </a:extLst>
          </p:cNvPr>
          <p:cNvSpPr txBox="1"/>
          <p:nvPr/>
        </p:nvSpPr>
        <p:spPr>
          <a:xfrm>
            <a:off x="10228082" y="6214965"/>
            <a:ext cx="1603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Academic_regalia_in_the_United_Stat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2C8131-0161-4FD9-8232-573BAC9263F2}"/>
              </a:ext>
            </a:extLst>
          </p:cNvPr>
          <p:cNvSpPr/>
          <p:nvPr/>
        </p:nvSpPr>
        <p:spPr>
          <a:xfrm>
            <a:off x="360452" y="3255822"/>
            <a:ext cx="8924949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1" lang="en-US" sz="2000" b="0" dirty="0">
                <a:latin typeface="+mn-lt"/>
                <a:ea typeface="+mn-ea"/>
              </a:rPr>
              <a:t>Low credit requirement to support our community of </a:t>
            </a:r>
            <a:r>
              <a:rPr kumimoji="1" lang="en-US" sz="2000" b="0" u="sng" dirty="0">
                <a:latin typeface="+mn-lt"/>
                <a:ea typeface="+mn-ea"/>
              </a:rPr>
              <a:t>students from different majors</a:t>
            </a:r>
            <a:r>
              <a:rPr kumimoji="1" lang="en-US" sz="2000" b="0" dirty="0">
                <a:latin typeface="+mn-lt"/>
                <a:ea typeface="+mn-ea"/>
              </a:rPr>
              <a:t> who are in various ways </a:t>
            </a:r>
            <a:r>
              <a:rPr kumimoji="1" lang="en-US" sz="2000" b="0" u="sng" dirty="0">
                <a:latin typeface="+mn-lt"/>
                <a:ea typeface="+mn-ea"/>
              </a:rPr>
              <a:t>focused on learning </a:t>
            </a:r>
            <a:r>
              <a:rPr kumimoji="1" lang="en-US" sz="2000" b="0" dirty="0">
                <a:latin typeface="+mn-lt"/>
                <a:ea typeface="+mn-ea"/>
              </a:rPr>
              <a:t>about and shifting the landscape on </a:t>
            </a:r>
            <a:r>
              <a:rPr kumimoji="1" lang="en-US" sz="2000" b="0" u="sng" dirty="0">
                <a:latin typeface="+mn-lt"/>
                <a:ea typeface="+mn-ea"/>
              </a:rPr>
              <a:t>sustainable energy</a:t>
            </a:r>
            <a:r>
              <a:rPr kumimoji="1" lang="en-US" sz="2000" b="0" dirty="0">
                <a:latin typeface="+mn-lt"/>
                <a:ea typeface="+mn-ea"/>
              </a:rPr>
              <a:t>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1" lang="en-US" sz="2000" b="0" dirty="0"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sz="2000" b="0" dirty="0"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sz="2000" b="0" dirty="0">
                <a:latin typeface="+mn-lt"/>
                <a:ea typeface="+mn-ea"/>
              </a:rPr>
              <a:t>This honor has minimum qualifications and point system (60 points) based on three categories: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sz="2000" b="0" dirty="0">
                <a:latin typeface="+mn-lt"/>
                <a:ea typeface="+mn-ea"/>
              </a:rPr>
              <a:t>LEARN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sz="2000" b="0" dirty="0">
                <a:latin typeface="+mn-lt"/>
                <a:ea typeface="+mn-ea"/>
              </a:rPr>
              <a:t>APPLY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sz="2000" b="0" dirty="0">
                <a:latin typeface="+mn-lt"/>
                <a:ea typeface="+mn-ea"/>
              </a:rPr>
              <a:t>BUILD COMMUNITY</a:t>
            </a:r>
          </a:p>
        </p:txBody>
      </p:sp>
    </p:spTree>
    <p:extLst>
      <p:ext uri="{BB962C8B-B14F-4D97-AF65-F5344CB8AC3E}">
        <p14:creationId xmlns:p14="http://schemas.microsoft.com/office/powerpoint/2010/main" val="27169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6C94-0F86-4752-88AD-8259C5C4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489" y="1282045"/>
            <a:ext cx="8471997" cy="5547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LEARN (minimum of two)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Mines course pertaining to sustainable energy (3.33 points per credit hour)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Attend relevant lectures or webinars (1 point each, up to 10 points)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/>
              <a:t>APPLY (minimum of one)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Sustainable energy-related internship or research internship (10 points/summer/semester)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b="0" dirty="0"/>
              <a:t>Social/community engagement (such as training sessions, or community development projects) (describe commitment and propose)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/>
              <a:t>Solar Decathlon or energy work on Tiny House (5-10 points/semester)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u="sng" dirty="0"/>
              <a:t>Industrial Assessment Center </a:t>
            </a:r>
            <a:r>
              <a:rPr lang="en-US" sz="1400" b="0" dirty="0"/>
              <a:t>Certificate (20 points)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Present research results at external conference or publish journal paper (10 points each)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Present research results at Graduate Research and Discovery Symposium (GRADS) or Undergraduate Research Symposium (5 points each)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BUILD COMMNUNITY (minimum of one)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Executive officer of an active energy-related student club (5 points/semester)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Host an energy-related social networking event not sponsored by student club (5 points each)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Attend a related social networking event (1 point each, up to10 points max). (Includes ASHRAE, ASME club meetings, EEC, </a:t>
            </a:r>
            <a:r>
              <a:rPr lang="en-US" sz="1400" b="0" dirty="0" err="1"/>
              <a:t>etc</a:t>
            </a:r>
            <a:r>
              <a:rPr lang="en-US" sz="1400" b="0" dirty="0"/>
              <a:t>, requiring active participation)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0" dirty="0"/>
              <a:t>Attend </a:t>
            </a:r>
            <a:r>
              <a:rPr lang="en-US" sz="1400" b="0" u="sng" dirty="0">
                <a:hlinkClick r:id="rId2"/>
              </a:rPr>
              <a:t>Environmental Leadership Lab</a:t>
            </a:r>
            <a:r>
              <a:rPr lang="en-US" sz="1400" b="0" dirty="0"/>
              <a:t> (5 points)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359ED-6DAD-4E3E-835C-075E876AF27A}"/>
              </a:ext>
            </a:extLst>
          </p:cNvPr>
          <p:cNvSpPr/>
          <p:nvPr/>
        </p:nvSpPr>
        <p:spPr>
          <a:xfrm>
            <a:off x="832400" y="135204"/>
            <a:ext cx="11027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Sustainable Energy @ Mines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AEEFC-5E53-4A91-8862-662D6501F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3"/>
          <a:stretch/>
        </p:blipFill>
        <p:spPr bwMode="auto">
          <a:xfrm>
            <a:off x="9092152" y="3199182"/>
            <a:ext cx="2517048" cy="1736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3C54CE-A62D-45FC-83B6-B9F1F7A6F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51" y="4942863"/>
            <a:ext cx="2517049" cy="1887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C0CC1-8F60-4D46-A31A-1439090B31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r="8094"/>
          <a:stretch/>
        </p:blipFill>
        <p:spPr>
          <a:xfrm>
            <a:off x="9092151" y="1310326"/>
            <a:ext cx="2517049" cy="1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6C94-0F86-4752-88AD-8259C5C4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16" y="1225483"/>
            <a:ext cx="11516854" cy="5750352"/>
          </a:xfrm>
        </p:spPr>
        <p:txBody>
          <a:bodyPr>
            <a:noAutofit/>
          </a:bodyPr>
          <a:lstStyle/>
          <a:p>
            <a:pPr marL="0" lvl="0" indent="0">
              <a:lnSpc>
                <a:spcPct val="95000"/>
              </a:lnSpc>
              <a:buNone/>
            </a:pPr>
            <a:r>
              <a:rPr lang="en-US" sz="1600" dirty="0"/>
              <a:t>Mines courses pertaining to sustainable energy:</a:t>
            </a:r>
            <a:endParaRPr lang="en-US" sz="1500" dirty="0"/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CEEN</a:t>
            </a:r>
            <a:r>
              <a:rPr lang="en-US" sz="1500" b="0" dirty="0"/>
              <a:t>477 Sustainable Engineering Design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CEEN</a:t>
            </a:r>
            <a:r>
              <a:rPr lang="en-US" sz="1500" b="0" dirty="0"/>
              <a:t>501 Life Cycle Assessment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CEEN</a:t>
            </a:r>
            <a:r>
              <a:rPr lang="en-US" sz="1500" b="0" dirty="0"/>
              <a:t>576 Pollution Prevention: Fundamentals and Practice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CEEN</a:t>
            </a:r>
            <a:r>
              <a:rPr lang="en-US" sz="1500" b="0" dirty="0"/>
              <a:t>360 Introduction to Construction Engineering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EDNS</a:t>
            </a:r>
            <a:r>
              <a:rPr lang="en-US" sz="1500" b="0" dirty="0"/>
              <a:t>491/492 Smart/Sustainable Environmental Design Studio (SEDS)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EENG</a:t>
            </a:r>
            <a:r>
              <a:rPr lang="en-US" sz="1500" b="0" dirty="0"/>
              <a:t>390 Energy, Electricity, Renewable Engineering &amp; Electric Power Grid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EENG</a:t>
            </a:r>
            <a:r>
              <a:rPr lang="en-US" sz="1500" b="0" dirty="0"/>
              <a:t>475 Interconnection of Renewable Energy, Integrated Power Electronics, Power Systems, and Power Quality 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EENG</a:t>
            </a:r>
            <a:r>
              <a:rPr lang="en-US" sz="1500" b="0" dirty="0"/>
              <a:t>481 Analysis and Design of Advanced Energy Systems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EENG</a:t>
            </a:r>
            <a:r>
              <a:rPr lang="en-US" sz="1500" b="0" dirty="0"/>
              <a:t>589 Design and Control of Wind Energy Systems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ENGY</a:t>
            </a:r>
            <a:r>
              <a:rPr lang="en-US" sz="1500" b="0" dirty="0"/>
              <a:t>200 Introduction to Energy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ENGY</a:t>
            </a:r>
            <a:r>
              <a:rPr lang="en-US" sz="1500" b="0" dirty="0"/>
              <a:t>320 Introduction to Renewable Energy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ENGY</a:t>
            </a:r>
            <a:r>
              <a:rPr lang="en-US" sz="1500" b="0" dirty="0"/>
              <a:t>350 Geothermal Energy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HASS</a:t>
            </a:r>
            <a:r>
              <a:rPr lang="en-US" sz="1500" b="0" dirty="0"/>
              <a:t>464 Environmental Law and Sustainability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HASS</a:t>
            </a:r>
            <a:r>
              <a:rPr lang="en-US" sz="1500" b="0" dirty="0"/>
              <a:t>490 Energy and Society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HASS</a:t>
            </a:r>
            <a:r>
              <a:rPr lang="en-US" sz="1500" b="0" dirty="0"/>
              <a:t>491 Energy Politics or HASS492 Energy &amp; Security Policy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MEGN</a:t>
            </a:r>
            <a:r>
              <a:rPr lang="en-US" sz="1500" b="0" dirty="0"/>
              <a:t>469/569 Fuel Cell Science and Technology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MEGN</a:t>
            </a:r>
            <a:r>
              <a:rPr lang="en-US" sz="1500" b="0" dirty="0"/>
              <a:t>467/567 Principles of Building Science</a:t>
            </a:r>
          </a:p>
          <a:p>
            <a:pPr lvl="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PHGN</a:t>
            </a:r>
            <a:r>
              <a:rPr lang="en-US" sz="1500" b="0" dirty="0"/>
              <a:t>419 Principles of Solar Energy Systems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en-US" sz="1500" b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359ED-6DAD-4E3E-835C-075E876AF27A}"/>
              </a:ext>
            </a:extLst>
          </p:cNvPr>
          <p:cNvSpPr/>
          <p:nvPr/>
        </p:nvSpPr>
        <p:spPr>
          <a:xfrm>
            <a:off x="273378" y="135204"/>
            <a:ext cx="11586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Sustainable Energy @ Mines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FE37E-B243-42A7-87A3-12F0C3B26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0108" y="3755772"/>
            <a:ext cx="3802144" cy="2851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563A29-0CD6-4E85-984E-C3A9B0CFEA7D}"/>
              </a:ext>
            </a:extLst>
          </p:cNvPr>
          <p:cNvSpPr txBox="1"/>
          <p:nvPr/>
        </p:nvSpPr>
        <p:spPr>
          <a:xfrm>
            <a:off x="8389856" y="6607380"/>
            <a:ext cx="3802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commons.wikimedia.org/wiki/File:Blackboard_TH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834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6C94-0F86-4752-88AD-8259C5C4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321" y="1652124"/>
            <a:ext cx="6223765" cy="4899505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Successfully developed a $2.2 million DOE Grant: </a:t>
            </a:r>
          </a:p>
          <a:p>
            <a:pPr marL="8572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0" u="sng" dirty="0"/>
              <a:t>Rocky Mountain Industrial Assessment Center </a:t>
            </a:r>
          </a:p>
          <a:p>
            <a:pPr marL="8572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b="0" u="sng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Developed SE@M idea and point systems and reviewed current courses available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/>
              <a:t>Engaged with students</a:t>
            </a:r>
          </a:p>
          <a:p>
            <a:pPr marL="8572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Surveyed more than 200 students</a:t>
            </a:r>
          </a:p>
          <a:p>
            <a:pPr marL="85725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Hosted about 30-40 students to get additional feedback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Met and got feedback from multiple senior faculty and school administrators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Submitted Tech fee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Ready to launch!!!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359ED-6DAD-4E3E-835C-075E876AF27A}"/>
              </a:ext>
            </a:extLst>
          </p:cNvPr>
          <p:cNvSpPr/>
          <p:nvPr/>
        </p:nvSpPr>
        <p:spPr>
          <a:xfrm>
            <a:off x="832400" y="135204"/>
            <a:ext cx="11027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Work done so far?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9F0FC-05C5-4E4C-8C4B-B89EDDF0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8" t="31765" r="8068" b="35975"/>
          <a:stretch/>
        </p:blipFill>
        <p:spPr>
          <a:xfrm>
            <a:off x="6996357" y="1609657"/>
            <a:ext cx="4863790" cy="1010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7A7970-03A6-4250-A45B-DD94CEB2C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84" t="24150" r="28153" b="124"/>
          <a:stretch/>
        </p:blipFill>
        <p:spPr>
          <a:xfrm>
            <a:off x="6880860" y="1470416"/>
            <a:ext cx="5311140" cy="50009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DB99E0C-5EB3-4B41-A786-8B98E76C5201}"/>
              </a:ext>
            </a:extLst>
          </p:cNvPr>
          <p:cNvGrpSpPr/>
          <p:nvPr/>
        </p:nvGrpSpPr>
        <p:grpSpPr>
          <a:xfrm>
            <a:off x="6996357" y="3086100"/>
            <a:ext cx="4863790" cy="2617470"/>
            <a:chOff x="6996357" y="3086100"/>
            <a:chExt cx="4863790" cy="26174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B05687-1A02-448A-9754-29BF72398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479" t="54484" r="4171" b="4439"/>
            <a:stretch/>
          </p:blipFill>
          <p:spPr>
            <a:xfrm>
              <a:off x="6996357" y="3086100"/>
              <a:ext cx="4863790" cy="261747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69275A-CC87-415E-82A0-A4EECB9AA9AA}"/>
                </a:ext>
              </a:extLst>
            </p:cNvPr>
            <p:cNvSpPr/>
            <p:nvPr/>
          </p:nvSpPr>
          <p:spPr bwMode="auto">
            <a:xfrm>
              <a:off x="6996357" y="4720590"/>
              <a:ext cx="4693322" cy="527753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1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M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M Template" id="{9C4E7D0D-E7FA-4110-BA0D-E355CBCD3E41}" vid="{E48721FA-1CA8-4F2D-A929-E48BE684F3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7564632A97B4A9D6A56B9D787CC25" ma:contentTypeVersion="7" ma:contentTypeDescription="Create a new document." ma:contentTypeScope="" ma:versionID="71e1fed3883d98be76f88f6bf62c7e0e">
  <xsd:schema xmlns:xsd="http://www.w3.org/2001/XMLSchema" xmlns:xs="http://www.w3.org/2001/XMLSchema" xmlns:p="http://schemas.microsoft.com/office/2006/metadata/properties" xmlns:ns3="8e4c76c4-4bde-4064-a963-a246960b8da5" xmlns:ns4="03046209-9cd6-43ef-95cf-d18dda5bcd57" targetNamespace="http://schemas.microsoft.com/office/2006/metadata/properties" ma:root="true" ma:fieldsID="2bcdda7fa75fffb6ed4c58c6f020473d" ns3:_="" ns4:_="">
    <xsd:import namespace="8e4c76c4-4bde-4064-a963-a246960b8da5"/>
    <xsd:import namespace="03046209-9cd6-43ef-95cf-d18dda5bcd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c76c4-4bde-4064-a963-a246960b8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46209-9cd6-43ef-95cf-d18dda5bc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83AF8-C241-44A9-ACE0-C6E00FB72C7F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3046209-9cd6-43ef-95cf-d18dda5bcd57"/>
    <ds:schemaRef ds:uri="8e4c76c4-4bde-4064-a963-a246960b8d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5F5FD4-6198-48B1-B719-6368172D40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A441B3-334C-4AAC-BDC3-84685393C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c76c4-4bde-4064-a963-a246960b8da5"/>
    <ds:schemaRef ds:uri="03046209-9cd6-43ef-95cf-d18dda5bc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CSM Template</Template>
  <TotalTime>101</TotalTime>
  <Words>633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Helvetica</vt:lpstr>
      <vt:lpstr>Monotype Sorts</vt:lpstr>
      <vt:lpstr>Wingdings</vt:lpstr>
      <vt:lpstr>CSM Template</vt:lpstr>
      <vt:lpstr>Sustainable Energy @ Mines New Significant Student Experience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Cesar Tabares Velasco</dc:creator>
  <cp:lastModifiedBy>Paulo Cesar Tabares Velasco</cp:lastModifiedBy>
  <cp:revision>9</cp:revision>
  <dcterms:created xsi:type="dcterms:W3CDTF">2021-10-20T22:31:59Z</dcterms:created>
  <dcterms:modified xsi:type="dcterms:W3CDTF">2021-11-09T17:12:07Z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0x010100FD67564632A97B4A9D6A56B9D787CC25</vt:lpwstr>
  </property>
</Properties>
</file>