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80" r:id="rId2"/>
    <p:sldId id="401" r:id="rId3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65" autoAdjust="0"/>
    <p:restoredTop sz="96281" autoAdjust="0"/>
  </p:normalViewPr>
  <p:slideViewPr>
    <p:cSldViewPr>
      <p:cViewPr varScale="1">
        <p:scale>
          <a:sx n="122" d="100"/>
          <a:sy n="122" d="100"/>
        </p:scale>
        <p:origin x="135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102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722C4F-D916-4D82-9119-1EA421570D75}" type="datetimeFigureOut">
              <a:rPr lang="en-US"/>
              <a:pPr>
                <a:defRPr/>
              </a:pPr>
              <a:t>11/8/21</a:t>
            </a:fld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918DFC-329D-4927-8621-24256EF4D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17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8E19F92-2AC9-4375-BF73-87E00C94F1BA}" type="datetimeFigureOut">
              <a:rPr lang="en-US"/>
              <a:pPr>
                <a:defRPr/>
              </a:pPr>
              <a:t>11/8/21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6817F72-2517-48FA-A75F-AD870736D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74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8B57FA-9CE0-41EB-9FD7-39DC2C6CC34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33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8683625" y="6624638"/>
            <a:ext cx="3238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A0284203-03B4-4253-A9D3-578486CE8055}" type="slidenum">
              <a:rPr lang="en-US" sz="900">
                <a:cs typeface="+mn-cs"/>
              </a:rPr>
              <a:pPr>
                <a:defRPr/>
              </a:pPr>
              <a:t>‹#›</a:t>
            </a:fld>
            <a:endParaRPr lang="en-US">
              <a:cs typeface="+mn-cs"/>
            </a:endParaRPr>
          </a:p>
        </p:txBody>
      </p:sp>
      <p:pic>
        <p:nvPicPr>
          <p:cNvPr id="5" name="Picture 20" descr="CFCC_logo smal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713" y="4572000"/>
            <a:ext cx="2413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2" descr="CSM Logo Kee 200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4088" y="1828800"/>
            <a:ext cx="2398712" cy="239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4122738" y="1703388"/>
            <a:ext cx="4105275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91088" y="2973388"/>
            <a:ext cx="2566987" cy="23923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MatSci Presentation: 14-Nov-09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Template: 04-Jan-2009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Template: 04-Jan-2009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52400"/>
            <a:ext cx="219075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1985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Template: 04-Jan-2009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MatSci Presentation: 14-Nov-09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MatSci Presentation: 14-Nov-09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MatSci Presentation: 14-Nov-09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MatSci Presentation: 14-Nov-09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MatSci Presentation: 14-Nov-09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Template: 04-Jan-2009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Template: 04-Jan-2009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Template: 04-Jan-2009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784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62463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Template: 04-Jan-2009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49238" y="1001713"/>
            <a:ext cx="8683625" cy="217487"/>
          </a:xfrm>
          <a:prstGeom prst="rect">
            <a:avLst/>
          </a:prstGeom>
          <a:gradFill rotWithShape="0">
            <a:gsLst>
              <a:gs pos="0">
                <a:srgbClr val="A5A5A5"/>
              </a:gs>
              <a:gs pos="100000">
                <a:srgbClr val="4D7FB2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eaLnBrk="0" hangingPunct="0">
              <a:defRPr/>
            </a:pPr>
            <a:r>
              <a:rPr lang="en-US" sz="1200" b="1" dirty="0">
                <a:solidFill>
                  <a:schemeClr val="bg1"/>
                </a:solidFill>
                <a:cs typeface="+mn-cs"/>
              </a:rPr>
              <a:t>Colorado Fuel Cell Center</a:t>
            </a:r>
            <a:endParaRPr lang="en-US" sz="1400" b="1" dirty="0">
              <a:cs typeface="+mn-cs"/>
            </a:endParaRPr>
          </a:p>
        </p:txBody>
      </p:sp>
      <p:pic>
        <p:nvPicPr>
          <p:cNvPr id="1030" name="Picture 8" descr="CSM Logo Kee 200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35925" y="69850"/>
            <a:ext cx="87153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09650" y="1000125"/>
            <a:ext cx="895350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7691438" y="6640513"/>
            <a:ext cx="1338262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fld id="{544C4428-62A6-4830-B720-D710B63FD9A2}" type="slidenum">
              <a:rPr lang="en-US" sz="900">
                <a:cs typeface="+mn-cs"/>
              </a:rPr>
              <a:pPr algn="r" eaLnBrk="0" hangingPunct="0">
                <a:defRPr/>
              </a:pPr>
              <a:t>‹#›</a:t>
            </a:fld>
            <a:endParaRPr lang="en-US" sz="1400" b="1">
              <a:cs typeface="+mn-cs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1981200" y="956158"/>
            <a:ext cx="2199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Earth, Energy, Environment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55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SzPct val="125000"/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</a:defRPr>
      </a:lvl2pPr>
      <a:lvl3pPr marL="914400" indent="-223838" algn="l" rtl="0" eaLnBrk="0" fontAlgn="base" hangingPunct="0">
        <a:spcBef>
          <a:spcPct val="20000"/>
        </a:spcBef>
        <a:spcAft>
          <a:spcPct val="0"/>
        </a:spcAft>
        <a:buSzPct val="125000"/>
        <a:buChar char="•"/>
        <a:defRPr b="1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SzPct val="125000"/>
        <a:buChar char="•"/>
        <a:defRPr sz="1400" b="1">
          <a:solidFill>
            <a:schemeClr val="tx1"/>
          </a:solidFill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SzPct val="125000"/>
        <a:buChar char="•"/>
        <a:defRPr sz="1400" b="1">
          <a:solidFill>
            <a:schemeClr val="tx1"/>
          </a:solidFill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SzPct val="125000"/>
        <a:buChar char="•"/>
        <a:defRPr sz="1400" b="1">
          <a:solidFill>
            <a:schemeClr val="tx1"/>
          </a:solidFill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SzPct val="125000"/>
        <a:buChar char="•"/>
        <a:defRPr sz="1400" b="1">
          <a:solidFill>
            <a:schemeClr val="tx1"/>
          </a:solidFill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SzPct val="125000"/>
        <a:buChar char="•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1" y="1453783"/>
            <a:ext cx="8458200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400" b="1" dirty="0"/>
              <a:t>Supporting Student Chapters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en-US" sz="2400" b="1" dirty="0"/>
              <a:t>Associate Professor Neal P. Sullivan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Mechanical Engineering Department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Colorado School of Mines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/>
              <a:t>nsulliva@mines.edu</a:t>
            </a:r>
            <a:endParaRPr lang="en-US" sz="2400" b="1" dirty="0"/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303-543-3879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en-US" sz="2400" b="1" dirty="0"/>
              <a:t>Presented to: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Faculty Senate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en-US" sz="2400" b="1" dirty="0"/>
              <a:t>Tuesday, November 9, 2021</a:t>
            </a:r>
          </a:p>
        </p:txBody>
      </p:sp>
      <p:pic>
        <p:nvPicPr>
          <p:cNvPr id="7" name="Picture 6" descr="CFCC_logo small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097039"/>
            <a:ext cx="1905000" cy="6847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39650336"/>
      </p:ext>
    </p:extLst>
  </p:cSld>
  <p:clrMapOvr>
    <a:masterClrMapping/>
  </p:clrMapOvr>
  <p:transition advTm="154083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5309" y="140517"/>
            <a:ext cx="82928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b="1" dirty="0"/>
              <a:t>Supporting Student Chapters seeks to fund four (4) Faculty Advisors to Mines professional societies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739FB4-90B3-334F-AA0D-1EC40AD0635B}"/>
              </a:ext>
            </a:extLst>
          </p:cNvPr>
          <p:cNvSpPr/>
          <p:nvPr/>
        </p:nvSpPr>
        <p:spPr>
          <a:xfrm>
            <a:off x="152400" y="1219200"/>
            <a:ext cx="8991600" cy="56388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hangingPunct="0">
              <a:spcBef>
                <a:spcPct val="20000"/>
              </a:spcBef>
              <a:buSzPct val="125000"/>
            </a:pPr>
            <a:r>
              <a:rPr lang="en-US" sz="2000" b="1" dirty="0"/>
              <a:t>Actions taken since spring-2021 semester:</a:t>
            </a:r>
          </a:p>
          <a:p>
            <a:pPr marL="228600" indent="-228600" eaLnBrk="0" hangingPunct="0">
              <a:spcBef>
                <a:spcPts val="1680"/>
              </a:spcBef>
              <a:buSzPct val="125000"/>
              <a:buFontTx/>
              <a:buChar char="•"/>
            </a:pPr>
            <a:r>
              <a:rPr lang="en-US" sz="2000" b="1" dirty="0"/>
              <a:t>RFP authored &amp; issued to Faculty Advisors to ~ 30 Student Chapters</a:t>
            </a:r>
          </a:p>
          <a:p>
            <a:pPr marL="228600" indent="-228600" eaLnBrk="0" hangingPunct="0">
              <a:spcBef>
                <a:spcPts val="1680"/>
              </a:spcBef>
              <a:buSzPct val="125000"/>
              <a:buFontTx/>
              <a:buChar char="•"/>
            </a:pPr>
            <a:r>
              <a:rPr lang="en-US" sz="2000" b="1" dirty="0"/>
              <a:t>Proposal review committee formed: Student Life, Senate, Foundation</a:t>
            </a:r>
          </a:p>
          <a:p>
            <a:pPr marL="228600" indent="-228600" eaLnBrk="0" hangingPunct="0">
              <a:spcBef>
                <a:spcPts val="1680"/>
              </a:spcBef>
              <a:buSzPct val="125000"/>
              <a:buFontTx/>
              <a:buChar char="•"/>
            </a:pPr>
            <a:r>
              <a:rPr lang="en-US" sz="2000" b="1" dirty="0"/>
              <a:t>Eight proposals submitted were reviewed and ranked by committee</a:t>
            </a:r>
          </a:p>
          <a:p>
            <a:pPr marL="914400" lvl="1" indent="-457200" eaLnBrk="0" hangingPunct="0">
              <a:spcBef>
                <a:spcPct val="20000"/>
              </a:spcBef>
              <a:buSzPct val="100000"/>
              <a:buFont typeface="+mj-lt"/>
              <a:buAutoNum type="arabicPeriod"/>
            </a:pPr>
            <a:r>
              <a:rPr lang="en-US" sz="2000" b="1" dirty="0"/>
              <a:t>Brain Exercise Initiative – Cynthia </a:t>
            </a:r>
            <a:r>
              <a:rPr lang="en-US" sz="2000" b="1" dirty="0" err="1"/>
              <a:t>Norrgran</a:t>
            </a:r>
            <a:endParaRPr lang="en-US" sz="2000" b="1" dirty="0"/>
          </a:p>
          <a:p>
            <a:pPr marL="914400" lvl="1" indent="-457200" eaLnBrk="0" hangingPunct="0">
              <a:spcBef>
                <a:spcPct val="20000"/>
              </a:spcBef>
              <a:buSzPct val="100000"/>
              <a:buFont typeface="+mj-lt"/>
              <a:buAutoNum type="arabicPeriod"/>
            </a:pPr>
            <a:r>
              <a:rPr lang="en-US" sz="2000" b="1" dirty="0"/>
              <a:t>Outreach for Pre-Med and Chemistry Societies – Brian </a:t>
            </a:r>
            <a:r>
              <a:rPr lang="en-US" sz="2000" b="1" dirty="0" err="1"/>
              <a:t>Trewyn</a:t>
            </a:r>
            <a:endParaRPr lang="en-US" sz="2000" b="1" dirty="0"/>
          </a:p>
          <a:p>
            <a:pPr marL="914400" lvl="1" indent="-457200" eaLnBrk="0" hangingPunct="0">
              <a:spcBef>
                <a:spcPct val="20000"/>
              </a:spcBef>
              <a:buSzPct val="100000"/>
              <a:buFont typeface="+mj-lt"/>
              <a:buAutoNum type="arabicPeriod"/>
            </a:pPr>
            <a:r>
              <a:rPr lang="en-US" sz="2000" b="1" strike="sngStrike" dirty="0"/>
              <a:t>American Institute of Chemical Engineers – Kevin Cash</a:t>
            </a:r>
          </a:p>
          <a:p>
            <a:pPr marL="914400" lvl="1" indent="-457200" eaLnBrk="0" hangingPunct="0">
              <a:spcBef>
                <a:spcPct val="20000"/>
              </a:spcBef>
              <a:buSzPct val="100000"/>
              <a:buFont typeface="+mj-lt"/>
              <a:buAutoNum type="arabicPeriod"/>
            </a:pPr>
            <a:r>
              <a:rPr lang="en-US" sz="2000" b="1" strike="sngStrike" dirty="0"/>
              <a:t>Society of Hispanic Professional Engineers – Andres Guerra</a:t>
            </a:r>
          </a:p>
          <a:p>
            <a:pPr marL="234950" indent="-234950" eaLnBrk="0" hangingPunct="0">
              <a:spcBef>
                <a:spcPts val="1680"/>
              </a:spcBef>
              <a:buSzPct val="125000"/>
              <a:buFont typeface="Arial" panose="020B0604020202020204" pitchFamily="34" charset="0"/>
              <a:buChar char="•"/>
            </a:pPr>
            <a:r>
              <a:rPr lang="en-US" sz="2000" b="1" dirty="0"/>
              <a:t>Due to Senate funding decisions, only one proposal fully supported</a:t>
            </a:r>
          </a:p>
          <a:p>
            <a:pPr marL="800100" lvl="1" indent="-342900" eaLnBrk="0" hangingPunct="0">
              <a:spcBef>
                <a:spcPct val="20000"/>
              </a:spcBef>
              <a:buSzPct val="125000"/>
              <a:buFont typeface="Lucida Grande"/>
              <a:buChar char="-"/>
            </a:pPr>
            <a:r>
              <a:rPr lang="en-US" sz="2000" b="1" dirty="0"/>
              <a:t>Prof. </a:t>
            </a:r>
            <a:r>
              <a:rPr lang="en-US" sz="2000" b="1" dirty="0" err="1"/>
              <a:t>Trewyn’s</a:t>
            </a:r>
            <a:r>
              <a:rPr lang="en-US" sz="2000" b="1" dirty="0"/>
              <a:t> award reduced by 67%</a:t>
            </a:r>
          </a:p>
          <a:p>
            <a:pPr marL="800100" lvl="1" indent="-342900" eaLnBrk="0" hangingPunct="0">
              <a:spcBef>
                <a:spcPct val="20000"/>
              </a:spcBef>
              <a:buSzPct val="125000"/>
              <a:buFont typeface="Lucida Grande"/>
              <a:buChar char="-"/>
            </a:pPr>
            <a:r>
              <a:rPr lang="en-US" sz="2000" b="1" dirty="0"/>
              <a:t>Profs. Cash and Guerra’s proposals not funded</a:t>
            </a:r>
          </a:p>
          <a:p>
            <a:pPr marL="800100" lvl="1" indent="-342900" eaLnBrk="0" hangingPunct="0">
              <a:spcBef>
                <a:spcPct val="20000"/>
              </a:spcBef>
              <a:buSzPct val="125000"/>
              <a:buFont typeface="Lucida Grande"/>
              <a:buChar char="-"/>
            </a:pPr>
            <a:r>
              <a:rPr lang="en-US" sz="2000" b="1" dirty="0"/>
              <a:t>Four other submissions not funded</a:t>
            </a:r>
          </a:p>
          <a:p>
            <a:pPr marL="234950" indent="-234950" eaLnBrk="0" hangingPunct="0">
              <a:spcBef>
                <a:spcPts val="1680"/>
              </a:spcBef>
              <a:buSzPct val="125000"/>
              <a:buFont typeface="Arial" panose="020B0604020202020204" pitchFamily="34" charset="0"/>
              <a:buChar char="•"/>
            </a:pPr>
            <a:r>
              <a:rPr lang="en-US" sz="2000" b="1" dirty="0"/>
              <a:t>Those submitting proposals still need to be informed of results</a:t>
            </a:r>
          </a:p>
        </p:txBody>
      </p:sp>
    </p:spTree>
    <p:extLst>
      <p:ext uri="{BB962C8B-B14F-4D97-AF65-F5344CB8AC3E}">
        <p14:creationId xmlns:p14="http://schemas.microsoft.com/office/powerpoint/2010/main" val="35896330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9.6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20054</TotalTime>
  <Words>161</Words>
  <Application>Microsoft Macintosh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Lucida Grande</vt:lpstr>
      <vt:lpstr>Monotype Sorts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Sean Babiniec</dc:creator>
  <cp:lastModifiedBy>Neal Sullivan</cp:lastModifiedBy>
  <cp:revision>774</cp:revision>
  <cp:lastPrinted>2021-10-23T04:42:46Z</cp:lastPrinted>
  <dcterms:created xsi:type="dcterms:W3CDTF">2009-01-04T18:11:30Z</dcterms:created>
  <dcterms:modified xsi:type="dcterms:W3CDTF">2021-11-09T00:07:12Z</dcterms:modified>
</cp:coreProperties>
</file>