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63" r:id="rId3"/>
    <p:sldId id="287" r:id="rId4"/>
    <p:sldId id="266" r:id="rId5"/>
    <p:sldId id="267" r:id="rId6"/>
    <p:sldId id="269" r:id="rId7"/>
    <p:sldId id="316" r:id="rId8"/>
    <p:sldId id="318" r:id="rId9"/>
    <p:sldId id="317" r:id="rId10"/>
    <p:sldId id="319" r:id="rId11"/>
    <p:sldId id="313" r:id="rId12"/>
    <p:sldId id="314" r:id="rId13"/>
    <p:sldId id="320" r:id="rId14"/>
    <p:sldId id="315" r:id="rId15"/>
    <p:sldId id="284" r:id="rId16"/>
    <p:sldId id="276" r:id="rId17"/>
    <p:sldId id="312" r:id="rId18"/>
    <p:sldId id="295" r:id="rId19"/>
    <p:sldId id="280" r:id="rId20"/>
    <p:sldId id="291" r:id="rId21"/>
    <p:sldId id="271" r:id="rId22"/>
    <p:sldId id="270" r:id="rId23"/>
    <p:sldId id="274" r:id="rId24"/>
    <p:sldId id="293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14D"/>
    <a:srgbClr val="263F6A"/>
    <a:srgbClr val="8B8D8E"/>
    <a:srgbClr val="CED5DD"/>
    <a:srgbClr val="B2B4B3"/>
    <a:srgbClr val="DD5F36"/>
    <a:srgbClr val="D2492A"/>
    <a:srgbClr val="92A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9"/>
    <p:restoredTop sz="95680" autoAdjust="0"/>
  </p:normalViewPr>
  <p:slideViewPr>
    <p:cSldViewPr snapToGrid="0" snapToObjects="1">
      <p:cViewPr varScale="1">
        <p:scale>
          <a:sx n="108" d="100"/>
          <a:sy n="108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8" d="100"/>
          <a:sy n="168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708F6-D1E0-4AB5-9443-E99A869DD56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5B69A5E-F7EE-4A90-BEB1-47087B29C1B9}">
      <dgm:prSet/>
      <dgm:spPr/>
      <dgm:t>
        <a:bodyPr/>
        <a:lstStyle/>
        <a:p>
          <a:r>
            <a:rPr lang="en-US" b="0" i="0" dirty="0"/>
            <a:t>Most Universities suggest that faculty plan on about 8 hours for each hour of course time – so most courses should plan on about 384 hours of development/prep time.</a:t>
          </a:r>
          <a:endParaRPr lang="en-US" dirty="0"/>
        </a:p>
      </dgm:t>
    </dgm:pt>
    <dgm:pt modelId="{4D79CF8A-5D35-41FE-B3C8-6A4684D80EE9}" type="parTrans" cxnId="{974B9607-9EDD-48E3-9C77-09F97D1DF1EA}">
      <dgm:prSet/>
      <dgm:spPr/>
      <dgm:t>
        <a:bodyPr/>
        <a:lstStyle/>
        <a:p>
          <a:endParaRPr lang="en-US"/>
        </a:p>
      </dgm:t>
    </dgm:pt>
    <dgm:pt modelId="{84246FB4-5FCA-4B92-84D5-259DD8A8FE43}" type="sibTrans" cxnId="{974B9607-9EDD-48E3-9C77-09F97D1DF1EA}">
      <dgm:prSet/>
      <dgm:spPr/>
      <dgm:t>
        <a:bodyPr/>
        <a:lstStyle/>
        <a:p>
          <a:endParaRPr lang="en-US"/>
        </a:p>
      </dgm:t>
    </dgm:pt>
    <dgm:pt modelId="{9C904187-E78A-4F52-8471-5F113F7B9422}">
      <dgm:prSet/>
      <dgm:spPr/>
      <dgm:t>
        <a:bodyPr/>
        <a:lstStyle/>
        <a:p>
          <a:r>
            <a:rPr lang="en-US" b="0" i="0" dirty="0"/>
            <a:t>We have a collaborative design process (faculty builder and OLED- plus support team) that takes most faculty about 140 hours of development time (~14 weeks @ ~10 hrs./week)</a:t>
          </a:r>
          <a:endParaRPr lang="en-US" dirty="0"/>
        </a:p>
      </dgm:t>
    </dgm:pt>
    <dgm:pt modelId="{F470D1F9-09B3-4495-879E-962F2C8C0471}" type="parTrans" cxnId="{9E6DFFF1-329C-47BE-8043-789E2305B4A7}">
      <dgm:prSet/>
      <dgm:spPr/>
      <dgm:t>
        <a:bodyPr/>
        <a:lstStyle/>
        <a:p>
          <a:endParaRPr lang="en-US"/>
        </a:p>
      </dgm:t>
    </dgm:pt>
    <dgm:pt modelId="{824369E9-94F5-4489-A70C-02636E88C196}" type="sibTrans" cxnId="{9E6DFFF1-329C-47BE-8043-789E2305B4A7}">
      <dgm:prSet/>
      <dgm:spPr/>
      <dgm:t>
        <a:bodyPr/>
        <a:lstStyle/>
        <a:p>
          <a:endParaRPr lang="en-US"/>
        </a:p>
      </dgm:t>
    </dgm:pt>
    <dgm:pt modelId="{7BE5A9AF-67B9-4265-BD14-EF0F6FF99BA6}">
      <dgm:prSet/>
      <dgm:spPr/>
      <dgm:t>
        <a:bodyPr/>
        <a:lstStyle/>
        <a:p>
          <a:r>
            <a:rPr lang="en-US" b="0" i="0"/>
            <a:t>Vast majority of faculty complete their build in about 14 weeks and then are reviewed against Mines Online Course Design Standards by another faculty member and a Mines Online member.</a:t>
          </a:r>
          <a:endParaRPr lang="en-US"/>
        </a:p>
      </dgm:t>
    </dgm:pt>
    <dgm:pt modelId="{2A98324E-E73B-4010-85AC-5E110AC3D324}" type="parTrans" cxnId="{A4824FCE-2953-4A6A-B794-5ED2DA6D3945}">
      <dgm:prSet/>
      <dgm:spPr/>
      <dgm:t>
        <a:bodyPr/>
        <a:lstStyle/>
        <a:p>
          <a:endParaRPr lang="en-US"/>
        </a:p>
      </dgm:t>
    </dgm:pt>
    <dgm:pt modelId="{112B4FC6-7D71-4ACF-8B40-694FCB76BCC0}" type="sibTrans" cxnId="{A4824FCE-2953-4A6A-B794-5ED2DA6D3945}">
      <dgm:prSet/>
      <dgm:spPr/>
      <dgm:t>
        <a:bodyPr/>
        <a:lstStyle/>
        <a:p>
          <a:endParaRPr lang="en-US"/>
        </a:p>
      </dgm:t>
    </dgm:pt>
    <dgm:pt modelId="{4DB4DE57-0DE9-7B48-AB5B-D0651060B688}" type="pres">
      <dgm:prSet presAssocID="{7D7708F6-D1E0-4AB5-9443-E99A869DD568}" presName="vert0" presStyleCnt="0">
        <dgm:presLayoutVars>
          <dgm:dir/>
          <dgm:animOne val="branch"/>
          <dgm:animLvl val="lvl"/>
        </dgm:presLayoutVars>
      </dgm:prSet>
      <dgm:spPr/>
    </dgm:pt>
    <dgm:pt modelId="{C7445683-4ECE-1C45-BA31-3132DEB30AB5}" type="pres">
      <dgm:prSet presAssocID="{B5B69A5E-F7EE-4A90-BEB1-47087B29C1B9}" presName="thickLine" presStyleLbl="alignNode1" presStyleIdx="0" presStyleCnt="3"/>
      <dgm:spPr/>
    </dgm:pt>
    <dgm:pt modelId="{33B2BD50-BA8B-1047-A5BB-893479885E5D}" type="pres">
      <dgm:prSet presAssocID="{B5B69A5E-F7EE-4A90-BEB1-47087B29C1B9}" presName="horz1" presStyleCnt="0"/>
      <dgm:spPr/>
    </dgm:pt>
    <dgm:pt modelId="{D141E947-12D1-2D42-8208-E208C157F028}" type="pres">
      <dgm:prSet presAssocID="{B5B69A5E-F7EE-4A90-BEB1-47087B29C1B9}" presName="tx1" presStyleLbl="revTx" presStyleIdx="0" presStyleCnt="3"/>
      <dgm:spPr/>
    </dgm:pt>
    <dgm:pt modelId="{BF9223A6-EFBA-6740-BDD1-36EEDF30A0F7}" type="pres">
      <dgm:prSet presAssocID="{B5B69A5E-F7EE-4A90-BEB1-47087B29C1B9}" presName="vert1" presStyleCnt="0"/>
      <dgm:spPr/>
    </dgm:pt>
    <dgm:pt modelId="{13B00E2B-FD9D-7348-965F-E96C3A7A2CCE}" type="pres">
      <dgm:prSet presAssocID="{9C904187-E78A-4F52-8471-5F113F7B9422}" presName="thickLine" presStyleLbl="alignNode1" presStyleIdx="1" presStyleCnt="3"/>
      <dgm:spPr/>
    </dgm:pt>
    <dgm:pt modelId="{B65EFEFF-C657-544C-9BD8-ADA33F625F05}" type="pres">
      <dgm:prSet presAssocID="{9C904187-E78A-4F52-8471-5F113F7B9422}" presName="horz1" presStyleCnt="0"/>
      <dgm:spPr/>
    </dgm:pt>
    <dgm:pt modelId="{AF51CDF8-28DA-EA4E-85B5-C7534597C217}" type="pres">
      <dgm:prSet presAssocID="{9C904187-E78A-4F52-8471-5F113F7B9422}" presName="tx1" presStyleLbl="revTx" presStyleIdx="1" presStyleCnt="3"/>
      <dgm:spPr/>
    </dgm:pt>
    <dgm:pt modelId="{D2283AC1-4136-C047-8D6E-983AEF876DFB}" type="pres">
      <dgm:prSet presAssocID="{9C904187-E78A-4F52-8471-5F113F7B9422}" presName="vert1" presStyleCnt="0"/>
      <dgm:spPr/>
    </dgm:pt>
    <dgm:pt modelId="{18058938-06E6-A241-9B5B-B8955A9C5695}" type="pres">
      <dgm:prSet presAssocID="{7BE5A9AF-67B9-4265-BD14-EF0F6FF99BA6}" presName="thickLine" presStyleLbl="alignNode1" presStyleIdx="2" presStyleCnt="3"/>
      <dgm:spPr/>
    </dgm:pt>
    <dgm:pt modelId="{1FF46E83-8B3F-7441-A62E-3EBD93277DDE}" type="pres">
      <dgm:prSet presAssocID="{7BE5A9AF-67B9-4265-BD14-EF0F6FF99BA6}" presName="horz1" presStyleCnt="0"/>
      <dgm:spPr/>
    </dgm:pt>
    <dgm:pt modelId="{EA76CB22-FA9E-1946-8BCC-211594F6B111}" type="pres">
      <dgm:prSet presAssocID="{7BE5A9AF-67B9-4265-BD14-EF0F6FF99BA6}" presName="tx1" presStyleLbl="revTx" presStyleIdx="2" presStyleCnt="3"/>
      <dgm:spPr/>
    </dgm:pt>
    <dgm:pt modelId="{03CAB51D-6D1E-394F-B58C-4726B54214A3}" type="pres">
      <dgm:prSet presAssocID="{7BE5A9AF-67B9-4265-BD14-EF0F6FF99BA6}" presName="vert1" presStyleCnt="0"/>
      <dgm:spPr/>
    </dgm:pt>
  </dgm:ptLst>
  <dgm:cxnLst>
    <dgm:cxn modelId="{974B9607-9EDD-48E3-9C77-09F97D1DF1EA}" srcId="{7D7708F6-D1E0-4AB5-9443-E99A869DD568}" destId="{B5B69A5E-F7EE-4A90-BEB1-47087B29C1B9}" srcOrd="0" destOrd="0" parTransId="{4D79CF8A-5D35-41FE-B3C8-6A4684D80EE9}" sibTransId="{84246FB4-5FCA-4B92-84D5-259DD8A8FE43}"/>
    <dgm:cxn modelId="{CEC7C622-1CD8-C843-93AE-5900C8BE53F7}" type="presOf" srcId="{7D7708F6-D1E0-4AB5-9443-E99A869DD568}" destId="{4DB4DE57-0DE9-7B48-AB5B-D0651060B688}" srcOrd="0" destOrd="0" presId="urn:microsoft.com/office/officeart/2008/layout/LinedList"/>
    <dgm:cxn modelId="{23D8AA6D-F593-6D4D-AE65-98ACF4A93A4D}" type="presOf" srcId="{B5B69A5E-F7EE-4A90-BEB1-47087B29C1B9}" destId="{D141E947-12D1-2D42-8208-E208C157F028}" srcOrd="0" destOrd="0" presId="urn:microsoft.com/office/officeart/2008/layout/LinedList"/>
    <dgm:cxn modelId="{A4824FCE-2953-4A6A-B794-5ED2DA6D3945}" srcId="{7D7708F6-D1E0-4AB5-9443-E99A869DD568}" destId="{7BE5A9AF-67B9-4265-BD14-EF0F6FF99BA6}" srcOrd="2" destOrd="0" parTransId="{2A98324E-E73B-4010-85AC-5E110AC3D324}" sibTransId="{112B4FC6-7D71-4ACF-8B40-694FCB76BCC0}"/>
    <dgm:cxn modelId="{349F90E6-6BA9-0F4E-906B-CB5410C9AE71}" type="presOf" srcId="{7BE5A9AF-67B9-4265-BD14-EF0F6FF99BA6}" destId="{EA76CB22-FA9E-1946-8BCC-211594F6B111}" srcOrd="0" destOrd="0" presId="urn:microsoft.com/office/officeart/2008/layout/LinedList"/>
    <dgm:cxn modelId="{9E6DFFF1-329C-47BE-8043-789E2305B4A7}" srcId="{7D7708F6-D1E0-4AB5-9443-E99A869DD568}" destId="{9C904187-E78A-4F52-8471-5F113F7B9422}" srcOrd="1" destOrd="0" parTransId="{F470D1F9-09B3-4495-879E-962F2C8C0471}" sibTransId="{824369E9-94F5-4489-A70C-02636E88C196}"/>
    <dgm:cxn modelId="{87A9EEFB-7755-BA4D-993B-8281390D4E30}" type="presOf" srcId="{9C904187-E78A-4F52-8471-5F113F7B9422}" destId="{AF51CDF8-28DA-EA4E-85B5-C7534597C217}" srcOrd="0" destOrd="0" presId="urn:microsoft.com/office/officeart/2008/layout/LinedList"/>
    <dgm:cxn modelId="{A8FA31CF-A42C-464A-BD02-02CECBAB0A9F}" type="presParOf" srcId="{4DB4DE57-0DE9-7B48-AB5B-D0651060B688}" destId="{C7445683-4ECE-1C45-BA31-3132DEB30AB5}" srcOrd="0" destOrd="0" presId="urn:microsoft.com/office/officeart/2008/layout/LinedList"/>
    <dgm:cxn modelId="{704D79A2-63DB-034C-9911-FD1D5933304D}" type="presParOf" srcId="{4DB4DE57-0DE9-7B48-AB5B-D0651060B688}" destId="{33B2BD50-BA8B-1047-A5BB-893479885E5D}" srcOrd="1" destOrd="0" presId="urn:microsoft.com/office/officeart/2008/layout/LinedList"/>
    <dgm:cxn modelId="{A9AF2A6B-FB96-0A44-9E4C-77F750B90DEB}" type="presParOf" srcId="{33B2BD50-BA8B-1047-A5BB-893479885E5D}" destId="{D141E947-12D1-2D42-8208-E208C157F028}" srcOrd="0" destOrd="0" presId="urn:microsoft.com/office/officeart/2008/layout/LinedList"/>
    <dgm:cxn modelId="{9EB6DDE1-8672-D24F-821B-A6E0BF07A423}" type="presParOf" srcId="{33B2BD50-BA8B-1047-A5BB-893479885E5D}" destId="{BF9223A6-EFBA-6740-BDD1-36EEDF30A0F7}" srcOrd="1" destOrd="0" presId="urn:microsoft.com/office/officeart/2008/layout/LinedList"/>
    <dgm:cxn modelId="{DFF63352-387F-E540-907C-01B9F20B75A0}" type="presParOf" srcId="{4DB4DE57-0DE9-7B48-AB5B-D0651060B688}" destId="{13B00E2B-FD9D-7348-965F-E96C3A7A2CCE}" srcOrd="2" destOrd="0" presId="urn:microsoft.com/office/officeart/2008/layout/LinedList"/>
    <dgm:cxn modelId="{110C7296-825F-6044-84C9-C51FC82AE585}" type="presParOf" srcId="{4DB4DE57-0DE9-7B48-AB5B-D0651060B688}" destId="{B65EFEFF-C657-544C-9BD8-ADA33F625F05}" srcOrd="3" destOrd="0" presId="urn:microsoft.com/office/officeart/2008/layout/LinedList"/>
    <dgm:cxn modelId="{B2CB2541-5002-CE40-8F10-465E8ABEA406}" type="presParOf" srcId="{B65EFEFF-C657-544C-9BD8-ADA33F625F05}" destId="{AF51CDF8-28DA-EA4E-85B5-C7534597C217}" srcOrd="0" destOrd="0" presId="urn:microsoft.com/office/officeart/2008/layout/LinedList"/>
    <dgm:cxn modelId="{FE2015A8-3CB4-2944-B4CA-9BE4189DC7ED}" type="presParOf" srcId="{B65EFEFF-C657-544C-9BD8-ADA33F625F05}" destId="{D2283AC1-4136-C047-8D6E-983AEF876DFB}" srcOrd="1" destOrd="0" presId="urn:microsoft.com/office/officeart/2008/layout/LinedList"/>
    <dgm:cxn modelId="{27C76FC2-3ACB-A941-8499-B876C05760E7}" type="presParOf" srcId="{4DB4DE57-0DE9-7B48-AB5B-D0651060B688}" destId="{18058938-06E6-A241-9B5B-B8955A9C5695}" srcOrd="4" destOrd="0" presId="urn:microsoft.com/office/officeart/2008/layout/LinedList"/>
    <dgm:cxn modelId="{15FB734A-AC9A-F749-907A-7ABCDFBC6D3C}" type="presParOf" srcId="{4DB4DE57-0DE9-7B48-AB5B-D0651060B688}" destId="{1FF46E83-8B3F-7441-A62E-3EBD93277DDE}" srcOrd="5" destOrd="0" presId="urn:microsoft.com/office/officeart/2008/layout/LinedList"/>
    <dgm:cxn modelId="{1BE68C79-61CC-8C4B-BF80-13E4EDD7A4B4}" type="presParOf" srcId="{1FF46E83-8B3F-7441-A62E-3EBD93277DDE}" destId="{EA76CB22-FA9E-1946-8BCC-211594F6B111}" srcOrd="0" destOrd="0" presId="urn:microsoft.com/office/officeart/2008/layout/LinedList"/>
    <dgm:cxn modelId="{D6D637EA-BB89-AA46-BA3C-462C2D3B7F51}" type="presParOf" srcId="{1FF46E83-8B3F-7441-A62E-3EBD93277DDE}" destId="{03CAB51D-6D1E-394F-B58C-4726B54214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45683-4ECE-1C45-BA31-3132DEB30AB5}">
      <dsp:nvSpPr>
        <dsp:cNvPr id="0" name=""/>
        <dsp:cNvSpPr/>
      </dsp:nvSpPr>
      <dsp:spPr>
        <a:xfrm>
          <a:off x="0" y="2638"/>
          <a:ext cx="82311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1E947-12D1-2D42-8208-E208C157F028}">
      <dsp:nvSpPr>
        <dsp:cNvPr id="0" name=""/>
        <dsp:cNvSpPr/>
      </dsp:nvSpPr>
      <dsp:spPr>
        <a:xfrm>
          <a:off x="0" y="2638"/>
          <a:ext cx="8231188" cy="179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Most Universities suggest that faculty plan on about 8 hours for each hour of course time – so most courses should plan on about 384 hours of development/prep time.</a:t>
          </a:r>
          <a:endParaRPr lang="en-US" sz="2800" kern="1200" dirty="0"/>
        </a:p>
      </dsp:txBody>
      <dsp:txXfrm>
        <a:off x="0" y="2638"/>
        <a:ext cx="8231188" cy="1799524"/>
      </dsp:txXfrm>
    </dsp:sp>
    <dsp:sp modelId="{13B00E2B-FD9D-7348-965F-E96C3A7A2CCE}">
      <dsp:nvSpPr>
        <dsp:cNvPr id="0" name=""/>
        <dsp:cNvSpPr/>
      </dsp:nvSpPr>
      <dsp:spPr>
        <a:xfrm>
          <a:off x="0" y="1802163"/>
          <a:ext cx="82311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1CDF8-28DA-EA4E-85B5-C7534597C217}">
      <dsp:nvSpPr>
        <dsp:cNvPr id="0" name=""/>
        <dsp:cNvSpPr/>
      </dsp:nvSpPr>
      <dsp:spPr>
        <a:xfrm>
          <a:off x="0" y="1802163"/>
          <a:ext cx="8231188" cy="179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We have a collaborative design process (faculty builder and OLED- plus support team) that takes most faculty about 140 hours of development time (~14 weeks @ ~10 hrs./week)</a:t>
          </a:r>
          <a:endParaRPr lang="en-US" sz="2800" kern="1200" dirty="0"/>
        </a:p>
      </dsp:txBody>
      <dsp:txXfrm>
        <a:off x="0" y="1802163"/>
        <a:ext cx="8231188" cy="1799524"/>
      </dsp:txXfrm>
    </dsp:sp>
    <dsp:sp modelId="{18058938-06E6-A241-9B5B-B8955A9C5695}">
      <dsp:nvSpPr>
        <dsp:cNvPr id="0" name=""/>
        <dsp:cNvSpPr/>
      </dsp:nvSpPr>
      <dsp:spPr>
        <a:xfrm>
          <a:off x="0" y="3601688"/>
          <a:ext cx="82311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6CB22-FA9E-1946-8BCC-211594F6B111}">
      <dsp:nvSpPr>
        <dsp:cNvPr id="0" name=""/>
        <dsp:cNvSpPr/>
      </dsp:nvSpPr>
      <dsp:spPr>
        <a:xfrm>
          <a:off x="0" y="3601688"/>
          <a:ext cx="8231188" cy="179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Vast majority of faculty complete their build in about 14 weeks and then are reviewed against Mines Online Course Design Standards by another faculty member and a Mines Online member.</a:t>
          </a:r>
          <a:endParaRPr lang="en-US" sz="2800" kern="1200"/>
        </a:p>
      </dsp:txBody>
      <dsp:txXfrm>
        <a:off x="0" y="3601688"/>
        <a:ext cx="8231188" cy="1799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5C9C-88A3-CA43-B162-DCC4E1E4BE7D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E5E8-0999-F94A-9937-3F8545B1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B17C-E6BC-421E-9C53-D644A914BDF5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B7C9-9F5F-4222-8247-EFE5E371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b="1" dirty="0"/>
              <a:t>Access</a:t>
            </a:r>
            <a:r>
              <a:rPr lang="en-US" dirty="0"/>
              <a:t> regardless of geographical locations (some technical limitations)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b="1" dirty="0"/>
              <a:t>Flexibility</a:t>
            </a:r>
            <a:r>
              <a:rPr lang="en-US" dirty="0"/>
              <a:t> in when (during day/week) learning occurs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b="1" dirty="0"/>
              <a:t>Engaging</a:t>
            </a:r>
            <a:r>
              <a:rPr lang="en-US" dirty="0"/>
              <a:t> learning opportunities 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dirty="0"/>
              <a:t>Utilization of </a:t>
            </a:r>
            <a:r>
              <a:rPr lang="en-US" b="1" dirty="0"/>
              <a:t>modern</a:t>
            </a:r>
            <a:r>
              <a:rPr lang="en-US" dirty="0"/>
              <a:t> </a:t>
            </a:r>
            <a:r>
              <a:rPr lang="en-US" b="1" dirty="0"/>
              <a:t>approaches</a:t>
            </a:r>
            <a:r>
              <a:rPr lang="en-US" dirty="0"/>
              <a:t> to teaching and learning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dirty="0"/>
              <a:t>Providing </a:t>
            </a:r>
            <a:r>
              <a:rPr lang="en-US" b="1" dirty="0"/>
              <a:t>additional supports </a:t>
            </a:r>
            <a:r>
              <a:rPr lang="en-US" dirty="0"/>
              <a:t>(scaffolds) for students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dirty="0"/>
              <a:t>Can reach </a:t>
            </a:r>
            <a:r>
              <a:rPr lang="en-US" b="1" dirty="0"/>
              <a:t>diverse learners </a:t>
            </a:r>
            <a:r>
              <a:rPr lang="en-US" dirty="0"/>
              <a:t>including those with disabilities, working professionals,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3B7C9-9F5F-4222-8247-EFE5E3714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9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3B7C9-9F5F-4222-8247-EFE5E3714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8"/>
            <a:ext cx="10356915" cy="58257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55106-BA85-A046-A450-43480962F8F7}"/>
              </a:ext>
            </a:extLst>
          </p:cNvPr>
          <p:cNvSpPr/>
          <p:nvPr userDrawn="1"/>
        </p:nvSpPr>
        <p:spPr>
          <a:xfrm>
            <a:off x="-34047" y="0"/>
            <a:ext cx="12260094" cy="6265544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B3FD82-CB41-C84B-B706-06F09C4B7CF1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Subhead, name or date goes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429AB2-51CA-D34A-933D-348196C30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6"/>
            <a:ext cx="10356915" cy="58257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</a:rPr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16478-27A8-5948-917C-6E6357F4BB0B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0F95D-C0F7-B448-B59E-D27295E0C7A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F5E0A-84A7-2F4C-A9C5-069A0CC392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29638-9519-5646-BC6C-4C995584BC00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67B4F-5A8F-3845-8B30-98B83A0003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B1FB3-2557-BB46-9386-C66D040E87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728" y="-9729"/>
            <a:ext cx="12201728" cy="626554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15021-AF61-AF4F-9B48-1343FD8CB059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7278D-9F84-1645-9C4A-4B5FD9D6895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29617-3EE6-934F-B272-92B6163ABCA3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977242-14B3-B24E-8B0C-44E4362EFCB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053E08-80AB-B043-979E-87B7A1E7EB2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57081-B141-9B4E-9482-F401745054E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0EA07-1225-FE4C-917E-74A024F5E428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1F743-16CE-3043-9E24-77715B0645D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38202" y="5746528"/>
            <a:ext cx="13016751" cy="7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314D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 sz="4400" b="1" i="0" dirty="0">
                <a:latin typeface="Arial" panose="020B0604020202020204" pitchFamily="34" charset="0"/>
                <a:cs typeface="Arial" panose="020B0604020202020204" pitchFamily="34" charset="0"/>
              </a:rPr>
              <a:t>Headline Copy Goes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ab.com/insights/blogs/adult-learner/graduate-student-recruitment-strategy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Mines Online Status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371" y="4859675"/>
            <a:ext cx="9144000" cy="533381"/>
          </a:xfrm>
        </p:spPr>
        <p:txBody>
          <a:bodyPr/>
          <a:lstStyle/>
          <a:p>
            <a:r>
              <a:rPr lang="en-US" dirty="0"/>
              <a:t>Sam Spiegel</a:t>
            </a:r>
            <a:r>
              <a:rPr lang="en-US"/>
              <a:t>, Assistant V.P. </a:t>
            </a:r>
            <a:r>
              <a:rPr lang="en-US" dirty="0"/>
              <a:t>Online Education</a:t>
            </a:r>
          </a:p>
        </p:txBody>
      </p:sp>
    </p:spTree>
    <p:extLst>
      <p:ext uri="{BB962C8B-B14F-4D97-AF65-F5344CB8AC3E}">
        <p14:creationId xmlns:p14="http://schemas.microsoft.com/office/powerpoint/2010/main" val="201888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56FB-EDC3-2842-A5C8-6F8B8D69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440B-6589-884C-9D62-B685D330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5E68B-977A-F44F-8434-F9747BDA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A03E9-BC5E-B546-9E8A-B36795A71803}"/>
              </a:ext>
            </a:extLst>
          </p:cNvPr>
          <p:cNvSpPr txBox="1"/>
          <p:nvPr/>
        </p:nvSpPr>
        <p:spPr>
          <a:xfrm>
            <a:off x="7658100" y="4191099"/>
            <a:ext cx="4432300" cy="26468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00FF"/>
              </a:highlight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Mines Online and Infrastructure Organized to support online teaching and learning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(2018 version)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30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8B37-1708-F744-AFD0-156F2A32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&amp; Developing </a:t>
            </a:r>
            <a:br>
              <a:rPr lang="en-US" dirty="0"/>
            </a:br>
            <a:r>
              <a:rPr lang="en-US" dirty="0"/>
              <a:t>Online Programs and Courses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ACFD1-2459-5A46-8788-7972CBAFC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1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769AC-9304-3C4B-8254-6EE2E323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Online Approval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513CFF-C82B-2C49-9F2B-57A6564B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994"/>
            <a:ext cx="10515600" cy="43513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Online follows the same processes as residential with a few exceptions:</a:t>
            </a:r>
          </a:p>
          <a:p>
            <a:pPr>
              <a:spcAft>
                <a:spcPts val="600"/>
              </a:spcAft>
            </a:pPr>
            <a:r>
              <a:rPr lang="en-US" dirty="0"/>
              <a:t>Early market study and review by Mines Online to help refine and target portfolio and resources</a:t>
            </a:r>
          </a:p>
          <a:p>
            <a:pPr>
              <a:spcAft>
                <a:spcPts val="600"/>
              </a:spcAft>
            </a:pPr>
            <a:r>
              <a:rPr lang="en-US" dirty="0"/>
              <a:t>Provost and VP for Global Initiatives review proposals</a:t>
            </a:r>
          </a:p>
          <a:p>
            <a:pPr>
              <a:spcAft>
                <a:spcPts val="600"/>
              </a:spcAft>
            </a:pPr>
            <a:r>
              <a:rPr lang="en-US" dirty="0"/>
              <a:t>Once approved, there are defined and required development and teaching processes</a:t>
            </a:r>
          </a:p>
        </p:txBody>
      </p:sp>
    </p:spTree>
    <p:extLst>
      <p:ext uri="{BB962C8B-B14F-4D97-AF65-F5344CB8AC3E}">
        <p14:creationId xmlns:p14="http://schemas.microsoft.com/office/powerpoint/2010/main" val="125532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93D1-E298-B14B-86BC-A81E8D6E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1EE4-412D-C148-8BD7-05725924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559299"/>
            <a:ext cx="11353800" cy="1617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new flow chart with step-by-step guidance and projected funding will be shared next month.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9594B-99EB-F84F-9BC7-6CBBB197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9242-1423-6C49-9FF5-FFE4F5B0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Development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D42F60-5917-4BE4-8EBB-AF17032C5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899333"/>
              </p:ext>
            </p:extLst>
          </p:nvPr>
        </p:nvGraphicFramePr>
        <p:xfrm>
          <a:off x="3124200" y="457201"/>
          <a:ext cx="8231188" cy="540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20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AC5-EE99-4780-9BFE-40DE07DC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 Online by the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CE49-90AF-478D-8EF4-494C829B8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5531"/>
            <a:ext cx="11047411" cy="978257"/>
          </a:xfrm>
        </p:spPr>
        <p:txBody>
          <a:bodyPr>
            <a:noAutofit/>
          </a:bodyPr>
          <a:lstStyle/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ea typeface="Calibri" panose="020F0502020204030204" pitchFamily="34" charset="0"/>
              </a:rPr>
              <a:t>Mines Online by the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E1345-C44A-4D43-9A90-0D9B7510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550"/>
            <a:ext cx="10515600" cy="4845869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</a:rPr>
              <a:t>Fully Online Programs :</a:t>
            </a:r>
          </a:p>
          <a:p>
            <a:pPr marL="800089" lvl="1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Launched:   </a:t>
            </a:r>
            <a:r>
              <a:rPr lang="en-US" b="1" dirty="0">
                <a:effectLst/>
                <a:ea typeface="Calibri" panose="020F0502020204030204" pitchFamily="34" charset="0"/>
              </a:rPr>
              <a:t>22 degrees </a:t>
            </a:r>
            <a:r>
              <a:rPr lang="en-US" dirty="0">
                <a:effectLst/>
                <a:ea typeface="Calibri" panose="020F0502020204030204" pitchFamily="34" charset="0"/>
              </a:rPr>
              <a:t>(1 PhD; 2 MS; 19 Cert.**)	</a:t>
            </a:r>
          </a:p>
          <a:p>
            <a:pPr marL="800089" lvl="1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Launched:  </a:t>
            </a:r>
            <a:r>
              <a:rPr lang="en-US" b="1" dirty="0">
                <a:effectLst/>
                <a:ea typeface="Calibri" panose="020F0502020204030204" pitchFamily="34" charset="0"/>
              </a:rPr>
              <a:t>9 CPES </a:t>
            </a:r>
            <a:r>
              <a:rPr lang="en-US" dirty="0">
                <a:effectLst/>
                <a:ea typeface="Calibri" panose="020F0502020204030204" pitchFamily="34" charset="0"/>
              </a:rPr>
              <a:t>short courses</a:t>
            </a:r>
          </a:p>
          <a:p>
            <a:pPr marL="800089" lvl="1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In Development:  2 MS &amp; 6 Cert.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</a:rPr>
              <a:t>Courses: </a:t>
            </a:r>
          </a:p>
          <a:p>
            <a:pPr marL="800089" lvl="1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Calibri" panose="020F0502020204030204" pitchFamily="34" charset="0"/>
              </a:rPr>
              <a:t>122 built and passed Standards</a:t>
            </a:r>
          </a:p>
          <a:p>
            <a:pPr marL="800089" lvl="1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33 Proposed courses delayed in development</a:t>
            </a:r>
          </a:p>
          <a:p>
            <a:pPr marL="800089" lvl="1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~ 9 courses started but not completed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800089" lvl="1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4 courses mostly built – did not pass standards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BC9D7-3FF8-FD43-A844-2C8F66AA99B5}"/>
              </a:ext>
            </a:extLst>
          </p:cNvPr>
          <p:cNvSpPr txBox="1"/>
          <p:nvPr/>
        </p:nvSpPr>
        <p:spPr>
          <a:xfrm>
            <a:off x="8786187" y="751344"/>
            <a:ext cx="324057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Target Goals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Steady state of ~ 900 fully-online graduate students enrolled in online degree programs.</a:t>
            </a:r>
          </a:p>
          <a:p>
            <a:endParaRPr lang="en-US" dirty="0"/>
          </a:p>
          <a:p>
            <a:r>
              <a:rPr lang="en-US" dirty="0"/>
              <a:t>That goal may be adjusted to account for # fully-online students enrolled in online credit-bearing courses.</a:t>
            </a:r>
          </a:p>
          <a:p>
            <a:endParaRPr lang="en-US" dirty="0"/>
          </a:p>
          <a:p>
            <a:r>
              <a:rPr lang="en-US" dirty="0"/>
              <a:t>Continuing education experiences – goal not established yet.</a:t>
            </a:r>
          </a:p>
          <a:p>
            <a:endParaRPr lang="en-US" dirty="0"/>
          </a:p>
          <a:p>
            <a:r>
              <a:rPr lang="en-US" dirty="0"/>
              <a:t>UG level- goal is to support more flexibility and tackle bottle-neck courses issues.</a:t>
            </a:r>
          </a:p>
        </p:txBody>
      </p:sp>
      <p:pic>
        <p:nvPicPr>
          <p:cNvPr id="1026" name="Picture 2" descr="Math - 2nd grade in Turtle Town">
            <a:extLst>
              <a:ext uri="{FF2B5EF4-FFF2-40B4-BE49-F238E27FC236}">
                <a16:creationId xmlns:a16="http://schemas.microsoft.com/office/drawing/2014/main" id="{54610653-5F40-2A45-AB07-FC4B98B1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66" y="282896"/>
            <a:ext cx="1666834" cy="9368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0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B97AF3-28DA-AD46-8F2C-6769ACBB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752" y="74049"/>
            <a:ext cx="8375248" cy="6783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D666D-DEA9-BA4D-A506-5E283ABA12D0}"/>
              </a:ext>
            </a:extLst>
          </p:cNvPr>
          <p:cNvSpPr txBox="1"/>
          <p:nvPr/>
        </p:nvSpPr>
        <p:spPr>
          <a:xfrm>
            <a:off x="475013" y="700644"/>
            <a:ext cx="30400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Mines’ online students are performing at comparable levels with our residential population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(based on grade distributions, retention, and student feedback)</a:t>
            </a:r>
          </a:p>
        </p:txBody>
      </p:sp>
    </p:spTree>
    <p:extLst>
      <p:ext uri="{BB962C8B-B14F-4D97-AF65-F5344CB8AC3E}">
        <p14:creationId xmlns:p14="http://schemas.microsoft.com/office/powerpoint/2010/main" val="295554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0E4F-E56C-E84C-A265-BBA8F3C5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Online degrees Awarded 2019-2021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7287C-59EE-2344-8DFF-345839B76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90" y="2173184"/>
            <a:ext cx="11817010" cy="3087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582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97" y="764241"/>
            <a:ext cx="3852185" cy="3236433"/>
          </a:xfrm>
        </p:spPr>
        <p:txBody>
          <a:bodyPr>
            <a:noAutofit/>
          </a:bodyPr>
          <a:lstStyle/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ea typeface="Calibri" panose="020F0502020204030204" pitchFamily="34" charset="0"/>
              </a:rPr>
              <a:t>Mines Online by the Numbers</a:t>
            </a:r>
            <a:br>
              <a:rPr lang="en-US" sz="3600" dirty="0">
                <a:effectLst/>
                <a:ea typeface="Calibri" panose="020F0502020204030204" pitchFamily="34" charset="0"/>
              </a:rPr>
            </a:br>
            <a:br>
              <a:rPr lang="en-US" sz="3600" dirty="0">
                <a:effectLst/>
                <a:ea typeface="Calibri" panose="020F0502020204030204" pitchFamily="34" charset="0"/>
              </a:rPr>
            </a:br>
            <a:r>
              <a:rPr lang="en-US" sz="3600" dirty="0">
                <a:effectLst/>
                <a:ea typeface="Calibri" panose="020F0502020204030204" pitchFamily="34" charset="0"/>
              </a:rPr>
              <a:t>Fall 2021</a:t>
            </a:r>
            <a:br>
              <a:rPr lang="en-US" sz="3600" dirty="0">
                <a:effectLst/>
                <a:ea typeface="Calibri" panose="020F0502020204030204" pitchFamily="34" charset="0"/>
              </a:rPr>
            </a:br>
            <a:r>
              <a:rPr lang="en-US" sz="3600" dirty="0">
                <a:effectLst/>
                <a:ea typeface="Calibri" panose="020F0502020204030204" pitchFamily="34" charset="0"/>
              </a:rPr>
              <a:t>Enrollment in all Online Courses </a:t>
            </a:r>
            <a:r>
              <a:rPr lang="en-US" sz="1800" b="0" dirty="0">
                <a:effectLst/>
                <a:ea typeface="Calibri" panose="020F0502020204030204" pitchFamily="34" charset="0"/>
              </a:rPr>
              <a:t>(as of 08/09/2021)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B453BF-4BFB-49EE-BDF4-FAD1B6A0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0" y="892629"/>
            <a:ext cx="6273800" cy="5284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1052 </a:t>
            </a:r>
            <a:r>
              <a:rPr lang="en-US" sz="4000" dirty="0"/>
              <a:t>Students in total</a:t>
            </a:r>
          </a:p>
          <a:p>
            <a:pPr marL="0" indent="0" algn="ctr">
              <a:buNone/>
            </a:pPr>
            <a:r>
              <a:rPr lang="en-US" sz="1200" dirty="0"/>
              <a:t>(may include some double counting)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570 </a:t>
            </a:r>
            <a:r>
              <a:rPr lang="en-US" sz="2400" dirty="0"/>
              <a:t>Students in Grad Courses </a:t>
            </a:r>
          </a:p>
          <a:p>
            <a:pPr marL="0" indent="0" algn="ctr">
              <a:buNone/>
            </a:pPr>
            <a:r>
              <a:rPr lang="en-US" sz="2400" dirty="0"/>
              <a:t>(500+ level) </a:t>
            </a:r>
          </a:p>
          <a:p>
            <a:pPr marL="0" indent="0" algn="ctr">
              <a:buNone/>
            </a:pPr>
            <a:r>
              <a:rPr lang="en-US" sz="1200" dirty="0"/>
              <a:t>(includes residential and fully online students; may include some double counting)</a:t>
            </a:r>
          </a:p>
          <a:p>
            <a:pPr marL="0" indent="0" algn="ctr">
              <a:buNone/>
            </a:pPr>
            <a:endParaRPr lang="en-US" sz="1200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482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in UG Courses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(100-499 level)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/>
              <a:t>includes residential and fully online students;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may include some double counting)</a:t>
            </a: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97E72-9DDC-DB40-B079-6133F9889D84}"/>
              </a:ext>
            </a:extLst>
          </p:cNvPr>
          <p:cNvSpPr txBox="1"/>
          <p:nvPr/>
        </p:nvSpPr>
        <p:spPr>
          <a:xfrm>
            <a:off x="152400" y="5168900"/>
            <a:ext cx="492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For ”target goal” numbers, we are refining what counts, but our current number is 210 students enrolled in online programs for Fall ’21.</a:t>
            </a:r>
          </a:p>
        </p:txBody>
      </p:sp>
    </p:spTree>
    <p:extLst>
      <p:ext uri="{BB962C8B-B14F-4D97-AF65-F5344CB8AC3E}">
        <p14:creationId xmlns:p14="http://schemas.microsoft.com/office/powerpoint/2010/main" val="76639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4"/>
            <a:ext cx="10515600" cy="1325563"/>
          </a:xfrm>
        </p:spPr>
        <p:txBody>
          <a:bodyPr/>
          <a:lstStyle/>
          <a:p>
            <a:r>
              <a:rPr lang="en-US" dirty="0"/>
              <a:t>Mines’ Mission: </a:t>
            </a:r>
            <a:r>
              <a:rPr lang="en-US" b="0" dirty="0"/>
              <a:t>the core = educating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700" y="1535614"/>
            <a:ext cx="1066899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Colorado School of Mines is a modern learning center that is one of the country’s oldest and most distinctive STEM universities—a place where curious, ambitious and dedicated </a:t>
            </a:r>
            <a:r>
              <a:rPr lang="en-US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work closely with professors, researchers, and industry professionals to engineer solutions to the world’s most pressing challenges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heart of </a:t>
            </a:r>
            <a:r>
              <a:rPr lang="en-US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Mines’</a:t>
            </a:r>
            <a:r>
              <a:rPr lang="en-US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mission is providing rigorous and high-quality learning opportunities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programs focused on STEM fields around Earth, Energy &amp; Environment- regardless of modality.</a:t>
            </a:r>
          </a:p>
        </p:txBody>
      </p:sp>
    </p:spTree>
    <p:extLst>
      <p:ext uri="{BB962C8B-B14F-4D97-AF65-F5344CB8AC3E}">
        <p14:creationId xmlns:p14="http://schemas.microsoft.com/office/powerpoint/2010/main" val="84205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0908-AFC0-469F-9067-E3A6E9F6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Mines Portfolio and future directions</a:t>
            </a:r>
          </a:p>
        </p:txBody>
      </p:sp>
      <p:pic>
        <p:nvPicPr>
          <p:cNvPr id="5" name="Picture 4" descr="Blue arrows pointing at a red button">
            <a:extLst>
              <a:ext uri="{FF2B5EF4-FFF2-40B4-BE49-F238E27FC236}">
                <a16:creationId xmlns:a16="http://schemas.microsoft.com/office/drawing/2014/main" id="{296CECB7-7613-4A72-8F20-3E5816E89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5" b="16043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60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97" y="5531"/>
            <a:ext cx="11188557" cy="1325563"/>
          </a:xfrm>
        </p:spPr>
        <p:txBody>
          <a:bodyPr>
            <a:noAutofit/>
          </a:bodyPr>
          <a:lstStyle/>
          <a:p>
            <a:r>
              <a:rPr lang="en-US" sz="3600" dirty="0"/>
              <a:t>Student Expectations for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60" y="5569524"/>
            <a:ext cx="10515600" cy="48608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https://eab.com/insights/blogs/adult-learner/graduate-student-recruitment-strategy/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F41F33-5AB3-4BF7-846C-5E0F53AC7B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8" y="1392705"/>
            <a:ext cx="10515599" cy="42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97" y="-81555"/>
            <a:ext cx="11188557" cy="1325563"/>
          </a:xfrm>
        </p:spPr>
        <p:txBody>
          <a:bodyPr>
            <a:noAutofit/>
          </a:bodyPr>
          <a:lstStyle/>
          <a:p>
            <a:r>
              <a:rPr lang="en-US" sz="3600" dirty="0"/>
              <a:t>Mines Online Portfolio- designed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" y="1033860"/>
            <a:ext cx="11874723" cy="5221796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</a:pPr>
            <a:r>
              <a:rPr lang="en-US" sz="2600" dirty="0"/>
              <a:t>Meet rapidly changing needs of industry, STEM fields, students, &amp; faculty</a:t>
            </a:r>
          </a:p>
          <a:p>
            <a:pPr lvl="1">
              <a:lnSpc>
                <a:spcPct val="13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Provide continuity of learning across a persons’ professional career, including Mines’ alumni and new professional populations around the world </a:t>
            </a:r>
          </a:p>
          <a:p>
            <a:pPr lvl="1">
              <a:lnSpc>
                <a:spcPct val="130000"/>
              </a:lnSpc>
            </a:pPr>
            <a:r>
              <a:rPr lang="en-US" sz="2600" dirty="0"/>
              <a:t>Establish opportunities for new partnerships and reaching new student populations</a:t>
            </a:r>
          </a:p>
          <a:p>
            <a:pPr lvl="1">
              <a:lnSpc>
                <a:spcPct val="13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Remain competitive and modern</a:t>
            </a:r>
          </a:p>
          <a:p>
            <a:pPr lvl="1">
              <a:lnSpc>
                <a:spcPct val="130000"/>
              </a:lnSpc>
            </a:pPr>
            <a:r>
              <a:rPr lang="en-US" sz="2600" dirty="0"/>
              <a:t>Providing unique, interactive and engaging, supportive online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65404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97" y="5531"/>
            <a:ext cx="11188557" cy="1325563"/>
          </a:xfrm>
        </p:spPr>
        <p:txBody>
          <a:bodyPr>
            <a:noAutofit/>
          </a:bodyPr>
          <a:lstStyle/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ea typeface="Calibri" panose="020F0502020204030204" pitchFamily="34" charset="0"/>
              </a:rPr>
              <a:t>Through Mines Online, students may want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031" y="1262151"/>
            <a:ext cx="11188556" cy="484432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brush up on a specific skill or content area; 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learn a new approach or new technology (new to them or the field); 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develop a more comprehensive understanding and skill set in a field (certificate, Masters, PhD); 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explore a specific subject just because they are curious about it; or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engage with others in a specific field.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36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>
            <a:extLst>
              <a:ext uri="{FF2B5EF4-FFF2-40B4-BE49-F238E27FC236}">
                <a16:creationId xmlns:a16="http://schemas.microsoft.com/office/drawing/2014/main" id="{E1CFEB41-A6F2-4CF5-89A7-4A25EE50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96" y="211024"/>
            <a:ext cx="4457845" cy="52566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0" dirty="0"/>
              <a:t>Our goal is to develop a rich portfolio of learning opportunities to support ongoing needs and life-long learning for all Orediggers - through their careers and beyond</a:t>
            </a:r>
          </a:p>
        </p:txBody>
      </p:sp>
      <p:pic>
        <p:nvPicPr>
          <p:cNvPr id="1028" name="Picture 4" descr="Digital Education &amp;amp; Lifelong Learning - Jeff Haywood">
            <a:extLst>
              <a:ext uri="{FF2B5EF4-FFF2-40B4-BE49-F238E27FC236}">
                <a16:creationId xmlns:a16="http://schemas.microsoft.com/office/drawing/2014/main" id="{59B63529-30CF-3E4A-9153-D2067260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9" y="800697"/>
            <a:ext cx="7008812" cy="5256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84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77B7-5130-4DD4-914C-8E92D4E0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B0F6-C9E2-4E83-9788-9DB3579A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questions do you have?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</a:rPr>
              <a:t>For more information or additional questions,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</a:rPr>
              <a:t>reach out to Sam Spiegel (sspiegel@mines.edu)</a:t>
            </a:r>
          </a:p>
        </p:txBody>
      </p:sp>
    </p:spTree>
    <p:extLst>
      <p:ext uri="{BB962C8B-B14F-4D97-AF65-F5344CB8AC3E}">
        <p14:creationId xmlns:p14="http://schemas.microsoft.com/office/powerpoint/2010/main" val="119325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8E53-5B07-4827-9C19-EAAB363F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9" y="3698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Online teaching and learning is </a:t>
            </a:r>
            <a:br>
              <a:rPr lang="en-US" dirty="0"/>
            </a:br>
            <a:r>
              <a:rPr lang="en-US" dirty="0"/>
              <a:t>a modality that allows: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E43F-55CD-44E8-99CB-1755D320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714" y="1788427"/>
            <a:ext cx="10058400" cy="413308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Greater </a:t>
            </a:r>
            <a:r>
              <a:rPr lang="en-US" b="1" dirty="0"/>
              <a:t>ACCESS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FLEXIBILITY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 location and time</a:t>
            </a:r>
          </a:p>
          <a:p>
            <a:pPr>
              <a:spcAft>
                <a:spcPts val="600"/>
              </a:spcAft>
            </a:pPr>
            <a:r>
              <a:rPr lang="en-US" dirty="0"/>
              <a:t>Rich </a:t>
            </a:r>
            <a:r>
              <a:rPr lang="en-US" b="1" dirty="0"/>
              <a:t>ENGAGING</a:t>
            </a:r>
            <a:r>
              <a:rPr lang="en-US" dirty="0"/>
              <a:t> experiences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SUPPORTS &amp; SCAFFOLDS</a:t>
            </a:r>
          </a:p>
          <a:p>
            <a:pPr>
              <a:spcAft>
                <a:spcPts val="600"/>
              </a:spcAft>
            </a:pPr>
            <a:r>
              <a:rPr lang="en-US" dirty="0"/>
              <a:t>Supporting learners </a:t>
            </a:r>
            <a:r>
              <a:rPr lang="en-US" b="1" dirty="0"/>
              <a:t>ACROSS THEIR CAREERS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Opportunities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NEW PARTNERSHIPS</a:t>
            </a:r>
          </a:p>
          <a:p>
            <a:pPr>
              <a:spcAft>
                <a:spcPts val="600"/>
              </a:spcAft>
            </a:pPr>
            <a:r>
              <a:rPr lang="en-US" b="1" dirty="0"/>
              <a:t>MODERN </a:t>
            </a:r>
            <a:r>
              <a:rPr lang="en-US" dirty="0"/>
              <a:t>approaches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Extended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CAREER-LONG LEARNING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5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78" y="237854"/>
            <a:ext cx="10515600" cy="996629"/>
          </a:xfrm>
        </p:spPr>
        <p:txBody>
          <a:bodyPr/>
          <a:lstStyle/>
          <a:p>
            <a:pPr algn="ctr"/>
            <a:r>
              <a:rPr lang="en-US" dirty="0"/>
              <a:t>MINES Online Teaching &amp;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2464231"/>
            <a:ext cx="11577234" cy="3657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C00000"/>
                </a:solidFill>
              </a:rPr>
              <a:t>Is NOT the same as remote courses 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4000" dirty="0">
                <a:solidFill>
                  <a:srgbClr val="C00000"/>
                </a:solidFill>
              </a:rPr>
              <a:t>nor correspondence or self-study courses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04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7"/>
            <a:ext cx="10515600" cy="1325563"/>
          </a:xfrm>
        </p:spPr>
        <p:txBody>
          <a:bodyPr/>
          <a:lstStyle/>
          <a:p>
            <a:r>
              <a:rPr lang="en-US" dirty="0"/>
              <a:t>Online Teaching &amp; Learning at Mines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5" y="1456841"/>
            <a:ext cx="11435137" cy="464820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Mines online experience is much the same as you would find in our face-to-face classrooms where students interact with 	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world-class faculty,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colleagues,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researchers,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Alumni, and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industry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354611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27" y="365127"/>
            <a:ext cx="11188557" cy="1325563"/>
          </a:xfrm>
        </p:spPr>
        <p:txBody>
          <a:bodyPr>
            <a:noAutofit/>
          </a:bodyPr>
          <a:lstStyle/>
          <a:p>
            <a:r>
              <a:rPr lang="en-US" sz="3600" dirty="0"/>
              <a:t>Mines Online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28" y="1445481"/>
            <a:ext cx="849638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Mines </a:t>
            </a:r>
            <a:r>
              <a:rPr lang="en-US" sz="2800" dirty="0" err="1"/>
              <a:t>Online’s</a:t>
            </a:r>
            <a:r>
              <a:rPr lang="en-US" sz="2800" dirty="0"/>
              <a:t> primary focus is at the Graduate, Professional, and Executive education levels.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In addition, we will develop strategically targeted courses to support our Undergraduate residential population. </a:t>
            </a:r>
          </a:p>
        </p:txBody>
      </p:sp>
      <p:pic>
        <p:nvPicPr>
          <p:cNvPr id="2050" name="Picture 2" descr="Graduate Admissions Home - Graduate Admissions">
            <a:extLst>
              <a:ext uri="{FF2B5EF4-FFF2-40B4-BE49-F238E27FC236}">
                <a16:creationId xmlns:a16="http://schemas.microsoft.com/office/drawing/2014/main" id="{27774354-3B32-4850-AE59-340ED8AF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78" y="5045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essional Master - Department of Geology and Geological Engineering">
            <a:extLst>
              <a:ext uri="{FF2B5EF4-FFF2-40B4-BE49-F238E27FC236}">
                <a16:creationId xmlns:a16="http://schemas.microsoft.com/office/drawing/2014/main" id="{C1912D61-ECC7-46D6-BF43-A6ECF8DD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16" y="2892506"/>
            <a:ext cx="514305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7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0EFF-FB7E-B44A-8839-43FDAEB0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to where we are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5C3A7-6AC7-374B-9610-F19A3F0F3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8FBFF2-267F-F647-A6CB-5B7964D1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36B30-6FA1-DD45-8210-6F88F2C3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2E4EA-1785-9E4B-8D53-44DE45CD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55"/>
            <a:ext cx="12192000" cy="59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4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63545-95A3-7B4C-83AD-16BCF7CC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8255"/>
            <a:ext cx="10515600" cy="845345"/>
          </a:xfrm>
        </p:spPr>
        <p:txBody>
          <a:bodyPr/>
          <a:lstStyle/>
          <a:p>
            <a:r>
              <a:rPr lang="en-US" dirty="0"/>
              <a:t>Timeline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AB5398-2AA6-3343-BCC6-84086621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11049000" cy="52959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 2017, Mines conducted extensive research into online programming: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Explored partnering with Online Program Management (OPM) companies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Interviewed online leaders across ten other universities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Conducted internet and literature search to better understand current trends, issues, and best practices others have utilized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Organized a large faculty committee to develop Standards for Mines Online courses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Organized campus-wide “team online” to guide the establishment of a strong foundation to support online teaching and learning</a:t>
            </a:r>
          </a:p>
          <a:p>
            <a:pPr>
              <a:spcBef>
                <a:spcPts val="1200"/>
              </a:spcBef>
            </a:pPr>
            <a:r>
              <a:rPr lang="en-US" dirty="0"/>
              <a:t>Accredited to offer multiple online courses and 1 program 12/06/2018. </a:t>
            </a:r>
          </a:p>
          <a:p>
            <a:pPr>
              <a:spcBef>
                <a:spcPts val="1200"/>
              </a:spcBef>
            </a:pPr>
            <a:r>
              <a:rPr lang="en-US" dirty="0"/>
              <a:t>Began offering first fully-online graduate level program (Space Resources) in Spring 2019. </a:t>
            </a:r>
          </a:p>
          <a:p>
            <a:pPr>
              <a:spcBef>
                <a:spcPts val="1200"/>
              </a:spcBef>
            </a:pPr>
            <a:r>
              <a:rPr lang="en-US" dirty="0"/>
              <a:t>HLC provided full accreditation in Summer 2020, allowing multiple programs to be offered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2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 vision 20210808.potx" id="{9E256C2F-1D18-40ED-A8E2-FB90D1297390}" vid="{6EA98398-E478-4666-91F5-020503DF2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47184</TotalTime>
  <Words>1097</Words>
  <Application>Microsoft Macintosh PowerPoint</Application>
  <PresentationFormat>Widescreen</PresentationFormat>
  <Paragraphs>118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Gotham</vt:lpstr>
      <vt:lpstr>Gotham Book</vt:lpstr>
      <vt:lpstr>Symbol</vt:lpstr>
      <vt:lpstr>Office Theme</vt:lpstr>
      <vt:lpstr>Mines Online Status Update</vt:lpstr>
      <vt:lpstr>Mines’ Mission: the core = educating</vt:lpstr>
      <vt:lpstr>Online teaching and learning is  a modality that allows: </vt:lpstr>
      <vt:lpstr>MINES Online Teaching &amp; Learning</vt:lpstr>
      <vt:lpstr>Online Teaching &amp; Learning at Mines</vt:lpstr>
      <vt:lpstr>Mines Online Focus</vt:lpstr>
      <vt:lpstr>Road to where we are today</vt:lpstr>
      <vt:lpstr>PowerPoint Presentation</vt:lpstr>
      <vt:lpstr>Timeline Highlights</vt:lpstr>
      <vt:lpstr>PowerPoint Presentation</vt:lpstr>
      <vt:lpstr>Launching &amp; Developing  Online Programs and Courses</vt:lpstr>
      <vt:lpstr>Online Approval Processes</vt:lpstr>
      <vt:lpstr>PowerPoint Presentation</vt:lpstr>
      <vt:lpstr>Development timeline</vt:lpstr>
      <vt:lpstr>Mines Online by the Numbers</vt:lpstr>
      <vt:lpstr>Mines Online by the Numbers</vt:lpstr>
      <vt:lpstr>PowerPoint Presentation</vt:lpstr>
      <vt:lpstr>Online degrees Awarded 2019-2021</vt:lpstr>
      <vt:lpstr>Mines Online by the Numbers  Fall 2021 Enrollment in all Online Courses (as of 08/09/2021)</vt:lpstr>
      <vt:lpstr>Mines Portfolio and future directions</vt:lpstr>
      <vt:lpstr>Student Expectations for Online</vt:lpstr>
      <vt:lpstr>Mines Online Portfolio- designed to:</vt:lpstr>
      <vt:lpstr>Through Mines Online, students may want to:</vt:lpstr>
      <vt:lpstr>Our goal is to develop a rich portfolio of learning opportunities to support ongoing needs and life-long learning for all Orediggers - through their careers and beyond</vt:lpstr>
      <vt:lpstr>Q&amp;A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Samuel Spiegel</cp:lastModifiedBy>
  <cp:revision>102</cp:revision>
  <dcterms:created xsi:type="dcterms:W3CDTF">2017-08-01T15:06:47Z</dcterms:created>
  <dcterms:modified xsi:type="dcterms:W3CDTF">2021-11-23T16:50:38Z</dcterms:modified>
  <cp:category/>
</cp:coreProperties>
</file>