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01" r:id="rId5"/>
    <p:sldId id="322" r:id="rId6"/>
    <p:sldId id="349" r:id="rId7"/>
    <p:sldId id="323" r:id="rId8"/>
    <p:sldId id="348" r:id="rId9"/>
    <p:sldId id="350" r:id="rId10"/>
    <p:sldId id="343" r:id="rId11"/>
    <p:sldId id="351" r:id="rId12"/>
    <p:sldId id="352" r:id="rId13"/>
    <p:sldId id="30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sten Volpi" initials="KV" lastIdx="2" clrIdx="0">
    <p:extLst>
      <p:ext uri="{19B8F6BF-5375-455C-9EA6-DF929625EA0E}">
        <p15:presenceInfo xmlns:p15="http://schemas.microsoft.com/office/powerpoint/2012/main" userId="S::kvolpi@mines.edu::b326a837-d653-47ed-bf0b-f41598fdc0bb" providerId="AD"/>
      </p:ext>
    </p:extLst>
  </p:cmAuthor>
  <p:cmAuthor id="2" name="Christine Homer" initials="CH" lastIdx="2" clrIdx="1">
    <p:extLst>
      <p:ext uri="{19B8F6BF-5375-455C-9EA6-DF929625EA0E}">
        <p15:presenceInfo xmlns:p15="http://schemas.microsoft.com/office/powerpoint/2012/main" userId="S-1-5-21-1034197437-1726532848-3120442065-77067" providerId="AD"/>
      </p:ext>
    </p:extLst>
  </p:cmAuthor>
  <p:cmAuthor id="3" name="Melanie Ulrich" initials="MU" lastIdx="1" clrIdx="2">
    <p:extLst>
      <p:ext uri="{19B8F6BF-5375-455C-9EA6-DF929625EA0E}">
        <p15:presenceInfo xmlns:p15="http://schemas.microsoft.com/office/powerpoint/2012/main" userId="S-1-5-21-1034197437-1726532848-3120442065-786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390C3"/>
    <a:srgbClr val="FF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8" autoAdjust="0"/>
    <p:restoredTop sz="65965" autoAdjust="0"/>
  </p:normalViewPr>
  <p:slideViewPr>
    <p:cSldViewPr snapToGrid="0">
      <p:cViewPr varScale="1">
        <p:scale>
          <a:sx n="75" d="100"/>
          <a:sy n="75" d="100"/>
        </p:scale>
        <p:origin x="20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72B465-4D37-4BC1-936E-FA6217F5DFA0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0914B3A-B262-4C6F-9A5F-33D4D51BE9C0}">
      <dgm:prSet phldrT="[Text]"/>
      <dgm:spPr>
        <a:ln w="76200"/>
      </dgm:spPr>
      <dgm:t>
        <a:bodyPr/>
        <a:lstStyle/>
        <a:p>
          <a:r>
            <a:rPr lang="en-US" b="1" dirty="0"/>
            <a:t>Notify Department Head of need to use any  leave</a:t>
          </a:r>
          <a:endParaRPr lang="en-US" dirty="0"/>
        </a:p>
      </dgm:t>
    </dgm:pt>
    <dgm:pt modelId="{FE9EB4DC-3202-4884-90B0-F644DA7D3B3E}" type="parTrans" cxnId="{0C081709-168E-40DD-B8C7-CE2185C77236}">
      <dgm:prSet/>
      <dgm:spPr/>
      <dgm:t>
        <a:bodyPr/>
        <a:lstStyle/>
        <a:p>
          <a:endParaRPr lang="en-US"/>
        </a:p>
      </dgm:t>
    </dgm:pt>
    <dgm:pt modelId="{76E568F5-A028-4381-95C7-3465B2BD8456}" type="sibTrans" cxnId="{0C081709-168E-40DD-B8C7-CE2185C77236}">
      <dgm:prSet/>
      <dgm:spPr/>
      <dgm:t>
        <a:bodyPr/>
        <a:lstStyle/>
        <a:p>
          <a:endParaRPr lang="en-US"/>
        </a:p>
      </dgm:t>
    </dgm:pt>
    <dgm:pt modelId="{58B544B3-5CAD-4CB7-B934-6814A590C7BF}">
      <dgm:prSet phldrT="[Text]"/>
      <dgm:spPr/>
      <dgm:t>
        <a:bodyPr/>
        <a:lstStyle/>
        <a:p>
          <a:r>
            <a:rPr lang="en-US" dirty="0"/>
            <a:t>FML—contact  HR (Sally Byers)</a:t>
          </a:r>
        </a:p>
      </dgm:t>
    </dgm:pt>
    <dgm:pt modelId="{86BD9852-93EB-4B3A-96DA-37C93FAE1BF7}" type="parTrans" cxnId="{E9230E81-CF97-482B-89FA-1074B01F7CBE}">
      <dgm:prSet/>
      <dgm:spPr/>
      <dgm:t>
        <a:bodyPr/>
        <a:lstStyle/>
        <a:p>
          <a:endParaRPr lang="en-US"/>
        </a:p>
      </dgm:t>
    </dgm:pt>
    <dgm:pt modelId="{037E68CB-0EF6-4E0C-8818-2948FEFF3E2B}" type="sibTrans" cxnId="{E9230E81-CF97-482B-89FA-1074B01F7CBE}">
      <dgm:prSet/>
      <dgm:spPr/>
      <dgm:t>
        <a:bodyPr/>
        <a:lstStyle/>
        <a:p>
          <a:endParaRPr lang="en-US"/>
        </a:p>
      </dgm:t>
    </dgm:pt>
    <dgm:pt modelId="{6CE20D90-ACCD-4280-B364-218E9F7A2486}">
      <dgm:prSet phldrT="[Text]"/>
      <dgm:spPr/>
      <dgm:t>
        <a:bodyPr/>
        <a:lstStyle/>
        <a:p>
          <a:r>
            <a:rPr lang="en-US" dirty="0"/>
            <a:t>Absence due to COVID or other leave reason</a:t>
          </a:r>
        </a:p>
        <a:p>
          <a:r>
            <a:rPr lang="en-US" dirty="0"/>
            <a:t> Record absence in leave tracking system  on Trailhead</a:t>
          </a:r>
        </a:p>
      </dgm:t>
    </dgm:pt>
    <dgm:pt modelId="{CFB35251-3AC7-433A-BEAD-B5C9BF584C6B}" type="parTrans" cxnId="{CF260C7A-1415-470E-B3E7-68A6867A3A2B}">
      <dgm:prSet/>
      <dgm:spPr/>
      <dgm:t>
        <a:bodyPr/>
        <a:lstStyle/>
        <a:p>
          <a:endParaRPr lang="en-US"/>
        </a:p>
      </dgm:t>
    </dgm:pt>
    <dgm:pt modelId="{C2612BDF-DEF5-46D9-A102-63D5BF9E24BE}" type="sibTrans" cxnId="{CF260C7A-1415-470E-B3E7-68A6867A3A2B}">
      <dgm:prSet/>
      <dgm:spPr/>
      <dgm:t>
        <a:bodyPr/>
        <a:lstStyle/>
        <a:p>
          <a:endParaRPr lang="en-US"/>
        </a:p>
      </dgm:t>
    </dgm:pt>
    <dgm:pt modelId="{F0B984D7-104A-4EBC-A1D1-948741E92037}">
      <dgm:prSet phldrT="[Text]"/>
      <dgm:spPr/>
      <dgm:t>
        <a:bodyPr/>
        <a:lstStyle/>
        <a:p>
          <a:r>
            <a:rPr lang="en-US" dirty="0"/>
            <a:t>COVID related- use Pandemic  Supplemental Leave (up to 80 hours)</a:t>
          </a:r>
        </a:p>
      </dgm:t>
    </dgm:pt>
    <dgm:pt modelId="{31B69807-C644-418B-8431-BC0F9ACECFE4}" type="parTrans" cxnId="{BFAB8167-5FB3-40C3-872B-1EB278D9F80E}">
      <dgm:prSet/>
      <dgm:spPr/>
      <dgm:t>
        <a:bodyPr/>
        <a:lstStyle/>
        <a:p>
          <a:endParaRPr lang="en-US"/>
        </a:p>
      </dgm:t>
    </dgm:pt>
    <dgm:pt modelId="{D4EF0A12-76BB-449D-A319-4B4D88AEAAAA}" type="sibTrans" cxnId="{BFAB8167-5FB3-40C3-872B-1EB278D9F80E}">
      <dgm:prSet/>
      <dgm:spPr/>
      <dgm:t>
        <a:bodyPr/>
        <a:lstStyle/>
        <a:p>
          <a:endParaRPr lang="en-US"/>
        </a:p>
      </dgm:t>
    </dgm:pt>
    <dgm:pt modelId="{94252C70-B090-4695-843C-517D7487E6C2}">
      <dgm:prSet phldrT="[Text]"/>
      <dgm:spPr/>
      <dgm:t>
        <a:bodyPr/>
        <a:lstStyle/>
        <a:p>
          <a:r>
            <a:rPr lang="en-US" dirty="0"/>
            <a:t>Use the appropriate code to define the type of leave using</a:t>
          </a:r>
        </a:p>
      </dgm:t>
    </dgm:pt>
    <dgm:pt modelId="{B8925AD4-8BED-4D46-B018-B471BDBBE87B}" type="parTrans" cxnId="{5014FBE0-4B08-444A-A455-FEAE6BB499F2}">
      <dgm:prSet/>
      <dgm:spPr/>
      <dgm:t>
        <a:bodyPr/>
        <a:lstStyle/>
        <a:p>
          <a:endParaRPr lang="en-US"/>
        </a:p>
      </dgm:t>
    </dgm:pt>
    <dgm:pt modelId="{FDAE9B5E-BC68-4508-B22F-93F4A80F4CC0}" type="sibTrans" cxnId="{5014FBE0-4B08-444A-A455-FEAE6BB499F2}">
      <dgm:prSet/>
      <dgm:spPr/>
      <dgm:t>
        <a:bodyPr/>
        <a:lstStyle/>
        <a:p>
          <a:endParaRPr lang="en-US"/>
        </a:p>
      </dgm:t>
    </dgm:pt>
    <dgm:pt modelId="{18BB5A5E-1EBE-4D67-9349-705884F92FB9}" type="pres">
      <dgm:prSet presAssocID="{A972B465-4D37-4BC1-936E-FA6217F5DFA0}" presName="CompostProcess" presStyleCnt="0">
        <dgm:presLayoutVars>
          <dgm:dir/>
          <dgm:resizeHandles val="exact"/>
        </dgm:presLayoutVars>
      </dgm:prSet>
      <dgm:spPr/>
    </dgm:pt>
    <dgm:pt modelId="{02E8FC90-DDC1-433D-9C93-54A2EDB4E661}" type="pres">
      <dgm:prSet presAssocID="{A972B465-4D37-4BC1-936E-FA6217F5DFA0}" presName="arrow" presStyleLbl="bgShp" presStyleIdx="0" presStyleCnt="1" custLinFactNeighborX="0"/>
      <dgm:spPr/>
    </dgm:pt>
    <dgm:pt modelId="{477E5B56-E31E-4D1A-BF84-8CB5DA1A926D}" type="pres">
      <dgm:prSet presAssocID="{A972B465-4D37-4BC1-936E-FA6217F5DFA0}" presName="linearProcess" presStyleCnt="0"/>
      <dgm:spPr/>
    </dgm:pt>
    <dgm:pt modelId="{061A1FAE-6BCD-49A9-8C3A-CCDBC80194F2}" type="pres">
      <dgm:prSet presAssocID="{D0914B3A-B262-4C6F-9A5F-33D4D51BE9C0}" presName="textNode" presStyleLbl="node1" presStyleIdx="0" presStyleCnt="5">
        <dgm:presLayoutVars>
          <dgm:bulletEnabled val="1"/>
        </dgm:presLayoutVars>
      </dgm:prSet>
      <dgm:spPr/>
    </dgm:pt>
    <dgm:pt modelId="{E7BDEC30-445E-45BC-A6B3-AEF927B9B75D}" type="pres">
      <dgm:prSet presAssocID="{76E568F5-A028-4381-95C7-3465B2BD8456}" presName="sibTrans" presStyleCnt="0"/>
      <dgm:spPr/>
    </dgm:pt>
    <dgm:pt modelId="{D70DA0EB-7A8F-404E-AC7C-D0270C463898}" type="pres">
      <dgm:prSet presAssocID="{58B544B3-5CAD-4CB7-B934-6814A590C7BF}" presName="textNode" presStyleLbl="node1" presStyleIdx="1" presStyleCnt="5" custScaleY="45551" custLinFactX="79935" custLinFactNeighborX="100000" custLinFactNeighborY="-65421">
        <dgm:presLayoutVars>
          <dgm:bulletEnabled val="1"/>
        </dgm:presLayoutVars>
      </dgm:prSet>
      <dgm:spPr/>
    </dgm:pt>
    <dgm:pt modelId="{36AD2B31-13C6-4218-A768-84284B31DBC9}" type="pres">
      <dgm:prSet presAssocID="{037E68CB-0EF6-4E0C-8818-2948FEFF3E2B}" presName="sibTrans" presStyleCnt="0"/>
      <dgm:spPr/>
    </dgm:pt>
    <dgm:pt modelId="{21CD2FCE-8F32-46A9-A055-B34FB512E700}" type="pres">
      <dgm:prSet presAssocID="{F0B984D7-104A-4EBC-A1D1-948741E92037}" presName="textNode" presStyleLbl="node1" presStyleIdx="2" presStyleCnt="5" custScaleY="76121" custLinFactX="151017" custLinFactNeighborX="200000" custLinFactNeighborY="-13298">
        <dgm:presLayoutVars>
          <dgm:bulletEnabled val="1"/>
        </dgm:presLayoutVars>
      </dgm:prSet>
      <dgm:spPr/>
    </dgm:pt>
    <dgm:pt modelId="{3BA15BC4-2FEA-4860-8B21-C92A30E6CA99}" type="pres">
      <dgm:prSet presAssocID="{D4EF0A12-76BB-449D-A319-4B4D88AEAAAA}" presName="sibTrans" presStyleCnt="0"/>
      <dgm:spPr/>
    </dgm:pt>
    <dgm:pt modelId="{36476DE9-DD63-402E-851E-93BA830F23CA}" type="pres">
      <dgm:prSet presAssocID="{6CE20D90-ACCD-4280-B364-218E9F7A2486}" presName="textNode" presStyleLbl="node1" presStyleIdx="3" presStyleCnt="5" custScaleY="131403" custLinFactX="-117977" custLinFactNeighborX="-200000" custLinFactNeighborY="26291">
        <dgm:presLayoutVars>
          <dgm:bulletEnabled val="1"/>
        </dgm:presLayoutVars>
      </dgm:prSet>
      <dgm:spPr/>
    </dgm:pt>
    <dgm:pt modelId="{F58000C8-3A7D-4964-9F0C-4BA7828DF43D}" type="pres">
      <dgm:prSet presAssocID="{C2612BDF-DEF5-46D9-A102-63D5BF9E24BE}" presName="sibTrans" presStyleCnt="0"/>
      <dgm:spPr/>
    </dgm:pt>
    <dgm:pt modelId="{9BEC0E2E-2857-48CC-9125-D3A83BB37253}" type="pres">
      <dgm:prSet presAssocID="{94252C70-B090-4695-843C-517D7487E6C2}" presName="textNode" presStyleLbl="node1" presStyleIdx="4" presStyleCnt="5" custScaleY="68325" custLinFactX="-43983" custLinFactNeighborX="-100000" custLinFactNeighborY="62517">
        <dgm:presLayoutVars>
          <dgm:bulletEnabled val="1"/>
        </dgm:presLayoutVars>
      </dgm:prSet>
      <dgm:spPr/>
    </dgm:pt>
  </dgm:ptLst>
  <dgm:cxnLst>
    <dgm:cxn modelId="{0C081709-168E-40DD-B8C7-CE2185C77236}" srcId="{A972B465-4D37-4BC1-936E-FA6217F5DFA0}" destId="{D0914B3A-B262-4C6F-9A5F-33D4D51BE9C0}" srcOrd="0" destOrd="0" parTransId="{FE9EB4DC-3202-4884-90B0-F644DA7D3B3E}" sibTransId="{76E568F5-A028-4381-95C7-3465B2BD8456}"/>
    <dgm:cxn modelId="{5B368F25-9F71-4C61-BF30-C6355D2B7D9D}" type="presOf" srcId="{58B544B3-5CAD-4CB7-B934-6814A590C7BF}" destId="{D70DA0EB-7A8F-404E-AC7C-D0270C463898}" srcOrd="0" destOrd="0" presId="urn:microsoft.com/office/officeart/2005/8/layout/hProcess9"/>
    <dgm:cxn modelId="{4DD90F35-C8EA-4572-826D-5745CAD6AD91}" type="presOf" srcId="{94252C70-B090-4695-843C-517D7487E6C2}" destId="{9BEC0E2E-2857-48CC-9125-D3A83BB37253}" srcOrd="0" destOrd="0" presId="urn:microsoft.com/office/officeart/2005/8/layout/hProcess9"/>
    <dgm:cxn modelId="{06EBF95B-CAF9-4FE7-B409-6AEF0F6AED5A}" type="presOf" srcId="{F0B984D7-104A-4EBC-A1D1-948741E92037}" destId="{21CD2FCE-8F32-46A9-A055-B34FB512E700}" srcOrd="0" destOrd="0" presId="urn:microsoft.com/office/officeart/2005/8/layout/hProcess9"/>
    <dgm:cxn modelId="{BFAB8167-5FB3-40C3-872B-1EB278D9F80E}" srcId="{A972B465-4D37-4BC1-936E-FA6217F5DFA0}" destId="{F0B984D7-104A-4EBC-A1D1-948741E92037}" srcOrd="2" destOrd="0" parTransId="{31B69807-C644-418B-8431-BC0F9ACECFE4}" sibTransId="{D4EF0A12-76BB-449D-A319-4B4D88AEAAAA}"/>
    <dgm:cxn modelId="{95843D78-5372-4B8B-B197-E55D041448DC}" type="presOf" srcId="{6CE20D90-ACCD-4280-B364-218E9F7A2486}" destId="{36476DE9-DD63-402E-851E-93BA830F23CA}" srcOrd="0" destOrd="0" presId="urn:microsoft.com/office/officeart/2005/8/layout/hProcess9"/>
    <dgm:cxn modelId="{CF260C7A-1415-470E-B3E7-68A6867A3A2B}" srcId="{A972B465-4D37-4BC1-936E-FA6217F5DFA0}" destId="{6CE20D90-ACCD-4280-B364-218E9F7A2486}" srcOrd="3" destOrd="0" parTransId="{CFB35251-3AC7-433A-BEAD-B5C9BF584C6B}" sibTransId="{C2612BDF-DEF5-46D9-A102-63D5BF9E24BE}"/>
    <dgm:cxn modelId="{521B477F-02C8-4416-84F1-A01C7B63F7FC}" type="presOf" srcId="{D0914B3A-B262-4C6F-9A5F-33D4D51BE9C0}" destId="{061A1FAE-6BCD-49A9-8C3A-CCDBC80194F2}" srcOrd="0" destOrd="0" presId="urn:microsoft.com/office/officeart/2005/8/layout/hProcess9"/>
    <dgm:cxn modelId="{E9230E81-CF97-482B-89FA-1074B01F7CBE}" srcId="{A972B465-4D37-4BC1-936E-FA6217F5DFA0}" destId="{58B544B3-5CAD-4CB7-B934-6814A590C7BF}" srcOrd="1" destOrd="0" parTransId="{86BD9852-93EB-4B3A-96DA-37C93FAE1BF7}" sibTransId="{037E68CB-0EF6-4E0C-8818-2948FEFF3E2B}"/>
    <dgm:cxn modelId="{5014FBE0-4B08-444A-A455-FEAE6BB499F2}" srcId="{A972B465-4D37-4BC1-936E-FA6217F5DFA0}" destId="{94252C70-B090-4695-843C-517D7487E6C2}" srcOrd="4" destOrd="0" parTransId="{B8925AD4-8BED-4D46-B018-B471BDBBE87B}" sibTransId="{FDAE9B5E-BC68-4508-B22F-93F4A80F4CC0}"/>
    <dgm:cxn modelId="{38B046F4-B3CD-4ED0-90C8-47FD2E7B4957}" type="presOf" srcId="{A972B465-4D37-4BC1-936E-FA6217F5DFA0}" destId="{18BB5A5E-1EBE-4D67-9349-705884F92FB9}" srcOrd="0" destOrd="0" presId="urn:microsoft.com/office/officeart/2005/8/layout/hProcess9"/>
    <dgm:cxn modelId="{66563D9E-40F3-4983-84AA-E4748FA965F9}" type="presParOf" srcId="{18BB5A5E-1EBE-4D67-9349-705884F92FB9}" destId="{02E8FC90-DDC1-433D-9C93-54A2EDB4E661}" srcOrd="0" destOrd="0" presId="urn:microsoft.com/office/officeart/2005/8/layout/hProcess9"/>
    <dgm:cxn modelId="{107435C7-56AC-4B7B-85CD-6C3AF6FCC9F3}" type="presParOf" srcId="{18BB5A5E-1EBE-4D67-9349-705884F92FB9}" destId="{477E5B56-E31E-4D1A-BF84-8CB5DA1A926D}" srcOrd="1" destOrd="0" presId="urn:microsoft.com/office/officeart/2005/8/layout/hProcess9"/>
    <dgm:cxn modelId="{D283ADDF-8C15-44EE-8D7C-6775E5AE72C0}" type="presParOf" srcId="{477E5B56-E31E-4D1A-BF84-8CB5DA1A926D}" destId="{061A1FAE-6BCD-49A9-8C3A-CCDBC80194F2}" srcOrd="0" destOrd="0" presId="urn:microsoft.com/office/officeart/2005/8/layout/hProcess9"/>
    <dgm:cxn modelId="{B6914AFA-F796-4CAD-854A-570235450042}" type="presParOf" srcId="{477E5B56-E31E-4D1A-BF84-8CB5DA1A926D}" destId="{E7BDEC30-445E-45BC-A6B3-AEF927B9B75D}" srcOrd="1" destOrd="0" presId="urn:microsoft.com/office/officeart/2005/8/layout/hProcess9"/>
    <dgm:cxn modelId="{B81C371D-4711-4B6D-8273-1077CB1471A1}" type="presParOf" srcId="{477E5B56-E31E-4D1A-BF84-8CB5DA1A926D}" destId="{D70DA0EB-7A8F-404E-AC7C-D0270C463898}" srcOrd="2" destOrd="0" presId="urn:microsoft.com/office/officeart/2005/8/layout/hProcess9"/>
    <dgm:cxn modelId="{8AD45E51-99EE-4946-A559-9FA2CC25D2EF}" type="presParOf" srcId="{477E5B56-E31E-4D1A-BF84-8CB5DA1A926D}" destId="{36AD2B31-13C6-4218-A768-84284B31DBC9}" srcOrd="3" destOrd="0" presId="urn:microsoft.com/office/officeart/2005/8/layout/hProcess9"/>
    <dgm:cxn modelId="{322E405F-2B16-4F84-B417-B3F4999B6BEC}" type="presParOf" srcId="{477E5B56-E31E-4D1A-BF84-8CB5DA1A926D}" destId="{21CD2FCE-8F32-46A9-A055-B34FB512E700}" srcOrd="4" destOrd="0" presId="urn:microsoft.com/office/officeart/2005/8/layout/hProcess9"/>
    <dgm:cxn modelId="{0D399FFD-60BD-45BD-9280-89ABBD06783B}" type="presParOf" srcId="{477E5B56-E31E-4D1A-BF84-8CB5DA1A926D}" destId="{3BA15BC4-2FEA-4860-8B21-C92A30E6CA99}" srcOrd="5" destOrd="0" presId="urn:microsoft.com/office/officeart/2005/8/layout/hProcess9"/>
    <dgm:cxn modelId="{B7246C5D-DFFC-4D3D-89CD-B0C2780F3A7D}" type="presParOf" srcId="{477E5B56-E31E-4D1A-BF84-8CB5DA1A926D}" destId="{36476DE9-DD63-402E-851E-93BA830F23CA}" srcOrd="6" destOrd="0" presId="urn:microsoft.com/office/officeart/2005/8/layout/hProcess9"/>
    <dgm:cxn modelId="{6976C338-16E2-4CD6-9C7B-8233955B39E8}" type="presParOf" srcId="{477E5B56-E31E-4D1A-BF84-8CB5DA1A926D}" destId="{F58000C8-3A7D-4964-9F0C-4BA7828DF43D}" srcOrd="7" destOrd="0" presId="urn:microsoft.com/office/officeart/2005/8/layout/hProcess9"/>
    <dgm:cxn modelId="{918BA02E-007F-47A1-AD81-58320C3369BC}" type="presParOf" srcId="{477E5B56-E31E-4D1A-BF84-8CB5DA1A926D}" destId="{9BEC0E2E-2857-48CC-9125-D3A83BB37253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8FC90-DDC1-433D-9C93-54A2EDB4E661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1A1FAE-6BCD-49A9-8C3A-CCDBC80194F2}">
      <dsp:nvSpPr>
        <dsp:cNvPr id="0" name=""/>
        <dsp:cNvSpPr/>
      </dsp:nvSpPr>
      <dsp:spPr>
        <a:xfrm>
          <a:off x="3571" y="1625600"/>
          <a:ext cx="1561703" cy="21674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Notify Department Head of need to use any  leave</a:t>
          </a:r>
          <a:endParaRPr lang="en-US" sz="1600" kern="1200" dirty="0"/>
        </a:p>
      </dsp:txBody>
      <dsp:txXfrm>
        <a:off x="79807" y="1701836"/>
        <a:ext cx="1409231" cy="2014994"/>
      </dsp:txXfrm>
    </dsp:sp>
    <dsp:sp modelId="{D70DA0EB-7A8F-404E-AC7C-D0270C463898}">
      <dsp:nvSpPr>
        <dsp:cNvPr id="0" name=""/>
        <dsp:cNvSpPr/>
      </dsp:nvSpPr>
      <dsp:spPr>
        <a:xfrm>
          <a:off x="2969792" y="797703"/>
          <a:ext cx="1561703" cy="987302"/>
        </a:xfrm>
        <a:prstGeom prst="roundRect">
          <a:avLst/>
        </a:prstGeom>
        <a:solidFill>
          <a:schemeClr val="accent5">
            <a:hueOff val="7701"/>
            <a:satOff val="3856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FML—contact  HR (Sally Byers)</a:t>
          </a:r>
        </a:p>
      </dsp:txBody>
      <dsp:txXfrm>
        <a:off x="3017988" y="845899"/>
        <a:ext cx="1465311" cy="890910"/>
      </dsp:txXfrm>
    </dsp:sp>
    <dsp:sp modelId="{21CD2FCE-8F32-46A9-A055-B34FB512E700}">
      <dsp:nvSpPr>
        <dsp:cNvPr id="0" name=""/>
        <dsp:cNvSpPr/>
      </dsp:nvSpPr>
      <dsp:spPr>
        <a:xfrm>
          <a:off x="5797755" y="1596155"/>
          <a:ext cx="1561703" cy="1649897"/>
        </a:xfrm>
        <a:prstGeom prst="roundRect">
          <a:avLst/>
        </a:prstGeom>
        <a:solidFill>
          <a:schemeClr val="accent5">
            <a:hueOff val="15401"/>
            <a:satOff val="7713"/>
            <a:lumOff val="-22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COVID related- use Pandemic  Supplemental Leave (up to 80 hours)</a:t>
          </a:r>
        </a:p>
      </dsp:txBody>
      <dsp:txXfrm>
        <a:off x="5873991" y="1672391"/>
        <a:ext cx="1409231" cy="1497425"/>
      </dsp:txXfrm>
    </dsp:sp>
    <dsp:sp modelId="{36476DE9-DD63-402E-851E-93BA830F23CA}">
      <dsp:nvSpPr>
        <dsp:cNvPr id="0" name=""/>
        <dsp:cNvSpPr/>
      </dsp:nvSpPr>
      <dsp:spPr>
        <a:xfrm>
          <a:off x="2924315" y="1855123"/>
          <a:ext cx="1561703" cy="2848116"/>
        </a:xfrm>
        <a:prstGeom prst="roundRect">
          <a:avLst/>
        </a:prstGeom>
        <a:solidFill>
          <a:schemeClr val="accent5">
            <a:hueOff val="23102"/>
            <a:satOff val="11569"/>
            <a:lumOff val="-330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Absence due to COVID or other leave reason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Record absence in leave tracking system  on Trailhead</a:t>
          </a:r>
        </a:p>
      </dsp:txBody>
      <dsp:txXfrm>
        <a:off x="3000551" y="1931359"/>
        <a:ext cx="1409231" cy="2695644"/>
      </dsp:txXfrm>
    </dsp:sp>
    <dsp:sp modelId="{9BEC0E2E-2857-48CC-9125-D3A83BB37253}">
      <dsp:nvSpPr>
        <dsp:cNvPr id="0" name=""/>
        <dsp:cNvSpPr/>
      </dsp:nvSpPr>
      <dsp:spPr>
        <a:xfrm>
          <a:off x="5797755" y="3323907"/>
          <a:ext cx="1561703" cy="1480921"/>
        </a:xfrm>
        <a:prstGeom prst="roundRect">
          <a:avLst/>
        </a:prstGeom>
        <a:solidFill>
          <a:schemeClr val="accent5">
            <a:hueOff val="30802"/>
            <a:satOff val="15426"/>
            <a:lumOff val="-44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 the appropriate code to define the type of leave using</a:t>
          </a:r>
        </a:p>
      </dsp:txBody>
      <dsp:txXfrm>
        <a:off x="5870048" y="3396200"/>
        <a:ext cx="1417117" cy="1336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45379-DA44-4A36-B22F-52C386005E02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FCB86-9191-4322-8FAE-8B5E4FFDD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8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  <a:p>
            <a:r>
              <a:rPr lang="en-US" dirty="0"/>
              <a:t>Was invited to discuss the types of leave available at mines </a:t>
            </a:r>
          </a:p>
          <a:p>
            <a:r>
              <a:rPr lang="en-US" dirty="0"/>
              <a:t>I am Melanie Ulrich, Director of HR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FCB86-9191-4322-8FAE-8B5E4FFDD7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18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be focusing in on three types of leave-Leave under the state Mandate of the Healthy Families &amp; workplaces Act</a:t>
            </a:r>
          </a:p>
          <a:p>
            <a:r>
              <a:rPr lang="en-US" dirty="0"/>
              <a:t>Time available for Sick Leave</a:t>
            </a:r>
          </a:p>
          <a:p>
            <a:r>
              <a:rPr lang="en-US" dirty="0"/>
              <a:t>And a highlight of </a:t>
            </a:r>
          </a:p>
          <a:p>
            <a:endParaRPr lang="en-US" dirty="0"/>
          </a:p>
          <a:p>
            <a:r>
              <a:rPr lang="en-US" dirty="0"/>
              <a:t>Then cover the basics of requesting the leaves  and answer any questions you might have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FCB86-9191-4322-8FAE-8B5E4FFDD7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Bullet—our program is more generous that the state mandate, will cover on next slide</a:t>
            </a:r>
          </a:p>
          <a:p>
            <a:r>
              <a:rPr lang="en-US" dirty="0"/>
              <a:t>Second Bullet—we continue to be under a Public Health Emergency—currently covered with the extra 80 hours until May 1</a:t>
            </a:r>
          </a:p>
          <a:p>
            <a:r>
              <a:rPr lang="en-US" dirty="0"/>
              <a:t>Third Bullet-if already used the 80 hours, it is no longer available for the employee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2A6EBA-EAC9-415C-8E12-8BD4C0D6C0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7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Second bullet—can carry over 720 in a year, but is adjusted back to 720 at start of fiscal year</a:t>
            </a:r>
          </a:p>
          <a:p>
            <a:r>
              <a:rPr lang="en-US" dirty="0"/>
              <a:t>Medical—illness, injury, appointments, health conditions, counseling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2A6EBA-EAC9-415C-8E12-8BD4C0D6C0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3154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Law – Intent is to shrink the pay gap between women and men. </a:t>
            </a:r>
          </a:p>
          <a:p>
            <a:r>
              <a:rPr lang="en-US" dirty="0"/>
              <a:t>Through: </a:t>
            </a:r>
          </a:p>
          <a:p>
            <a:r>
              <a:rPr lang="en-US" dirty="0"/>
              <a:t>Access and Transparency</a:t>
            </a:r>
          </a:p>
          <a:p>
            <a:endParaRPr lang="en-US" dirty="0"/>
          </a:p>
          <a:p>
            <a:r>
              <a:rPr lang="en-US" dirty="0"/>
              <a:t>More open about pay ranges</a:t>
            </a:r>
          </a:p>
          <a:p>
            <a:r>
              <a:rPr lang="en-US" dirty="0"/>
              <a:t>Transparent communication about benefits</a:t>
            </a:r>
          </a:p>
          <a:p>
            <a:r>
              <a:rPr lang="en-US" dirty="0"/>
              <a:t>FEWER appointments… more posting to allow for equal opportunity</a:t>
            </a:r>
          </a:p>
          <a:p>
            <a:r>
              <a:rPr lang="en-US" dirty="0"/>
              <a:t>NO long able to ask about wage history, … require CO organizations to create pay ranges and make pay offers based on the work being done v. </a:t>
            </a:r>
          </a:p>
          <a:p>
            <a:endParaRPr lang="en-US" dirty="0"/>
          </a:p>
          <a:p>
            <a:r>
              <a:rPr lang="en-US" dirty="0"/>
              <a:t>Women: $0.82</a:t>
            </a:r>
          </a:p>
          <a:p>
            <a:r>
              <a:rPr lang="en-US" dirty="0"/>
              <a:t>Women of color: $0.57 - $0.62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2A6EBA-EAC9-415C-8E12-8BD4C0D6C0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292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2A6EBA-EAC9-415C-8E12-8BD4C0D6C0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4775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FCB86-9191-4322-8FAE-8B5E4FFDD7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74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FCB86-9191-4322-8FAE-8B5E4FFDD7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52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FCB86-9191-4322-8FAE-8B5E4FFDD7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2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183085"/>
            <a:ext cx="12192000" cy="666206"/>
          </a:xfrm>
          <a:prstGeom prst="rect">
            <a:avLst/>
          </a:prstGeom>
          <a:solidFill>
            <a:srgbClr val="21314D"/>
          </a:solidFill>
          <a:ln>
            <a:solidFill>
              <a:srgbClr val="2131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20878" y="3287006"/>
            <a:ext cx="911199" cy="0"/>
          </a:xfrm>
          <a:prstGeom prst="line">
            <a:avLst/>
          </a:prstGeom>
          <a:ln w="28575">
            <a:solidFill>
              <a:srgbClr val="D249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371" y="3737295"/>
            <a:ext cx="9144000" cy="1655762"/>
          </a:xfrm>
        </p:spPr>
        <p:txBody>
          <a:bodyPr/>
          <a:lstStyle>
            <a:lvl1pPr marL="0" indent="0">
              <a:buNone/>
              <a:defRPr b="0" i="0">
                <a:solidFill>
                  <a:srgbClr val="21314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395371" y="2243579"/>
            <a:ext cx="10803672" cy="719056"/>
          </a:xfrm>
        </p:spPr>
        <p:txBody>
          <a:bodyPr>
            <a:normAutofit/>
          </a:bodyPr>
          <a:lstStyle>
            <a:lvl1pPr>
              <a:defRPr b="1" i="0">
                <a:solidFill>
                  <a:srgbClr val="263F6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5400">
                <a:solidFill>
                  <a:schemeClr val="bg1"/>
                </a:solidFill>
              </a:rPr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8E7ABF0-DEE6-F34C-98A7-7FC5808DF58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9132" y="6373243"/>
            <a:ext cx="318413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8954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060252" y="982464"/>
            <a:ext cx="4862405" cy="17940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060253" y="3052261"/>
            <a:ext cx="4862404" cy="19759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0" y="3"/>
            <a:ext cx="689099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21314D"/>
                </a:solidFill>
              </a:defRPr>
            </a:lvl1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5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1314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023A55EA-EF77-4EF2-AA62-599EEA7E45FC}" type="datetime1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30F95D-C0F7-B448-B59E-D27295E0C7A5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48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0048" y="-10049"/>
            <a:ext cx="5183189" cy="6943412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0058" y="472281"/>
            <a:ext cx="3932237" cy="16002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Copy goes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-17416"/>
            <a:ext cx="7008812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0058" y="2072481"/>
            <a:ext cx="3932237" cy="3811588"/>
          </a:xfrm>
        </p:spPr>
        <p:txBody>
          <a:bodyPr>
            <a:normAutofit/>
          </a:bodyPr>
          <a:lstStyle>
            <a:lvl1pPr marL="457189" indent="-457189">
              <a:buFont typeface="Arial" charset="0"/>
              <a:buChar char="•"/>
              <a:defRPr sz="28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Supporting text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12C09D5-4446-4656-B392-9BF7BB517468}" type="datetime1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1F5E0A-84A7-2F4C-A9C5-069A0CC392D2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21314D"/>
                </a:solidFill>
              </a:defRPr>
            </a:lvl1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9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A5BA12C0-B59F-4CED-9C4D-CDD8853CDB2C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048" y="6265545"/>
            <a:ext cx="1220204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467B4F-5A8F-3845-8B30-98B83A0003A1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28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9C8EED5-3B11-4B9B-BBC3-6085D75D9705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048" y="6265545"/>
            <a:ext cx="1220204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06899B-D311-B446-8DBB-7D61E82846C1}"/>
              </a:ext>
            </a:extLst>
          </p:cNvPr>
          <p:cNvSpPr txBox="1"/>
          <p:nvPr userDrawn="1"/>
        </p:nvSpPr>
        <p:spPr>
          <a:xfrm>
            <a:off x="7478040" y="6407207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CB1FB3-2557-BB46-9386-C66D040E875F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333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C2BC71D-0003-024E-9F29-71C949747F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0" y="6354919"/>
            <a:ext cx="3200400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4400" b="1" i="0">
                <a:solidFill>
                  <a:srgbClr val="263F6A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Section header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92A2B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 goes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21314D"/>
                </a:solidFill>
              </a:defRPr>
            </a:lvl1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6183085"/>
            <a:ext cx="12192000" cy="666206"/>
          </a:xfrm>
          <a:prstGeom prst="rect">
            <a:avLst/>
          </a:prstGeom>
          <a:solidFill>
            <a:srgbClr val="21314D"/>
          </a:solidFill>
          <a:ln>
            <a:solidFill>
              <a:srgbClr val="2131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8E7ABF0-DEE6-F34C-98A7-7FC5808DF58A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9132" y="6373243"/>
            <a:ext cx="318413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99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-9728" y="6265545"/>
            <a:ext cx="1220172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27E461E-22AE-482B-8FD0-BBC9C22FC8F1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C7278D-9F84-1645-9C4A-4B5FD9D68954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45326"/>
            <a:ext cx="5181600" cy="49316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45326"/>
            <a:ext cx="5181600" cy="49316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14AF186-E288-4071-86CF-B58CBB15298D}" type="datetime1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A977242-14B3-B24E-8B0C-44E4362EFCBD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3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00189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886766"/>
            <a:ext cx="5157787" cy="40263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00189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1886766"/>
            <a:ext cx="5183188" cy="40263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BD564EE-BE67-430C-8B7B-5B8CCFBFFC1B}" type="datetime1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2B57081-B141-9B4E-9482-F401745054EE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838200" y="208373"/>
            <a:ext cx="10515600" cy="732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966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4DA4011-B332-4E49-9C48-0AB2C16CA2D0}" type="datetime1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F1F743-16CE-3043-9E24-77715B0645D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4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38202" y="5746528"/>
            <a:ext cx="13016751" cy="779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rgbClr val="21314D"/>
                </a:solidFill>
                <a:latin typeface="Gotham Medium" charset="0"/>
                <a:ea typeface="Gotham Medium" charset="0"/>
                <a:cs typeface="Gotham Medium" charset="0"/>
              </a:defRPr>
            </a:lvl1pPr>
          </a:lstStyle>
          <a:p>
            <a:r>
              <a:rPr lang="en-US" sz="4400" b="1" i="0">
                <a:latin typeface="Arial" panose="020B0604020202020204" pitchFamily="34" charset="0"/>
                <a:cs typeface="Arial" panose="020B0604020202020204" pitchFamily="34" charset="0"/>
              </a:rPr>
              <a:t>Headline Copy Goes 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57703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21314D"/>
                </a:solidFill>
              </a:defRPr>
            </a:lvl1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4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0048" y="0"/>
            <a:ext cx="12202048" cy="6868048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8FE054-C4CD-496A-B4F2-0D523924CC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6612" y="2256753"/>
            <a:ext cx="11868727" cy="188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51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1AFB1-775C-4C7A-B5C5-915E325E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42243E-8986-4DA0-9E13-0BA00D3769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4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08373"/>
            <a:ext cx="10515600" cy="732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14994"/>
            <a:ext cx="10515600" cy="4861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156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7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b="0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‒"/>
        <a:defRPr sz="2000" b="0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b="0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dle.colorado.gov/sites/cdle/files/Poster%2C%20Paid%20Leave%20%26%20Whistleblower%20-%202021%20poster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mines.edu/facultyhandbook/5rightsprivilegesbenefits/54-leave-benefit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mines.edu/facultyhandbook/5rightsprivilegesbenefits/54-leave-benefit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mines.edu/facultyhandbook/5rightsprivilegesbenefits/54-leave-benefit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trailhead.mines.edu/web/mines-communit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5B3C04-56CB-4B34-AAFE-84131CF3B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for Academic Faculty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2AEC56-B6E1-4D90-ABC3-F9B30FBA0B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Academic Senate Meeting</a:t>
            </a:r>
          </a:p>
          <a:p>
            <a:r>
              <a:rPr lang="en-US" dirty="0"/>
              <a:t>Melanie Ulrich, Director Human Resources Operations</a:t>
            </a:r>
          </a:p>
          <a:p>
            <a:r>
              <a:rPr lang="en-US" dirty="0"/>
              <a:t>January 25, 2022</a:t>
            </a:r>
          </a:p>
        </p:txBody>
      </p:sp>
    </p:spTree>
    <p:extLst>
      <p:ext uri="{BB962C8B-B14F-4D97-AF65-F5344CB8AC3E}">
        <p14:creationId xmlns:p14="http://schemas.microsoft.com/office/powerpoint/2010/main" val="34595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C344D0-81D8-4F46-A432-B3594CBA3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954FFD-707F-4671-837C-1BF7F226B9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FC418-F1B1-4C35-9EDD-B7270B897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9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AEDE2E7-3197-4D1C-9DEB-3E1B968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D1804-B541-4538-A2A9-202C7113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Healthy Families &amp; Workplaces Act (HFWA)</a:t>
            </a:r>
          </a:p>
          <a:p>
            <a:pPr>
              <a:spcBef>
                <a:spcPts val="1800"/>
              </a:spcBef>
            </a:pPr>
            <a:r>
              <a:rPr lang="en-US" dirty="0"/>
              <a:t>Earned Leave at Colorado School of Mines</a:t>
            </a:r>
          </a:p>
          <a:p>
            <a:pPr>
              <a:spcBef>
                <a:spcPts val="1800"/>
              </a:spcBef>
            </a:pPr>
            <a:r>
              <a:rPr lang="en-US" dirty="0"/>
              <a:t>Family Medical Leave Act</a:t>
            </a:r>
          </a:p>
          <a:p>
            <a:pPr>
              <a:spcBef>
                <a:spcPts val="1800"/>
              </a:spcBef>
            </a:pPr>
            <a:r>
              <a:rPr lang="en-US" dirty="0"/>
              <a:t>How to Request Leave</a:t>
            </a:r>
          </a:p>
          <a:p>
            <a:pPr>
              <a:spcBef>
                <a:spcPts val="1800"/>
              </a:spcBef>
            </a:pPr>
            <a:r>
              <a:rPr lang="en-US" dirty="0"/>
              <a:t>Questions/Resources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B86A19-6782-4817-810C-BD33777A6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4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31AF-9B93-4472-AD36-0B0FE500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Healthy Families &amp; Workplaces Act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3AD4D0-5B98-4F57-960B-3AA9684D1B03}"/>
              </a:ext>
            </a:extLst>
          </p:cNvPr>
          <p:cNvSpPr/>
          <p:nvPr/>
        </p:nvSpPr>
        <p:spPr>
          <a:xfrm>
            <a:off x="3768012" y="2411895"/>
            <a:ext cx="4655975" cy="31540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Paid leave for employees (</a:t>
            </a:r>
            <a:r>
              <a:rPr lang="en-US" sz="2000" i="1" dirty="0">
                <a:solidFill>
                  <a:srgbClr val="FFFFFF"/>
                </a:solidFill>
                <a:latin typeface="Calibri" panose="020F0502020204030204"/>
              </a:rPr>
              <a:t>min 48 hours per year for FT employees)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80 hours of supplemental leave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(Full time)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during a Public Health Emergency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PHEL </a:t>
            </a: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d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</a:t>
            </a: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new each year; one time grant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Can be used incrementally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Use before sick leave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Pro-r</a:t>
            </a:r>
            <a:r>
              <a:rPr lang="en-US" sz="2000" dirty="0" err="1">
                <a:solidFill>
                  <a:srgbClr val="FFFFFF"/>
                </a:solidFill>
                <a:latin typeface="Calibri" panose="020F0502020204030204"/>
              </a:rPr>
              <a:t>ated</a:t>
            </a: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 for Part Time Employees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3C235-D47D-414E-BFAA-A6809A6CCEFD}"/>
              </a:ext>
            </a:extLst>
          </p:cNvPr>
          <p:cNvSpPr/>
          <p:nvPr/>
        </p:nvSpPr>
        <p:spPr>
          <a:xfrm>
            <a:off x="2581923" y="1065987"/>
            <a:ext cx="67631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uteRegular"/>
                <a:ea typeface="+mn-ea"/>
                <a:cs typeface="+mn-cs"/>
              </a:rPr>
              <a:t>State of Colorado </a:t>
            </a:r>
          </a:p>
          <a:p>
            <a:pPr lvl="0" algn="ctr">
              <a:defRPr/>
            </a:pPr>
            <a:r>
              <a:rPr lang="en-US" dirty="0">
                <a:solidFill>
                  <a:srgbClr val="333333"/>
                </a:solidFill>
                <a:latin typeface="MuteRegular"/>
                <a:hlinkClick r:id="rId3"/>
              </a:rPr>
              <a:t>Link to CDLE Poster</a:t>
            </a:r>
            <a:r>
              <a:rPr lang="en-US" dirty="0">
                <a:solidFill>
                  <a:srgbClr val="333333"/>
                </a:solidFill>
                <a:latin typeface="MuteRegular"/>
              </a:rPr>
              <a:t> 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2131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51EB99-783C-4DFA-BF3C-9FC99AE1C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A3E255-DCE9-1E4B-905B-DD6A887BD48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63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31AF-9B93-4472-AD36-0B0FE500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Earned Leave-Academic Faculty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3AD4D0-5B98-4F57-960B-3AA9684D1B03}"/>
              </a:ext>
            </a:extLst>
          </p:cNvPr>
          <p:cNvSpPr/>
          <p:nvPr/>
        </p:nvSpPr>
        <p:spPr>
          <a:xfrm>
            <a:off x="3768012" y="2236313"/>
            <a:ext cx="4655975" cy="355570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u="sng" noProof="0" dirty="0">
                <a:solidFill>
                  <a:srgbClr val="FFFFFF"/>
                </a:solidFill>
                <a:latin typeface="Calibri" panose="020F0502020204030204"/>
              </a:rPr>
              <a:t>Sick Leave (5.4.4)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Accrue 10 hours per month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(Full time)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Maximum annual carryover 720 hours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Pro-rated for part time faculty </a:t>
            </a:r>
            <a:r>
              <a:rPr lang="en-US" sz="2000" i="1" dirty="0">
                <a:solidFill>
                  <a:srgbClr val="FFFFFF"/>
                </a:solidFill>
                <a:latin typeface="Calibri" panose="020F0502020204030204"/>
              </a:rPr>
              <a:t>(non-temporary)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Documentation </a:t>
            </a:r>
            <a:r>
              <a:rPr lang="en-US" sz="2000" dirty="0">
                <a:solidFill>
                  <a:srgbClr val="FFFFFF"/>
                </a:solidFill>
              </a:rPr>
              <a:t>may be required if absent &gt; four work days</a:t>
            </a: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Used to cover time off for self or family: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Medical related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Domestic violence, sex assault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3C235-D47D-414E-BFAA-A6809A6CCEFD}"/>
              </a:ext>
            </a:extLst>
          </p:cNvPr>
          <p:cNvSpPr/>
          <p:nvPr/>
        </p:nvSpPr>
        <p:spPr>
          <a:xfrm>
            <a:off x="2714445" y="1065986"/>
            <a:ext cx="6763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uteRegular"/>
                <a:ea typeface="+mn-ea"/>
                <a:cs typeface="+mn-cs"/>
                <a:hlinkClick r:id="rId3"/>
              </a:rPr>
              <a:t>Section 5.4-Faculty Handbook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uteRegular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131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51EB99-783C-4DFA-BF3C-9FC99AE1C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A3E255-DCE9-1E4B-905B-DD6A887BD48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30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31AF-9B93-4472-AD36-0B0FE500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Earned Leave-Academic Faculty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3AD4D0-5B98-4F57-960B-3AA9684D1B03}"/>
              </a:ext>
            </a:extLst>
          </p:cNvPr>
          <p:cNvSpPr/>
          <p:nvPr/>
        </p:nvSpPr>
        <p:spPr>
          <a:xfrm>
            <a:off x="3675247" y="2005531"/>
            <a:ext cx="4655975" cy="38729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Leave 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Holiday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Administrative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Bereavement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Jury or Court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Election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Military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Injury Leave (Job Related)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Medical Disability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Parental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Sabbatical Leave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Unpaid Leave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3C235-D47D-414E-BFAA-A6809A6CCEFD}"/>
              </a:ext>
            </a:extLst>
          </p:cNvPr>
          <p:cNvSpPr/>
          <p:nvPr/>
        </p:nvSpPr>
        <p:spPr>
          <a:xfrm>
            <a:off x="2714445" y="1065986"/>
            <a:ext cx="6763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uteRegular"/>
                <a:ea typeface="+mn-ea"/>
                <a:cs typeface="+mn-cs"/>
                <a:hlinkClick r:id="rId3"/>
              </a:rPr>
              <a:t>Section 5.4-Faculty Handbook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uteRegular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131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51EB99-783C-4DFA-BF3C-9FC99AE1C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A3E255-DCE9-1E4B-905B-DD6A887BD48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4056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31AF-9B93-4472-AD36-0B0FE500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Family Medical Leave-Academic Faculty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27436E-7ECC-444B-9579-7922049F715F}"/>
              </a:ext>
            </a:extLst>
          </p:cNvPr>
          <p:cNvSpPr/>
          <p:nvPr/>
        </p:nvSpPr>
        <p:spPr>
          <a:xfrm>
            <a:off x="3768012" y="1653111"/>
            <a:ext cx="4655975" cy="445614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u="sng" dirty="0">
                <a:solidFill>
                  <a:srgbClr val="FFFFFF"/>
                </a:solidFill>
                <a:latin typeface="Calibri" panose="020F0502020204030204"/>
              </a:rPr>
              <a:t>Family Medical Leave (5.4.5)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 year of service, 1250 hours in a 12 month timeframe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520 hours of leave (</a:t>
            </a:r>
            <a:r>
              <a:rPr lang="en-US" sz="2000" i="1" dirty="0">
                <a:solidFill>
                  <a:srgbClr val="FFFFFF"/>
                </a:solidFill>
                <a:latin typeface="Calibri" panose="020F0502020204030204"/>
              </a:rPr>
              <a:t>paid or unpaid</a:t>
            </a: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Used in coordination with any sick or available paid leave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Can be continuous or intermittent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</a:rPr>
              <a:t>Job protection for time away from work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</a:rPr>
              <a:t>Birth or Adoption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</a:rPr>
              <a:t>Health Condition for self or family (</a:t>
            </a:r>
            <a:r>
              <a:rPr lang="en-US" sz="2000" i="1" dirty="0">
                <a:solidFill>
                  <a:srgbClr val="FFFFFF"/>
                </a:solidFill>
              </a:rPr>
              <a:t>child, parent or spouse</a:t>
            </a:r>
            <a:r>
              <a:rPr lang="en-US" sz="2000" dirty="0">
                <a:solidFill>
                  <a:srgbClr val="FFFFFF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</a:rPr>
              <a:t>Military care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3C235-D47D-414E-BFAA-A6809A6CCEFD}"/>
              </a:ext>
            </a:extLst>
          </p:cNvPr>
          <p:cNvSpPr/>
          <p:nvPr/>
        </p:nvSpPr>
        <p:spPr>
          <a:xfrm>
            <a:off x="2714445" y="1065986"/>
            <a:ext cx="6763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uteRegular"/>
                <a:ea typeface="+mn-ea"/>
                <a:cs typeface="+mn-cs"/>
                <a:hlinkClick r:id="rId3"/>
              </a:rPr>
              <a:t>Section 5.4-Faculty Handbook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uteRegular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131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51EB99-783C-4DFA-BF3C-9FC99AE1C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A3E255-DCE9-1E4B-905B-DD6A887BD484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90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B4D97DE-D2B7-4362-B2FE-D03652FCC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Usage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72D40-A928-4146-81B9-9B95C920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7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0995B5B-2096-4977-90E6-906423B613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99564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03D193B-3DF0-4F28-B0C7-404C5C7EA355}"/>
              </a:ext>
            </a:extLst>
          </p:cNvPr>
          <p:cNvCxnSpPr/>
          <p:nvPr/>
        </p:nvCxnSpPr>
        <p:spPr>
          <a:xfrm>
            <a:off x="3631096" y="3428999"/>
            <a:ext cx="1325217" cy="4671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E9F285-67E7-448C-A955-AC82DB894356}"/>
              </a:ext>
            </a:extLst>
          </p:cNvPr>
          <p:cNvCxnSpPr/>
          <p:nvPr/>
        </p:nvCxnSpPr>
        <p:spPr>
          <a:xfrm flipV="1">
            <a:off x="3631096" y="2080591"/>
            <a:ext cx="1325217" cy="10601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579C5A-3558-4689-BCBA-E7CD66337F78}"/>
              </a:ext>
            </a:extLst>
          </p:cNvPr>
          <p:cNvCxnSpPr/>
          <p:nvPr/>
        </p:nvCxnSpPr>
        <p:spPr>
          <a:xfrm flipV="1">
            <a:off x="6546574" y="3428999"/>
            <a:ext cx="1298713" cy="2335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4A2BE21-5B2A-410B-B4BC-94D8F48E0327}"/>
              </a:ext>
            </a:extLst>
          </p:cNvPr>
          <p:cNvCxnSpPr>
            <a:cxnSpLocks/>
          </p:cNvCxnSpPr>
          <p:nvPr/>
        </p:nvCxnSpPr>
        <p:spPr>
          <a:xfrm>
            <a:off x="6555409" y="4253948"/>
            <a:ext cx="1289878" cy="530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33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0A32E6A-6214-4661-B08C-F881D0293E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/>
          <a:stretch/>
        </p:blipFill>
        <p:spPr>
          <a:xfrm>
            <a:off x="1692275" y="522688"/>
            <a:ext cx="9010649" cy="506849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13DC4-D0D2-428B-B862-9FF528ABE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5724527"/>
            <a:ext cx="10515600" cy="36512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>
                <a:hlinkClick r:id="rId4"/>
              </a:rPr>
              <a:t>https://trailhead.mines.edu/web/mines-community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08597-54A8-4444-A3CD-2C6B739A9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8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E3CBAB-B028-43AC-A1FD-0D9CE499120C}"/>
              </a:ext>
            </a:extLst>
          </p:cNvPr>
          <p:cNvSpPr/>
          <p:nvPr/>
        </p:nvSpPr>
        <p:spPr>
          <a:xfrm>
            <a:off x="5092699" y="2705100"/>
            <a:ext cx="1066800" cy="26638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0E9E8595-D3E2-4874-8B1E-00BECDAE73D1}"/>
              </a:ext>
            </a:extLst>
          </p:cNvPr>
          <p:cNvSpPr/>
          <p:nvPr/>
        </p:nvSpPr>
        <p:spPr>
          <a:xfrm>
            <a:off x="6526212" y="939800"/>
            <a:ext cx="2933700" cy="2296459"/>
          </a:xfrm>
          <a:prstGeom prst="wedgeEllipseCallout">
            <a:avLst>
              <a:gd name="adj1" fmla="val -47240"/>
              <a:gd name="adj2" fmla="val 44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List of leave types to input into</a:t>
            </a:r>
          </a:p>
          <a:p>
            <a:pPr algn="ctr"/>
            <a:r>
              <a:rPr lang="en-US" dirty="0">
                <a:solidFill>
                  <a:srgbClr val="000000"/>
                </a:solidFill>
              </a:rPr>
              <a:t>(PHEL = PSS)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3AD95B-6164-4538-B0FB-7A5F5F7AD5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0612" y="2602259"/>
            <a:ext cx="11049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740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63EF67B-E685-43C3-9975-A085EB19D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Resources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64201-B398-4686-BC2C-3481F5D58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MAPS</a:t>
            </a:r>
          </a:p>
          <a:p>
            <a:r>
              <a:rPr lang="en-US" dirty="0"/>
              <a:t>Human Resources</a:t>
            </a:r>
          </a:p>
          <a:p>
            <a:r>
              <a:rPr lang="en-US" dirty="0"/>
              <a:t>Website links in </a:t>
            </a:r>
            <a:r>
              <a:rPr lang="en-US" dirty="0" err="1"/>
              <a:t>Powerpoint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48DF9-3BE5-4521-88FC-FA0851305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endParaRPr lang="en-US"/>
          </a:p>
          <a:p>
            <a:pPr algn="r"/>
            <a:fld id="{FAA3E255-DCE9-1E4B-905B-DD6A887BD484}" type="slidenum">
              <a:rPr lang="en-US" smtClean="0"/>
              <a:pPr algn="r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228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ines Colors">
      <a:dk1>
        <a:srgbClr val="21314D"/>
      </a:dk1>
      <a:lt1>
        <a:srgbClr val="FFFFFF"/>
      </a:lt1>
      <a:dk2>
        <a:srgbClr val="263F6A"/>
      </a:dk2>
      <a:lt2>
        <a:srgbClr val="FFFFFF"/>
      </a:lt2>
      <a:accent1>
        <a:srgbClr val="B2B4B3"/>
      </a:accent1>
      <a:accent2>
        <a:srgbClr val="CED5DD"/>
      </a:accent2>
      <a:accent3>
        <a:srgbClr val="263F6A"/>
      </a:accent3>
      <a:accent4>
        <a:srgbClr val="D2492A"/>
      </a:accent4>
      <a:accent5>
        <a:srgbClr val="92A2BD"/>
      </a:accent5>
      <a:accent6>
        <a:srgbClr val="21314D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es_PPT_FA&amp;O_Template New_04232020" id="{6760D7B7-066F-48D8-A2F3-1DD77093280E}" vid="{B946C631-2A6D-466E-9476-7404928C1B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E49FFE3552FD4E97129F0672406CB1" ma:contentTypeVersion="12" ma:contentTypeDescription="Create a new document." ma:contentTypeScope="" ma:versionID="61c2278f1db98916c44755b2935a4943">
  <xsd:schema xmlns:xsd="http://www.w3.org/2001/XMLSchema" xmlns:xs="http://www.w3.org/2001/XMLSchema" xmlns:p="http://schemas.microsoft.com/office/2006/metadata/properties" xmlns:ns3="e3573d3f-5516-4ab2-b1cd-6f611eb0da4a" xmlns:ns4="57eef065-c568-4594-833f-aad2904d116e" targetNamespace="http://schemas.microsoft.com/office/2006/metadata/properties" ma:root="true" ma:fieldsID="636fcf5011eba78cdea7bc15c125dd99" ns3:_="" ns4:_="">
    <xsd:import namespace="e3573d3f-5516-4ab2-b1cd-6f611eb0da4a"/>
    <xsd:import namespace="57eef065-c568-4594-833f-aad2904d11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573d3f-5516-4ab2-b1cd-6f611eb0da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ef065-c568-4594-833f-aad2904d11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39F729-E3D1-43AB-B2A9-1B0BECE823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38BC4B-BF90-4D03-ADDE-13C67BD4AC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573d3f-5516-4ab2-b1cd-6f611eb0da4a"/>
    <ds:schemaRef ds:uri="57eef065-c568-4594-833f-aad2904d11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2794A5-40A5-46D0-A275-FBA7C6971059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57eef065-c568-4594-833f-aad2904d116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e3573d3f-5516-4ab2-b1cd-6f611eb0da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25078</TotalTime>
  <Words>631</Words>
  <Application>Microsoft Office PowerPoint</Application>
  <PresentationFormat>Widescreen</PresentationFormat>
  <Paragraphs>123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Gotham</vt:lpstr>
      <vt:lpstr>Gotham Book</vt:lpstr>
      <vt:lpstr>Gotham Medium</vt:lpstr>
      <vt:lpstr>MuteRegular</vt:lpstr>
      <vt:lpstr>Wingdings</vt:lpstr>
      <vt:lpstr>1_Office Theme</vt:lpstr>
      <vt:lpstr>Leave for Academic Faculty</vt:lpstr>
      <vt:lpstr>Agenda</vt:lpstr>
      <vt:lpstr>Healthy Families &amp; Workplaces Act</vt:lpstr>
      <vt:lpstr>Earned Leave-Academic Faculty</vt:lpstr>
      <vt:lpstr>Earned Leave-Academic Faculty</vt:lpstr>
      <vt:lpstr>Family Medical Leave-Academic Faculty</vt:lpstr>
      <vt:lpstr>Leave Usage Process</vt:lpstr>
      <vt:lpstr>PowerPoint Presentation</vt:lpstr>
      <vt:lpstr>Available 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Christine Homer Interim Chief Human Resources Officer</dc:title>
  <dc:creator>Christine Homer</dc:creator>
  <cp:lastModifiedBy>Melanie Ulrich</cp:lastModifiedBy>
  <cp:revision>176</cp:revision>
  <dcterms:created xsi:type="dcterms:W3CDTF">2021-06-03T01:02:42Z</dcterms:created>
  <dcterms:modified xsi:type="dcterms:W3CDTF">2022-01-25T20:58:33Z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0x01010042E49FFE3552FD4E97129F0672406CB1</vt:lpwstr>
  </property>
</Properties>
</file>