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2"/>
  </p:notesMasterIdLst>
  <p:sldIdLst>
    <p:sldId id="256" r:id="rId6"/>
    <p:sldId id="309" r:id="rId7"/>
    <p:sldId id="291" r:id="rId8"/>
    <p:sldId id="285" r:id="rId9"/>
    <p:sldId id="278" r:id="rId10"/>
    <p:sldId id="294" r:id="rId11"/>
    <p:sldId id="268" r:id="rId12"/>
    <p:sldId id="271" r:id="rId13"/>
    <p:sldId id="275" r:id="rId14"/>
    <p:sldId id="298" r:id="rId15"/>
    <p:sldId id="279" r:id="rId16"/>
    <p:sldId id="280" r:id="rId17"/>
    <p:sldId id="302" r:id="rId18"/>
    <p:sldId id="317" r:id="rId19"/>
    <p:sldId id="318" r:id="rId20"/>
    <p:sldId id="262" r:id="rId2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6C18D"/>
    <a:srgbClr val="AAE0C6"/>
    <a:srgbClr val="C55A11"/>
    <a:srgbClr val="406FC2"/>
    <a:srgbClr val="A3D6D9"/>
    <a:srgbClr val="002D62"/>
    <a:srgbClr val="52BF8A"/>
    <a:srgbClr val="A9D18E"/>
    <a:srgbClr val="3F6E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E16F5DA-7268-4CF0-AD20-B1B1F0F985D3}" type="datetimeFigureOut">
              <a:rPr lang="en-US" smtClean="0"/>
              <a:t>2/28/2022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DD492AB-0D10-4A7F-9A6D-6A8D4E71685B}" type="slidenum">
              <a:rPr lang="en-US" smtClean="0"/>
              <a:t>‹#›</a:t>
            </a:fld>
            <a:endParaRPr lang="en-US"/>
          </a:p>
        </p:txBody>
      </p:sp>
    </p:spTree>
    <p:extLst>
      <p:ext uri="{BB962C8B-B14F-4D97-AF65-F5344CB8AC3E}">
        <p14:creationId xmlns:p14="http://schemas.microsoft.com/office/powerpoint/2010/main" val="1997472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1316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18813" y="331531"/>
            <a:ext cx="9144000" cy="1620838"/>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3040878" y="5251719"/>
            <a:ext cx="9144000" cy="763291"/>
          </a:xfrm>
          <a:solidFill>
            <a:srgbClr val="D2492A"/>
          </a:solidFill>
        </p:spPr>
        <p:txBody>
          <a:bodyPr>
            <a:normAutofit/>
          </a:bodyPr>
          <a:lstStyle>
            <a:lvl1pPr marL="0" indent="0" algn="ctr">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3D13A69-BB27-42BD-9CDD-E07F38A9BABD}" type="datetimeFigureOut">
              <a:rPr lang="en-US" smtClean="0"/>
              <a:t>2/28/2022</a:t>
            </a:fld>
            <a:endParaRPr lang="en-US"/>
          </a:p>
        </p:txBody>
      </p:sp>
      <p:cxnSp>
        <p:nvCxnSpPr>
          <p:cNvPr id="9" name="Straight Connector 8"/>
          <p:cNvCxnSpPr/>
          <p:nvPr userDrawn="1"/>
        </p:nvCxnSpPr>
        <p:spPr>
          <a:xfrm flipV="1">
            <a:off x="-7122" y="5204390"/>
            <a:ext cx="12192000" cy="4273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0" y="6023359"/>
            <a:ext cx="12192000" cy="4273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3815" y="5292694"/>
            <a:ext cx="3037063" cy="734938"/>
          </a:xfrm>
          <a:prstGeom prst="rect">
            <a:avLst/>
          </a:prstGeom>
          <a:solidFill>
            <a:srgbClr val="8EA2BD"/>
          </a:solidFill>
        </p:spPr>
        <p:txBody>
          <a:bodyPr wrap="square" rtlCol="0">
            <a:spAutoFit/>
          </a:bodyPr>
          <a:lstStyle/>
          <a:p>
            <a:endParaRPr lang="en-US" dirty="0"/>
          </a:p>
        </p:txBody>
      </p:sp>
      <p:cxnSp>
        <p:nvCxnSpPr>
          <p:cNvPr id="13" name="Straight Connector 12"/>
          <p:cNvCxnSpPr/>
          <p:nvPr userDrawn="1"/>
        </p:nvCxnSpPr>
        <p:spPr>
          <a:xfrm>
            <a:off x="3040878" y="5251719"/>
            <a:ext cx="0" cy="79300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descr="Screen Clipping"/>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2300400"/>
            <a:ext cx="12192000" cy="2257199"/>
          </a:xfrm>
          <a:prstGeom prst="rect">
            <a:avLst/>
          </a:prstGeom>
        </p:spPr>
      </p:pic>
    </p:spTree>
    <p:extLst>
      <p:ext uri="{BB962C8B-B14F-4D97-AF65-F5344CB8AC3E}">
        <p14:creationId xmlns:p14="http://schemas.microsoft.com/office/powerpoint/2010/main" val="114468515"/>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13A69-BB27-42BD-9CDD-E07F38A9BABD}" type="datetimeFigureOut">
              <a:rPr lang="en-US" smtClean="0"/>
              <a:t>2/28/2022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D9BFF0-8322-45ED-B448-089AA4123D23}" type="slidenum">
              <a:rPr lang="en-US" smtClean="0"/>
              <a:t>‹#›</a:t>
            </a:fld>
            <a:endParaRPr lang="en-US"/>
          </a:p>
        </p:txBody>
      </p:sp>
    </p:spTree>
    <p:extLst>
      <p:ext uri="{BB962C8B-B14F-4D97-AF65-F5344CB8AC3E}">
        <p14:creationId xmlns:p14="http://schemas.microsoft.com/office/powerpoint/2010/main" val="733423724"/>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13A69-BB27-42BD-9CDD-E07F38A9BABD}" type="datetimeFigureOut">
              <a:rPr lang="en-US" smtClean="0"/>
              <a:t>2/28/2022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D9BFF0-8322-45ED-B448-089AA4123D23}" type="slidenum">
              <a:rPr lang="en-US" smtClean="0"/>
              <a:t>‹#›</a:t>
            </a:fld>
            <a:endParaRPr lang="en-US"/>
          </a:p>
        </p:txBody>
      </p:sp>
    </p:spTree>
    <p:extLst>
      <p:ext uri="{BB962C8B-B14F-4D97-AF65-F5344CB8AC3E}">
        <p14:creationId xmlns:p14="http://schemas.microsoft.com/office/powerpoint/2010/main" val="2817783225"/>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oAutofit/>
          </a:bodyPr>
          <a:lstStyle>
            <a:lvl1pPr>
              <a:defRPr sz="3200" b="1">
                <a:solidFill>
                  <a:schemeClr val="tx2"/>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B59264BD-2108-401F-B7DD-0622C3C01D54}"/>
              </a:ext>
            </a:extLst>
          </p:cNvPr>
          <p:cNvGrpSpPr/>
          <p:nvPr userDrawn="1"/>
        </p:nvGrpSpPr>
        <p:grpSpPr>
          <a:xfrm>
            <a:off x="0" y="6794500"/>
            <a:ext cx="12195176" cy="63500"/>
            <a:chOff x="-723900" y="1040009"/>
            <a:chExt cx="5295900" cy="52191"/>
          </a:xfrm>
        </p:grpSpPr>
        <p:sp>
          <p:nvSpPr>
            <p:cNvPr id="13" name="Rectangle 12">
              <a:extLst>
                <a:ext uri="{FF2B5EF4-FFF2-40B4-BE49-F238E27FC236}">
                  <a16:creationId xmlns:a16="http://schemas.microsoft.com/office/drawing/2014/main" id="{876C5082-4997-4E65-8420-4D5D936F0708}"/>
                </a:ext>
              </a:extLst>
            </p:cNvPr>
            <p:cNvSpPr/>
            <p:nvPr userDrawn="1"/>
          </p:nvSpPr>
          <p:spPr>
            <a:xfrm>
              <a:off x="1041400" y="1040009"/>
              <a:ext cx="1765300" cy="52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FF85F784-DC5C-4E68-BC02-CCF2F401E203}"/>
                </a:ext>
              </a:extLst>
            </p:cNvPr>
            <p:cNvSpPr/>
            <p:nvPr userDrawn="1"/>
          </p:nvSpPr>
          <p:spPr>
            <a:xfrm>
              <a:off x="2806700" y="1040009"/>
              <a:ext cx="1765300" cy="521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4861E494-C684-4E36-B355-111C9D35265A}"/>
                </a:ext>
              </a:extLst>
            </p:cNvPr>
            <p:cNvSpPr/>
            <p:nvPr userDrawn="1"/>
          </p:nvSpPr>
          <p:spPr>
            <a:xfrm>
              <a:off x="-723900" y="1040009"/>
              <a:ext cx="1765300" cy="52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Slide Number Placeholder 5">
            <a:extLst>
              <a:ext uri="{FF2B5EF4-FFF2-40B4-BE49-F238E27FC236}">
                <a16:creationId xmlns:a16="http://schemas.microsoft.com/office/drawing/2014/main" id="{AF1031E5-7724-4674-A7BB-D90E84174CDA}"/>
              </a:ext>
            </a:extLst>
          </p:cNvPr>
          <p:cNvSpPr txBox="1">
            <a:spLocks/>
          </p:cNvSpPr>
          <p:nvPr userDrawn="1"/>
        </p:nvSpPr>
        <p:spPr>
          <a:xfrm>
            <a:off x="11616520" y="6336583"/>
            <a:ext cx="350183" cy="288330"/>
          </a:xfrm>
          <a:prstGeom prst="hexagon">
            <a:avLst/>
          </a:prstGeom>
          <a:solidFill>
            <a:schemeClr val="accent3"/>
          </a:solidFill>
          <a:ln>
            <a:noFill/>
          </a:ln>
        </p:spPr>
        <p:txBody>
          <a:bodyPr lIns="0" tIns="0" rIns="0" bIns="0" anchor="ctr"/>
          <a:lstStyle>
            <a:defPPr>
              <a:defRPr lang="en-US"/>
            </a:defPPr>
            <a:lvl1pPr marL="0" algn="ctr" defTabSz="1218987" rtl="0" eaLnBrk="1" latinLnBrk="0" hangingPunct="1">
              <a:defRPr sz="1000" b="1" kern="1200">
                <a:solidFill>
                  <a:schemeClr val="bg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080B596-281A-4010-8ADA-74D6CB3791DF}" type="slidenum">
              <a:rPr lang="en-US" sz="800" smtClean="0"/>
              <a:pPr/>
              <a:t>‹#›</a:t>
            </a:fld>
            <a:endParaRPr lang="en-US" sz="800" dirty="0"/>
          </a:p>
        </p:txBody>
      </p:sp>
    </p:spTree>
    <p:extLst>
      <p:ext uri="{BB962C8B-B14F-4D97-AF65-F5344CB8AC3E}">
        <p14:creationId xmlns:p14="http://schemas.microsoft.com/office/powerpoint/2010/main" val="2838241321"/>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1" y="3886200"/>
            <a:ext cx="12192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1800">
              <a:solidFill>
                <a:prstClr val="white"/>
              </a:solidFill>
            </a:endParaRPr>
          </a:p>
        </p:txBody>
      </p:sp>
      <p:sp>
        <p:nvSpPr>
          <p:cNvPr id="2" name="Title 1"/>
          <p:cNvSpPr>
            <a:spLocks noGrp="1"/>
          </p:cNvSpPr>
          <p:nvPr>
            <p:ph type="ctrTitle"/>
          </p:nvPr>
        </p:nvSpPr>
        <p:spPr>
          <a:xfrm>
            <a:off x="914401" y="3887117"/>
            <a:ext cx="103632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0" y="4399020"/>
            <a:ext cx="8534401" cy="764440"/>
          </a:xfrm>
          <a:prstGeom prst="rect">
            <a:avLst/>
          </a:prstGeo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578D6DB-6798-42D2-B9AD-FC6F1C72FC30}" type="datetimeFigureOut">
              <a:rPr lang="en-US" smtClean="0"/>
              <a:pPr/>
              <a:t>2/28/2022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512563859"/>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a:prstGeom prst="rect">
            <a:avLst/>
          </a:prstGeo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49090517"/>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138426"/>
            <a:ext cx="10972801" cy="49877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063459214"/>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92161070"/>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224606598"/>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a:prstGeom prst="rect">
            <a:avLst/>
          </a:prstGeo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465956746"/>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oAutofit/>
          </a:bodyPr>
          <a:lstStyle>
            <a:lvl1pPr>
              <a:defRPr sz="3200" b="1">
                <a:solidFill>
                  <a:schemeClr val="tx2"/>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B59264BD-2108-401F-B7DD-0622C3C01D54}"/>
              </a:ext>
            </a:extLst>
          </p:cNvPr>
          <p:cNvGrpSpPr/>
          <p:nvPr userDrawn="1"/>
        </p:nvGrpSpPr>
        <p:grpSpPr>
          <a:xfrm>
            <a:off x="0" y="6794500"/>
            <a:ext cx="12195176" cy="63500"/>
            <a:chOff x="-723900" y="1040009"/>
            <a:chExt cx="5295900" cy="52191"/>
          </a:xfrm>
        </p:grpSpPr>
        <p:sp>
          <p:nvSpPr>
            <p:cNvPr id="13" name="Rectangle 12">
              <a:extLst>
                <a:ext uri="{FF2B5EF4-FFF2-40B4-BE49-F238E27FC236}">
                  <a16:creationId xmlns:a16="http://schemas.microsoft.com/office/drawing/2014/main" id="{876C5082-4997-4E65-8420-4D5D936F0708}"/>
                </a:ext>
              </a:extLst>
            </p:cNvPr>
            <p:cNvSpPr/>
            <p:nvPr userDrawn="1"/>
          </p:nvSpPr>
          <p:spPr>
            <a:xfrm>
              <a:off x="1041400" y="1040009"/>
              <a:ext cx="1765300" cy="52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FF85F784-DC5C-4E68-BC02-CCF2F401E203}"/>
                </a:ext>
              </a:extLst>
            </p:cNvPr>
            <p:cNvSpPr/>
            <p:nvPr userDrawn="1"/>
          </p:nvSpPr>
          <p:spPr>
            <a:xfrm>
              <a:off x="2806700" y="1040009"/>
              <a:ext cx="1765300" cy="521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4861E494-C684-4E36-B355-111C9D35265A}"/>
                </a:ext>
              </a:extLst>
            </p:cNvPr>
            <p:cNvSpPr/>
            <p:nvPr userDrawn="1"/>
          </p:nvSpPr>
          <p:spPr>
            <a:xfrm>
              <a:off x="-723900" y="1040009"/>
              <a:ext cx="1765300" cy="52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Slide Number Placeholder 5">
            <a:extLst>
              <a:ext uri="{FF2B5EF4-FFF2-40B4-BE49-F238E27FC236}">
                <a16:creationId xmlns:a16="http://schemas.microsoft.com/office/drawing/2014/main" id="{AF1031E5-7724-4674-A7BB-D90E84174CDA}"/>
              </a:ext>
            </a:extLst>
          </p:cNvPr>
          <p:cNvSpPr txBox="1">
            <a:spLocks/>
          </p:cNvSpPr>
          <p:nvPr userDrawn="1"/>
        </p:nvSpPr>
        <p:spPr>
          <a:xfrm>
            <a:off x="11616520" y="6336583"/>
            <a:ext cx="350183" cy="288330"/>
          </a:xfrm>
          <a:prstGeom prst="hexagon">
            <a:avLst/>
          </a:prstGeom>
          <a:solidFill>
            <a:schemeClr val="accent3"/>
          </a:solidFill>
          <a:ln>
            <a:noFill/>
          </a:ln>
        </p:spPr>
        <p:txBody>
          <a:bodyPr lIns="0" tIns="0" rIns="0" bIns="0" anchor="ctr"/>
          <a:lstStyle>
            <a:defPPr>
              <a:defRPr lang="en-US"/>
            </a:defPPr>
            <a:lvl1pPr marL="0" algn="ctr" defTabSz="1218987" rtl="0" eaLnBrk="1" latinLnBrk="0" hangingPunct="1">
              <a:defRPr sz="1000" b="1" kern="1200">
                <a:solidFill>
                  <a:schemeClr val="bg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080B596-281A-4010-8ADA-74D6CB3791DF}" type="slidenum">
              <a:rPr lang="en-US" sz="800" smtClean="0"/>
              <a:pPr/>
              <a:t>‹#›</a:t>
            </a:fld>
            <a:endParaRPr lang="en-US" sz="800" dirty="0"/>
          </a:p>
        </p:txBody>
      </p:sp>
    </p:spTree>
    <p:extLst>
      <p:ext uri="{BB962C8B-B14F-4D97-AF65-F5344CB8AC3E}">
        <p14:creationId xmlns:p14="http://schemas.microsoft.com/office/powerpoint/2010/main" val="3244019249"/>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170774"/>
          </a:xfrm>
          <a:solidFill>
            <a:srgbClr val="21316A"/>
          </a:solidFill>
        </p:spPr>
        <p:txBody>
          <a:bodyPr/>
          <a:lstStyle>
            <a:lvl1pPr>
              <a:defRPr b="1">
                <a:solidFill>
                  <a:schemeClr val="bg1"/>
                </a:solidFill>
                <a:latin typeface="Calibri" panose="020F0502020204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868354"/>
            <a:ext cx="10515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D13A69-BB27-42BD-9CDD-E07F38A9BABD}" type="datetimeFigureOut">
              <a:rPr lang="en-US" smtClean="0"/>
              <a:t>2/28/2022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lvl1pPr>
              <a:defRPr sz="800"/>
            </a:lvl1pPr>
          </a:lstStyle>
          <a:p>
            <a:fld id="{D0D9BFF0-8322-45ED-B448-089AA4123D23}" type="slidenum">
              <a:rPr lang="en-US" smtClean="0"/>
              <a:pPr/>
              <a:t>‹#›</a:t>
            </a:fld>
            <a:endParaRPr lang="en-US" dirty="0"/>
          </a:p>
        </p:txBody>
      </p:sp>
      <p:sp>
        <p:nvSpPr>
          <p:cNvPr id="7" name="Subtitle 2"/>
          <p:cNvSpPr>
            <a:spLocks noGrp="1"/>
          </p:cNvSpPr>
          <p:nvPr>
            <p:ph type="subTitle" idx="13"/>
          </p:nvPr>
        </p:nvSpPr>
        <p:spPr>
          <a:xfrm>
            <a:off x="1025495" y="1221863"/>
            <a:ext cx="11166505" cy="276998"/>
          </a:xfrm>
          <a:solidFill>
            <a:srgbClr val="D2492A"/>
          </a:solidFill>
        </p:spPr>
        <p:txBody>
          <a:bodyPr>
            <a:noAutofit/>
          </a:bodyPr>
          <a:lstStyle>
            <a:lvl1pPr marL="0" indent="0" algn="ctr">
              <a:lnSpc>
                <a:spcPct val="100000"/>
              </a:lnSpc>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8" name="TextBox 7"/>
          <p:cNvSpPr txBox="1"/>
          <p:nvPr userDrawn="1"/>
        </p:nvSpPr>
        <p:spPr>
          <a:xfrm>
            <a:off x="0" y="1221862"/>
            <a:ext cx="1025495" cy="276999"/>
          </a:xfrm>
          <a:prstGeom prst="rect">
            <a:avLst/>
          </a:prstGeom>
          <a:solidFill>
            <a:srgbClr val="8EA2BD"/>
          </a:solidFill>
        </p:spPr>
        <p:txBody>
          <a:bodyPr wrap="square" rtlCol="0">
            <a:spAutoFit/>
          </a:bodyPr>
          <a:lstStyle/>
          <a:p>
            <a:endParaRPr lang="en-US" sz="1200" dirty="0"/>
          </a:p>
        </p:txBody>
      </p:sp>
    </p:spTree>
    <p:extLst>
      <p:ext uri="{BB962C8B-B14F-4D97-AF65-F5344CB8AC3E}">
        <p14:creationId xmlns:p14="http://schemas.microsoft.com/office/powerpoint/2010/main" val="2805711457"/>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59264BD-2108-401F-B7DD-0622C3C01D54}"/>
              </a:ext>
            </a:extLst>
          </p:cNvPr>
          <p:cNvGrpSpPr/>
          <p:nvPr userDrawn="1"/>
        </p:nvGrpSpPr>
        <p:grpSpPr>
          <a:xfrm>
            <a:off x="0" y="6794500"/>
            <a:ext cx="12195176" cy="63500"/>
            <a:chOff x="-723900" y="1040009"/>
            <a:chExt cx="5295900" cy="52191"/>
          </a:xfrm>
        </p:grpSpPr>
        <p:sp>
          <p:nvSpPr>
            <p:cNvPr id="13" name="Rectangle 12">
              <a:extLst>
                <a:ext uri="{FF2B5EF4-FFF2-40B4-BE49-F238E27FC236}">
                  <a16:creationId xmlns:a16="http://schemas.microsoft.com/office/drawing/2014/main" id="{876C5082-4997-4E65-8420-4D5D936F0708}"/>
                </a:ext>
              </a:extLst>
            </p:cNvPr>
            <p:cNvSpPr/>
            <p:nvPr userDrawn="1"/>
          </p:nvSpPr>
          <p:spPr>
            <a:xfrm>
              <a:off x="1041400" y="1040009"/>
              <a:ext cx="1765300" cy="52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FF85F784-DC5C-4E68-BC02-CCF2F401E203}"/>
                </a:ext>
              </a:extLst>
            </p:cNvPr>
            <p:cNvSpPr/>
            <p:nvPr userDrawn="1"/>
          </p:nvSpPr>
          <p:spPr>
            <a:xfrm>
              <a:off x="2806700" y="1040009"/>
              <a:ext cx="1765300" cy="521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4861E494-C684-4E36-B355-111C9D35265A}"/>
                </a:ext>
              </a:extLst>
            </p:cNvPr>
            <p:cNvSpPr/>
            <p:nvPr userDrawn="1"/>
          </p:nvSpPr>
          <p:spPr>
            <a:xfrm>
              <a:off x="-723900" y="1040009"/>
              <a:ext cx="1765300" cy="52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Slide Number Placeholder 5">
            <a:extLst>
              <a:ext uri="{FF2B5EF4-FFF2-40B4-BE49-F238E27FC236}">
                <a16:creationId xmlns:a16="http://schemas.microsoft.com/office/drawing/2014/main" id="{6F840202-73D3-4D1E-99C4-5658A767FE1E}"/>
              </a:ext>
            </a:extLst>
          </p:cNvPr>
          <p:cNvSpPr txBox="1">
            <a:spLocks/>
          </p:cNvSpPr>
          <p:nvPr userDrawn="1"/>
        </p:nvSpPr>
        <p:spPr>
          <a:xfrm>
            <a:off x="11616520" y="6336583"/>
            <a:ext cx="350183" cy="288330"/>
          </a:xfrm>
          <a:prstGeom prst="hexagon">
            <a:avLst/>
          </a:prstGeom>
          <a:solidFill>
            <a:schemeClr val="accent3"/>
          </a:solidFill>
          <a:ln>
            <a:noFill/>
          </a:ln>
        </p:spPr>
        <p:txBody>
          <a:bodyPr lIns="0" tIns="0" rIns="0" bIns="0" anchor="ctr"/>
          <a:lstStyle>
            <a:defPPr>
              <a:defRPr lang="en-US"/>
            </a:defPPr>
            <a:lvl1pPr marL="0" algn="ctr" defTabSz="1218987" rtl="0" eaLnBrk="1" latinLnBrk="0" hangingPunct="1">
              <a:defRPr sz="1000" b="1" kern="1200">
                <a:solidFill>
                  <a:schemeClr val="bg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080B596-281A-4010-8ADA-74D6CB3791DF}" type="slidenum">
              <a:rPr lang="en-US" sz="800" smtClean="0"/>
              <a:pPr/>
              <a:t>‹#›</a:t>
            </a:fld>
            <a:endParaRPr lang="en-US" sz="800" dirty="0"/>
          </a:p>
        </p:txBody>
      </p:sp>
    </p:spTree>
    <p:extLst>
      <p:ext uri="{BB962C8B-B14F-4D97-AF65-F5344CB8AC3E}">
        <p14:creationId xmlns:p14="http://schemas.microsoft.com/office/powerpoint/2010/main" val="1070661482"/>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083191762"/>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141370552"/>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588263894"/>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551583652"/>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138426"/>
            <a:ext cx="10972801" cy="49877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19264959"/>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2/28/2022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510396528"/>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5135"/>
          </a:xfrm>
        </p:spPr>
        <p:txBody>
          <a:bodyPr anchor="b">
            <a:normAutofit/>
          </a:bodyPr>
          <a:lstStyle>
            <a:lvl1pPr algn="ctr">
              <a:defRPr sz="4400"/>
            </a:lvl1pPr>
          </a:lstStyle>
          <a:p>
            <a:r>
              <a:rPr lang="en-US" smtClean="0"/>
              <a:t>Click to edit Master title style</a:t>
            </a:r>
            <a:endParaRPr lang="en-US" dirty="0"/>
          </a:p>
        </p:txBody>
      </p:sp>
      <p:sp>
        <p:nvSpPr>
          <p:cNvPr id="3" name="Text Placeholder 2"/>
          <p:cNvSpPr>
            <a:spLocks noGrp="1"/>
          </p:cNvSpPr>
          <p:nvPr>
            <p:ph type="body" idx="1"/>
          </p:nvPr>
        </p:nvSpPr>
        <p:spPr>
          <a:xfrm>
            <a:off x="831850" y="1768979"/>
            <a:ext cx="10515600" cy="432067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D13A69-BB27-42BD-9CDD-E07F38A9BABD}" type="datetimeFigureOut">
              <a:rPr lang="en-US" smtClean="0"/>
              <a:t>2/28/2022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lvl1pPr>
              <a:defRPr sz="800"/>
            </a:lvl1pPr>
          </a:lstStyle>
          <a:p>
            <a:fld id="{D0D9BFF0-8322-45ED-B448-089AA4123D23}" type="slidenum">
              <a:rPr lang="en-US" smtClean="0"/>
              <a:pPr/>
              <a:t>‹#›</a:t>
            </a:fld>
            <a:endParaRPr lang="en-US" dirty="0"/>
          </a:p>
        </p:txBody>
      </p:sp>
      <p:sp>
        <p:nvSpPr>
          <p:cNvPr id="7" name="Subtitle 2"/>
          <p:cNvSpPr>
            <a:spLocks noGrp="1"/>
          </p:cNvSpPr>
          <p:nvPr>
            <p:ph type="subTitle" idx="13"/>
          </p:nvPr>
        </p:nvSpPr>
        <p:spPr>
          <a:xfrm>
            <a:off x="1025495" y="1221863"/>
            <a:ext cx="11166505" cy="276998"/>
          </a:xfrm>
          <a:solidFill>
            <a:srgbClr val="D2492A"/>
          </a:solidFill>
        </p:spPr>
        <p:txBody>
          <a:bodyPr>
            <a:noAutofit/>
          </a:bodyPr>
          <a:lstStyle>
            <a:lvl1pPr marL="0" indent="0" algn="ctr">
              <a:lnSpc>
                <a:spcPct val="100000"/>
              </a:lnSpc>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8" name="TextBox 7"/>
          <p:cNvSpPr txBox="1"/>
          <p:nvPr userDrawn="1"/>
        </p:nvSpPr>
        <p:spPr>
          <a:xfrm>
            <a:off x="0" y="1221862"/>
            <a:ext cx="1025495" cy="276999"/>
          </a:xfrm>
          <a:prstGeom prst="rect">
            <a:avLst/>
          </a:prstGeom>
          <a:solidFill>
            <a:srgbClr val="8EA2BD"/>
          </a:solidFill>
        </p:spPr>
        <p:txBody>
          <a:bodyPr wrap="square" rtlCol="0">
            <a:spAutoFit/>
          </a:bodyPr>
          <a:lstStyle/>
          <a:p>
            <a:endParaRPr lang="en-US" sz="1200" dirty="0"/>
          </a:p>
        </p:txBody>
      </p:sp>
    </p:spTree>
    <p:extLst>
      <p:ext uri="{BB962C8B-B14F-4D97-AF65-F5344CB8AC3E}">
        <p14:creationId xmlns:p14="http://schemas.microsoft.com/office/powerpoint/2010/main" val="1377871004"/>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5368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D13A69-BB27-42BD-9CDD-E07F38A9BABD}" type="datetimeFigureOut">
              <a:rPr lang="en-US" smtClean="0"/>
              <a:t>2/28/2022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defRPr sz="800"/>
            </a:lvl1pPr>
          </a:lstStyle>
          <a:p>
            <a:fld id="{D0D9BFF0-8322-45ED-B448-089AA4123D23}" type="slidenum">
              <a:rPr lang="en-US" smtClean="0"/>
              <a:pPr/>
              <a:t>‹#›</a:t>
            </a:fld>
            <a:endParaRPr lang="en-US" dirty="0"/>
          </a:p>
        </p:txBody>
      </p:sp>
      <p:sp>
        <p:nvSpPr>
          <p:cNvPr id="8" name="Subtitle 2"/>
          <p:cNvSpPr>
            <a:spLocks noGrp="1"/>
          </p:cNvSpPr>
          <p:nvPr>
            <p:ph type="subTitle" idx="13"/>
          </p:nvPr>
        </p:nvSpPr>
        <p:spPr>
          <a:xfrm>
            <a:off x="1025495" y="1221863"/>
            <a:ext cx="11166505" cy="276998"/>
          </a:xfrm>
          <a:solidFill>
            <a:srgbClr val="D2492A"/>
          </a:solidFill>
        </p:spPr>
        <p:txBody>
          <a:bodyPr>
            <a:noAutofit/>
          </a:bodyPr>
          <a:lstStyle>
            <a:lvl1pPr marL="0" indent="0" algn="ctr">
              <a:lnSpc>
                <a:spcPct val="100000"/>
              </a:lnSpc>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9" name="TextBox 8"/>
          <p:cNvSpPr txBox="1"/>
          <p:nvPr userDrawn="1"/>
        </p:nvSpPr>
        <p:spPr>
          <a:xfrm>
            <a:off x="0" y="1221862"/>
            <a:ext cx="1025495" cy="276999"/>
          </a:xfrm>
          <a:prstGeom prst="rect">
            <a:avLst/>
          </a:prstGeom>
          <a:solidFill>
            <a:srgbClr val="8EA2BD"/>
          </a:solidFill>
        </p:spPr>
        <p:txBody>
          <a:bodyPr wrap="square" rtlCol="0">
            <a:spAutoFit/>
          </a:bodyPr>
          <a:lstStyle/>
          <a:p>
            <a:endParaRPr lang="en-US" sz="1200" dirty="0"/>
          </a:p>
        </p:txBody>
      </p:sp>
    </p:spTree>
    <p:extLst>
      <p:ext uri="{BB962C8B-B14F-4D97-AF65-F5344CB8AC3E}">
        <p14:creationId xmlns:p14="http://schemas.microsoft.com/office/powerpoint/2010/main" val="3950416790"/>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00845" cy="115368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8200" y="2540417"/>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D13A69-BB27-42BD-9CDD-E07F38A9BABD}" type="datetimeFigureOut">
              <a:rPr lang="en-US" smtClean="0"/>
              <a:t>2/28/2022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lvl1pPr>
              <a:defRPr sz="800"/>
            </a:lvl1pPr>
          </a:lstStyle>
          <a:p>
            <a:fld id="{D0D9BFF0-8322-45ED-B448-089AA4123D23}" type="slidenum">
              <a:rPr lang="en-US" smtClean="0"/>
              <a:pPr/>
              <a:t>‹#›</a:t>
            </a:fld>
            <a:endParaRPr lang="en-US" dirty="0"/>
          </a:p>
        </p:txBody>
      </p:sp>
      <p:sp>
        <p:nvSpPr>
          <p:cNvPr id="10" name="Subtitle 2"/>
          <p:cNvSpPr>
            <a:spLocks noGrp="1"/>
          </p:cNvSpPr>
          <p:nvPr>
            <p:ph type="subTitle" idx="13"/>
          </p:nvPr>
        </p:nvSpPr>
        <p:spPr>
          <a:xfrm>
            <a:off x="1025495" y="1221863"/>
            <a:ext cx="11166505" cy="276998"/>
          </a:xfrm>
          <a:solidFill>
            <a:srgbClr val="D2492A"/>
          </a:solidFill>
        </p:spPr>
        <p:txBody>
          <a:bodyPr>
            <a:noAutofit/>
          </a:bodyPr>
          <a:lstStyle>
            <a:lvl1pPr marL="0" indent="0" algn="ctr">
              <a:lnSpc>
                <a:spcPct val="100000"/>
              </a:lnSpc>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TextBox 10"/>
          <p:cNvSpPr txBox="1"/>
          <p:nvPr userDrawn="1"/>
        </p:nvSpPr>
        <p:spPr>
          <a:xfrm>
            <a:off x="0" y="1221862"/>
            <a:ext cx="1025495" cy="276999"/>
          </a:xfrm>
          <a:prstGeom prst="rect">
            <a:avLst/>
          </a:prstGeom>
          <a:solidFill>
            <a:srgbClr val="8EA2BD"/>
          </a:solidFill>
        </p:spPr>
        <p:txBody>
          <a:bodyPr wrap="square" rtlCol="0">
            <a:spAutoFit/>
          </a:bodyPr>
          <a:lstStyle/>
          <a:p>
            <a:endParaRPr lang="en-US" sz="1200" dirty="0"/>
          </a:p>
        </p:txBody>
      </p:sp>
    </p:spTree>
    <p:extLst>
      <p:ext uri="{BB962C8B-B14F-4D97-AF65-F5344CB8AC3E}">
        <p14:creationId xmlns:p14="http://schemas.microsoft.com/office/powerpoint/2010/main" val="949236196"/>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5135"/>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D13A69-BB27-42BD-9CDD-E07F38A9BABD}" type="datetimeFigureOut">
              <a:rPr lang="en-US" smtClean="0"/>
              <a:t>2/28/2022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lvl1pPr>
              <a:defRPr sz="800"/>
            </a:lvl1pPr>
          </a:lstStyle>
          <a:p>
            <a:fld id="{D0D9BFF0-8322-45ED-B448-089AA4123D23}" type="slidenum">
              <a:rPr lang="en-US" smtClean="0"/>
              <a:pPr/>
              <a:t>‹#›</a:t>
            </a:fld>
            <a:endParaRPr lang="en-US" dirty="0"/>
          </a:p>
        </p:txBody>
      </p:sp>
      <p:sp>
        <p:nvSpPr>
          <p:cNvPr id="6" name="Subtitle 2"/>
          <p:cNvSpPr>
            <a:spLocks noGrp="1"/>
          </p:cNvSpPr>
          <p:nvPr>
            <p:ph type="subTitle" idx="13"/>
          </p:nvPr>
        </p:nvSpPr>
        <p:spPr>
          <a:xfrm>
            <a:off x="1025495" y="1221863"/>
            <a:ext cx="11166505" cy="276998"/>
          </a:xfrm>
          <a:solidFill>
            <a:srgbClr val="D2492A"/>
          </a:solidFill>
        </p:spPr>
        <p:txBody>
          <a:bodyPr>
            <a:noAutofit/>
          </a:bodyPr>
          <a:lstStyle>
            <a:lvl1pPr marL="0" indent="0" algn="ctr">
              <a:lnSpc>
                <a:spcPct val="100000"/>
              </a:lnSpc>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TextBox 6"/>
          <p:cNvSpPr txBox="1"/>
          <p:nvPr userDrawn="1"/>
        </p:nvSpPr>
        <p:spPr>
          <a:xfrm>
            <a:off x="0" y="1221862"/>
            <a:ext cx="1025495" cy="276999"/>
          </a:xfrm>
          <a:prstGeom prst="rect">
            <a:avLst/>
          </a:prstGeom>
          <a:solidFill>
            <a:srgbClr val="8EA2BD"/>
          </a:solidFill>
        </p:spPr>
        <p:txBody>
          <a:bodyPr wrap="square" rtlCol="0">
            <a:spAutoFit/>
          </a:bodyPr>
          <a:lstStyle/>
          <a:p>
            <a:endParaRPr lang="en-US" sz="1200" dirty="0"/>
          </a:p>
        </p:txBody>
      </p:sp>
    </p:spTree>
    <p:extLst>
      <p:ext uri="{BB962C8B-B14F-4D97-AF65-F5344CB8AC3E}">
        <p14:creationId xmlns:p14="http://schemas.microsoft.com/office/powerpoint/2010/main" val="1881237918"/>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13A69-BB27-42BD-9CDD-E07F38A9BABD}" type="datetimeFigureOut">
              <a:rPr lang="en-US" smtClean="0"/>
              <a:t>2/28/2022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0D9BFF0-8322-45ED-B448-089AA4123D23}" type="slidenum">
              <a:rPr lang="en-US" smtClean="0"/>
              <a:t>‹#›</a:t>
            </a:fld>
            <a:endParaRPr lang="en-US"/>
          </a:p>
        </p:txBody>
      </p:sp>
    </p:spTree>
    <p:extLst>
      <p:ext uri="{BB962C8B-B14F-4D97-AF65-F5344CB8AC3E}">
        <p14:creationId xmlns:p14="http://schemas.microsoft.com/office/powerpoint/2010/main" val="2514526105"/>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D13A69-BB27-42BD-9CDD-E07F38A9BABD}" type="datetimeFigureOut">
              <a:rPr lang="en-US" smtClean="0"/>
              <a:t>2/28/2022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0D9BFF0-8322-45ED-B448-089AA4123D23}" type="slidenum">
              <a:rPr lang="en-US" smtClean="0"/>
              <a:t>‹#›</a:t>
            </a:fld>
            <a:endParaRPr lang="en-US"/>
          </a:p>
        </p:txBody>
      </p:sp>
    </p:spTree>
    <p:extLst>
      <p:ext uri="{BB962C8B-B14F-4D97-AF65-F5344CB8AC3E}">
        <p14:creationId xmlns:p14="http://schemas.microsoft.com/office/powerpoint/2010/main" val="2071204735"/>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D13A69-BB27-42BD-9CDD-E07F38A9BABD}" type="datetimeFigureOut">
              <a:rPr lang="en-US" smtClean="0"/>
              <a:t>2/28/2022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0D9BFF0-8322-45ED-B448-089AA4123D23}" type="slidenum">
              <a:rPr lang="en-US" smtClean="0"/>
              <a:t>‹#›</a:t>
            </a:fld>
            <a:endParaRPr lang="en-US"/>
          </a:p>
        </p:txBody>
      </p:sp>
    </p:spTree>
    <p:extLst>
      <p:ext uri="{BB962C8B-B14F-4D97-AF65-F5344CB8AC3E}">
        <p14:creationId xmlns:p14="http://schemas.microsoft.com/office/powerpoint/2010/main" val="3654374379"/>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rgbClr val="21316A"/>
          </a:solidFill>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636917"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63D13A69-BB27-42BD-9CDD-E07F38A9BABD}" type="datetimeFigureOut">
              <a:rPr lang="en-US" smtClean="0"/>
              <a:pPr/>
              <a:t>2/28/2022</a:t>
            </a:fld>
            <a:endParaRPr lang="en-US" dirty="0"/>
          </a:p>
        </p:txBody>
      </p:sp>
      <p:sp>
        <p:nvSpPr>
          <p:cNvPr id="6" name="Slide Number Placeholder 5"/>
          <p:cNvSpPr>
            <a:spLocks noGrp="1"/>
          </p:cNvSpPr>
          <p:nvPr>
            <p:ph type="sldNum" sz="quarter" idx="4"/>
          </p:nvPr>
        </p:nvSpPr>
        <p:spPr>
          <a:xfrm>
            <a:off x="5901187" y="6356350"/>
            <a:ext cx="3896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9BFF0-8322-45ED-B448-089AA4123D23}" type="slidenum">
              <a:rPr lang="en-US" smtClean="0"/>
              <a:t>‹#›</a:t>
            </a:fld>
            <a:endParaRPr lang="en-US" dirty="0"/>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029505" y="6153916"/>
            <a:ext cx="3499945" cy="567559"/>
          </a:xfrm>
          <a:prstGeom prst="rect">
            <a:avLst/>
          </a:prstGeom>
        </p:spPr>
      </p:pic>
    </p:spTree>
    <p:extLst>
      <p:ext uri="{BB962C8B-B14F-4D97-AF65-F5344CB8AC3E}">
        <p14:creationId xmlns:p14="http://schemas.microsoft.com/office/powerpoint/2010/main" val="229146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223838"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90563" indent="-2333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14400" indent="-2238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147763" indent="-2333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007" y="260350"/>
            <a:ext cx="11667988" cy="288330"/>
          </a:xfrm>
          <a:prstGeom prst="rect">
            <a:avLst/>
          </a:prstGeom>
        </p:spPr>
        <p:txBody>
          <a:bodyPr vert="horz" lIns="0" tIns="0" rIns="0" bIns="0" rtlCol="0" anchor="ctr">
            <a:noAutofit/>
          </a:bodyPr>
          <a:lstStyle/>
          <a:p>
            <a:r>
              <a:rPr lang="en-US"/>
              <a:t>Click to edit Master title style</a:t>
            </a:r>
          </a:p>
        </p:txBody>
      </p:sp>
    </p:spTree>
    <p:extLst>
      <p:ext uri="{BB962C8B-B14F-4D97-AF65-F5344CB8AC3E}">
        <p14:creationId xmlns:p14="http://schemas.microsoft.com/office/powerpoint/2010/main" val="365344724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xStyles>
    <p:titleStyle>
      <a:lvl1pPr algn="l" defTabSz="1218987" rtl="0" eaLnBrk="1" latinLnBrk="0" hangingPunct="1">
        <a:spcBef>
          <a:spcPct val="0"/>
        </a:spcBef>
        <a:buNone/>
        <a:defRPr sz="2400" b="1"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4">
          <p15:clr>
            <a:srgbClr val="F26B43"/>
          </p15:clr>
        </p15:guide>
        <p15:guide id="2" pos="3839">
          <p15:clr>
            <a:srgbClr val="F26B43"/>
          </p15:clr>
        </p15:guide>
        <p15:guide id="3" pos="7513">
          <p15:clr>
            <a:srgbClr val="F26B43"/>
          </p15:clr>
        </p15:guide>
        <p15:guide id="4" pos="165">
          <p15:clr>
            <a:srgbClr val="F26B43"/>
          </p15:clr>
        </p15:guide>
        <p15:guide id="5" orient="horz" pos="346">
          <p15:clr>
            <a:srgbClr val="F26B43"/>
          </p15:clr>
        </p15:guide>
        <p15:guide id="6" orient="horz" pos="4156">
          <p15:clr>
            <a:srgbClr val="F26B43"/>
          </p15:clr>
        </p15:guide>
        <p15:guide id="7" orient="horz" pos="48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innovation.mines.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nsf.gov/i-corp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tmp"/><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3418" y="682794"/>
            <a:ext cx="9144000" cy="1620838"/>
          </a:xfrm>
        </p:spPr>
        <p:txBody>
          <a:bodyPr>
            <a:normAutofit fontScale="90000"/>
          </a:bodyPr>
          <a:lstStyle/>
          <a:p>
            <a:r>
              <a:rPr lang="en-US" dirty="0" smtClean="0"/>
              <a:t>Office for </a:t>
            </a:r>
            <a:r>
              <a:rPr lang="en-US" dirty="0" smtClean="0"/>
              <a:t>Entrepreneurship &amp; Innovation</a:t>
            </a:r>
            <a:br>
              <a:rPr lang="en-US" dirty="0" smtClean="0"/>
            </a:br>
            <a:r>
              <a:rPr lang="en-US" sz="2200" dirty="0" smtClean="0">
                <a:hlinkClick r:id="rId2"/>
              </a:rPr>
              <a:t>http://innovation.mines.edu</a:t>
            </a:r>
            <a:r>
              <a:rPr lang="en-US" sz="2200" dirty="0" smtClean="0"/>
              <a:t> </a:t>
            </a:r>
            <a:endParaRPr lang="en-US" sz="2200" dirty="0"/>
          </a:p>
        </p:txBody>
      </p:sp>
      <p:sp>
        <p:nvSpPr>
          <p:cNvPr id="3" name="Subtitle 2"/>
          <p:cNvSpPr>
            <a:spLocks noGrp="1"/>
          </p:cNvSpPr>
          <p:nvPr>
            <p:ph type="subTitle" idx="1"/>
          </p:nvPr>
        </p:nvSpPr>
        <p:spPr/>
        <p:txBody>
          <a:bodyPr>
            <a:normAutofit fontScale="70000" lnSpcReduction="20000"/>
          </a:bodyPr>
          <a:lstStyle/>
          <a:p>
            <a:pPr>
              <a:lnSpc>
                <a:spcPct val="120000"/>
              </a:lnSpc>
              <a:spcBef>
                <a:spcPts val="0"/>
              </a:spcBef>
            </a:pPr>
            <a:r>
              <a:rPr lang="en-US" sz="2000" dirty="0" smtClean="0"/>
              <a:t>Werner G Kuhr, Director</a:t>
            </a:r>
            <a:endParaRPr lang="en-US" sz="2000" dirty="0"/>
          </a:p>
          <a:p>
            <a:pPr>
              <a:lnSpc>
                <a:spcPct val="120000"/>
              </a:lnSpc>
              <a:spcBef>
                <a:spcPts val="0"/>
              </a:spcBef>
            </a:pPr>
            <a:r>
              <a:rPr lang="en-US" sz="2000" dirty="0" smtClean="0"/>
              <a:t>Sid Saleh, Associate Director (Academics); Bud Rockhill (Interim Director, Beck Venture Center)</a:t>
            </a:r>
          </a:p>
          <a:p>
            <a:pPr>
              <a:lnSpc>
                <a:spcPct val="120000"/>
              </a:lnSpc>
              <a:spcBef>
                <a:spcPts val="0"/>
              </a:spcBef>
            </a:pPr>
            <a:r>
              <a:rPr lang="en-US" sz="2000" dirty="0" smtClean="0"/>
              <a:t>Jennifer Crawford, Asst. Director (Communications)</a:t>
            </a:r>
            <a:endParaRPr lang="en-US" sz="2000" dirty="0"/>
          </a:p>
        </p:txBody>
      </p:sp>
      <p:sp>
        <p:nvSpPr>
          <p:cNvPr id="6" name="TextBox 5"/>
          <p:cNvSpPr txBox="1"/>
          <p:nvPr/>
        </p:nvSpPr>
        <p:spPr>
          <a:xfrm>
            <a:off x="797312" y="5448698"/>
            <a:ext cx="1537409" cy="369332"/>
          </a:xfrm>
          <a:prstGeom prst="rect">
            <a:avLst/>
          </a:prstGeom>
          <a:noFill/>
        </p:spPr>
        <p:txBody>
          <a:bodyPr wrap="none" rtlCol="0">
            <a:spAutoFit/>
          </a:bodyPr>
          <a:lstStyle/>
          <a:p>
            <a:r>
              <a:rPr lang="en-US" dirty="0" smtClean="0"/>
              <a:t>March 8</a:t>
            </a:r>
            <a:r>
              <a:rPr lang="en-US" dirty="0" smtClean="0"/>
              <a:t>, 2022</a:t>
            </a:r>
            <a:endParaRPr lang="en-US" dirty="0"/>
          </a:p>
        </p:txBody>
      </p:sp>
    </p:spTree>
    <p:extLst>
      <p:ext uri="{BB962C8B-B14F-4D97-AF65-F5344CB8AC3E}">
        <p14:creationId xmlns:p14="http://schemas.microsoft.com/office/powerpoint/2010/main" val="1011960175"/>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Programs in E&amp;I at Mines</a:t>
            </a:r>
          </a:p>
        </p:txBody>
      </p:sp>
      <p:sp>
        <p:nvSpPr>
          <p:cNvPr id="3" name="Content Placeholder 2"/>
          <p:cNvSpPr>
            <a:spLocks noGrp="1"/>
          </p:cNvSpPr>
          <p:nvPr>
            <p:ph idx="1"/>
          </p:nvPr>
        </p:nvSpPr>
        <p:spPr>
          <a:xfrm>
            <a:off x="838200" y="1553725"/>
            <a:ext cx="10515600" cy="5024602"/>
          </a:xfrm>
        </p:spPr>
        <p:txBody>
          <a:bodyPr>
            <a:normAutofit fontScale="77500" lnSpcReduction="20000"/>
          </a:bodyPr>
          <a:lstStyle/>
          <a:p>
            <a:r>
              <a:rPr lang="en-US" b="1" dirty="0" smtClean="0"/>
              <a:t>"Energy Venture Investment Summit" launched with new partner </a:t>
            </a:r>
            <a:r>
              <a:rPr lang="en-US" b="1" dirty="0" err="1" smtClean="0"/>
              <a:t>Enercom</a:t>
            </a:r>
            <a:r>
              <a:rPr lang="en-US" b="1" dirty="0" smtClean="0"/>
              <a:t>, Inc.</a:t>
            </a:r>
          </a:p>
          <a:p>
            <a:pPr lvl="1"/>
            <a:r>
              <a:rPr lang="en-US" dirty="0" smtClean="0"/>
              <a:t>Two day virtual event featuring startups in the energy transition held on Feb 10-11, 2021</a:t>
            </a:r>
          </a:p>
          <a:p>
            <a:pPr lvl="3"/>
            <a:r>
              <a:rPr lang="en-US" dirty="0" smtClean="0"/>
              <a:t>25 startups, including 2 Mines student teams and 8 alumni startups</a:t>
            </a:r>
          </a:p>
          <a:p>
            <a:pPr lvl="3"/>
            <a:r>
              <a:rPr lang="en-US" dirty="0" smtClean="0"/>
              <a:t>450 pre-registered attendees in energy companies, investors and VCs, viewed over 1,000 hours of live presentations</a:t>
            </a:r>
          </a:p>
          <a:p>
            <a:pPr lvl="3"/>
            <a:r>
              <a:rPr lang="en-US" dirty="0" smtClean="0"/>
              <a:t>John Bradford gave keynote address on Mines Global Energy Futures Initiative</a:t>
            </a:r>
          </a:p>
          <a:p>
            <a:pPr lvl="1"/>
            <a:r>
              <a:rPr lang="en-US" dirty="0" smtClean="0"/>
              <a:t>Planning live event at Mines in February next year (Green Center, ~1,000 participants expected)</a:t>
            </a:r>
          </a:p>
          <a:p>
            <a:r>
              <a:rPr lang="en-US" b="1" dirty="0" smtClean="0"/>
              <a:t>Interim </a:t>
            </a:r>
            <a:r>
              <a:rPr lang="en-US" b="1" dirty="0"/>
              <a:t>Beck Venture Center</a:t>
            </a:r>
          </a:p>
          <a:p>
            <a:pPr lvl="1"/>
            <a:r>
              <a:rPr lang="en-US" i="1" dirty="0" smtClean="0"/>
              <a:t>Interim</a:t>
            </a:r>
            <a:r>
              <a:rPr lang="en-US" dirty="0" smtClean="0"/>
              <a:t> Director hired</a:t>
            </a:r>
            <a:endParaRPr lang="en-US" dirty="0"/>
          </a:p>
          <a:p>
            <a:pPr lvl="2"/>
            <a:r>
              <a:rPr lang="en-US" dirty="0" smtClean="0"/>
              <a:t>Bud Rockhill (Managing Partner, Traxion, Golden), has worked with Mines for ~4 years training teams at Innovation Challenges</a:t>
            </a:r>
          </a:p>
          <a:p>
            <a:pPr lvl="1"/>
            <a:r>
              <a:rPr lang="en-US" i="1" dirty="0" smtClean="0"/>
              <a:t>Interim</a:t>
            </a:r>
            <a:r>
              <a:rPr lang="en-US" dirty="0" smtClean="0"/>
              <a:t> Space at 1600 </a:t>
            </a:r>
            <a:r>
              <a:rPr lang="en-US" dirty="0"/>
              <a:t>Jackson </a:t>
            </a:r>
            <a:r>
              <a:rPr lang="en-US" dirty="0" smtClean="0"/>
              <a:t>defined and ready to go</a:t>
            </a:r>
            <a:endParaRPr lang="en-US" dirty="0"/>
          </a:p>
          <a:p>
            <a:pPr lvl="2"/>
            <a:r>
              <a:rPr lang="en-US" dirty="0" smtClean="0"/>
              <a:t>Space for ~12 Mines teams</a:t>
            </a:r>
          </a:p>
          <a:p>
            <a:pPr lvl="2"/>
            <a:r>
              <a:rPr lang="en-US" dirty="0" smtClean="0"/>
              <a:t>E&amp;I </a:t>
            </a:r>
            <a:r>
              <a:rPr lang="en-US" dirty="0"/>
              <a:t>office </a:t>
            </a:r>
            <a:r>
              <a:rPr lang="en-US" dirty="0" smtClean="0"/>
              <a:t>will be moved to 1600 Jackson </a:t>
            </a:r>
            <a:r>
              <a:rPr lang="en-US" dirty="0"/>
              <a:t>until </a:t>
            </a:r>
            <a:r>
              <a:rPr lang="en-US" dirty="0" smtClean="0"/>
              <a:t>Labriola </a:t>
            </a:r>
            <a:r>
              <a:rPr lang="en-US" dirty="0" err="1" smtClean="0"/>
              <a:t>InnoHub</a:t>
            </a:r>
            <a:r>
              <a:rPr lang="en-US" dirty="0" smtClean="0"/>
              <a:t> complete (summer, 2022)</a:t>
            </a:r>
          </a:p>
          <a:p>
            <a:pPr lvl="2"/>
            <a:r>
              <a:rPr lang="en-US" dirty="0" smtClean="0"/>
              <a:t>Strong </a:t>
            </a:r>
            <a:r>
              <a:rPr lang="en-US" dirty="0"/>
              <a:t>interest by VC groups to partner with Mines to develop accelerator and investment fund </a:t>
            </a:r>
            <a:endParaRPr lang="en-US" dirty="0" smtClean="0"/>
          </a:p>
          <a:p>
            <a:r>
              <a:rPr lang="en-US" b="1" dirty="0" smtClean="0"/>
              <a:t>McNeil Center:  Launched </a:t>
            </a:r>
            <a:r>
              <a:rPr lang="en-US" b="1" dirty="0" err="1"/>
              <a:t>InnovateX</a:t>
            </a:r>
            <a:r>
              <a:rPr lang="en-US" b="1" dirty="0"/>
              <a:t>, grad level </a:t>
            </a:r>
            <a:r>
              <a:rPr lang="en-US" b="1" dirty="0" smtClean="0"/>
              <a:t>innovation course </a:t>
            </a:r>
          </a:p>
          <a:p>
            <a:pPr lvl="1"/>
            <a:r>
              <a:rPr lang="en-US" dirty="0" smtClean="0"/>
              <a:t>Follows format of </a:t>
            </a:r>
            <a:r>
              <a:rPr lang="en-US" dirty="0"/>
              <a:t>Innovate </a:t>
            </a:r>
            <a:r>
              <a:rPr lang="en-US" dirty="0" err="1"/>
              <a:t>EMx</a:t>
            </a:r>
            <a:r>
              <a:rPr lang="en-US" dirty="0"/>
              <a:t> (with FEMA) and Hacking </a:t>
            </a:r>
            <a:r>
              <a:rPr lang="en-US" dirty="0" smtClean="0"/>
              <a:t>for </a:t>
            </a:r>
            <a:r>
              <a:rPr lang="en-US" dirty="0"/>
              <a:t>Defense (with DoD)</a:t>
            </a:r>
          </a:p>
          <a:p>
            <a:pPr lvl="1"/>
            <a:r>
              <a:rPr lang="en-US" dirty="0" smtClean="0"/>
              <a:t>New </a:t>
            </a:r>
            <a:r>
              <a:rPr lang="en-US" dirty="0"/>
              <a:t>sponsor </a:t>
            </a:r>
            <a:r>
              <a:rPr lang="en-US" dirty="0" smtClean="0"/>
              <a:t>– UAE Ministry </a:t>
            </a:r>
            <a:r>
              <a:rPr lang="en-US" dirty="0"/>
              <a:t>of </a:t>
            </a:r>
            <a:r>
              <a:rPr lang="en-US" dirty="0" smtClean="0"/>
              <a:t>Possibilities</a:t>
            </a:r>
            <a:r>
              <a:rPr lang="en-US" dirty="0"/>
              <a:t>, who funded development </a:t>
            </a:r>
            <a:r>
              <a:rPr lang="en-US" dirty="0" smtClean="0"/>
              <a:t>of </a:t>
            </a:r>
            <a:r>
              <a:rPr lang="en-US" dirty="0"/>
              <a:t>course by Prof. Sid Saleh</a:t>
            </a:r>
          </a:p>
          <a:p>
            <a:pPr lvl="1"/>
            <a:r>
              <a:rPr lang="en-US" dirty="0" smtClean="0"/>
              <a:t>Leads </a:t>
            </a:r>
            <a:r>
              <a:rPr lang="en-US" dirty="0"/>
              <a:t>to new "</a:t>
            </a:r>
            <a:r>
              <a:rPr lang="en-US" dirty="0" err="1"/>
              <a:t>InnovateX</a:t>
            </a:r>
            <a:r>
              <a:rPr lang="en-US" dirty="0"/>
              <a:t> Lab", a six week startup boot camp to be held this summer at Mines (or virtually)</a:t>
            </a:r>
          </a:p>
          <a:p>
            <a:pPr marL="0" indent="0">
              <a:buNone/>
            </a:pPr>
            <a:endParaRPr lang="en-US" dirty="0"/>
          </a:p>
        </p:txBody>
      </p:sp>
      <p:sp>
        <p:nvSpPr>
          <p:cNvPr id="4" name="Subtitle 3"/>
          <p:cNvSpPr>
            <a:spLocks noGrp="1"/>
          </p:cNvSpPr>
          <p:nvPr>
            <p:ph type="subTitle" idx="13"/>
          </p:nvPr>
        </p:nvSpPr>
        <p:spPr/>
        <p:txBody>
          <a:bodyPr/>
          <a:lstStyle/>
          <a:p>
            <a:endParaRPr lang="en-US"/>
          </a:p>
        </p:txBody>
      </p:sp>
    </p:spTree>
    <p:extLst>
      <p:ext uri="{BB962C8B-B14F-4D97-AF65-F5344CB8AC3E}">
        <p14:creationId xmlns:p14="http://schemas.microsoft.com/office/powerpoint/2010/main" val="2937378443"/>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Entrepreneurial Programs: Innovate </a:t>
            </a:r>
            <a:r>
              <a:rPr lang="en-IN" dirty="0"/>
              <a:t>X: Past, Present &amp; Future</a:t>
            </a:r>
          </a:p>
        </p:txBody>
      </p:sp>
      <p:grpSp>
        <p:nvGrpSpPr>
          <p:cNvPr id="4" name="Group 3">
            <a:extLst>
              <a:ext uri="{FF2B5EF4-FFF2-40B4-BE49-F238E27FC236}">
                <a16:creationId xmlns:a16="http://schemas.microsoft.com/office/drawing/2014/main" id="{8C01C5A0-481F-4A6C-A11D-32A4B24F0AFF}"/>
              </a:ext>
            </a:extLst>
          </p:cNvPr>
          <p:cNvGrpSpPr/>
          <p:nvPr/>
        </p:nvGrpSpPr>
        <p:grpSpPr>
          <a:xfrm>
            <a:off x="2379410" y="968691"/>
            <a:ext cx="9304108" cy="5705526"/>
            <a:chOff x="4060179" y="1052634"/>
            <a:chExt cx="7762119" cy="5361898"/>
          </a:xfrm>
        </p:grpSpPr>
        <p:sp>
          <p:nvSpPr>
            <p:cNvPr id="41" name="TextBox 40"/>
            <p:cNvSpPr txBox="1"/>
            <p:nvPr/>
          </p:nvSpPr>
          <p:spPr>
            <a:xfrm>
              <a:off x="4603191" y="1557953"/>
              <a:ext cx="1131182" cy="520632"/>
            </a:xfrm>
            <a:prstGeom prst="rect">
              <a:avLst/>
            </a:prstGeom>
            <a:noFill/>
          </p:spPr>
          <p:txBody>
            <a:bodyPr wrap="square" lIns="0" tIns="0" rIns="0" bIns="0" rtlCol="0">
              <a:spAutoFit/>
            </a:bodyPr>
            <a:lstStyle/>
            <a:p>
              <a:pPr defTabSz="1218987"/>
              <a:r>
                <a:rPr lang="en-IN" dirty="0">
                  <a:solidFill>
                    <a:srgbClr val="6DC6CD"/>
                  </a:solidFill>
                  <a:latin typeface="Calibri"/>
                  <a:cs typeface="Arial" pitchFamily="34" charset="0"/>
                </a:rPr>
                <a:t>1</a:t>
              </a:r>
              <a:r>
                <a:rPr lang="en-IN" baseline="30000" dirty="0">
                  <a:solidFill>
                    <a:srgbClr val="6DC6CD"/>
                  </a:solidFill>
                  <a:latin typeface="Calibri"/>
                  <a:cs typeface="Arial" pitchFamily="34" charset="0"/>
                </a:rPr>
                <a:t>st</a:t>
              </a:r>
              <a:r>
                <a:rPr lang="en-IN" dirty="0">
                  <a:solidFill>
                    <a:srgbClr val="6DC6CD"/>
                  </a:solidFill>
                  <a:latin typeface="Calibri"/>
                  <a:cs typeface="Arial" pitchFamily="34" charset="0"/>
                </a:rPr>
                <a:t> H4D Course </a:t>
              </a:r>
            </a:p>
          </p:txBody>
        </p:sp>
        <p:grpSp>
          <p:nvGrpSpPr>
            <p:cNvPr id="82" name="Group 81">
              <a:extLst>
                <a:ext uri="{FF2B5EF4-FFF2-40B4-BE49-F238E27FC236}">
                  <a16:creationId xmlns:a16="http://schemas.microsoft.com/office/drawing/2014/main" id="{CBED38C5-6CD0-4E55-9616-47136947121E}"/>
                </a:ext>
              </a:extLst>
            </p:cNvPr>
            <p:cNvGrpSpPr/>
            <p:nvPr/>
          </p:nvGrpSpPr>
          <p:grpSpPr>
            <a:xfrm>
              <a:off x="6140117" y="2080406"/>
              <a:ext cx="4466294" cy="3147795"/>
              <a:chOff x="6140117" y="2007359"/>
              <a:chExt cx="4466294" cy="3147795"/>
            </a:xfrm>
          </p:grpSpPr>
          <p:cxnSp>
            <p:nvCxnSpPr>
              <p:cNvPr id="23" name="Straight Connector 22"/>
              <p:cNvCxnSpPr>
                <a:cxnSpLocks/>
              </p:cNvCxnSpPr>
              <p:nvPr/>
            </p:nvCxnSpPr>
            <p:spPr>
              <a:xfrm>
                <a:off x="6140117" y="2011893"/>
                <a:ext cx="13033" cy="2738403"/>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648879" y="2011893"/>
                <a:ext cx="0" cy="3143261"/>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72495" y="2011893"/>
                <a:ext cx="0" cy="3143261"/>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FE5F835-38F7-214C-AB89-18B16C44393B}"/>
                  </a:ext>
                </a:extLst>
              </p:cNvPr>
              <p:cNvCxnSpPr/>
              <p:nvPr/>
            </p:nvCxnSpPr>
            <p:spPr>
              <a:xfrm>
                <a:off x="10606411" y="2007359"/>
                <a:ext cx="0" cy="3143261"/>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4603191" y="3652036"/>
              <a:ext cx="6800186" cy="2298"/>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603191" y="3455307"/>
              <a:ext cx="3045384"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4603191" y="3875601"/>
              <a:ext cx="3045384"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4603191" y="3240688"/>
              <a:ext cx="2302434"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4603191" y="4081275"/>
              <a:ext cx="2283384"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4603191" y="2802511"/>
              <a:ext cx="1537259"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4603191" y="4510512"/>
              <a:ext cx="1549959"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829888" y="5409984"/>
              <a:ext cx="1933957" cy="694176"/>
            </a:xfrm>
            <a:prstGeom prst="rect">
              <a:avLst/>
            </a:prstGeom>
            <a:noFill/>
          </p:spPr>
          <p:txBody>
            <a:bodyPr wrap="square" rtlCol="0">
              <a:spAutoFit/>
            </a:bodyPr>
            <a:lstStyle/>
            <a:p>
              <a:pPr defTabSz="1218987"/>
              <a:r>
                <a:rPr lang="en-IN" sz="1400" dirty="0">
                  <a:solidFill>
                    <a:prstClr val="black">
                      <a:lumMod val="65000"/>
                      <a:lumOff val="35000"/>
                    </a:prstClr>
                  </a:solidFill>
                  <a:latin typeface="Calibri"/>
                  <a:cs typeface="Arial" pitchFamily="34" charset="0"/>
                </a:rPr>
                <a:t>UAE Ministry of Possibilities is sponsoring development of “Innovate Public Service”</a:t>
              </a:r>
            </a:p>
          </p:txBody>
        </p:sp>
        <p:sp>
          <p:nvSpPr>
            <p:cNvPr id="12" name="Arrow: Notched Right 11">
              <a:extLst>
                <a:ext uri="{FF2B5EF4-FFF2-40B4-BE49-F238E27FC236}">
                  <a16:creationId xmlns:a16="http://schemas.microsoft.com/office/drawing/2014/main" id="{F0EA2FEB-4EF1-48B2-8EA5-E1771E1E5AD9}"/>
                </a:ext>
              </a:extLst>
            </p:cNvPr>
            <p:cNvSpPr/>
            <p:nvPr/>
          </p:nvSpPr>
          <p:spPr>
            <a:xfrm>
              <a:off x="4631326" y="6006042"/>
              <a:ext cx="6917452" cy="408490"/>
            </a:xfrm>
            <a:prstGeom prst="notchedRightArrow">
              <a:avLst/>
            </a:prstGeom>
            <a:gradFill>
              <a:gsLst>
                <a:gs pos="69000">
                  <a:schemeClr val="bg2"/>
                </a:gs>
                <a:gs pos="34000">
                  <a:schemeClr val="accent2"/>
                </a:gs>
                <a:gs pos="0">
                  <a:schemeClr val="accent1"/>
                </a:gs>
                <a:gs pos="100000">
                  <a:schemeClr val="accent3"/>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3200">
                <a:solidFill>
                  <a:prstClr val="white"/>
                </a:solidFill>
                <a:latin typeface="Calibri"/>
              </a:endParaRPr>
            </a:p>
          </p:txBody>
        </p:sp>
        <p:grpSp>
          <p:nvGrpSpPr>
            <p:cNvPr id="72" name="Group 71">
              <a:extLst>
                <a:ext uri="{FF2B5EF4-FFF2-40B4-BE49-F238E27FC236}">
                  <a16:creationId xmlns:a16="http://schemas.microsoft.com/office/drawing/2014/main" id="{08555E25-27C6-4DE1-8245-8105B7EB255A}"/>
                </a:ext>
              </a:extLst>
            </p:cNvPr>
            <p:cNvGrpSpPr/>
            <p:nvPr/>
          </p:nvGrpSpPr>
          <p:grpSpPr>
            <a:xfrm>
              <a:off x="4060179" y="1053897"/>
              <a:ext cx="1072849" cy="430887"/>
              <a:chOff x="1337751" y="2122124"/>
              <a:chExt cx="760030" cy="305250"/>
            </a:xfrm>
            <a:solidFill>
              <a:schemeClr val="accent1"/>
            </a:solidFill>
          </p:grpSpPr>
          <p:sp>
            <p:nvSpPr>
              <p:cNvPr id="73" name="TextBox 72">
                <a:extLst>
                  <a:ext uri="{FF2B5EF4-FFF2-40B4-BE49-F238E27FC236}">
                    <a16:creationId xmlns:a16="http://schemas.microsoft.com/office/drawing/2014/main" id="{F6C889AB-7DB3-4235-B859-814BB1F7E1EF}"/>
                  </a:ext>
                </a:extLst>
              </p:cNvPr>
              <p:cNvSpPr txBox="1"/>
              <p:nvPr/>
            </p:nvSpPr>
            <p:spPr>
              <a:xfrm>
                <a:off x="1337751" y="2122124"/>
                <a:ext cx="760030" cy="221706"/>
              </a:xfrm>
              <a:prstGeom prst="roundRect">
                <a:avLst>
                  <a:gd name="adj" fmla="val 50000"/>
                </a:avLst>
              </a:prstGeom>
              <a:grpFill/>
              <a:ln>
                <a:noFill/>
              </a:ln>
            </p:spPr>
            <p:txBody>
              <a:bodyPr wrap="square" lIns="36000" tIns="0" rIns="36000" bIns="0" rtlCol="0" anchor="ctr">
                <a:noAutofit/>
              </a:bodyPr>
              <a:lstStyle/>
              <a:p>
                <a:pPr algn="ctr" defTabSz="1218987">
                  <a:lnSpc>
                    <a:spcPct val="110000"/>
                  </a:lnSpc>
                </a:pPr>
                <a:r>
                  <a:rPr lang="en-GB" b="1" dirty="0">
                    <a:solidFill>
                      <a:prstClr val="white"/>
                    </a:solidFill>
                    <a:latin typeface="Calibri"/>
                    <a:cs typeface="Gotham Book" pitchFamily="50" charset="0"/>
                  </a:rPr>
                  <a:t>Spring 18</a:t>
                </a:r>
              </a:p>
            </p:txBody>
          </p:sp>
          <p:sp>
            <p:nvSpPr>
              <p:cNvPr id="74" name="Isosceles Triangle 73">
                <a:extLst>
                  <a:ext uri="{FF2B5EF4-FFF2-40B4-BE49-F238E27FC236}">
                    <a16:creationId xmlns:a16="http://schemas.microsoft.com/office/drawing/2014/main" id="{8E4BFFA4-CEB4-4840-8C02-620C7D16F15A}"/>
                  </a:ext>
                </a:extLst>
              </p:cNvPr>
              <p:cNvSpPr/>
              <p:nvPr/>
            </p:nvSpPr>
            <p:spPr>
              <a:xfrm flipV="1">
                <a:off x="1613805" y="2339480"/>
                <a:ext cx="207923" cy="878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noAutofit/>
              </a:bodyPr>
              <a:lstStyle/>
              <a:p>
                <a:pPr algn="ctr" defTabSz="1218987">
                  <a:lnSpc>
                    <a:spcPct val="110000"/>
                  </a:lnSpc>
                  <a:spcBef>
                    <a:spcPts val="300"/>
                  </a:spcBef>
                </a:pPr>
                <a:endParaRPr lang="en-US" b="1" cap="all" dirty="0">
                  <a:solidFill>
                    <a:prstClr val="white"/>
                  </a:solidFill>
                  <a:latin typeface="Calibri"/>
                  <a:cs typeface="Gotham Medium" pitchFamily="50" charset="0"/>
                </a:endParaRPr>
              </a:p>
            </p:txBody>
          </p:sp>
        </p:grpSp>
        <p:sp>
          <p:nvSpPr>
            <p:cNvPr id="83" name="TextBox 82">
              <a:extLst>
                <a:ext uri="{FF2B5EF4-FFF2-40B4-BE49-F238E27FC236}">
                  <a16:creationId xmlns:a16="http://schemas.microsoft.com/office/drawing/2014/main" id="{C042496A-73B8-4785-A8B8-4E24C01E4738}"/>
                </a:ext>
              </a:extLst>
            </p:cNvPr>
            <p:cNvSpPr txBox="1"/>
            <p:nvPr/>
          </p:nvSpPr>
          <p:spPr>
            <a:xfrm>
              <a:off x="6143127" y="1557953"/>
              <a:ext cx="1145731" cy="520632"/>
            </a:xfrm>
            <a:prstGeom prst="rect">
              <a:avLst/>
            </a:prstGeom>
            <a:noFill/>
          </p:spPr>
          <p:txBody>
            <a:bodyPr wrap="square" lIns="0" tIns="0" rIns="0" bIns="0" rtlCol="0">
              <a:spAutoFit/>
            </a:bodyPr>
            <a:lstStyle/>
            <a:p>
              <a:pPr defTabSz="1218987"/>
              <a:r>
                <a:rPr lang="en-IN" dirty="0">
                  <a:solidFill>
                    <a:srgbClr val="52BF8A"/>
                  </a:solidFill>
                  <a:latin typeface="Calibri"/>
                  <a:cs typeface="Arial" pitchFamily="34" charset="0"/>
                </a:rPr>
                <a:t>Innovate Defense | H4D</a:t>
              </a:r>
            </a:p>
          </p:txBody>
        </p:sp>
        <p:grpSp>
          <p:nvGrpSpPr>
            <p:cNvPr id="84" name="Group 83">
              <a:extLst>
                <a:ext uri="{FF2B5EF4-FFF2-40B4-BE49-F238E27FC236}">
                  <a16:creationId xmlns:a16="http://schemas.microsoft.com/office/drawing/2014/main" id="{9555A1CF-F4CC-4671-A0BC-59BA24503691}"/>
                </a:ext>
              </a:extLst>
            </p:cNvPr>
            <p:cNvGrpSpPr/>
            <p:nvPr/>
          </p:nvGrpSpPr>
          <p:grpSpPr>
            <a:xfrm>
              <a:off x="5600116" y="1052634"/>
              <a:ext cx="5606289" cy="435850"/>
              <a:chOff x="1337751" y="2121230"/>
              <a:chExt cx="3971618" cy="308766"/>
            </a:xfrm>
            <a:solidFill>
              <a:schemeClr val="accent2"/>
            </a:solidFill>
          </p:grpSpPr>
          <p:sp>
            <p:nvSpPr>
              <p:cNvPr id="85" name="TextBox 84">
                <a:extLst>
                  <a:ext uri="{FF2B5EF4-FFF2-40B4-BE49-F238E27FC236}">
                    <a16:creationId xmlns:a16="http://schemas.microsoft.com/office/drawing/2014/main" id="{218F1690-17BA-4C3F-BCA7-B98D50BC6CE9}"/>
                  </a:ext>
                </a:extLst>
              </p:cNvPr>
              <p:cNvSpPr txBox="1"/>
              <p:nvPr/>
            </p:nvSpPr>
            <p:spPr>
              <a:xfrm>
                <a:off x="1337751" y="2122124"/>
                <a:ext cx="760030" cy="221706"/>
              </a:xfrm>
              <a:prstGeom prst="roundRect">
                <a:avLst>
                  <a:gd name="adj" fmla="val 50000"/>
                </a:avLst>
              </a:prstGeom>
              <a:grpFill/>
              <a:ln>
                <a:noFill/>
              </a:ln>
            </p:spPr>
            <p:txBody>
              <a:bodyPr wrap="square" lIns="36000" tIns="0" rIns="36000" bIns="0" rtlCol="0" anchor="ctr">
                <a:noAutofit/>
              </a:bodyPr>
              <a:lstStyle/>
              <a:p>
                <a:pPr algn="ctr" defTabSz="1218987">
                  <a:lnSpc>
                    <a:spcPct val="110000"/>
                  </a:lnSpc>
                </a:pPr>
                <a:r>
                  <a:rPr lang="en-GB" b="1" dirty="0">
                    <a:solidFill>
                      <a:prstClr val="white"/>
                    </a:solidFill>
                    <a:latin typeface="Calibri"/>
                    <a:cs typeface="Gotham Book" pitchFamily="50" charset="0"/>
                  </a:rPr>
                  <a:t>Spring 19</a:t>
                </a:r>
              </a:p>
            </p:txBody>
          </p:sp>
          <p:sp>
            <p:nvSpPr>
              <p:cNvPr id="86" name="Isosceles Triangle 85">
                <a:extLst>
                  <a:ext uri="{FF2B5EF4-FFF2-40B4-BE49-F238E27FC236}">
                    <a16:creationId xmlns:a16="http://schemas.microsoft.com/office/drawing/2014/main" id="{ACD4A588-026A-4568-8312-07DDDE96347F}"/>
                  </a:ext>
                </a:extLst>
              </p:cNvPr>
              <p:cNvSpPr/>
              <p:nvPr/>
            </p:nvSpPr>
            <p:spPr>
              <a:xfrm flipV="1">
                <a:off x="1613805" y="2339480"/>
                <a:ext cx="207923" cy="878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noAutofit/>
              </a:bodyPr>
              <a:lstStyle/>
              <a:p>
                <a:pPr algn="ctr" defTabSz="1218987">
                  <a:lnSpc>
                    <a:spcPct val="110000"/>
                  </a:lnSpc>
                  <a:spcBef>
                    <a:spcPts val="300"/>
                  </a:spcBef>
                </a:pPr>
                <a:endParaRPr lang="en-US" b="1" cap="all" dirty="0">
                  <a:solidFill>
                    <a:prstClr val="white"/>
                  </a:solidFill>
                  <a:latin typeface="Calibri"/>
                  <a:cs typeface="Gotham Medium" pitchFamily="50" charset="0"/>
                </a:endParaRPr>
              </a:p>
            </p:txBody>
          </p:sp>
          <p:sp>
            <p:nvSpPr>
              <p:cNvPr id="75" name="TextBox 74">
                <a:extLst>
                  <a:ext uri="{FF2B5EF4-FFF2-40B4-BE49-F238E27FC236}">
                    <a16:creationId xmlns:a16="http://schemas.microsoft.com/office/drawing/2014/main" id="{FC2F8265-2BF1-1645-AA5C-BB0ACBC53AC6}"/>
                  </a:ext>
                </a:extLst>
              </p:cNvPr>
              <p:cNvSpPr txBox="1"/>
              <p:nvPr/>
            </p:nvSpPr>
            <p:spPr>
              <a:xfrm>
                <a:off x="4549339" y="2121230"/>
                <a:ext cx="760030" cy="221706"/>
              </a:xfrm>
              <a:prstGeom prst="roundRect">
                <a:avLst>
                  <a:gd name="adj" fmla="val 50000"/>
                </a:avLst>
              </a:prstGeom>
              <a:solidFill>
                <a:schemeClr val="accent3"/>
              </a:solidFill>
              <a:ln>
                <a:noFill/>
              </a:ln>
            </p:spPr>
            <p:txBody>
              <a:bodyPr wrap="square" lIns="36000" tIns="0" rIns="36000" bIns="0" rtlCol="0" anchor="ctr">
                <a:noAutofit/>
              </a:bodyPr>
              <a:lstStyle/>
              <a:p>
                <a:pPr algn="ctr" defTabSz="1218987">
                  <a:lnSpc>
                    <a:spcPct val="110000"/>
                  </a:lnSpc>
                </a:pPr>
                <a:r>
                  <a:rPr lang="en-GB" b="1" dirty="0">
                    <a:solidFill>
                      <a:prstClr val="white"/>
                    </a:solidFill>
                    <a:latin typeface="Calibri"/>
                    <a:cs typeface="Gotham Book" pitchFamily="50" charset="0"/>
                  </a:rPr>
                  <a:t>Summer 21</a:t>
                </a:r>
              </a:p>
            </p:txBody>
          </p:sp>
          <p:sp>
            <p:nvSpPr>
              <p:cNvPr id="78" name="Isosceles Triangle 85">
                <a:extLst>
                  <a:ext uri="{FF2B5EF4-FFF2-40B4-BE49-F238E27FC236}">
                    <a16:creationId xmlns:a16="http://schemas.microsoft.com/office/drawing/2014/main" id="{C9BE85B6-7B39-2D45-BF78-70AE7FCBE79A}"/>
                  </a:ext>
                </a:extLst>
              </p:cNvPr>
              <p:cNvSpPr/>
              <p:nvPr/>
            </p:nvSpPr>
            <p:spPr>
              <a:xfrm flipV="1">
                <a:off x="4812360" y="2342102"/>
                <a:ext cx="207923" cy="8789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noAutofit/>
              </a:bodyPr>
              <a:lstStyle/>
              <a:p>
                <a:pPr algn="ctr" defTabSz="1218987">
                  <a:lnSpc>
                    <a:spcPct val="110000"/>
                  </a:lnSpc>
                  <a:spcBef>
                    <a:spcPts val="300"/>
                  </a:spcBef>
                </a:pPr>
                <a:endParaRPr lang="en-US" b="1" cap="all" dirty="0">
                  <a:solidFill>
                    <a:prstClr val="white"/>
                  </a:solidFill>
                  <a:latin typeface="Calibri"/>
                  <a:cs typeface="Gotham Medium" pitchFamily="50" charset="0"/>
                </a:endParaRPr>
              </a:p>
            </p:txBody>
          </p:sp>
        </p:grpSp>
        <p:sp>
          <p:nvSpPr>
            <p:cNvPr id="87" name="TextBox 86">
              <a:extLst>
                <a:ext uri="{FF2B5EF4-FFF2-40B4-BE49-F238E27FC236}">
                  <a16:creationId xmlns:a16="http://schemas.microsoft.com/office/drawing/2014/main" id="{E9B45B8B-CA26-4B6C-A81D-62361CA5C747}"/>
                </a:ext>
              </a:extLst>
            </p:cNvPr>
            <p:cNvSpPr txBox="1"/>
            <p:nvPr/>
          </p:nvSpPr>
          <p:spPr>
            <a:xfrm>
              <a:off x="7648575" y="1557953"/>
              <a:ext cx="1131182" cy="520632"/>
            </a:xfrm>
            <a:prstGeom prst="rect">
              <a:avLst/>
            </a:prstGeom>
            <a:noFill/>
          </p:spPr>
          <p:txBody>
            <a:bodyPr wrap="square" lIns="0" tIns="0" rIns="0" bIns="0" rtlCol="0">
              <a:spAutoFit/>
            </a:bodyPr>
            <a:lstStyle/>
            <a:p>
              <a:pPr defTabSz="1218987"/>
              <a:r>
                <a:rPr lang="en-US" dirty="0">
                  <a:solidFill>
                    <a:srgbClr val="3F6EC2"/>
                  </a:solidFill>
                  <a:latin typeface="Calibri"/>
                  <a:cs typeface="Arial" pitchFamily="34" charset="0"/>
                </a:rPr>
                <a:t>Innovate </a:t>
              </a:r>
              <a:r>
                <a:rPr lang="en-US" dirty="0" err="1">
                  <a:solidFill>
                    <a:srgbClr val="3F6EC2"/>
                  </a:solidFill>
                  <a:latin typeface="Calibri"/>
                  <a:cs typeface="Arial" pitchFamily="34" charset="0"/>
                </a:rPr>
                <a:t>EMx</a:t>
              </a:r>
              <a:r>
                <a:rPr lang="en-US" dirty="0">
                  <a:solidFill>
                    <a:srgbClr val="3F6EC2"/>
                  </a:solidFill>
                  <a:latin typeface="Calibri"/>
                  <a:cs typeface="Arial" pitchFamily="34" charset="0"/>
                </a:rPr>
                <a:t> Course</a:t>
              </a:r>
            </a:p>
          </p:txBody>
        </p:sp>
        <p:grpSp>
          <p:nvGrpSpPr>
            <p:cNvPr id="88" name="Group 87">
              <a:extLst>
                <a:ext uri="{FF2B5EF4-FFF2-40B4-BE49-F238E27FC236}">
                  <a16:creationId xmlns:a16="http://schemas.microsoft.com/office/drawing/2014/main" id="{55D4C31D-9B29-42EF-8A57-14CF3A668231}"/>
                </a:ext>
              </a:extLst>
            </p:cNvPr>
            <p:cNvGrpSpPr/>
            <p:nvPr/>
          </p:nvGrpSpPr>
          <p:grpSpPr>
            <a:xfrm>
              <a:off x="7105563" y="1053897"/>
              <a:ext cx="1072849" cy="430887"/>
              <a:chOff x="1337751" y="2122124"/>
              <a:chExt cx="760030" cy="305250"/>
            </a:xfrm>
            <a:solidFill>
              <a:schemeClr val="bg2"/>
            </a:solidFill>
          </p:grpSpPr>
          <p:sp>
            <p:nvSpPr>
              <p:cNvPr id="89" name="TextBox 88">
                <a:extLst>
                  <a:ext uri="{FF2B5EF4-FFF2-40B4-BE49-F238E27FC236}">
                    <a16:creationId xmlns:a16="http://schemas.microsoft.com/office/drawing/2014/main" id="{5EB2605C-660E-425D-8ACA-795281B10AF1}"/>
                  </a:ext>
                </a:extLst>
              </p:cNvPr>
              <p:cNvSpPr txBox="1"/>
              <p:nvPr/>
            </p:nvSpPr>
            <p:spPr>
              <a:xfrm>
                <a:off x="1337751" y="2122124"/>
                <a:ext cx="760030" cy="221706"/>
              </a:xfrm>
              <a:prstGeom prst="roundRect">
                <a:avLst>
                  <a:gd name="adj" fmla="val 50000"/>
                </a:avLst>
              </a:prstGeom>
              <a:grpFill/>
              <a:ln>
                <a:noFill/>
              </a:ln>
            </p:spPr>
            <p:txBody>
              <a:bodyPr wrap="square" lIns="36000" tIns="0" rIns="36000" bIns="0" rtlCol="0" anchor="ctr">
                <a:noAutofit/>
              </a:bodyPr>
              <a:lstStyle/>
              <a:p>
                <a:pPr algn="ctr" defTabSz="1218987">
                  <a:lnSpc>
                    <a:spcPct val="110000"/>
                  </a:lnSpc>
                </a:pPr>
                <a:r>
                  <a:rPr lang="en-GB" b="1" dirty="0">
                    <a:solidFill>
                      <a:prstClr val="white"/>
                    </a:solidFill>
                    <a:latin typeface="Calibri"/>
                    <a:cs typeface="Gotham Book" pitchFamily="50" charset="0"/>
                  </a:rPr>
                  <a:t>Fall 20</a:t>
                </a:r>
              </a:p>
            </p:txBody>
          </p:sp>
          <p:sp>
            <p:nvSpPr>
              <p:cNvPr id="90" name="Isosceles Triangle 89">
                <a:extLst>
                  <a:ext uri="{FF2B5EF4-FFF2-40B4-BE49-F238E27FC236}">
                    <a16:creationId xmlns:a16="http://schemas.microsoft.com/office/drawing/2014/main" id="{31029DDE-B01C-4C8A-BDB2-971F13302DD8}"/>
                  </a:ext>
                </a:extLst>
              </p:cNvPr>
              <p:cNvSpPr/>
              <p:nvPr/>
            </p:nvSpPr>
            <p:spPr>
              <a:xfrm flipV="1">
                <a:off x="1613805" y="2339480"/>
                <a:ext cx="207923" cy="878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noAutofit/>
              </a:bodyPr>
              <a:lstStyle/>
              <a:p>
                <a:pPr algn="ctr" defTabSz="1218987">
                  <a:lnSpc>
                    <a:spcPct val="110000"/>
                  </a:lnSpc>
                  <a:spcBef>
                    <a:spcPts val="300"/>
                  </a:spcBef>
                </a:pPr>
                <a:endParaRPr lang="en-US" b="1" cap="all" dirty="0">
                  <a:solidFill>
                    <a:prstClr val="white"/>
                  </a:solidFill>
                  <a:latin typeface="Calibri"/>
                  <a:cs typeface="Gotham Medium" pitchFamily="50" charset="0"/>
                </a:endParaRPr>
              </a:p>
            </p:txBody>
          </p:sp>
        </p:grpSp>
        <p:sp>
          <p:nvSpPr>
            <p:cNvPr id="69" name="TextBox 68">
              <a:extLst>
                <a:ext uri="{FF2B5EF4-FFF2-40B4-BE49-F238E27FC236}">
                  <a16:creationId xmlns:a16="http://schemas.microsoft.com/office/drawing/2014/main" id="{1D0B4629-6F8D-9A41-B332-275FE6D887FB}"/>
                </a:ext>
              </a:extLst>
            </p:cNvPr>
            <p:cNvSpPr txBox="1"/>
            <p:nvPr/>
          </p:nvSpPr>
          <p:spPr>
            <a:xfrm>
              <a:off x="10691116" y="1556690"/>
              <a:ext cx="1131182" cy="520632"/>
            </a:xfrm>
            <a:prstGeom prst="rect">
              <a:avLst/>
            </a:prstGeom>
            <a:noFill/>
          </p:spPr>
          <p:txBody>
            <a:bodyPr wrap="square" lIns="0" tIns="0" rIns="0" bIns="0" rtlCol="0">
              <a:spAutoFit/>
            </a:bodyPr>
            <a:lstStyle/>
            <a:p>
              <a:pPr defTabSz="1218987"/>
              <a:endParaRPr lang="en-IN" b="1" dirty="0">
                <a:solidFill>
                  <a:srgbClr val="638CA5"/>
                </a:solidFill>
                <a:latin typeface="Calibri"/>
                <a:cs typeface="Arial" pitchFamily="34" charset="0"/>
              </a:endParaRPr>
            </a:p>
            <a:p>
              <a:pPr defTabSz="1218987"/>
              <a:r>
                <a:rPr lang="en-IN" b="1" dirty="0">
                  <a:solidFill>
                    <a:srgbClr val="1F497D"/>
                  </a:solidFill>
                  <a:latin typeface="Calibri"/>
                  <a:cs typeface="Arial" pitchFamily="34" charset="0"/>
                </a:rPr>
                <a:t>Studio</a:t>
              </a:r>
            </a:p>
          </p:txBody>
        </p:sp>
      </p:grpSp>
      <p:sp>
        <p:nvSpPr>
          <p:cNvPr id="57" name="TextBox 56">
            <a:extLst>
              <a:ext uri="{FF2B5EF4-FFF2-40B4-BE49-F238E27FC236}">
                <a16:creationId xmlns:a16="http://schemas.microsoft.com/office/drawing/2014/main" id="{F3BF24D4-7F78-2048-8690-1CA62B692C49}"/>
              </a:ext>
            </a:extLst>
          </p:cNvPr>
          <p:cNvSpPr txBox="1"/>
          <p:nvPr/>
        </p:nvSpPr>
        <p:spPr>
          <a:xfrm>
            <a:off x="8515214" y="1572887"/>
            <a:ext cx="1285977" cy="553998"/>
          </a:xfrm>
          <a:prstGeom prst="rect">
            <a:avLst/>
          </a:prstGeom>
          <a:noFill/>
        </p:spPr>
        <p:txBody>
          <a:bodyPr wrap="square" lIns="0" tIns="0" rIns="0" bIns="0" rtlCol="0">
            <a:spAutoFit/>
          </a:bodyPr>
          <a:lstStyle/>
          <a:p>
            <a:pPr defTabSz="1218987"/>
            <a:endParaRPr lang="en-IN" b="1" dirty="0">
              <a:solidFill>
                <a:srgbClr val="638CA5"/>
              </a:solidFill>
              <a:latin typeface="Calibri"/>
              <a:cs typeface="Arial" pitchFamily="34" charset="0"/>
            </a:endParaRPr>
          </a:p>
          <a:p>
            <a:pPr defTabSz="1218987"/>
            <a:r>
              <a:rPr lang="en-IN" b="1" dirty="0">
                <a:solidFill>
                  <a:srgbClr val="1F497D"/>
                </a:solidFill>
                <a:latin typeface="Calibri"/>
                <a:cs typeface="Arial" pitchFamily="34" charset="0"/>
              </a:rPr>
              <a:t>Course</a:t>
            </a:r>
          </a:p>
        </p:txBody>
      </p:sp>
      <p:sp>
        <p:nvSpPr>
          <p:cNvPr id="58" name="TextBox 57">
            <a:extLst>
              <a:ext uri="{FF2B5EF4-FFF2-40B4-BE49-F238E27FC236}">
                <a16:creationId xmlns:a16="http://schemas.microsoft.com/office/drawing/2014/main" id="{66EBF31D-6A92-D441-9D15-BF53435F9F0B}"/>
              </a:ext>
            </a:extLst>
          </p:cNvPr>
          <p:cNvSpPr txBox="1"/>
          <p:nvPr/>
        </p:nvSpPr>
        <p:spPr>
          <a:xfrm>
            <a:off x="7864330" y="968697"/>
            <a:ext cx="1285977" cy="333014"/>
          </a:xfrm>
          <a:prstGeom prst="roundRect">
            <a:avLst>
              <a:gd name="adj" fmla="val 50000"/>
            </a:avLst>
          </a:prstGeom>
          <a:solidFill>
            <a:schemeClr val="accent3"/>
          </a:solidFill>
          <a:ln>
            <a:noFill/>
          </a:ln>
        </p:spPr>
        <p:txBody>
          <a:bodyPr wrap="square" lIns="36000" tIns="0" rIns="36000" bIns="0" rtlCol="0" anchor="ctr">
            <a:noAutofit/>
          </a:bodyPr>
          <a:lstStyle/>
          <a:p>
            <a:pPr algn="ctr" defTabSz="1218987">
              <a:lnSpc>
                <a:spcPct val="110000"/>
              </a:lnSpc>
            </a:pPr>
            <a:r>
              <a:rPr lang="en-GB" b="1" dirty="0">
                <a:solidFill>
                  <a:prstClr val="white"/>
                </a:solidFill>
                <a:latin typeface="Calibri"/>
                <a:cs typeface="Gotham Book" pitchFamily="50" charset="0"/>
              </a:rPr>
              <a:t>Spring 21</a:t>
            </a:r>
          </a:p>
        </p:txBody>
      </p:sp>
      <p:sp>
        <p:nvSpPr>
          <p:cNvPr id="77" name="Isosceles Triangle 73">
            <a:extLst>
              <a:ext uri="{FF2B5EF4-FFF2-40B4-BE49-F238E27FC236}">
                <a16:creationId xmlns:a16="http://schemas.microsoft.com/office/drawing/2014/main" id="{A408E0DE-91B5-2845-83E9-50210E9C96E5}"/>
              </a:ext>
            </a:extLst>
          </p:cNvPr>
          <p:cNvSpPr/>
          <p:nvPr/>
        </p:nvSpPr>
        <p:spPr>
          <a:xfrm flipV="1">
            <a:off x="8347126" y="1334881"/>
            <a:ext cx="351807" cy="13202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noAutofit/>
          </a:bodyPr>
          <a:lstStyle/>
          <a:p>
            <a:pPr algn="ctr" defTabSz="1218987">
              <a:lnSpc>
                <a:spcPct val="110000"/>
              </a:lnSpc>
              <a:spcBef>
                <a:spcPts val="300"/>
              </a:spcBef>
            </a:pPr>
            <a:endParaRPr lang="en-US" b="1" cap="all" dirty="0">
              <a:solidFill>
                <a:prstClr val="white"/>
              </a:solidFill>
              <a:latin typeface="Calibri"/>
              <a:cs typeface="Gotham Medium" pitchFamily="50" charset="0"/>
            </a:endParaRPr>
          </a:p>
        </p:txBody>
      </p:sp>
      <p:grpSp>
        <p:nvGrpSpPr>
          <p:cNvPr id="94" name="Group 93">
            <a:extLst>
              <a:ext uri="{FF2B5EF4-FFF2-40B4-BE49-F238E27FC236}">
                <a16:creationId xmlns:a16="http://schemas.microsoft.com/office/drawing/2014/main" id="{3005BF08-1984-804D-92D7-1E3E2DD6E6F7}"/>
              </a:ext>
            </a:extLst>
          </p:cNvPr>
          <p:cNvGrpSpPr/>
          <p:nvPr/>
        </p:nvGrpSpPr>
        <p:grpSpPr>
          <a:xfrm>
            <a:off x="2953282" y="2406816"/>
            <a:ext cx="792088" cy="887441"/>
            <a:chOff x="9046740" y="1772817"/>
            <a:chExt cx="1224136" cy="1512169"/>
          </a:xfrm>
          <a:solidFill>
            <a:srgbClr val="6DC6CD"/>
          </a:solidFill>
        </p:grpSpPr>
        <p:sp>
          <p:nvSpPr>
            <p:cNvPr id="95" name="Rounded Rectangle 81">
              <a:extLst>
                <a:ext uri="{FF2B5EF4-FFF2-40B4-BE49-F238E27FC236}">
                  <a16:creationId xmlns:a16="http://schemas.microsoft.com/office/drawing/2014/main" id="{A3DFE29B-09A5-1A48-AE2D-36B82972A83A}"/>
                </a:ext>
              </a:extLst>
            </p:cNvPr>
            <p:cNvSpPr/>
            <p:nvPr/>
          </p:nvSpPr>
          <p:spPr>
            <a:xfrm>
              <a:off x="9046740" y="1772817"/>
              <a:ext cx="1224136" cy="151216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sp>
          <p:nvSpPr>
            <p:cNvPr id="96" name="Round Same Side Corner Rectangle 220">
              <a:extLst>
                <a:ext uri="{FF2B5EF4-FFF2-40B4-BE49-F238E27FC236}">
                  <a16:creationId xmlns:a16="http://schemas.microsoft.com/office/drawing/2014/main" id="{ABAE24D1-DC24-5943-AA2B-F20D583958E4}"/>
                </a:ext>
              </a:extLst>
            </p:cNvPr>
            <p:cNvSpPr/>
            <p:nvPr/>
          </p:nvSpPr>
          <p:spPr>
            <a:xfrm rot="10800000">
              <a:off x="9046740" y="2544439"/>
              <a:ext cx="1224136" cy="7405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grpSp>
      <p:sp>
        <p:nvSpPr>
          <p:cNvPr id="97" name="TextBox 96">
            <a:extLst>
              <a:ext uri="{FF2B5EF4-FFF2-40B4-BE49-F238E27FC236}">
                <a16:creationId xmlns:a16="http://schemas.microsoft.com/office/drawing/2014/main" id="{EAF215DE-B80C-CB43-975A-3C62468DA3AB}"/>
              </a:ext>
            </a:extLst>
          </p:cNvPr>
          <p:cNvSpPr txBox="1"/>
          <p:nvPr/>
        </p:nvSpPr>
        <p:spPr>
          <a:xfrm>
            <a:off x="3155413" y="2348881"/>
            <a:ext cx="387826" cy="615553"/>
          </a:xfrm>
          <a:prstGeom prst="rect">
            <a:avLst/>
          </a:prstGeom>
          <a:noFill/>
        </p:spPr>
        <p:txBody>
          <a:bodyPr wrap="square" lIns="0" tIns="0" rIns="0" bIns="0" rtlCol="0">
            <a:spAutoFit/>
          </a:bodyPr>
          <a:lstStyle/>
          <a:p>
            <a:pPr algn="ctr" defTabSz="1218987"/>
            <a:r>
              <a:rPr lang="en-GB" sz="4000" b="1" dirty="0">
                <a:solidFill>
                  <a:prstClr val="white"/>
                </a:solidFill>
                <a:latin typeface="Calibri"/>
              </a:rPr>
              <a:t>4</a:t>
            </a:r>
            <a:endParaRPr lang="en-IN" sz="4000" b="1" dirty="0">
              <a:solidFill>
                <a:prstClr val="white"/>
              </a:solidFill>
              <a:latin typeface="Calibri"/>
            </a:endParaRPr>
          </a:p>
        </p:txBody>
      </p:sp>
      <p:sp>
        <p:nvSpPr>
          <p:cNvPr id="98" name="TextBox 97">
            <a:extLst>
              <a:ext uri="{FF2B5EF4-FFF2-40B4-BE49-F238E27FC236}">
                <a16:creationId xmlns:a16="http://schemas.microsoft.com/office/drawing/2014/main" id="{7BC0C4F0-CCC2-D843-9322-94A138608DB2}"/>
              </a:ext>
            </a:extLst>
          </p:cNvPr>
          <p:cNvSpPr txBox="1"/>
          <p:nvPr/>
        </p:nvSpPr>
        <p:spPr>
          <a:xfrm>
            <a:off x="3021854" y="3036441"/>
            <a:ext cx="654944" cy="184666"/>
          </a:xfrm>
          <a:prstGeom prst="rect">
            <a:avLst/>
          </a:prstGeom>
          <a:noFill/>
        </p:spPr>
        <p:txBody>
          <a:bodyPr wrap="square" lIns="0" tIns="0" rIns="0" bIns="0" rtlCol="0">
            <a:spAutoFit/>
          </a:bodyPr>
          <a:lstStyle>
            <a:defPPr>
              <a:defRPr lang="en-US"/>
            </a:defPPr>
            <a:lvl1pPr>
              <a:defRPr sz="1050" b="0">
                <a:solidFill>
                  <a:schemeClr val="tx1">
                    <a:lumMod val="75000"/>
                    <a:lumOff val="25000"/>
                  </a:schemeClr>
                </a:solidFill>
                <a:cs typeface="Arial" pitchFamily="34" charset="0"/>
              </a:defRPr>
            </a:lvl1pPr>
          </a:lstStyle>
          <a:p>
            <a:pPr algn="ctr" defTabSz="1218987"/>
            <a:r>
              <a:rPr lang="en-GB" sz="1200" dirty="0">
                <a:solidFill>
                  <a:prstClr val="white"/>
                </a:solidFill>
                <a:latin typeface="Calibri"/>
              </a:rPr>
              <a:t>Teams</a:t>
            </a:r>
            <a:endParaRPr lang="en-IN" sz="1200" dirty="0">
              <a:solidFill>
                <a:prstClr val="white"/>
              </a:solidFill>
              <a:latin typeface="Calibri"/>
            </a:endParaRPr>
          </a:p>
        </p:txBody>
      </p:sp>
      <p:grpSp>
        <p:nvGrpSpPr>
          <p:cNvPr id="99" name="Group 98">
            <a:extLst>
              <a:ext uri="{FF2B5EF4-FFF2-40B4-BE49-F238E27FC236}">
                <a16:creationId xmlns:a16="http://schemas.microsoft.com/office/drawing/2014/main" id="{5469EC78-EC51-AD4E-B00C-5D3C04B08B67}"/>
              </a:ext>
            </a:extLst>
          </p:cNvPr>
          <p:cNvGrpSpPr/>
          <p:nvPr/>
        </p:nvGrpSpPr>
        <p:grpSpPr>
          <a:xfrm>
            <a:off x="5369529" y="2410825"/>
            <a:ext cx="792088" cy="887441"/>
            <a:chOff x="9046740" y="1772817"/>
            <a:chExt cx="1224136" cy="1512169"/>
          </a:xfrm>
          <a:solidFill>
            <a:srgbClr val="52BF8A"/>
          </a:solidFill>
        </p:grpSpPr>
        <p:sp>
          <p:nvSpPr>
            <p:cNvPr id="100" name="Rounded Rectangle 81">
              <a:extLst>
                <a:ext uri="{FF2B5EF4-FFF2-40B4-BE49-F238E27FC236}">
                  <a16:creationId xmlns:a16="http://schemas.microsoft.com/office/drawing/2014/main" id="{C6C10ECB-F003-0446-9900-6CEFC9839952}"/>
                </a:ext>
              </a:extLst>
            </p:cNvPr>
            <p:cNvSpPr/>
            <p:nvPr/>
          </p:nvSpPr>
          <p:spPr>
            <a:xfrm>
              <a:off x="9046740" y="1772817"/>
              <a:ext cx="1224136" cy="151216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sp>
          <p:nvSpPr>
            <p:cNvPr id="101" name="Round Same Side Corner Rectangle 220">
              <a:extLst>
                <a:ext uri="{FF2B5EF4-FFF2-40B4-BE49-F238E27FC236}">
                  <a16:creationId xmlns:a16="http://schemas.microsoft.com/office/drawing/2014/main" id="{0BD74B80-1873-0E46-94A5-7E589BB45126}"/>
                </a:ext>
              </a:extLst>
            </p:cNvPr>
            <p:cNvSpPr/>
            <p:nvPr/>
          </p:nvSpPr>
          <p:spPr>
            <a:xfrm rot="10800000">
              <a:off x="9046740" y="2544439"/>
              <a:ext cx="1224136" cy="7405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grpSp>
      <p:sp>
        <p:nvSpPr>
          <p:cNvPr id="102" name="TextBox 101">
            <a:extLst>
              <a:ext uri="{FF2B5EF4-FFF2-40B4-BE49-F238E27FC236}">
                <a16:creationId xmlns:a16="http://schemas.microsoft.com/office/drawing/2014/main" id="{2FCB9F80-2FB3-F448-AFA1-D5598242424F}"/>
              </a:ext>
            </a:extLst>
          </p:cNvPr>
          <p:cNvSpPr txBox="1"/>
          <p:nvPr/>
        </p:nvSpPr>
        <p:spPr>
          <a:xfrm>
            <a:off x="5571660" y="2352890"/>
            <a:ext cx="387826" cy="615553"/>
          </a:xfrm>
          <a:prstGeom prst="rect">
            <a:avLst/>
          </a:prstGeom>
          <a:noFill/>
        </p:spPr>
        <p:txBody>
          <a:bodyPr wrap="square" lIns="0" tIns="0" rIns="0" bIns="0" rtlCol="0">
            <a:spAutoFit/>
          </a:bodyPr>
          <a:lstStyle/>
          <a:p>
            <a:pPr algn="ctr" defTabSz="1218987"/>
            <a:r>
              <a:rPr lang="en-GB" sz="4000" b="1" dirty="0">
                <a:solidFill>
                  <a:prstClr val="white"/>
                </a:solidFill>
                <a:latin typeface="Calibri"/>
              </a:rPr>
              <a:t>5</a:t>
            </a:r>
            <a:endParaRPr lang="en-IN" sz="4000" b="1" dirty="0">
              <a:solidFill>
                <a:prstClr val="white"/>
              </a:solidFill>
              <a:latin typeface="Calibri"/>
            </a:endParaRPr>
          </a:p>
        </p:txBody>
      </p:sp>
      <p:sp>
        <p:nvSpPr>
          <p:cNvPr id="103" name="TextBox 102">
            <a:extLst>
              <a:ext uri="{FF2B5EF4-FFF2-40B4-BE49-F238E27FC236}">
                <a16:creationId xmlns:a16="http://schemas.microsoft.com/office/drawing/2014/main" id="{FF5875F7-BDEE-9C46-9E0B-7E18D00F6B57}"/>
              </a:ext>
            </a:extLst>
          </p:cNvPr>
          <p:cNvSpPr txBox="1"/>
          <p:nvPr/>
        </p:nvSpPr>
        <p:spPr>
          <a:xfrm>
            <a:off x="5438101" y="3040450"/>
            <a:ext cx="654944" cy="184666"/>
          </a:xfrm>
          <a:prstGeom prst="rect">
            <a:avLst/>
          </a:prstGeom>
          <a:noFill/>
        </p:spPr>
        <p:txBody>
          <a:bodyPr wrap="square" lIns="0" tIns="0" rIns="0" bIns="0" rtlCol="0">
            <a:spAutoFit/>
          </a:bodyPr>
          <a:lstStyle>
            <a:defPPr>
              <a:defRPr lang="en-US"/>
            </a:defPPr>
            <a:lvl1pPr>
              <a:defRPr sz="1050" b="0">
                <a:solidFill>
                  <a:schemeClr val="tx1">
                    <a:lumMod val="75000"/>
                    <a:lumOff val="25000"/>
                  </a:schemeClr>
                </a:solidFill>
                <a:cs typeface="Arial" pitchFamily="34" charset="0"/>
              </a:defRPr>
            </a:lvl1pPr>
          </a:lstStyle>
          <a:p>
            <a:pPr algn="ctr" defTabSz="1218987"/>
            <a:r>
              <a:rPr lang="en-GB" sz="1200" dirty="0">
                <a:solidFill>
                  <a:prstClr val="white"/>
                </a:solidFill>
                <a:latin typeface="Calibri"/>
              </a:rPr>
              <a:t>Teams</a:t>
            </a:r>
            <a:endParaRPr lang="en-IN" sz="1200" dirty="0">
              <a:solidFill>
                <a:prstClr val="white"/>
              </a:solidFill>
              <a:latin typeface="Calibri"/>
            </a:endParaRPr>
          </a:p>
        </p:txBody>
      </p:sp>
      <p:grpSp>
        <p:nvGrpSpPr>
          <p:cNvPr id="104" name="Group 103">
            <a:extLst>
              <a:ext uri="{FF2B5EF4-FFF2-40B4-BE49-F238E27FC236}">
                <a16:creationId xmlns:a16="http://schemas.microsoft.com/office/drawing/2014/main" id="{7C34BAA1-421B-7A43-B52C-CE878EB84F60}"/>
              </a:ext>
            </a:extLst>
          </p:cNvPr>
          <p:cNvGrpSpPr/>
          <p:nvPr/>
        </p:nvGrpSpPr>
        <p:grpSpPr>
          <a:xfrm>
            <a:off x="7273762" y="2414834"/>
            <a:ext cx="792088" cy="887441"/>
            <a:chOff x="9046740" y="1772817"/>
            <a:chExt cx="1224136" cy="1512169"/>
          </a:xfrm>
          <a:solidFill>
            <a:srgbClr val="3F6EC2"/>
          </a:solidFill>
        </p:grpSpPr>
        <p:sp>
          <p:nvSpPr>
            <p:cNvPr id="105" name="Rounded Rectangle 81">
              <a:extLst>
                <a:ext uri="{FF2B5EF4-FFF2-40B4-BE49-F238E27FC236}">
                  <a16:creationId xmlns:a16="http://schemas.microsoft.com/office/drawing/2014/main" id="{E690752C-2316-CB44-A4A7-E1ED000BEF0C}"/>
                </a:ext>
              </a:extLst>
            </p:cNvPr>
            <p:cNvSpPr/>
            <p:nvPr/>
          </p:nvSpPr>
          <p:spPr>
            <a:xfrm>
              <a:off x="9046740" y="1772817"/>
              <a:ext cx="1224136" cy="151216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sp>
          <p:nvSpPr>
            <p:cNvPr id="106" name="Round Same Side Corner Rectangle 220">
              <a:extLst>
                <a:ext uri="{FF2B5EF4-FFF2-40B4-BE49-F238E27FC236}">
                  <a16:creationId xmlns:a16="http://schemas.microsoft.com/office/drawing/2014/main" id="{4B8B9FF6-6530-0643-8D02-4F979D5D2500}"/>
                </a:ext>
              </a:extLst>
            </p:cNvPr>
            <p:cNvSpPr/>
            <p:nvPr/>
          </p:nvSpPr>
          <p:spPr>
            <a:xfrm rot="10800000">
              <a:off x="9046740" y="2544439"/>
              <a:ext cx="1224136" cy="7405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grpSp>
      <p:sp>
        <p:nvSpPr>
          <p:cNvPr id="107" name="TextBox 106">
            <a:extLst>
              <a:ext uri="{FF2B5EF4-FFF2-40B4-BE49-F238E27FC236}">
                <a16:creationId xmlns:a16="http://schemas.microsoft.com/office/drawing/2014/main" id="{AC097DAB-F0D1-B342-8559-4F4B7A2C7CCB}"/>
              </a:ext>
            </a:extLst>
          </p:cNvPr>
          <p:cNvSpPr txBox="1"/>
          <p:nvPr/>
        </p:nvSpPr>
        <p:spPr>
          <a:xfrm>
            <a:off x="7475893" y="2356899"/>
            <a:ext cx="387826" cy="615553"/>
          </a:xfrm>
          <a:prstGeom prst="rect">
            <a:avLst/>
          </a:prstGeom>
          <a:noFill/>
        </p:spPr>
        <p:txBody>
          <a:bodyPr wrap="square" lIns="0" tIns="0" rIns="0" bIns="0" rtlCol="0">
            <a:spAutoFit/>
          </a:bodyPr>
          <a:lstStyle/>
          <a:p>
            <a:pPr algn="ctr" defTabSz="1218987"/>
            <a:r>
              <a:rPr lang="en-GB" sz="4000" b="1" dirty="0">
                <a:solidFill>
                  <a:prstClr val="white"/>
                </a:solidFill>
                <a:latin typeface="Calibri"/>
              </a:rPr>
              <a:t>6</a:t>
            </a:r>
            <a:endParaRPr lang="en-IN" sz="4000" b="1" dirty="0">
              <a:solidFill>
                <a:prstClr val="white"/>
              </a:solidFill>
              <a:latin typeface="Calibri"/>
            </a:endParaRPr>
          </a:p>
        </p:txBody>
      </p:sp>
      <p:sp>
        <p:nvSpPr>
          <p:cNvPr id="108" name="TextBox 107">
            <a:extLst>
              <a:ext uri="{FF2B5EF4-FFF2-40B4-BE49-F238E27FC236}">
                <a16:creationId xmlns:a16="http://schemas.microsoft.com/office/drawing/2014/main" id="{7A170728-8472-004F-BE23-3DF6446CE0B9}"/>
              </a:ext>
            </a:extLst>
          </p:cNvPr>
          <p:cNvSpPr txBox="1"/>
          <p:nvPr/>
        </p:nvSpPr>
        <p:spPr>
          <a:xfrm>
            <a:off x="7342334" y="3044459"/>
            <a:ext cx="654944" cy="184666"/>
          </a:xfrm>
          <a:prstGeom prst="rect">
            <a:avLst/>
          </a:prstGeom>
          <a:noFill/>
        </p:spPr>
        <p:txBody>
          <a:bodyPr wrap="square" lIns="0" tIns="0" rIns="0" bIns="0" rtlCol="0">
            <a:spAutoFit/>
          </a:bodyPr>
          <a:lstStyle>
            <a:defPPr>
              <a:defRPr lang="en-US"/>
            </a:defPPr>
            <a:lvl1pPr>
              <a:defRPr sz="1050" b="0">
                <a:solidFill>
                  <a:schemeClr val="tx1">
                    <a:lumMod val="75000"/>
                    <a:lumOff val="25000"/>
                  </a:schemeClr>
                </a:solidFill>
                <a:cs typeface="Arial" pitchFamily="34" charset="0"/>
              </a:defRPr>
            </a:lvl1pPr>
          </a:lstStyle>
          <a:p>
            <a:pPr algn="ctr" defTabSz="1218987"/>
            <a:r>
              <a:rPr lang="en-GB" sz="1200" dirty="0">
                <a:solidFill>
                  <a:prstClr val="white"/>
                </a:solidFill>
                <a:latin typeface="Calibri"/>
              </a:rPr>
              <a:t>Teams</a:t>
            </a:r>
            <a:endParaRPr lang="en-IN" sz="1200" dirty="0">
              <a:solidFill>
                <a:prstClr val="white"/>
              </a:solidFill>
              <a:latin typeface="Calibri"/>
            </a:endParaRPr>
          </a:p>
        </p:txBody>
      </p:sp>
      <p:grpSp>
        <p:nvGrpSpPr>
          <p:cNvPr id="109" name="Group 108">
            <a:extLst>
              <a:ext uri="{FF2B5EF4-FFF2-40B4-BE49-F238E27FC236}">
                <a16:creationId xmlns:a16="http://schemas.microsoft.com/office/drawing/2014/main" id="{9C0D2E63-8609-C745-98EC-E7DCAF9B1064}"/>
              </a:ext>
            </a:extLst>
          </p:cNvPr>
          <p:cNvGrpSpPr/>
          <p:nvPr/>
        </p:nvGrpSpPr>
        <p:grpSpPr>
          <a:xfrm>
            <a:off x="9001954" y="2418843"/>
            <a:ext cx="792088" cy="887441"/>
            <a:chOff x="9046740" y="1772817"/>
            <a:chExt cx="1224136" cy="1512169"/>
          </a:xfrm>
        </p:grpSpPr>
        <p:sp>
          <p:nvSpPr>
            <p:cNvPr id="110" name="Rounded Rectangle 81">
              <a:extLst>
                <a:ext uri="{FF2B5EF4-FFF2-40B4-BE49-F238E27FC236}">
                  <a16:creationId xmlns:a16="http://schemas.microsoft.com/office/drawing/2014/main" id="{6843E02A-038C-2848-8C76-6CD9C916C79F}"/>
                </a:ext>
              </a:extLst>
            </p:cNvPr>
            <p:cNvSpPr/>
            <p:nvPr/>
          </p:nvSpPr>
          <p:spPr>
            <a:xfrm>
              <a:off x="9046740" y="1772817"/>
              <a:ext cx="1224136" cy="151216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sp>
          <p:nvSpPr>
            <p:cNvPr id="111" name="Round Same Side Corner Rectangle 220">
              <a:extLst>
                <a:ext uri="{FF2B5EF4-FFF2-40B4-BE49-F238E27FC236}">
                  <a16:creationId xmlns:a16="http://schemas.microsoft.com/office/drawing/2014/main" id="{013C7893-E4D8-8B4E-AA88-182980717A93}"/>
                </a:ext>
              </a:extLst>
            </p:cNvPr>
            <p:cNvSpPr/>
            <p:nvPr/>
          </p:nvSpPr>
          <p:spPr>
            <a:xfrm rot="10800000">
              <a:off x="9046740" y="2544439"/>
              <a:ext cx="1224136" cy="740543"/>
            </a:xfrm>
            <a:prstGeom prst="round2Same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grpSp>
      <p:sp>
        <p:nvSpPr>
          <p:cNvPr id="112" name="TextBox 111">
            <a:extLst>
              <a:ext uri="{FF2B5EF4-FFF2-40B4-BE49-F238E27FC236}">
                <a16:creationId xmlns:a16="http://schemas.microsoft.com/office/drawing/2014/main" id="{F3306844-7A54-AC47-A378-38F89C97E39F}"/>
              </a:ext>
            </a:extLst>
          </p:cNvPr>
          <p:cNvSpPr txBox="1"/>
          <p:nvPr/>
        </p:nvSpPr>
        <p:spPr>
          <a:xfrm>
            <a:off x="9204085" y="2360908"/>
            <a:ext cx="387826" cy="615553"/>
          </a:xfrm>
          <a:prstGeom prst="rect">
            <a:avLst/>
          </a:prstGeom>
          <a:noFill/>
        </p:spPr>
        <p:txBody>
          <a:bodyPr wrap="square" lIns="0" tIns="0" rIns="0" bIns="0" rtlCol="0">
            <a:spAutoFit/>
          </a:bodyPr>
          <a:lstStyle/>
          <a:p>
            <a:pPr algn="ctr" defTabSz="1218987"/>
            <a:r>
              <a:rPr lang="en-GB" sz="4000" b="1" dirty="0" smtClean="0">
                <a:solidFill>
                  <a:prstClr val="white"/>
                </a:solidFill>
                <a:latin typeface="Calibri"/>
              </a:rPr>
              <a:t>8</a:t>
            </a:r>
            <a:endParaRPr lang="en-IN" sz="4000" b="1" dirty="0">
              <a:solidFill>
                <a:prstClr val="white"/>
              </a:solidFill>
              <a:latin typeface="Calibri"/>
            </a:endParaRPr>
          </a:p>
        </p:txBody>
      </p:sp>
      <p:sp>
        <p:nvSpPr>
          <p:cNvPr id="113" name="TextBox 112">
            <a:extLst>
              <a:ext uri="{FF2B5EF4-FFF2-40B4-BE49-F238E27FC236}">
                <a16:creationId xmlns:a16="http://schemas.microsoft.com/office/drawing/2014/main" id="{CC8B6227-7BA4-6F49-8914-CAF177958AD2}"/>
              </a:ext>
            </a:extLst>
          </p:cNvPr>
          <p:cNvSpPr txBox="1"/>
          <p:nvPr/>
        </p:nvSpPr>
        <p:spPr>
          <a:xfrm>
            <a:off x="9070526" y="3048468"/>
            <a:ext cx="654944" cy="184666"/>
          </a:xfrm>
          <a:prstGeom prst="rect">
            <a:avLst/>
          </a:prstGeom>
          <a:noFill/>
        </p:spPr>
        <p:txBody>
          <a:bodyPr wrap="square" lIns="0" tIns="0" rIns="0" bIns="0" rtlCol="0">
            <a:spAutoFit/>
          </a:bodyPr>
          <a:lstStyle>
            <a:defPPr>
              <a:defRPr lang="en-US"/>
            </a:defPPr>
            <a:lvl1pPr>
              <a:defRPr sz="1050" b="0">
                <a:solidFill>
                  <a:schemeClr val="tx1">
                    <a:lumMod val="75000"/>
                    <a:lumOff val="25000"/>
                  </a:schemeClr>
                </a:solidFill>
                <a:cs typeface="Arial" pitchFamily="34" charset="0"/>
              </a:defRPr>
            </a:lvl1pPr>
          </a:lstStyle>
          <a:p>
            <a:pPr algn="ctr" defTabSz="1218987"/>
            <a:r>
              <a:rPr lang="en-GB" sz="1200" dirty="0">
                <a:solidFill>
                  <a:prstClr val="white"/>
                </a:solidFill>
                <a:latin typeface="Calibri"/>
              </a:rPr>
              <a:t>Teams</a:t>
            </a:r>
            <a:endParaRPr lang="en-IN" sz="1200" dirty="0">
              <a:solidFill>
                <a:prstClr val="white"/>
              </a:solidFill>
              <a:latin typeface="Calibri"/>
            </a:endParaRPr>
          </a:p>
        </p:txBody>
      </p:sp>
      <p:grpSp>
        <p:nvGrpSpPr>
          <p:cNvPr id="122" name="Group 121">
            <a:extLst>
              <a:ext uri="{FF2B5EF4-FFF2-40B4-BE49-F238E27FC236}">
                <a16:creationId xmlns:a16="http://schemas.microsoft.com/office/drawing/2014/main" id="{6A74D9FC-F5C7-D84C-946E-DF7B4066F476}"/>
              </a:ext>
            </a:extLst>
          </p:cNvPr>
          <p:cNvGrpSpPr/>
          <p:nvPr/>
        </p:nvGrpSpPr>
        <p:grpSpPr>
          <a:xfrm>
            <a:off x="5367401" y="3558944"/>
            <a:ext cx="792088" cy="887441"/>
            <a:chOff x="9046740" y="1772817"/>
            <a:chExt cx="1224136" cy="1512169"/>
          </a:xfrm>
          <a:solidFill>
            <a:srgbClr val="6DC6CD"/>
          </a:solidFill>
        </p:grpSpPr>
        <p:sp>
          <p:nvSpPr>
            <p:cNvPr id="123" name="Rounded Rectangle 81">
              <a:extLst>
                <a:ext uri="{FF2B5EF4-FFF2-40B4-BE49-F238E27FC236}">
                  <a16:creationId xmlns:a16="http://schemas.microsoft.com/office/drawing/2014/main" id="{8973F661-E1E5-6347-9B77-389760FDDBF1}"/>
                </a:ext>
              </a:extLst>
            </p:cNvPr>
            <p:cNvSpPr/>
            <p:nvPr/>
          </p:nvSpPr>
          <p:spPr>
            <a:xfrm>
              <a:off x="9046740" y="1772817"/>
              <a:ext cx="1224136" cy="151216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sp>
          <p:nvSpPr>
            <p:cNvPr id="124" name="Round Same Side Corner Rectangle 220">
              <a:extLst>
                <a:ext uri="{FF2B5EF4-FFF2-40B4-BE49-F238E27FC236}">
                  <a16:creationId xmlns:a16="http://schemas.microsoft.com/office/drawing/2014/main" id="{B343076B-75F8-3247-90AA-535895B08656}"/>
                </a:ext>
              </a:extLst>
            </p:cNvPr>
            <p:cNvSpPr/>
            <p:nvPr/>
          </p:nvSpPr>
          <p:spPr>
            <a:xfrm rot="10800000">
              <a:off x="9046740" y="2544439"/>
              <a:ext cx="1224136" cy="7405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grpSp>
      <p:sp>
        <p:nvSpPr>
          <p:cNvPr id="125" name="TextBox 124">
            <a:extLst>
              <a:ext uri="{FF2B5EF4-FFF2-40B4-BE49-F238E27FC236}">
                <a16:creationId xmlns:a16="http://schemas.microsoft.com/office/drawing/2014/main" id="{A1A700D0-D889-0E4D-91F1-602D16FF1D6C}"/>
              </a:ext>
            </a:extLst>
          </p:cNvPr>
          <p:cNvSpPr txBox="1"/>
          <p:nvPr/>
        </p:nvSpPr>
        <p:spPr>
          <a:xfrm>
            <a:off x="5569532" y="3501009"/>
            <a:ext cx="387826" cy="615553"/>
          </a:xfrm>
          <a:prstGeom prst="rect">
            <a:avLst/>
          </a:prstGeom>
          <a:noFill/>
        </p:spPr>
        <p:txBody>
          <a:bodyPr wrap="square" lIns="0" tIns="0" rIns="0" bIns="0" rtlCol="0">
            <a:spAutoFit/>
          </a:bodyPr>
          <a:lstStyle/>
          <a:p>
            <a:pPr algn="ctr" defTabSz="1218987"/>
            <a:r>
              <a:rPr lang="en-GB" sz="4000" b="1" dirty="0">
                <a:solidFill>
                  <a:prstClr val="white"/>
                </a:solidFill>
                <a:latin typeface="Calibri"/>
              </a:rPr>
              <a:t>2</a:t>
            </a:r>
            <a:endParaRPr lang="en-IN" sz="4000" b="1" dirty="0">
              <a:solidFill>
                <a:prstClr val="white"/>
              </a:solidFill>
              <a:latin typeface="Calibri"/>
            </a:endParaRPr>
          </a:p>
        </p:txBody>
      </p:sp>
      <p:sp>
        <p:nvSpPr>
          <p:cNvPr id="126" name="TextBox 125">
            <a:extLst>
              <a:ext uri="{FF2B5EF4-FFF2-40B4-BE49-F238E27FC236}">
                <a16:creationId xmlns:a16="http://schemas.microsoft.com/office/drawing/2014/main" id="{BF6D8EF0-C829-0C4A-AA93-3AE8C699EFD2}"/>
              </a:ext>
            </a:extLst>
          </p:cNvPr>
          <p:cNvSpPr txBox="1"/>
          <p:nvPr/>
        </p:nvSpPr>
        <p:spPr>
          <a:xfrm>
            <a:off x="5435973" y="4188569"/>
            <a:ext cx="654944" cy="184666"/>
          </a:xfrm>
          <a:prstGeom prst="rect">
            <a:avLst/>
          </a:prstGeom>
          <a:noFill/>
        </p:spPr>
        <p:txBody>
          <a:bodyPr wrap="square" lIns="0" tIns="0" rIns="0" bIns="0" rtlCol="0">
            <a:spAutoFit/>
          </a:bodyPr>
          <a:lstStyle>
            <a:defPPr>
              <a:defRPr lang="en-US"/>
            </a:defPPr>
            <a:lvl1pPr>
              <a:defRPr sz="1050" b="0">
                <a:solidFill>
                  <a:schemeClr val="tx1">
                    <a:lumMod val="75000"/>
                    <a:lumOff val="25000"/>
                  </a:schemeClr>
                </a:solidFill>
                <a:cs typeface="Arial" pitchFamily="34" charset="0"/>
              </a:defRPr>
            </a:lvl1pPr>
          </a:lstStyle>
          <a:p>
            <a:pPr algn="ctr" defTabSz="1218987"/>
            <a:r>
              <a:rPr lang="en-GB" sz="1200" dirty="0" err="1">
                <a:solidFill>
                  <a:prstClr val="white"/>
                </a:solidFill>
                <a:latin typeface="Calibri"/>
              </a:rPr>
              <a:t>Startups</a:t>
            </a:r>
            <a:endParaRPr lang="en-IN" sz="1200" dirty="0">
              <a:solidFill>
                <a:prstClr val="white"/>
              </a:solidFill>
              <a:latin typeface="Calibri"/>
            </a:endParaRPr>
          </a:p>
        </p:txBody>
      </p:sp>
      <p:grpSp>
        <p:nvGrpSpPr>
          <p:cNvPr id="127" name="Group 126">
            <a:extLst>
              <a:ext uri="{FF2B5EF4-FFF2-40B4-BE49-F238E27FC236}">
                <a16:creationId xmlns:a16="http://schemas.microsoft.com/office/drawing/2014/main" id="{BF433216-E051-CE42-B098-0451ABF736FF}"/>
              </a:ext>
            </a:extLst>
          </p:cNvPr>
          <p:cNvGrpSpPr/>
          <p:nvPr/>
        </p:nvGrpSpPr>
        <p:grpSpPr>
          <a:xfrm>
            <a:off x="7288099" y="3564849"/>
            <a:ext cx="792088" cy="887441"/>
            <a:chOff x="9046740" y="1772817"/>
            <a:chExt cx="1224136" cy="1512169"/>
          </a:xfrm>
          <a:solidFill>
            <a:srgbClr val="52BF8A"/>
          </a:solidFill>
        </p:grpSpPr>
        <p:sp>
          <p:nvSpPr>
            <p:cNvPr id="128" name="Rounded Rectangle 81">
              <a:extLst>
                <a:ext uri="{FF2B5EF4-FFF2-40B4-BE49-F238E27FC236}">
                  <a16:creationId xmlns:a16="http://schemas.microsoft.com/office/drawing/2014/main" id="{4574EF1A-1CF8-9B43-A5F0-C647B58331DD}"/>
                </a:ext>
              </a:extLst>
            </p:cNvPr>
            <p:cNvSpPr/>
            <p:nvPr/>
          </p:nvSpPr>
          <p:spPr>
            <a:xfrm>
              <a:off x="9046740" y="1772817"/>
              <a:ext cx="1224136" cy="151216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sp>
          <p:nvSpPr>
            <p:cNvPr id="129" name="Round Same Side Corner Rectangle 220">
              <a:extLst>
                <a:ext uri="{FF2B5EF4-FFF2-40B4-BE49-F238E27FC236}">
                  <a16:creationId xmlns:a16="http://schemas.microsoft.com/office/drawing/2014/main" id="{00591F86-EABF-E540-B5B1-33CBA7CEB65C}"/>
                </a:ext>
              </a:extLst>
            </p:cNvPr>
            <p:cNvSpPr/>
            <p:nvPr/>
          </p:nvSpPr>
          <p:spPr>
            <a:xfrm rot="10800000">
              <a:off x="9046740" y="2544439"/>
              <a:ext cx="1224136" cy="7405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grpSp>
      <p:sp>
        <p:nvSpPr>
          <p:cNvPr id="130" name="TextBox 129">
            <a:extLst>
              <a:ext uri="{FF2B5EF4-FFF2-40B4-BE49-F238E27FC236}">
                <a16:creationId xmlns:a16="http://schemas.microsoft.com/office/drawing/2014/main" id="{E50EFB11-A18A-1647-AC25-84399C1B4246}"/>
              </a:ext>
            </a:extLst>
          </p:cNvPr>
          <p:cNvSpPr txBox="1"/>
          <p:nvPr/>
        </p:nvSpPr>
        <p:spPr>
          <a:xfrm>
            <a:off x="7490230" y="3506914"/>
            <a:ext cx="387826" cy="615553"/>
          </a:xfrm>
          <a:prstGeom prst="rect">
            <a:avLst/>
          </a:prstGeom>
          <a:noFill/>
        </p:spPr>
        <p:txBody>
          <a:bodyPr wrap="square" lIns="0" tIns="0" rIns="0" bIns="0" rtlCol="0">
            <a:spAutoFit/>
          </a:bodyPr>
          <a:lstStyle/>
          <a:p>
            <a:pPr algn="ctr" defTabSz="1218987"/>
            <a:r>
              <a:rPr lang="en-GB" sz="4000" b="1" dirty="0">
                <a:solidFill>
                  <a:prstClr val="white"/>
                </a:solidFill>
                <a:latin typeface="Calibri"/>
              </a:rPr>
              <a:t>2</a:t>
            </a:r>
            <a:endParaRPr lang="en-IN" sz="4000" b="1" dirty="0">
              <a:solidFill>
                <a:prstClr val="white"/>
              </a:solidFill>
              <a:latin typeface="Calibri"/>
            </a:endParaRPr>
          </a:p>
        </p:txBody>
      </p:sp>
      <p:sp>
        <p:nvSpPr>
          <p:cNvPr id="131" name="TextBox 130">
            <a:extLst>
              <a:ext uri="{FF2B5EF4-FFF2-40B4-BE49-F238E27FC236}">
                <a16:creationId xmlns:a16="http://schemas.microsoft.com/office/drawing/2014/main" id="{F74069E2-EA19-2A41-92E1-8621625A6039}"/>
              </a:ext>
            </a:extLst>
          </p:cNvPr>
          <p:cNvSpPr txBox="1"/>
          <p:nvPr/>
        </p:nvSpPr>
        <p:spPr>
          <a:xfrm>
            <a:off x="7356671" y="4194474"/>
            <a:ext cx="654944" cy="184666"/>
          </a:xfrm>
          <a:prstGeom prst="rect">
            <a:avLst/>
          </a:prstGeom>
          <a:noFill/>
        </p:spPr>
        <p:txBody>
          <a:bodyPr wrap="square" lIns="0" tIns="0" rIns="0" bIns="0" rtlCol="0">
            <a:spAutoFit/>
          </a:bodyPr>
          <a:lstStyle>
            <a:defPPr>
              <a:defRPr lang="en-US"/>
            </a:defPPr>
            <a:lvl1pPr>
              <a:defRPr sz="1050" b="0">
                <a:solidFill>
                  <a:schemeClr val="tx1">
                    <a:lumMod val="75000"/>
                    <a:lumOff val="25000"/>
                  </a:schemeClr>
                </a:solidFill>
                <a:cs typeface="Arial" pitchFamily="34" charset="0"/>
              </a:defRPr>
            </a:lvl1pPr>
          </a:lstStyle>
          <a:p>
            <a:pPr algn="ctr" defTabSz="1218987"/>
            <a:r>
              <a:rPr lang="en-GB" sz="1200" dirty="0" err="1">
                <a:solidFill>
                  <a:prstClr val="white"/>
                </a:solidFill>
                <a:latin typeface="Calibri"/>
              </a:rPr>
              <a:t>Startups</a:t>
            </a:r>
            <a:endParaRPr lang="en-IN" sz="1200" dirty="0">
              <a:solidFill>
                <a:prstClr val="white"/>
              </a:solidFill>
              <a:latin typeface="Calibri"/>
            </a:endParaRPr>
          </a:p>
        </p:txBody>
      </p:sp>
      <p:grpSp>
        <p:nvGrpSpPr>
          <p:cNvPr id="135" name="Group 134">
            <a:extLst>
              <a:ext uri="{FF2B5EF4-FFF2-40B4-BE49-F238E27FC236}">
                <a16:creationId xmlns:a16="http://schemas.microsoft.com/office/drawing/2014/main" id="{779AB55D-6ABA-7643-893A-EA7BF2369720}"/>
              </a:ext>
            </a:extLst>
          </p:cNvPr>
          <p:cNvGrpSpPr/>
          <p:nvPr/>
        </p:nvGrpSpPr>
        <p:grpSpPr>
          <a:xfrm>
            <a:off x="7310286" y="4733587"/>
            <a:ext cx="792088" cy="887441"/>
            <a:chOff x="9046740" y="1772817"/>
            <a:chExt cx="1224136" cy="1512169"/>
          </a:xfrm>
          <a:solidFill>
            <a:srgbClr val="6DC6CD"/>
          </a:solidFill>
        </p:grpSpPr>
        <p:sp>
          <p:nvSpPr>
            <p:cNvPr id="136" name="Rounded Rectangle 81">
              <a:extLst>
                <a:ext uri="{FF2B5EF4-FFF2-40B4-BE49-F238E27FC236}">
                  <a16:creationId xmlns:a16="http://schemas.microsoft.com/office/drawing/2014/main" id="{CFBD6E7F-79F5-8B43-99DB-CE054C644913}"/>
                </a:ext>
              </a:extLst>
            </p:cNvPr>
            <p:cNvSpPr/>
            <p:nvPr/>
          </p:nvSpPr>
          <p:spPr>
            <a:xfrm>
              <a:off x="9046740" y="1772817"/>
              <a:ext cx="1224136" cy="151216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sp>
          <p:nvSpPr>
            <p:cNvPr id="137" name="Round Same Side Corner Rectangle 220">
              <a:extLst>
                <a:ext uri="{FF2B5EF4-FFF2-40B4-BE49-F238E27FC236}">
                  <a16:creationId xmlns:a16="http://schemas.microsoft.com/office/drawing/2014/main" id="{DDCF8282-EE73-3C4A-9883-AF931DB6DEDB}"/>
                </a:ext>
              </a:extLst>
            </p:cNvPr>
            <p:cNvSpPr/>
            <p:nvPr/>
          </p:nvSpPr>
          <p:spPr>
            <a:xfrm rot="10800000">
              <a:off x="9046740" y="2544439"/>
              <a:ext cx="1224136" cy="7405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grpSp>
      <p:sp>
        <p:nvSpPr>
          <p:cNvPr id="138" name="TextBox 137">
            <a:extLst>
              <a:ext uri="{FF2B5EF4-FFF2-40B4-BE49-F238E27FC236}">
                <a16:creationId xmlns:a16="http://schemas.microsoft.com/office/drawing/2014/main" id="{458EB690-6026-AC46-AF84-89ABE69D843C}"/>
              </a:ext>
            </a:extLst>
          </p:cNvPr>
          <p:cNvSpPr txBox="1"/>
          <p:nvPr/>
        </p:nvSpPr>
        <p:spPr>
          <a:xfrm>
            <a:off x="7512417" y="4675652"/>
            <a:ext cx="387826" cy="615553"/>
          </a:xfrm>
          <a:prstGeom prst="rect">
            <a:avLst/>
          </a:prstGeom>
          <a:noFill/>
        </p:spPr>
        <p:txBody>
          <a:bodyPr wrap="square" lIns="0" tIns="0" rIns="0" bIns="0" rtlCol="0">
            <a:spAutoFit/>
          </a:bodyPr>
          <a:lstStyle/>
          <a:p>
            <a:pPr algn="ctr" defTabSz="1218987"/>
            <a:r>
              <a:rPr lang="en-GB" sz="4000" b="1" dirty="0">
                <a:solidFill>
                  <a:prstClr val="white"/>
                </a:solidFill>
                <a:latin typeface="Calibri"/>
              </a:rPr>
              <a:t>1</a:t>
            </a:r>
            <a:endParaRPr lang="en-IN" sz="4000" b="1" dirty="0">
              <a:solidFill>
                <a:prstClr val="white"/>
              </a:solidFill>
              <a:latin typeface="Calibri"/>
            </a:endParaRPr>
          </a:p>
        </p:txBody>
      </p:sp>
      <p:sp>
        <p:nvSpPr>
          <p:cNvPr id="139" name="TextBox 138">
            <a:extLst>
              <a:ext uri="{FF2B5EF4-FFF2-40B4-BE49-F238E27FC236}">
                <a16:creationId xmlns:a16="http://schemas.microsoft.com/office/drawing/2014/main" id="{A0702B01-EAD6-E747-B25F-4259633C8B12}"/>
              </a:ext>
            </a:extLst>
          </p:cNvPr>
          <p:cNvSpPr txBox="1"/>
          <p:nvPr/>
        </p:nvSpPr>
        <p:spPr>
          <a:xfrm>
            <a:off x="7304512" y="5359174"/>
            <a:ext cx="803634" cy="184666"/>
          </a:xfrm>
          <a:prstGeom prst="rect">
            <a:avLst/>
          </a:prstGeom>
          <a:noFill/>
        </p:spPr>
        <p:txBody>
          <a:bodyPr wrap="square" lIns="0" tIns="0" rIns="0" bIns="0" rtlCol="0">
            <a:spAutoFit/>
          </a:bodyPr>
          <a:lstStyle>
            <a:defPPr>
              <a:defRPr lang="en-US"/>
            </a:defPPr>
            <a:lvl1pPr>
              <a:defRPr sz="1050" b="0">
                <a:solidFill>
                  <a:schemeClr val="tx1">
                    <a:lumMod val="75000"/>
                    <a:lumOff val="25000"/>
                  </a:schemeClr>
                </a:solidFill>
                <a:cs typeface="Arial" pitchFamily="34" charset="0"/>
              </a:defRPr>
            </a:lvl1pPr>
          </a:lstStyle>
          <a:p>
            <a:pPr algn="ctr" defTabSz="1218987"/>
            <a:r>
              <a:rPr lang="en-GB" sz="1200" dirty="0">
                <a:solidFill>
                  <a:prstClr val="white"/>
                </a:solidFill>
                <a:latin typeface="Calibri"/>
              </a:rPr>
              <a:t>Deployment</a:t>
            </a:r>
            <a:endParaRPr lang="en-IN" sz="1200" dirty="0">
              <a:solidFill>
                <a:prstClr val="white"/>
              </a:solidFill>
              <a:latin typeface="Calibri"/>
            </a:endParaRPr>
          </a:p>
        </p:txBody>
      </p:sp>
      <p:sp>
        <p:nvSpPr>
          <p:cNvPr id="79" name="TextBox 78">
            <a:extLst>
              <a:ext uri="{FF2B5EF4-FFF2-40B4-BE49-F238E27FC236}">
                <a16:creationId xmlns:a16="http://schemas.microsoft.com/office/drawing/2014/main" id="{57B132DB-94B6-0643-9294-12BE38B798AE}"/>
              </a:ext>
            </a:extLst>
          </p:cNvPr>
          <p:cNvSpPr txBox="1"/>
          <p:nvPr/>
        </p:nvSpPr>
        <p:spPr>
          <a:xfrm>
            <a:off x="6390480" y="5605291"/>
            <a:ext cx="2759826" cy="738664"/>
          </a:xfrm>
          <a:prstGeom prst="rect">
            <a:avLst/>
          </a:prstGeom>
          <a:noFill/>
        </p:spPr>
        <p:txBody>
          <a:bodyPr wrap="square" rtlCol="0">
            <a:spAutoFit/>
          </a:bodyPr>
          <a:lstStyle/>
          <a:p>
            <a:pPr defTabSz="1218987"/>
            <a:r>
              <a:rPr lang="en-IN" sz="1400" dirty="0">
                <a:solidFill>
                  <a:prstClr val="black">
                    <a:lumMod val="65000"/>
                    <a:lumOff val="35000"/>
                  </a:prstClr>
                </a:solidFill>
                <a:latin typeface="Calibri"/>
                <a:cs typeface="Arial" pitchFamily="34" charset="0"/>
              </a:rPr>
              <a:t>Innovate </a:t>
            </a:r>
            <a:r>
              <a:rPr lang="en-IN" sz="1400" dirty="0" err="1">
                <a:solidFill>
                  <a:prstClr val="black">
                    <a:lumMod val="65000"/>
                    <a:lumOff val="35000"/>
                  </a:prstClr>
                </a:solidFill>
                <a:latin typeface="Calibri"/>
                <a:cs typeface="Arial" pitchFamily="34" charset="0"/>
              </a:rPr>
              <a:t>EMx</a:t>
            </a:r>
            <a:r>
              <a:rPr lang="en-IN" sz="1400" dirty="0">
                <a:solidFill>
                  <a:prstClr val="black">
                    <a:lumMod val="65000"/>
                    <a:lumOff val="35000"/>
                  </a:prstClr>
                </a:solidFill>
                <a:latin typeface="Calibri"/>
                <a:cs typeface="Arial" pitchFamily="34" charset="0"/>
              </a:rPr>
              <a:t> was sponsored by FEMA, and will later include </a:t>
            </a:r>
            <a:r>
              <a:rPr lang="en-IN" sz="1400" dirty="0" err="1">
                <a:solidFill>
                  <a:prstClr val="black">
                    <a:lumMod val="65000"/>
                    <a:lumOff val="35000"/>
                  </a:prstClr>
                </a:solidFill>
                <a:latin typeface="Calibri"/>
                <a:cs typeface="Arial" pitchFamily="34" charset="0"/>
              </a:rPr>
              <a:t>addn’l</a:t>
            </a:r>
            <a:r>
              <a:rPr lang="en-IN" sz="1400" dirty="0">
                <a:solidFill>
                  <a:prstClr val="black">
                    <a:lumMod val="65000"/>
                    <a:lumOff val="35000"/>
                  </a:prstClr>
                </a:solidFill>
                <a:latin typeface="Calibri"/>
                <a:cs typeface="Arial" pitchFamily="34" charset="0"/>
              </a:rPr>
              <a:t> divisions of Homeland Security</a:t>
            </a:r>
          </a:p>
        </p:txBody>
      </p:sp>
      <p:pic>
        <p:nvPicPr>
          <p:cNvPr id="5" name="Picture 4">
            <a:extLst>
              <a:ext uri="{FF2B5EF4-FFF2-40B4-BE49-F238E27FC236}">
                <a16:creationId xmlns:a16="http://schemas.microsoft.com/office/drawing/2014/main" id="{9321449B-6DEA-C249-88D4-768EB825D1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5793" y="1572883"/>
            <a:ext cx="1373336" cy="352527"/>
          </a:xfrm>
          <a:prstGeom prst="rect">
            <a:avLst/>
          </a:prstGeom>
        </p:spPr>
      </p:pic>
      <p:pic>
        <p:nvPicPr>
          <p:cNvPr id="80" name="Picture 79">
            <a:extLst>
              <a:ext uri="{FF2B5EF4-FFF2-40B4-BE49-F238E27FC236}">
                <a16:creationId xmlns:a16="http://schemas.microsoft.com/office/drawing/2014/main" id="{47DC3FD5-74D1-2546-B7A8-0715F6293E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6487" y="1572883"/>
            <a:ext cx="1373336" cy="352527"/>
          </a:xfrm>
          <a:prstGeom prst="rect">
            <a:avLst/>
          </a:prstGeom>
        </p:spPr>
      </p:pic>
      <p:sp>
        <p:nvSpPr>
          <p:cNvPr id="81" name="TextBox 80">
            <a:extLst>
              <a:ext uri="{FF2B5EF4-FFF2-40B4-BE49-F238E27FC236}">
                <a16:creationId xmlns:a16="http://schemas.microsoft.com/office/drawing/2014/main" id="{57B132DB-94B6-0643-9294-12BE38B798AE}"/>
              </a:ext>
            </a:extLst>
          </p:cNvPr>
          <p:cNvSpPr txBox="1"/>
          <p:nvPr/>
        </p:nvSpPr>
        <p:spPr>
          <a:xfrm>
            <a:off x="3357689" y="5623837"/>
            <a:ext cx="2759826" cy="741016"/>
          </a:xfrm>
          <a:prstGeom prst="rect">
            <a:avLst/>
          </a:prstGeom>
          <a:noFill/>
        </p:spPr>
        <p:txBody>
          <a:bodyPr wrap="square" rtlCol="0">
            <a:spAutoFit/>
          </a:bodyPr>
          <a:lstStyle/>
          <a:p>
            <a:pPr defTabSz="1218987"/>
            <a:r>
              <a:rPr lang="en-IN" sz="1400" dirty="0">
                <a:solidFill>
                  <a:prstClr val="black">
                    <a:lumMod val="65000"/>
                    <a:lumOff val="35000"/>
                  </a:prstClr>
                </a:solidFill>
                <a:latin typeface="Calibri"/>
                <a:cs typeface="Arial" pitchFamily="34" charset="0"/>
              </a:rPr>
              <a:t>H4D is Hacking for Defense, a DoD program administered by National Innovation Security Network (NSIN)</a:t>
            </a:r>
          </a:p>
        </p:txBody>
      </p:sp>
      <p:sp>
        <p:nvSpPr>
          <p:cNvPr id="3" name="TextBox 2"/>
          <p:cNvSpPr txBox="1"/>
          <p:nvPr/>
        </p:nvSpPr>
        <p:spPr>
          <a:xfrm>
            <a:off x="1020164" y="2031512"/>
            <a:ext cx="2227726" cy="646331"/>
          </a:xfrm>
          <a:prstGeom prst="rect">
            <a:avLst/>
          </a:prstGeom>
          <a:noFill/>
        </p:spPr>
        <p:txBody>
          <a:bodyPr wrap="none" rtlCol="0">
            <a:spAutoFit/>
          </a:bodyPr>
          <a:lstStyle/>
          <a:p>
            <a:r>
              <a:rPr lang="en-US" dirty="0" smtClean="0"/>
              <a:t>1 team = 3-5 students</a:t>
            </a:r>
          </a:p>
          <a:p>
            <a:r>
              <a:rPr lang="en-US" dirty="0" smtClean="0"/>
              <a:t>Plus 1-3 mentors</a:t>
            </a:r>
            <a:endParaRPr lang="en-US" dirty="0"/>
          </a:p>
        </p:txBody>
      </p:sp>
      <p:cxnSp>
        <p:nvCxnSpPr>
          <p:cNvPr id="7" name="Straight Arrow Connector 6"/>
          <p:cNvCxnSpPr/>
          <p:nvPr/>
        </p:nvCxnSpPr>
        <p:spPr>
          <a:xfrm>
            <a:off x="3984806" y="3275076"/>
            <a:ext cx="1115122" cy="567735"/>
          </a:xfrm>
          <a:prstGeom prst="straightConnector1">
            <a:avLst/>
          </a:prstGeom>
          <a:ln w="57150">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6255168" y="3212178"/>
            <a:ext cx="905502" cy="451136"/>
          </a:xfrm>
          <a:prstGeom prst="straightConnector1">
            <a:avLst/>
          </a:prstGeom>
          <a:ln w="44450">
            <a:solidFill>
              <a:srgbClr val="52BF8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233443" y="4393143"/>
            <a:ext cx="905502" cy="451136"/>
          </a:xfrm>
          <a:prstGeom prst="straightConnector1">
            <a:avLst/>
          </a:prstGeom>
          <a:ln w="57150">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8196959" y="3322370"/>
            <a:ext cx="713315" cy="395888"/>
          </a:xfrm>
          <a:prstGeom prst="straightConnector1">
            <a:avLst/>
          </a:prstGeom>
          <a:ln w="44450">
            <a:solidFill>
              <a:srgbClr val="3F6EC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8226824" y="4160567"/>
            <a:ext cx="905502" cy="451136"/>
          </a:xfrm>
          <a:prstGeom prst="straightConnector1">
            <a:avLst/>
          </a:prstGeom>
          <a:ln w="44450">
            <a:solidFill>
              <a:srgbClr val="52BF8A"/>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9155555" y="4408884"/>
            <a:ext cx="850009" cy="923330"/>
          </a:xfrm>
          <a:prstGeom prst="rect">
            <a:avLst/>
          </a:prstGeom>
          <a:noFill/>
          <a:ln>
            <a:noFill/>
          </a:ln>
        </p:spPr>
        <p:txBody>
          <a:bodyPr wrap="square" rtlCol="0">
            <a:spAutoFit/>
          </a:bodyPr>
          <a:lstStyle/>
          <a:p>
            <a:r>
              <a:rPr lang="en-US" sz="5400" b="1" dirty="0" smtClean="0">
                <a:ln w="22225">
                  <a:noFill/>
                  <a:prstDash val="solid"/>
                </a:ln>
                <a:solidFill>
                  <a:srgbClr val="52BF8A"/>
                </a:solidFill>
              </a:rPr>
              <a:t>?</a:t>
            </a:r>
            <a:endParaRPr lang="en-US" sz="5400" b="1" dirty="0">
              <a:ln w="22225">
                <a:noFill/>
                <a:prstDash val="solid"/>
              </a:ln>
              <a:solidFill>
                <a:srgbClr val="52BF8A"/>
              </a:solidFill>
            </a:endParaRPr>
          </a:p>
        </p:txBody>
      </p:sp>
      <p:grpSp>
        <p:nvGrpSpPr>
          <p:cNvPr id="116" name="Group 115">
            <a:extLst>
              <a:ext uri="{FF2B5EF4-FFF2-40B4-BE49-F238E27FC236}">
                <a16:creationId xmlns:a16="http://schemas.microsoft.com/office/drawing/2014/main" id="{7C34BAA1-421B-7A43-B52C-CE878EB84F60}"/>
              </a:ext>
            </a:extLst>
          </p:cNvPr>
          <p:cNvGrpSpPr/>
          <p:nvPr/>
        </p:nvGrpSpPr>
        <p:grpSpPr>
          <a:xfrm>
            <a:off x="9061875" y="3571842"/>
            <a:ext cx="792088" cy="887441"/>
            <a:chOff x="9046740" y="1772817"/>
            <a:chExt cx="1224136" cy="1512169"/>
          </a:xfrm>
          <a:solidFill>
            <a:srgbClr val="3F6EC2"/>
          </a:solidFill>
        </p:grpSpPr>
        <p:sp>
          <p:nvSpPr>
            <p:cNvPr id="117" name="Rounded Rectangle 81">
              <a:extLst>
                <a:ext uri="{FF2B5EF4-FFF2-40B4-BE49-F238E27FC236}">
                  <a16:creationId xmlns:a16="http://schemas.microsoft.com/office/drawing/2014/main" id="{E690752C-2316-CB44-A4A7-E1ED000BEF0C}"/>
                </a:ext>
              </a:extLst>
            </p:cNvPr>
            <p:cNvSpPr/>
            <p:nvPr/>
          </p:nvSpPr>
          <p:spPr>
            <a:xfrm>
              <a:off x="9046740" y="1772817"/>
              <a:ext cx="1224136" cy="151216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sp>
          <p:nvSpPr>
            <p:cNvPr id="118" name="Round Same Side Corner Rectangle 220">
              <a:extLst>
                <a:ext uri="{FF2B5EF4-FFF2-40B4-BE49-F238E27FC236}">
                  <a16:creationId xmlns:a16="http://schemas.microsoft.com/office/drawing/2014/main" id="{4B8B9FF6-6530-0643-8D02-4F979D5D2500}"/>
                </a:ext>
              </a:extLst>
            </p:cNvPr>
            <p:cNvSpPr/>
            <p:nvPr/>
          </p:nvSpPr>
          <p:spPr>
            <a:xfrm rot="10800000">
              <a:off x="9046740" y="2544439"/>
              <a:ext cx="1224136" cy="7405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1200">
                <a:solidFill>
                  <a:prstClr val="white"/>
                </a:solidFill>
                <a:latin typeface="Calibri"/>
              </a:endParaRPr>
            </a:p>
          </p:txBody>
        </p:sp>
      </p:grpSp>
      <p:sp>
        <p:nvSpPr>
          <p:cNvPr id="119" name="TextBox 118">
            <a:extLst>
              <a:ext uri="{FF2B5EF4-FFF2-40B4-BE49-F238E27FC236}">
                <a16:creationId xmlns:a16="http://schemas.microsoft.com/office/drawing/2014/main" id="{AC097DAB-F0D1-B342-8559-4F4B7A2C7CCB}"/>
              </a:ext>
            </a:extLst>
          </p:cNvPr>
          <p:cNvSpPr txBox="1"/>
          <p:nvPr/>
        </p:nvSpPr>
        <p:spPr>
          <a:xfrm>
            <a:off x="9264006" y="3513907"/>
            <a:ext cx="387826" cy="615553"/>
          </a:xfrm>
          <a:prstGeom prst="rect">
            <a:avLst/>
          </a:prstGeom>
          <a:noFill/>
        </p:spPr>
        <p:txBody>
          <a:bodyPr wrap="square" lIns="0" tIns="0" rIns="0" bIns="0" rtlCol="0">
            <a:spAutoFit/>
          </a:bodyPr>
          <a:lstStyle/>
          <a:p>
            <a:pPr algn="ctr" defTabSz="1218987"/>
            <a:r>
              <a:rPr lang="en-GB" sz="4000" b="1" dirty="0">
                <a:solidFill>
                  <a:prstClr val="white"/>
                </a:solidFill>
                <a:latin typeface="Calibri"/>
              </a:rPr>
              <a:t>2</a:t>
            </a:r>
            <a:endParaRPr lang="en-IN" sz="4000" b="1" dirty="0">
              <a:solidFill>
                <a:prstClr val="white"/>
              </a:solidFill>
              <a:latin typeface="Calibri"/>
            </a:endParaRPr>
          </a:p>
        </p:txBody>
      </p:sp>
      <p:sp>
        <p:nvSpPr>
          <p:cNvPr id="120" name="TextBox 119">
            <a:extLst>
              <a:ext uri="{FF2B5EF4-FFF2-40B4-BE49-F238E27FC236}">
                <a16:creationId xmlns:a16="http://schemas.microsoft.com/office/drawing/2014/main" id="{7A170728-8472-004F-BE23-3DF6446CE0B9}"/>
              </a:ext>
            </a:extLst>
          </p:cNvPr>
          <p:cNvSpPr txBox="1"/>
          <p:nvPr/>
        </p:nvSpPr>
        <p:spPr>
          <a:xfrm>
            <a:off x="9130447" y="4201467"/>
            <a:ext cx="654944" cy="184666"/>
          </a:xfrm>
          <a:prstGeom prst="rect">
            <a:avLst/>
          </a:prstGeom>
          <a:noFill/>
        </p:spPr>
        <p:txBody>
          <a:bodyPr wrap="square" lIns="0" tIns="0" rIns="0" bIns="0" rtlCol="0">
            <a:spAutoFit/>
          </a:bodyPr>
          <a:lstStyle>
            <a:defPPr>
              <a:defRPr lang="en-US"/>
            </a:defPPr>
            <a:lvl1pPr>
              <a:defRPr sz="1050" b="0">
                <a:solidFill>
                  <a:schemeClr val="tx1">
                    <a:lumMod val="75000"/>
                    <a:lumOff val="25000"/>
                  </a:schemeClr>
                </a:solidFill>
                <a:cs typeface="Arial" pitchFamily="34" charset="0"/>
              </a:defRPr>
            </a:lvl1pPr>
          </a:lstStyle>
          <a:p>
            <a:pPr algn="ctr" defTabSz="1218987"/>
            <a:r>
              <a:rPr lang="en-GB" sz="1200" dirty="0">
                <a:solidFill>
                  <a:prstClr val="white"/>
                </a:solidFill>
                <a:latin typeface="Calibri"/>
              </a:rPr>
              <a:t>Teams</a:t>
            </a:r>
            <a:endParaRPr lang="en-IN" sz="1200" dirty="0">
              <a:solidFill>
                <a:prstClr val="white"/>
              </a:solidFill>
              <a:latin typeface="Calibri"/>
            </a:endParaRP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6" y="3384601"/>
            <a:ext cx="4159464" cy="2292468"/>
          </a:xfrm>
          <a:prstGeom prst="rect">
            <a:avLst/>
          </a:prstGeom>
        </p:spPr>
      </p:pic>
    </p:spTree>
    <p:extLst>
      <p:ext uri="{BB962C8B-B14F-4D97-AF65-F5344CB8AC3E}">
        <p14:creationId xmlns:p14="http://schemas.microsoft.com/office/powerpoint/2010/main" val="698487305"/>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73587E-21A9-3A4F-A038-B406AB5600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9937" y="1876019"/>
            <a:ext cx="6679153" cy="5009365"/>
          </a:xfrm>
          <a:prstGeom prst="rect">
            <a:avLst/>
          </a:prstGeom>
        </p:spPr>
      </p:pic>
      <p:pic>
        <p:nvPicPr>
          <p:cNvPr id="3" name="Picture 2">
            <a:extLst>
              <a:ext uri="{FF2B5EF4-FFF2-40B4-BE49-F238E27FC236}">
                <a16:creationId xmlns:a16="http://schemas.microsoft.com/office/drawing/2014/main" id="{FADC4AE7-55DC-7F4A-A476-8D36B924C6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
            <a:ext cx="7462565" cy="5596924"/>
          </a:xfrm>
          <a:prstGeom prst="rect">
            <a:avLst/>
          </a:prstGeom>
        </p:spPr>
      </p:pic>
      <p:pic>
        <p:nvPicPr>
          <p:cNvPr id="7" name="Picture 6">
            <a:extLst>
              <a:ext uri="{FF2B5EF4-FFF2-40B4-BE49-F238E27FC236}">
                <a16:creationId xmlns:a16="http://schemas.microsoft.com/office/drawing/2014/main" id="{3498314E-EAC3-D24F-A27B-279F907EB4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531" y="260350"/>
            <a:ext cx="1480945" cy="1094612"/>
          </a:xfrm>
          <a:prstGeom prst="rect">
            <a:avLst/>
          </a:prstGeom>
        </p:spPr>
      </p:pic>
      <p:sp>
        <p:nvSpPr>
          <p:cNvPr id="8" name="Freeform 5">
            <a:extLst>
              <a:ext uri="{FF2B5EF4-FFF2-40B4-BE49-F238E27FC236}">
                <a16:creationId xmlns:a16="http://schemas.microsoft.com/office/drawing/2014/main" id="{406312C6-1FCC-6B44-A129-9471E189465C}"/>
              </a:ext>
            </a:extLst>
          </p:cNvPr>
          <p:cNvSpPr>
            <a:spLocks/>
          </p:cNvSpPr>
          <p:nvPr/>
        </p:nvSpPr>
        <p:spPr bwMode="auto">
          <a:xfrm>
            <a:off x="1919536" y="-12421"/>
            <a:ext cx="3237706" cy="539349"/>
          </a:xfrm>
          <a:custGeom>
            <a:avLst/>
            <a:gdLst>
              <a:gd name="T0" fmla="*/ 71 w 849"/>
              <a:gd name="T1" fmla="*/ 141 h 141"/>
              <a:gd name="T2" fmla="*/ 0 w 849"/>
              <a:gd name="T3" fmla="*/ 70 h 141"/>
              <a:gd name="T4" fmla="*/ 71 w 849"/>
              <a:gd name="T5" fmla="*/ 0 h 141"/>
              <a:gd name="T6" fmla="*/ 816 w 849"/>
              <a:gd name="T7" fmla="*/ 0 h 141"/>
              <a:gd name="T8" fmla="*/ 849 w 849"/>
              <a:gd name="T9" fmla="*/ 141 h 141"/>
              <a:gd name="T10" fmla="*/ 71 w 849"/>
              <a:gd name="T11" fmla="*/ 141 h 141"/>
            </a:gdLst>
            <a:ahLst/>
            <a:cxnLst>
              <a:cxn ang="0">
                <a:pos x="T0" y="T1"/>
              </a:cxn>
              <a:cxn ang="0">
                <a:pos x="T2" y="T3"/>
              </a:cxn>
              <a:cxn ang="0">
                <a:pos x="T4" y="T5"/>
              </a:cxn>
              <a:cxn ang="0">
                <a:pos x="T6" y="T7"/>
              </a:cxn>
              <a:cxn ang="0">
                <a:pos x="T8" y="T9"/>
              </a:cxn>
              <a:cxn ang="0">
                <a:pos x="T10" y="T11"/>
              </a:cxn>
            </a:cxnLst>
            <a:rect l="0" t="0" r="r" b="b"/>
            <a:pathLst>
              <a:path w="849" h="141">
                <a:moveTo>
                  <a:pt x="71" y="141"/>
                </a:moveTo>
                <a:cubicBezTo>
                  <a:pt x="32" y="141"/>
                  <a:pt x="0" y="109"/>
                  <a:pt x="0" y="70"/>
                </a:cubicBezTo>
                <a:cubicBezTo>
                  <a:pt x="0" y="31"/>
                  <a:pt x="32" y="0"/>
                  <a:pt x="71" y="0"/>
                </a:cubicBezTo>
                <a:cubicBezTo>
                  <a:pt x="816" y="0"/>
                  <a:pt x="816" y="0"/>
                  <a:pt x="816" y="0"/>
                </a:cubicBezTo>
                <a:cubicBezTo>
                  <a:pt x="849" y="141"/>
                  <a:pt x="849" y="141"/>
                  <a:pt x="849" y="141"/>
                </a:cubicBezTo>
                <a:lnTo>
                  <a:pt x="71" y="1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8000" tIns="45720" rIns="91440" bIns="45720" numCol="1" spcCol="0" rtlCol="0" fromWordArt="0" anchor="ctr" anchorCtr="0" forceAA="0" compatLnSpc="1">
            <a:prstTxWarp prst="textNoShape">
              <a:avLst/>
            </a:prstTxWarp>
            <a:noAutofit/>
          </a:bodyPr>
          <a:lstStyle/>
          <a:p>
            <a:pPr defTabSz="1218987"/>
            <a:r>
              <a:rPr lang="en-US" sz="1400" i="1" dirty="0">
                <a:solidFill>
                  <a:prstClr val="white"/>
                </a:solidFill>
                <a:latin typeface="Calibri"/>
              </a:rPr>
              <a:t>Mentor</a:t>
            </a:r>
            <a:r>
              <a:rPr lang="en-US" sz="1400" dirty="0">
                <a:solidFill>
                  <a:prstClr val="white"/>
                </a:solidFill>
                <a:latin typeface="Calibri"/>
              </a:rPr>
              <a:t>: Todd McLean, President, BOK Financial Insurance</a:t>
            </a:r>
          </a:p>
        </p:txBody>
      </p:sp>
      <p:sp>
        <p:nvSpPr>
          <p:cNvPr id="9" name="Freeform 6">
            <a:extLst>
              <a:ext uri="{FF2B5EF4-FFF2-40B4-BE49-F238E27FC236}">
                <a16:creationId xmlns:a16="http://schemas.microsoft.com/office/drawing/2014/main" id="{BC967B4F-6B20-BA4E-A368-AA62AC54DAA2}"/>
              </a:ext>
            </a:extLst>
          </p:cNvPr>
          <p:cNvSpPr>
            <a:spLocks/>
          </p:cNvSpPr>
          <p:nvPr/>
        </p:nvSpPr>
        <p:spPr bwMode="auto">
          <a:xfrm>
            <a:off x="4984972" y="526929"/>
            <a:ext cx="172270" cy="400891"/>
          </a:xfrm>
          <a:custGeom>
            <a:avLst/>
            <a:gdLst>
              <a:gd name="T0" fmla="*/ 107 w 107"/>
              <a:gd name="T1" fmla="*/ 0 h 249"/>
              <a:gd name="T2" fmla="*/ 0 w 107"/>
              <a:gd name="T3" fmla="*/ 0 h 249"/>
              <a:gd name="T4" fmla="*/ 55 w 107"/>
              <a:gd name="T5" fmla="*/ 249 h 249"/>
              <a:gd name="T6" fmla="*/ 107 w 107"/>
              <a:gd name="T7" fmla="*/ 0 h 249"/>
            </a:gdLst>
            <a:ahLst/>
            <a:cxnLst>
              <a:cxn ang="0">
                <a:pos x="T0" y="T1"/>
              </a:cxn>
              <a:cxn ang="0">
                <a:pos x="T2" y="T3"/>
              </a:cxn>
              <a:cxn ang="0">
                <a:pos x="T4" y="T5"/>
              </a:cxn>
              <a:cxn ang="0">
                <a:pos x="T6" y="T7"/>
              </a:cxn>
            </a:cxnLst>
            <a:rect l="0" t="0" r="r" b="b"/>
            <a:pathLst>
              <a:path w="107" h="249">
                <a:moveTo>
                  <a:pt x="107" y="0"/>
                </a:moveTo>
                <a:lnTo>
                  <a:pt x="0" y="0"/>
                </a:lnTo>
                <a:lnTo>
                  <a:pt x="55" y="249"/>
                </a:lnTo>
                <a:lnTo>
                  <a:pt x="107" y="0"/>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Calibri"/>
            </a:endParaRPr>
          </a:p>
        </p:txBody>
      </p:sp>
      <p:grpSp>
        <p:nvGrpSpPr>
          <p:cNvPr id="10" name="Group 9">
            <a:extLst>
              <a:ext uri="{FF2B5EF4-FFF2-40B4-BE49-F238E27FC236}">
                <a16:creationId xmlns:a16="http://schemas.microsoft.com/office/drawing/2014/main" id="{E405AB3E-B59D-3746-8F11-D0B5639F65F4}"/>
              </a:ext>
            </a:extLst>
          </p:cNvPr>
          <p:cNvGrpSpPr/>
          <p:nvPr/>
        </p:nvGrpSpPr>
        <p:grpSpPr>
          <a:xfrm flipH="1">
            <a:off x="2087564" y="145226"/>
            <a:ext cx="212952" cy="212787"/>
            <a:chOff x="4040188" y="1374776"/>
            <a:chExt cx="4111625" cy="4108450"/>
          </a:xfrm>
          <a:solidFill>
            <a:schemeClr val="bg2">
              <a:lumMod val="75000"/>
            </a:schemeClr>
          </a:solidFill>
        </p:grpSpPr>
        <p:sp>
          <p:nvSpPr>
            <p:cNvPr id="11" name="Freeform 5">
              <a:extLst>
                <a:ext uri="{FF2B5EF4-FFF2-40B4-BE49-F238E27FC236}">
                  <a16:creationId xmlns:a16="http://schemas.microsoft.com/office/drawing/2014/main" id="{5EE5B9E3-0705-1747-AE74-263A17A0D95A}"/>
                </a:ext>
              </a:extLst>
            </p:cNvPr>
            <p:cNvSpPr>
              <a:spLocks noEditPoints="1"/>
            </p:cNvSpPr>
            <p:nvPr/>
          </p:nvSpPr>
          <p:spPr bwMode="auto">
            <a:xfrm>
              <a:off x="4040188" y="1374776"/>
              <a:ext cx="4111625" cy="4108450"/>
            </a:xfrm>
            <a:custGeom>
              <a:avLst/>
              <a:gdLst>
                <a:gd name="T0" fmla="*/ 477 w 1376"/>
                <a:gd name="T1" fmla="*/ 1360 h 1376"/>
                <a:gd name="T2" fmla="*/ 312 w 1376"/>
                <a:gd name="T3" fmla="*/ 1212 h 1376"/>
                <a:gd name="T4" fmla="*/ 237 w 1376"/>
                <a:gd name="T5" fmla="*/ 1044 h 1376"/>
                <a:gd name="T6" fmla="*/ 64 w 1376"/>
                <a:gd name="T7" fmla="*/ 1013 h 1376"/>
                <a:gd name="T8" fmla="*/ 51 w 1376"/>
                <a:gd name="T9" fmla="*/ 793 h 1376"/>
                <a:gd name="T10" fmla="*/ 117 w 1376"/>
                <a:gd name="T11" fmla="*/ 621 h 1376"/>
                <a:gd name="T12" fmla="*/ 16 w 1376"/>
                <a:gd name="T13" fmla="*/ 476 h 1376"/>
                <a:gd name="T14" fmla="*/ 164 w 1376"/>
                <a:gd name="T15" fmla="*/ 312 h 1376"/>
                <a:gd name="T16" fmla="*/ 332 w 1376"/>
                <a:gd name="T17" fmla="*/ 237 h 1376"/>
                <a:gd name="T18" fmla="*/ 363 w 1376"/>
                <a:gd name="T19" fmla="*/ 63 h 1376"/>
                <a:gd name="T20" fmla="*/ 583 w 1376"/>
                <a:gd name="T21" fmla="*/ 51 h 1376"/>
                <a:gd name="T22" fmla="*/ 755 w 1376"/>
                <a:gd name="T23" fmla="*/ 116 h 1376"/>
                <a:gd name="T24" fmla="*/ 900 w 1376"/>
                <a:gd name="T25" fmla="*/ 16 h 1376"/>
                <a:gd name="T26" fmla="*/ 1064 w 1376"/>
                <a:gd name="T27" fmla="*/ 163 h 1376"/>
                <a:gd name="T28" fmla="*/ 1139 w 1376"/>
                <a:gd name="T29" fmla="*/ 331 h 1376"/>
                <a:gd name="T30" fmla="*/ 1313 w 1376"/>
                <a:gd name="T31" fmla="*/ 362 h 1376"/>
                <a:gd name="T32" fmla="*/ 1360 w 1376"/>
                <a:gd name="T33" fmla="*/ 476 h 1376"/>
                <a:gd name="T34" fmla="*/ 1260 w 1376"/>
                <a:gd name="T35" fmla="*/ 621 h 1376"/>
                <a:gd name="T36" fmla="*/ 1325 w 1376"/>
                <a:gd name="T37" fmla="*/ 793 h 1376"/>
                <a:gd name="T38" fmla="*/ 1313 w 1376"/>
                <a:gd name="T39" fmla="*/ 1013 h 1376"/>
                <a:gd name="T40" fmla="*/ 1139 w 1376"/>
                <a:gd name="T41" fmla="*/ 1044 h 1376"/>
                <a:gd name="T42" fmla="*/ 1064 w 1376"/>
                <a:gd name="T43" fmla="*/ 1212 h 1376"/>
                <a:gd name="T44" fmla="*/ 900 w 1376"/>
                <a:gd name="T45" fmla="*/ 1360 h 1376"/>
                <a:gd name="T46" fmla="*/ 755 w 1376"/>
                <a:gd name="T47" fmla="*/ 1259 h 1376"/>
                <a:gd name="T48" fmla="*/ 583 w 1376"/>
                <a:gd name="T49" fmla="*/ 1325 h 1376"/>
                <a:gd name="T50" fmla="*/ 403 w 1376"/>
                <a:gd name="T51" fmla="*/ 1230 h 1376"/>
                <a:gd name="T52" fmla="*/ 544 w 1376"/>
                <a:gd name="T53" fmla="*/ 1210 h 1376"/>
                <a:gd name="T54" fmla="*/ 748 w 1376"/>
                <a:gd name="T55" fmla="*/ 1167 h 1376"/>
                <a:gd name="T56" fmla="*/ 870 w 1376"/>
                <a:gd name="T57" fmla="*/ 1273 h 1376"/>
                <a:gd name="T58" fmla="*/ 956 w 1376"/>
                <a:gd name="T59" fmla="*/ 1159 h 1376"/>
                <a:gd name="T60" fmla="*/ 1070 w 1376"/>
                <a:gd name="T61" fmla="*/ 985 h 1376"/>
                <a:gd name="T62" fmla="*/ 1230 w 1376"/>
                <a:gd name="T63" fmla="*/ 973 h 1376"/>
                <a:gd name="T64" fmla="*/ 1211 w 1376"/>
                <a:gd name="T65" fmla="*/ 832 h 1376"/>
                <a:gd name="T66" fmla="*/ 1168 w 1376"/>
                <a:gd name="T67" fmla="*/ 628 h 1376"/>
                <a:gd name="T68" fmla="*/ 1274 w 1376"/>
                <a:gd name="T69" fmla="*/ 506 h 1376"/>
                <a:gd name="T70" fmla="*/ 1160 w 1376"/>
                <a:gd name="T71" fmla="*/ 420 h 1376"/>
                <a:gd name="T72" fmla="*/ 986 w 1376"/>
                <a:gd name="T73" fmla="*/ 306 h 1376"/>
                <a:gd name="T74" fmla="*/ 974 w 1376"/>
                <a:gd name="T75" fmla="*/ 146 h 1376"/>
                <a:gd name="T76" fmla="*/ 833 w 1376"/>
                <a:gd name="T77" fmla="*/ 165 h 1376"/>
                <a:gd name="T78" fmla="*/ 629 w 1376"/>
                <a:gd name="T79" fmla="*/ 208 h 1376"/>
                <a:gd name="T80" fmla="*/ 507 w 1376"/>
                <a:gd name="T81" fmla="*/ 102 h 1376"/>
                <a:gd name="T82" fmla="*/ 421 w 1376"/>
                <a:gd name="T83" fmla="*/ 216 h 1376"/>
                <a:gd name="T84" fmla="*/ 307 w 1376"/>
                <a:gd name="T85" fmla="*/ 390 h 1376"/>
                <a:gd name="T86" fmla="*/ 146 w 1376"/>
                <a:gd name="T87" fmla="*/ 402 h 1376"/>
                <a:gd name="T88" fmla="*/ 166 w 1376"/>
                <a:gd name="T89" fmla="*/ 543 h 1376"/>
                <a:gd name="T90" fmla="*/ 209 w 1376"/>
                <a:gd name="T91" fmla="*/ 747 h 1376"/>
                <a:gd name="T92" fmla="*/ 103 w 1376"/>
                <a:gd name="T93" fmla="*/ 869 h 1376"/>
                <a:gd name="T94" fmla="*/ 217 w 1376"/>
                <a:gd name="T95" fmla="*/ 955 h 1376"/>
                <a:gd name="T96" fmla="*/ 391 w 1376"/>
                <a:gd name="T97" fmla="*/ 1069 h 1376"/>
                <a:gd name="T98" fmla="*/ 403 w 1376"/>
                <a:gd name="T99" fmla="*/ 123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6" h="1376">
                  <a:moveTo>
                    <a:pt x="509" y="1366"/>
                  </a:moveTo>
                  <a:cubicBezTo>
                    <a:pt x="498" y="1366"/>
                    <a:pt x="487" y="1364"/>
                    <a:pt x="477" y="1360"/>
                  </a:cubicBezTo>
                  <a:cubicBezTo>
                    <a:pt x="363" y="1312"/>
                    <a:pt x="363" y="1312"/>
                    <a:pt x="363" y="1312"/>
                  </a:cubicBezTo>
                  <a:cubicBezTo>
                    <a:pt x="324" y="1296"/>
                    <a:pt x="302" y="1253"/>
                    <a:pt x="312" y="1212"/>
                  </a:cubicBezTo>
                  <a:cubicBezTo>
                    <a:pt x="319" y="1188"/>
                    <a:pt x="325" y="1163"/>
                    <a:pt x="332" y="1139"/>
                  </a:cubicBezTo>
                  <a:cubicBezTo>
                    <a:pt x="297" y="1111"/>
                    <a:pt x="265" y="1079"/>
                    <a:pt x="237" y="1044"/>
                  </a:cubicBezTo>
                  <a:cubicBezTo>
                    <a:pt x="213" y="1051"/>
                    <a:pt x="188" y="1057"/>
                    <a:pt x="164" y="1064"/>
                  </a:cubicBezTo>
                  <a:cubicBezTo>
                    <a:pt x="123" y="1074"/>
                    <a:pt x="80" y="1052"/>
                    <a:pt x="64" y="1013"/>
                  </a:cubicBezTo>
                  <a:cubicBezTo>
                    <a:pt x="16" y="899"/>
                    <a:pt x="16" y="899"/>
                    <a:pt x="16" y="899"/>
                  </a:cubicBezTo>
                  <a:cubicBezTo>
                    <a:pt x="0" y="860"/>
                    <a:pt x="15" y="815"/>
                    <a:pt x="51" y="793"/>
                  </a:cubicBezTo>
                  <a:cubicBezTo>
                    <a:pt x="73" y="780"/>
                    <a:pt x="95" y="767"/>
                    <a:pt x="117" y="754"/>
                  </a:cubicBezTo>
                  <a:cubicBezTo>
                    <a:pt x="112" y="710"/>
                    <a:pt x="112" y="665"/>
                    <a:pt x="117" y="621"/>
                  </a:cubicBezTo>
                  <a:cubicBezTo>
                    <a:pt x="95" y="608"/>
                    <a:pt x="73" y="595"/>
                    <a:pt x="51" y="582"/>
                  </a:cubicBezTo>
                  <a:cubicBezTo>
                    <a:pt x="15" y="561"/>
                    <a:pt x="0" y="515"/>
                    <a:pt x="16" y="476"/>
                  </a:cubicBezTo>
                  <a:cubicBezTo>
                    <a:pt x="64" y="362"/>
                    <a:pt x="64" y="362"/>
                    <a:pt x="64" y="362"/>
                  </a:cubicBezTo>
                  <a:cubicBezTo>
                    <a:pt x="80" y="323"/>
                    <a:pt x="123" y="301"/>
                    <a:pt x="164" y="312"/>
                  </a:cubicBezTo>
                  <a:cubicBezTo>
                    <a:pt x="188" y="318"/>
                    <a:pt x="213" y="324"/>
                    <a:pt x="237" y="331"/>
                  </a:cubicBezTo>
                  <a:cubicBezTo>
                    <a:pt x="265" y="296"/>
                    <a:pt x="297" y="264"/>
                    <a:pt x="332" y="237"/>
                  </a:cubicBezTo>
                  <a:cubicBezTo>
                    <a:pt x="325" y="212"/>
                    <a:pt x="319" y="187"/>
                    <a:pt x="312" y="163"/>
                  </a:cubicBezTo>
                  <a:cubicBezTo>
                    <a:pt x="302" y="122"/>
                    <a:pt x="324" y="79"/>
                    <a:pt x="363" y="63"/>
                  </a:cubicBezTo>
                  <a:cubicBezTo>
                    <a:pt x="477" y="16"/>
                    <a:pt x="477" y="16"/>
                    <a:pt x="477" y="16"/>
                  </a:cubicBezTo>
                  <a:cubicBezTo>
                    <a:pt x="516" y="0"/>
                    <a:pt x="561" y="15"/>
                    <a:pt x="583" y="51"/>
                  </a:cubicBezTo>
                  <a:cubicBezTo>
                    <a:pt x="596" y="72"/>
                    <a:pt x="609" y="94"/>
                    <a:pt x="622" y="116"/>
                  </a:cubicBezTo>
                  <a:cubicBezTo>
                    <a:pt x="666" y="111"/>
                    <a:pt x="711" y="111"/>
                    <a:pt x="755" y="116"/>
                  </a:cubicBezTo>
                  <a:cubicBezTo>
                    <a:pt x="768" y="94"/>
                    <a:pt x="781" y="72"/>
                    <a:pt x="794" y="51"/>
                  </a:cubicBezTo>
                  <a:cubicBezTo>
                    <a:pt x="815" y="15"/>
                    <a:pt x="861" y="0"/>
                    <a:pt x="900" y="16"/>
                  </a:cubicBezTo>
                  <a:cubicBezTo>
                    <a:pt x="1014" y="63"/>
                    <a:pt x="1014" y="63"/>
                    <a:pt x="1014" y="63"/>
                  </a:cubicBezTo>
                  <a:cubicBezTo>
                    <a:pt x="1053" y="79"/>
                    <a:pt x="1075" y="122"/>
                    <a:pt x="1064" y="163"/>
                  </a:cubicBezTo>
                  <a:cubicBezTo>
                    <a:pt x="1058" y="187"/>
                    <a:pt x="1052" y="212"/>
                    <a:pt x="1045" y="237"/>
                  </a:cubicBezTo>
                  <a:cubicBezTo>
                    <a:pt x="1080" y="264"/>
                    <a:pt x="1112" y="296"/>
                    <a:pt x="1139" y="331"/>
                  </a:cubicBezTo>
                  <a:cubicBezTo>
                    <a:pt x="1164" y="324"/>
                    <a:pt x="1189" y="318"/>
                    <a:pt x="1213" y="312"/>
                  </a:cubicBezTo>
                  <a:cubicBezTo>
                    <a:pt x="1254" y="301"/>
                    <a:pt x="1297" y="323"/>
                    <a:pt x="1313" y="362"/>
                  </a:cubicBezTo>
                  <a:cubicBezTo>
                    <a:pt x="1360" y="476"/>
                    <a:pt x="1360" y="476"/>
                    <a:pt x="1360" y="476"/>
                  </a:cubicBezTo>
                  <a:cubicBezTo>
                    <a:pt x="1360" y="476"/>
                    <a:pt x="1360" y="476"/>
                    <a:pt x="1360" y="476"/>
                  </a:cubicBezTo>
                  <a:cubicBezTo>
                    <a:pt x="1376" y="515"/>
                    <a:pt x="1361" y="561"/>
                    <a:pt x="1325" y="582"/>
                  </a:cubicBezTo>
                  <a:cubicBezTo>
                    <a:pt x="1304" y="595"/>
                    <a:pt x="1282" y="608"/>
                    <a:pt x="1260" y="621"/>
                  </a:cubicBezTo>
                  <a:cubicBezTo>
                    <a:pt x="1265" y="665"/>
                    <a:pt x="1265" y="710"/>
                    <a:pt x="1260" y="754"/>
                  </a:cubicBezTo>
                  <a:cubicBezTo>
                    <a:pt x="1282" y="767"/>
                    <a:pt x="1304" y="780"/>
                    <a:pt x="1325" y="793"/>
                  </a:cubicBezTo>
                  <a:cubicBezTo>
                    <a:pt x="1361" y="815"/>
                    <a:pt x="1376" y="860"/>
                    <a:pt x="1360" y="899"/>
                  </a:cubicBezTo>
                  <a:cubicBezTo>
                    <a:pt x="1313" y="1013"/>
                    <a:pt x="1313" y="1013"/>
                    <a:pt x="1313" y="1013"/>
                  </a:cubicBezTo>
                  <a:cubicBezTo>
                    <a:pt x="1297" y="1052"/>
                    <a:pt x="1254" y="1074"/>
                    <a:pt x="1213" y="1064"/>
                  </a:cubicBezTo>
                  <a:cubicBezTo>
                    <a:pt x="1189" y="1057"/>
                    <a:pt x="1164" y="1051"/>
                    <a:pt x="1139" y="1044"/>
                  </a:cubicBezTo>
                  <a:cubicBezTo>
                    <a:pt x="1112" y="1079"/>
                    <a:pt x="1080" y="1111"/>
                    <a:pt x="1045" y="1139"/>
                  </a:cubicBezTo>
                  <a:cubicBezTo>
                    <a:pt x="1052" y="1164"/>
                    <a:pt x="1058" y="1188"/>
                    <a:pt x="1064" y="1212"/>
                  </a:cubicBezTo>
                  <a:cubicBezTo>
                    <a:pt x="1075" y="1253"/>
                    <a:pt x="1053" y="1296"/>
                    <a:pt x="1014" y="1312"/>
                  </a:cubicBezTo>
                  <a:cubicBezTo>
                    <a:pt x="900" y="1360"/>
                    <a:pt x="900" y="1360"/>
                    <a:pt x="900" y="1360"/>
                  </a:cubicBezTo>
                  <a:cubicBezTo>
                    <a:pt x="861" y="1376"/>
                    <a:pt x="815" y="1361"/>
                    <a:pt x="794" y="1325"/>
                  </a:cubicBezTo>
                  <a:cubicBezTo>
                    <a:pt x="781" y="1303"/>
                    <a:pt x="768" y="1281"/>
                    <a:pt x="755" y="1259"/>
                  </a:cubicBezTo>
                  <a:cubicBezTo>
                    <a:pt x="711" y="1264"/>
                    <a:pt x="666" y="1264"/>
                    <a:pt x="622" y="1259"/>
                  </a:cubicBezTo>
                  <a:cubicBezTo>
                    <a:pt x="609" y="1281"/>
                    <a:pt x="596" y="1303"/>
                    <a:pt x="583" y="1325"/>
                  </a:cubicBezTo>
                  <a:cubicBezTo>
                    <a:pt x="567" y="1351"/>
                    <a:pt x="539" y="1366"/>
                    <a:pt x="509" y="1366"/>
                  </a:cubicBezTo>
                  <a:close/>
                  <a:moveTo>
                    <a:pt x="403" y="1230"/>
                  </a:moveTo>
                  <a:cubicBezTo>
                    <a:pt x="507" y="1273"/>
                    <a:pt x="507" y="1273"/>
                    <a:pt x="507" y="1273"/>
                  </a:cubicBezTo>
                  <a:cubicBezTo>
                    <a:pt x="519" y="1252"/>
                    <a:pt x="532" y="1231"/>
                    <a:pt x="544" y="1210"/>
                  </a:cubicBezTo>
                  <a:cubicBezTo>
                    <a:pt x="562" y="1180"/>
                    <a:pt x="595" y="1163"/>
                    <a:pt x="629" y="1167"/>
                  </a:cubicBezTo>
                  <a:cubicBezTo>
                    <a:pt x="669" y="1172"/>
                    <a:pt x="708" y="1172"/>
                    <a:pt x="748" y="1167"/>
                  </a:cubicBezTo>
                  <a:cubicBezTo>
                    <a:pt x="782" y="1163"/>
                    <a:pt x="815" y="1180"/>
                    <a:pt x="833" y="1210"/>
                  </a:cubicBezTo>
                  <a:cubicBezTo>
                    <a:pt x="845" y="1231"/>
                    <a:pt x="857" y="1252"/>
                    <a:pt x="870" y="1273"/>
                  </a:cubicBezTo>
                  <a:cubicBezTo>
                    <a:pt x="974" y="1230"/>
                    <a:pt x="974" y="1230"/>
                    <a:pt x="974" y="1230"/>
                  </a:cubicBezTo>
                  <a:cubicBezTo>
                    <a:pt x="968" y="1206"/>
                    <a:pt x="962" y="1183"/>
                    <a:pt x="956" y="1159"/>
                  </a:cubicBezTo>
                  <a:cubicBezTo>
                    <a:pt x="947" y="1125"/>
                    <a:pt x="958" y="1090"/>
                    <a:pt x="986" y="1069"/>
                  </a:cubicBezTo>
                  <a:cubicBezTo>
                    <a:pt x="1017" y="1044"/>
                    <a:pt x="1045" y="1016"/>
                    <a:pt x="1070" y="985"/>
                  </a:cubicBezTo>
                  <a:cubicBezTo>
                    <a:pt x="1091" y="958"/>
                    <a:pt x="1126" y="946"/>
                    <a:pt x="1160" y="955"/>
                  </a:cubicBezTo>
                  <a:cubicBezTo>
                    <a:pt x="1183" y="961"/>
                    <a:pt x="1207" y="967"/>
                    <a:pt x="1230" y="973"/>
                  </a:cubicBezTo>
                  <a:cubicBezTo>
                    <a:pt x="1274" y="869"/>
                    <a:pt x="1274" y="869"/>
                    <a:pt x="1274" y="869"/>
                  </a:cubicBezTo>
                  <a:cubicBezTo>
                    <a:pt x="1253" y="856"/>
                    <a:pt x="1232" y="844"/>
                    <a:pt x="1211" y="832"/>
                  </a:cubicBezTo>
                  <a:cubicBezTo>
                    <a:pt x="1181" y="814"/>
                    <a:pt x="1164" y="781"/>
                    <a:pt x="1168" y="747"/>
                  </a:cubicBezTo>
                  <a:cubicBezTo>
                    <a:pt x="1173" y="707"/>
                    <a:pt x="1173" y="668"/>
                    <a:pt x="1168" y="628"/>
                  </a:cubicBezTo>
                  <a:cubicBezTo>
                    <a:pt x="1164" y="594"/>
                    <a:pt x="1181" y="561"/>
                    <a:pt x="1211" y="543"/>
                  </a:cubicBezTo>
                  <a:cubicBezTo>
                    <a:pt x="1232" y="531"/>
                    <a:pt x="1253" y="519"/>
                    <a:pt x="1274" y="506"/>
                  </a:cubicBezTo>
                  <a:cubicBezTo>
                    <a:pt x="1230" y="402"/>
                    <a:pt x="1230" y="402"/>
                    <a:pt x="1230" y="402"/>
                  </a:cubicBezTo>
                  <a:cubicBezTo>
                    <a:pt x="1207" y="408"/>
                    <a:pt x="1183" y="414"/>
                    <a:pt x="1160" y="420"/>
                  </a:cubicBezTo>
                  <a:cubicBezTo>
                    <a:pt x="1126" y="429"/>
                    <a:pt x="1091" y="418"/>
                    <a:pt x="1070" y="390"/>
                  </a:cubicBezTo>
                  <a:cubicBezTo>
                    <a:pt x="1045" y="359"/>
                    <a:pt x="1017" y="331"/>
                    <a:pt x="986" y="306"/>
                  </a:cubicBezTo>
                  <a:cubicBezTo>
                    <a:pt x="958" y="285"/>
                    <a:pt x="947" y="250"/>
                    <a:pt x="956" y="216"/>
                  </a:cubicBezTo>
                  <a:cubicBezTo>
                    <a:pt x="962" y="193"/>
                    <a:pt x="968" y="169"/>
                    <a:pt x="974" y="146"/>
                  </a:cubicBezTo>
                  <a:cubicBezTo>
                    <a:pt x="870" y="102"/>
                    <a:pt x="870" y="102"/>
                    <a:pt x="870" y="102"/>
                  </a:cubicBezTo>
                  <a:cubicBezTo>
                    <a:pt x="857" y="123"/>
                    <a:pt x="845" y="144"/>
                    <a:pt x="833" y="165"/>
                  </a:cubicBezTo>
                  <a:cubicBezTo>
                    <a:pt x="815" y="195"/>
                    <a:pt x="782" y="212"/>
                    <a:pt x="748" y="208"/>
                  </a:cubicBezTo>
                  <a:cubicBezTo>
                    <a:pt x="708" y="203"/>
                    <a:pt x="668" y="203"/>
                    <a:pt x="629" y="208"/>
                  </a:cubicBezTo>
                  <a:cubicBezTo>
                    <a:pt x="595" y="212"/>
                    <a:pt x="561" y="195"/>
                    <a:pt x="544" y="165"/>
                  </a:cubicBezTo>
                  <a:cubicBezTo>
                    <a:pt x="532" y="144"/>
                    <a:pt x="519" y="123"/>
                    <a:pt x="507" y="102"/>
                  </a:cubicBezTo>
                  <a:cubicBezTo>
                    <a:pt x="403" y="146"/>
                    <a:pt x="403" y="146"/>
                    <a:pt x="403" y="146"/>
                  </a:cubicBezTo>
                  <a:cubicBezTo>
                    <a:pt x="409" y="169"/>
                    <a:pt x="415" y="193"/>
                    <a:pt x="421" y="216"/>
                  </a:cubicBezTo>
                  <a:cubicBezTo>
                    <a:pt x="430" y="250"/>
                    <a:pt x="418" y="285"/>
                    <a:pt x="391" y="306"/>
                  </a:cubicBezTo>
                  <a:cubicBezTo>
                    <a:pt x="360" y="331"/>
                    <a:pt x="332" y="359"/>
                    <a:pt x="307" y="390"/>
                  </a:cubicBezTo>
                  <a:cubicBezTo>
                    <a:pt x="286" y="418"/>
                    <a:pt x="251" y="429"/>
                    <a:pt x="217" y="420"/>
                  </a:cubicBezTo>
                  <a:cubicBezTo>
                    <a:pt x="193" y="414"/>
                    <a:pt x="170" y="408"/>
                    <a:pt x="146" y="402"/>
                  </a:cubicBezTo>
                  <a:cubicBezTo>
                    <a:pt x="103" y="506"/>
                    <a:pt x="103" y="506"/>
                    <a:pt x="103" y="506"/>
                  </a:cubicBezTo>
                  <a:cubicBezTo>
                    <a:pt x="124" y="519"/>
                    <a:pt x="145" y="531"/>
                    <a:pt x="166" y="543"/>
                  </a:cubicBezTo>
                  <a:cubicBezTo>
                    <a:pt x="196" y="561"/>
                    <a:pt x="213" y="594"/>
                    <a:pt x="209" y="628"/>
                  </a:cubicBezTo>
                  <a:cubicBezTo>
                    <a:pt x="204" y="668"/>
                    <a:pt x="204" y="708"/>
                    <a:pt x="209" y="747"/>
                  </a:cubicBezTo>
                  <a:cubicBezTo>
                    <a:pt x="213" y="781"/>
                    <a:pt x="196" y="815"/>
                    <a:pt x="166" y="832"/>
                  </a:cubicBezTo>
                  <a:cubicBezTo>
                    <a:pt x="145" y="844"/>
                    <a:pt x="124" y="856"/>
                    <a:pt x="103" y="869"/>
                  </a:cubicBezTo>
                  <a:cubicBezTo>
                    <a:pt x="146" y="973"/>
                    <a:pt x="146" y="973"/>
                    <a:pt x="146" y="973"/>
                  </a:cubicBezTo>
                  <a:cubicBezTo>
                    <a:pt x="170" y="968"/>
                    <a:pt x="193" y="961"/>
                    <a:pt x="217" y="955"/>
                  </a:cubicBezTo>
                  <a:cubicBezTo>
                    <a:pt x="251" y="946"/>
                    <a:pt x="286" y="958"/>
                    <a:pt x="307" y="985"/>
                  </a:cubicBezTo>
                  <a:cubicBezTo>
                    <a:pt x="332" y="1016"/>
                    <a:pt x="360" y="1044"/>
                    <a:pt x="391" y="1069"/>
                  </a:cubicBezTo>
                  <a:cubicBezTo>
                    <a:pt x="418" y="1090"/>
                    <a:pt x="430" y="1125"/>
                    <a:pt x="421" y="1159"/>
                  </a:cubicBezTo>
                  <a:cubicBezTo>
                    <a:pt x="415" y="1183"/>
                    <a:pt x="409" y="1206"/>
                    <a:pt x="403" y="12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Calibri"/>
              </a:endParaRPr>
            </a:p>
          </p:txBody>
        </p:sp>
        <p:sp>
          <p:nvSpPr>
            <p:cNvPr id="12" name="Freeform 6">
              <a:extLst>
                <a:ext uri="{FF2B5EF4-FFF2-40B4-BE49-F238E27FC236}">
                  <a16:creationId xmlns:a16="http://schemas.microsoft.com/office/drawing/2014/main" id="{F69F2AB0-74F4-3245-A707-66A6927FB6F0}"/>
                </a:ext>
              </a:extLst>
            </p:cNvPr>
            <p:cNvSpPr>
              <a:spLocks noEditPoints="1"/>
            </p:cNvSpPr>
            <p:nvPr/>
          </p:nvSpPr>
          <p:spPr bwMode="auto">
            <a:xfrm>
              <a:off x="5038725" y="2368551"/>
              <a:ext cx="2117725" cy="1992313"/>
            </a:xfrm>
            <a:custGeom>
              <a:avLst/>
              <a:gdLst>
                <a:gd name="T0" fmla="*/ 354 w 709"/>
                <a:gd name="T1" fmla="*/ 667 h 667"/>
                <a:gd name="T2" fmla="*/ 235 w 709"/>
                <a:gd name="T3" fmla="*/ 643 h 667"/>
                <a:gd name="T4" fmla="*/ 66 w 709"/>
                <a:gd name="T5" fmla="*/ 474 h 667"/>
                <a:gd name="T6" fmla="*/ 235 w 709"/>
                <a:gd name="T7" fmla="*/ 66 h 667"/>
                <a:gd name="T8" fmla="*/ 643 w 709"/>
                <a:gd name="T9" fmla="*/ 235 h 667"/>
                <a:gd name="T10" fmla="*/ 643 w 709"/>
                <a:gd name="T11" fmla="*/ 235 h 667"/>
                <a:gd name="T12" fmla="*/ 474 w 709"/>
                <a:gd name="T13" fmla="*/ 643 h 667"/>
                <a:gd name="T14" fmla="*/ 354 w 709"/>
                <a:gd name="T15" fmla="*/ 667 h 667"/>
                <a:gd name="T16" fmla="*/ 354 w 709"/>
                <a:gd name="T17" fmla="*/ 134 h 667"/>
                <a:gd name="T18" fmla="*/ 270 w 709"/>
                <a:gd name="T19" fmla="*/ 151 h 667"/>
                <a:gd name="T20" fmla="*/ 150 w 709"/>
                <a:gd name="T21" fmla="*/ 439 h 667"/>
                <a:gd name="T22" fmla="*/ 270 w 709"/>
                <a:gd name="T23" fmla="*/ 559 h 667"/>
                <a:gd name="T24" fmla="*/ 439 w 709"/>
                <a:gd name="T25" fmla="*/ 559 h 667"/>
                <a:gd name="T26" fmla="*/ 558 w 709"/>
                <a:gd name="T27" fmla="*/ 270 h 667"/>
                <a:gd name="T28" fmla="*/ 354 w 709"/>
                <a:gd name="T29" fmla="*/ 13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667">
                  <a:moveTo>
                    <a:pt x="354" y="667"/>
                  </a:moveTo>
                  <a:cubicBezTo>
                    <a:pt x="314" y="667"/>
                    <a:pt x="273" y="659"/>
                    <a:pt x="235" y="643"/>
                  </a:cubicBezTo>
                  <a:cubicBezTo>
                    <a:pt x="158" y="611"/>
                    <a:pt x="98" y="551"/>
                    <a:pt x="66" y="474"/>
                  </a:cubicBezTo>
                  <a:cubicBezTo>
                    <a:pt x="0" y="315"/>
                    <a:pt x="76" y="132"/>
                    <a:pt x="235" y="66"/>
                  </a:cubicBezTo>
                  <a:cubicBezTo>
                    <a:pt x="394" y="0"/>
                    <a:pt x="577" y="76"/>
                    <a:pt x="643" y="235"/>
                  </a:cubicBezTo>
                  <a:cubicBezTo>
                    <a:pt x="643" y="235"/>
                    <a:pt x="643" y="235"/>
                    <a:pt x="643" y="235"/>
                  </a:cubicBezTo>
                  <a:cubicBezTo>
                    <a:pt x="709" y="394"/>
                    <a:pt x="633" y="577"/>
                    <a:pt x="474" y="643"/>
                  </a:cubicBezTo>
                  <a:cubicBezTo>
                    <a:pt x="435" y="659"/>
                    <a:pt x="395" y="667"/>
                    <a:pt x="354" y="667"/>
                  </a:cubicBezTo>
                  <a:close/>
                  <a:moveTo>
                    <a:pt x="354" y="134"/>
                  </a:moveTo>
                  <a:cubicBezTo>
                    <a:pt x="326" y="134"/>
                    <a:pt x="297" y="139"/>
                    <a:pt x="270" y="151"/>
                  </a:cubicBezTo>
                  <a:cubicBezTo>
                    <a:pt x="157" y="197"/>
                    <a:pt x="104" y="327"/>
                    <a:pt x="150" y="439"/>
                  </a:cubicBezTo>
                  <a:cubicBezTo>
                    <a:pt x="173" y="494"/>
                    <a:pt x="215" y="536"/>
                    <a:pt x="270" y="559"/>
                  </a:cubicBezTo>
                  <a:cubicBezTo>
                    <a:pt x="324" y="581"/>
                    <a:pt x="384" y="581"/>
                    <a:pt x="439" y="559"/>
                  </a:cubicBezTo>
                  <a:cubicBezTo>
                    <a:pt x="551" y="512"/>
                    <a:pt x="605" y="383"/>
                    <a:pt x="558" y="270"/>
                  </a:cubicBezTo>
                  <a:cubicBezTo>
                    <a:pt x="523" y="185"/>
                    <a:pt x="441" y="134"/>
                    <a:pt x="354" y="1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Calibri"/>
              </a:endParaRPr>
            </a:p>
          </p:txBody>
        </p:sp>
      </p:grpSp>
      <p:sp>
        <p:nvSpPr>
          <p:cNvPr id="13" name="Freeform 5">
            <a:extLst>
              <a:ext uri="{FF2B5EF4-FFF2-40B4-BE49-F238E27FC236}">
                <a16:creationId xmlns:a16="http://schemas.microsoft.com/office/drawing/2014/main" id="{CE37D445-37CD-A341-B015-93ACA35DE195}"/>
              </a:ext>
            </a:extLst>
          </p:cNvPr>
          <p:cNvSpPr>
            <a:spLocks/>
          </p:cNvSpPr>
          <p:nvPr/>
        </p:nvSpPr>
        <p:spPr bwMode="auto">
          <a:xfrm>
            <a:off x="7474489" y="1844825"/>
            <a:ext cx="3237706" cy="539349"/>
          </a:xfrm>
          <a:custGeom>
            <a:avLst/>
            <a:gdLst>
              <a:gd name="T0" fmla="*/ 71 w 849"/>
              <a:gd name="T1" fmla="*/ 141 h 141"/>
              <a:gd name="T2" fmla="*/ 0 w 849"/>
              <a:gd name="T3" fmla="*/ 70 h 141"/>
              <a:gd name="T4" fmla="*/ 71 w 849"/>
              <a:gd name="T5" fmla="*/ 0 h 141"/>
              <a:gd name="T6" fmla="*/ 816 w 849"/>
              <a:gd name="T7" fmla="*/ 0 h 141"/>
              <a:gd name="T8" fmla="*/ 849 w 849"/>
              <a:gd name="T9" fmla="*/ 141 h 141"/>
              <a:gd name="T10" fmla="*/ 71 w 849"/>
              <a:gd name="T11" fmla="*/ 141 h 141"/>
            </a:gdLst>
            <a:ahLst/>
            <a:cxnLst>
              <a:cxn ang="0">
                <a:pos x="T0" y="T1"/>
              </a:cxn>
              <a:cxn ang="0">
                <a:pos x="T2" y="T3"/>
              </a:cxn>
              <a:cxn ang="0">
                <a:pos x="T4" y="T5"/>
              </a:cxn>
              <a:cxn ang="0">
                <a:pos x="T6" y="T7"/>
              </a:cxn>
              <a:cxn ang="0">
                <a:pos x="T8" y="T9"/>
              </a:cxn>
              <a:cxn ang="0">
                <a:pos x="T10" y="T11"/>
              </a:cxn>
            </a:cxnLst>
            <a:rect l="0" t="0" r="r" b="b"/>
            <a:pathLst>
              <a:path w="849" h="141">
                <a:moveTo>
                  <a:pt x="71" y="141"/>
                </a:moveTo>
                <a:cubicBezTo>
                  <a:pt x="32" y="141"/>
                  <a:pt x="0" y="109"/>
                  <a:pt x="0" y="70"/>
                </a:cubicBezTo>
                <a:cubicBezTo>
                  <a:pt x="0" y="31"/>
                  <a:pt x="32" y="0"/>
                  <a:pt x="71" y="0"/>
                </a:cubicBezTo>
                <a:cubicBezTo>
                  <a:pt x="816" y="0"/>
                  <a:pt x="816" y="0"/>
                  <a:pt x="816" y="0"/>
                </a:cubicBezTo>
                <a:cubicBezTo>
                  <a:pt x="849" y="141"/>
                  <a:pt x="849" y="141"/>
                  <a:pt x="849" y="141"/>
                </a:cubicBezTo>
                <a:lnTo>
                  <a:pt x="71" y="1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8000" tIns="45720" rIns="91440" bIns="45720" numCol="1" spcCol="0" rtlCol="0" fromWordArt="0" anchor="ctr" anchorCtr="0" forceAA="0" compatLnSpc="1">
            <a:prstTxWarp prst="textNoShape">
              <a:avLst/>
            </a:prstTxWarp>
            <a:noAutofit/>
          </a:bodyPr>
          <a:lstStyle/>
          <a:p>
            <a:pPr defTabSz="1218987"/>
            <a:r>
              <a:rPr lang="en-US" sz="1400" i="1" dirty="0">
                <a:solidFill>
                  <a:prstClr val="white"/>
                </a:solidFill>
                <a:latin typeface="Calibri"/>
              </a:rPr>
              <a:t>Mentor</a:t>
            </a:r>
            <a:r>
              <a:rPr lang="en-US" sz="1400" dirty="0">
                <a:solidFill>
                  <a:prstClr val="white"/>
                </a:solidFill>
                <a:latin typeface="Calibri"/>
              </a:rPr>
              <a:t>: Rodney Marcy, Former VP, Covidien, Serial Entrepreneur</a:t>
            </a:r>
          </a:p>
        </p:txBody>
      </p:sp>
      <p:sp>
        <p:nvSpPr>
          <p:cNvPr id="14" name="Freeform 6">
            <a:extLst>
              <a:ext uri="{FF2B5EF4-FFF2-40B4-BE49-F238E27FC236}">
                <a16:creationId xmlns:a16="http://schemas.microsoft.com/office/drawing/2014/main" id="{13F91195-DC4F-754D-B04A-FE93E7FB4819}"/>
              </a:ext>
            </a:extLst>
          </p:cNvPr>
          <p:cNvSpPr>
            <a:spLocks/>
          </p:cNvSpPr>
          <p:nvPr/>
        </p:nvSpPr>
        <p:spPr bwMode="auto">
          <a:xfrm>
            <a:off x="10521906" y="2384174"/>
            <a:ext cx="182607" cy="1044827"/>
          </a:xfrm>
          <a:custGeom>
            <a:avLst/>
            <a:gdLst>
              <a:gd name="T0" fmla="*/ 107 w 107"/>
              <a:gd name="T1" fmla="*/ 0 h 249"/>
              <a:gd name="T2" fmla="*/ 0 w 107"/>
              <a:gd name="T3" fmla="*/ 0 h 249"/>
              <a:gd name="T4" fmla="*/ 55 w 107"/>
              <a:gd name="T5" fmla="*/ 249 h 249"/>
              <a:gd name="T6" fmla="*/ 107 w 107"/>
              <a:gd name="T7" fmla="*/ 0 h 249"/>
            </a:gdLst>
            <a:ahLst/>
            <a:cxnLst>
              <a:cxn ang="0">
                <a:pos x="T0" y="T1"/>
              </a:cxn>
              <a:cxn ang="0">
                <a:pos x="T2" y="T3"/>
              </a:cxn>
              <a:cxn ang="0">
                <a:pos x="T4" y="T5"/>
              </a:cxn>
              <a:cxn ang="0">
                <a:pos x="T6" y="T7"/>
              </a:cxn>
            </a:cxnLst>
            <a:rect l="0" t="0" r="r" b="b"/>
            <a:pathLst>
              <a:path w="107" h="249">
                <a:moveTo>
                  <a:pt x="107" y="0"/>
                </a:moveTo>
                <a:lnTo>
                  <a:pt x="0" y="0"/>
                </a:lnTo>
                <a:lnTo>
                  <a:pt x="55" y="249"/>
                </a:lnTo>
                <a:lnTo>
                  <a:pt x="107" y="0"/>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Calibri"/>
            </a:endParaRPr>
          </a:p>
        </p:txBody>
      </p:sp>
      <p:grpSp>
        <p:nvGrpSpPr>
          <p:cNvPr id="15" name="Group 14">
            <a:extLst>
              <a:ext uri="{FF2B5EF4-FFF2-40B4-BE49-F238E27FC236}">
                <a16:creationId xmlns:a16="http://schemas.microsoft.com/office/drawing/2014/main" id="{C34B3498-EE44-1946-9D7F-48620E8EE2B8}"/>
              </a:ext>
            </a:extLst>
          </p:cNvPr>
          <p:cNvGrpSpPr/>
          <p:nvPr/>
        </p:nvGrpSpPr>
        <p:grpSpPr>
          <a:xfrm flipH="1">
            <a:off x="7642517" y="2146487"/>
            <a:ext cx="212952" cy="212787"/>
            <a:chOff x="4040188" y="1374776"/>
            <a:chExt cx="4111625" cy="4108450"/>
          </a:xfrm>
          <a:solidFill>
            <a:schemeClr val="bg2">
              <a:lumMod val="75000"/>
            </a:schemeClr>
          </a:solidFill>
        </p:grpSpPr>
        <p:sp>
          <p:nvSpPr>
            <p:cNvPr id="16" name="Freeform 5">
              <a:extLst>
                <a:ext uri="{FF2B5EF4-FFF2-40B4-BE49-F238E27FC236}">
                  <a16:creationId xmlns:a16="http://schemas.microsoft.com/office/drawing/2014/main" id="{4F0E4C80-1D1B-474F-ADCE-826E5055E15D}"/>
                </a:ext>
              </a:extLst>
            </p:cNvPr>
            <p:cNvSpPr>
              <a:spLocks noEditPoints="1"/>
            </p:cNvSpPr>
            <p:nvPr/>
          </p:nvSpPr>
          <p:spPr bwMode="auto">
            <a:xfrm>
              <a:off x="4040188" y="1374776"/>
              <a:ext cx="4111625" cy="4108450"/>
            </a:xfrm>
            <a:custGeom>
              <a:avLst/>
              <a:gdLst>
                <a:gd name="T0" fmla="*/ 477 w 1376"/>
                <a:gd name="T1" fmla="*/ 1360 h 1376"/>
                <a:gd name="T2" fmla="*/ 312 w 1376"/>
                <a:gd name="T3" fmla="*/ 1212 h 1376"/>
                <a:gd name="T4" fmla="*/ 237 w 1376"/>
                <a:gd name="T5" fmla="*/ 1044 h 1376"/>
                <a:gd name="T6" fmla="*/ 64 w 1376"/>
                <a:gd name="T7" fmla="*/ 1013 h 1376"/>
                <a:gd name="T8" fmla="*/ 51 w 1376"/>
                <a:gd name="T9" fmla="*/ 793 h 1376"/>
                <a:gd name="T10" fmla="*/ 117 w 1376"/>
                <a:gd name="T11" fmla="*/ 621 h 1376"/>
                <a:gd name="T12" fmla="*/ 16 w 1376"/>
                <a:gd name="T13" fmla="*/ 476 h 1376"/>
                <a:gd name="T14" fmla="*/ 164 w 1376"/>
                <a:gd name="T15" fmla="*/ 312 h 1376"/>
                <a:gd name="T16" fmla="*/ 332 w 1376"/>
                <a:gd name="T17" fmla="*/ 237 h 1376"/>
                <a:gd name="T18" fmla="*/ 363 w 1376"/>
                <a:gd name="T19" fmla="*/ 63 h 1376"/>
                <a:gd name="T20" fmla="*/ 583 w 1376"/>
                <a:gd name="T21" fmla="*/ 51 h 1376"/>
                <a:gd name="T22" fmla="*/ 755 w 1376"/>
                <a:gd name="T23" fmla="*/ 116 h 1376"/>
                <a:gd name="T24" fmla="*/ 900 w 1376"/>
                <a:gd name="T25" fmla="*/ 16 h 1376"/>
                <a:gd name="T26" fmla="*/ 1064 w 1376"/>
                <a:gd name="T27" fmla="*/ 163 h 1376"/>
                <a:gd name="T28" fmla="*/ 1139 w 1376"/>
                <a:gd name="T29" fmla="*/ 331 h 1376"/>
                <a:gd name="T30" fmla="*/ 1313 w 1376"/>
                <a:gd name="T31" fmla="*/ 362 h 1376"/>
                <a:gd name="T32" fmla="*/ 1360 w 1376"/>
                <a:gd name="T33" fmla="*/ 476 h 1376"/>
                <a:gd name="T34" fmla="*/ 1260 w 1376"/>
                <a:gd name="T35" fmla="*/ 621 h 1376"/>
                <a:gd name="T36" fmla="*/ 1325 w 1376"/>
                <a:gd name="T37" fmla="*/ 793 h 1376"/>
                <a:gd name="T38" fmla="*/ 1313 w 1376"/>
                <a:gd name="T39" fmla="*/ 1013 h 1376"/>
                <a:gd name="T40" fmla="*/ 1139 w 1376"/>
                <a:gd name="T41" fmla="*/ 1044 h 1376"/>
                <a:gd name="T42" fmla="*/ 1064 w 1376"/>
                <a:gd name="T43" fmla="*/ 1212 h 1376"/>
                <a:gd name="T44" fmla="*/ 900 w 1376"/>
                <a:gd name="T45" fmla="*/ 1360 h 1376"/>
                <a:gd name="T46" fmla="*/ 755 w 1376"/>
                <a:gd name="T47" fmla="*/ 1259 h 1376"/>
                <a:gd name="T48" fmla="*/ 583 w 1376"/>
                <a:gd name="T49" fmla="*/ 1325 h 1376"/>
                <a:gd name="T50" fmla="*/ 403 w 1376"/>
                <a:gd name="T51" fmla="*/ 1230 h 1376"/>
                <a:gd name="T52" fmla="*/ 544 w 1376"/>
                <a:gd name="T53" fmla="*/ 1210 h 1376"/>
                <a:gd name="T54" fmla="*/ 748 w 1376"/>
                <a:gd name="T55" fmla="*/ 1167 h 1376"/>
                <a:gd name="T56" fmla="*/ 870 w 1376"/>
                <a:gd name="T57" fmla="*/ 1273 h 1376"/>
                <a:gd name="T58" fmla="*/ 956 w 1376"/>
                <a:gd name="T59" fmla="*/ 1159 h 1376"/>
                <a:gd name="T60" fmla="*/ 1070 w 1376"/>
                <a:gd name="T61" fmla="*/ 985 h 1376"/>
                <a:gd name="T62" fmla="*/ 1230 w 1376"/>
                <a:gd name="T63" fmla="*/ 973 h 1376"/>
                <a:gd name="T64" fmla="*/ 1211 w 1376"/>
                <a:gd name="T65" fmla="*/ 832 h 1376"/>
                <a:gd name="T66" fmla="*/ 1168 w 1376"/>
                <a:gd name="T67" fmla="*/ 628 h 1376"/>
                <a:gd name="T68" fmla="*/ 1274 w 1376"/>
                <a:gd name="T69" fmla="*/ 506 h 1376"/>
                <a:gd name="T70" fmla="*/ 1160 w 1376"/>
                <a:gd name="T71" fmla="*/ 420 h 1376"/>
                <a:gd name="T72" fmla="*/ 986 w 1376"/>
                <a:gd name="T73" fmla="*/ 306 h 1376"/>
                <a:gd name="T74" fmla="*/ 974 w 1376"/>
                <a:gd name="T75" fmla="*/ 146 h 1376"/>
                <a:gd name="T76" fmla="*/ 833 w 1376"/>
                <a:gd name="T77" fmla="*/ 165 h 1376"/>
                <a:gd name="T78" fmla="*/ 629 w 1376"/>
                <a:gd name="T79" fmla="*/ 208 h 1376"/>
                <a:gd name="T80" fmla="*/ 507 w 1376"/>
                <a:gd name="T81" fmla="*/ 102 h 1376"/>
                <a:gd name="T82" fmla="*/ 421 w 1376"/>
                <a:gd name="T83" fmla="*/ 216 h 1376"/>
                <a:gd name="T84" fmla="*/ 307 w 1376"/>
                <a:gd name="T85" fmla="*/ 390 h 1376"/>
                <a:gd name="T86" fmla="*/ 146 w 1376"/>
                <a:gd name="T87" fmla="*/ 402 h 1376"/>
                <a:gd name="T88" fmla="*/ 166 w 1376"/>
                <a:gd name="T89" fmla="*/ 543 h 1376"/>
                <a:gd name="T90" fmla="*/ 209 w 1376"/>
                <a:gd name="T91" fmla="*/ 747 h 1376"/>
                <a:gd name="T92" fmla="*/ 103 w 1376"/>
                <a:gd name="T93" fmla="*/ 869 h 1376"/>
                <a:gd name="T94" fmla="*/ 217 w 1376"/>
                <a:gd name="T95" fmla="*/ 955 h 1376"/>
                <a:gd name="T96" fmla="*/ 391 w 1376"/>
                <a:gd name="T97" fmla="*/ 1069 h 1376"/>
                <a:gd name="T98" fmla="*/ 403 w 1376"/>
                <a:gd name="T99" fmla="*/ 123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6" h="1376">
                  <a:moveTo>
                    <a:pt x="509" y="1366"/>
                  </a:moveTo>
                  <a:cubicBezTo>
                    <a:pt x="498" y="1366"/>
                    <a:pt x="487" y="1364"/>
                    <a:pt x="477" y="1360"/>
                  </a:cubicBezTo>
                  <a:cubicBezTo>
                    <a:pt x="363" y="1312"/>
                    <a:pt x="363" y="1312"/>
                    <a:pt x="363" y="1312"/>
                  </a:cubicBezTo>
                  <a:cubicBezTo>
                    <a:pt x="324" y="1296"/>
                    <a:pt x="302" y="1253"/>
                    <a:pt x="312" y="1212"/>
                  </a:cubicBezTo>
                  <a:cubicBezTo>
                    <a:pt x="319" y="1188"/>
                    <a:pt x="325" y="1163"/>
                    <a:pt x="332" y="1139"/>
                  </a:cubicBezTo>
                  <a:cubicBezTo>
                    <a:pt x="297" y="1111"/>
                    <a:pt x="265" y="1079"/>
                    <a:pt x="237" y="1044"/>
                  </a:cubicBezTo>
                  <a:cubicBezTo>
                    <a:pt x="213" y="1051"/>
                    <a:pt x="188" y="1057"/>
                    <a:pt x="164" y="1064"/>
                  </a:cubicBezTo>
                  <a:cubicBezTo>
                    <a:pt x="123" y="1074"/>
                    <a:pt x="80" y="1052"/>
                    <a:pt x="64" y="1013"/>
                  </a:cubicBezTo>
                  <a:cubicBezTo>
                    <a:pt x="16" y="899"/>
                    <a:pt x="16" y="899"/>
                    <a:pt x="16" y="899"/>
                  </a:cubicBezTo>
                  <a:cubicBezTo>
                    <a:pt x="0" y="860"/>
                    <a:pt x="15" y="815"/>
                    <a:pt x="51" y="793"/>
                  </a:cubicBezTo>
                  <a:cubicBezTo>
                    <a:pt x="73" y="780"/>
                    <a:pt x="95" y="767"/>
                    <a:pt x="117" y="754"/>
                  </a:cubicBezTo>
                  <a:cubicBezTo>
                    <a:pt x="112" y="710"/>
                    <a:pt x="112" y="665"/>
                    <a:pt x="117" y="621"/>
                  </a:cubicBezTo>
                  <a:cubicBezTo>
                    <a:pt x="95" y="608"/>
                    <a:pt x="73" y="595"/>
                    <a:pt x="51" y="582"/>
                  </a:cubicBezTo>
                  <a:cubicBezTo>
                    <a:pt x="15" y="561"/>
                    <a:pt x="0" y="515"/>
                    <a:pt x="16" y="476"/>
                  </a:cubicBezTo>
                  <a:cubicBezTo>
                    <a:pt x="64" y="362"/>
                    <a:pt x="64" y="362"/>
                    <a:pt x="64" y="362"/>
                  </a:cubicBezTo>
                  <a:cubicBezTo>
                    <a:pt x="80" y="323"/>
                    <a:pt x="123" y="301"/>
                    <a:pt x="164" y="312"/>
                  </a:cubicBezTo>
                  <a:cubicBezTo>
                    <a:pt x="188" y="318"/>
                    <a:pt x="213" y="324"/>
                    <a:pt x="237" y="331"/>
                  </a:cubicBezTo>
                  <a:cubicBezTo>
                    <a:pt x="265" y="296"/>
                    <a:pt x="297" y="264"/>
                    <a:pt x="332" y="237"/>
                  </a:cubicBezTo>
                  <a:cubicBezTo>
                    <a:pt x="325" y="212"/>
                    <a:pt x="319" y="187"/>
                    <a:pt x="312" y="163"/>
                  </a:cubicBezTo>
                  <a:cubicBezTo>
                    <a:pt x="302" y="122"/>
                    <a:pt x="324" y="79"/>
                    <a:pt x="363" y="63"/>
                  </a:cubicBezTo>
                  <a:cubicBezTo>
                    <a:pt x="477" y="16"/>
                    <a:pt x="477" y="16"/>
                    <a:pt x="477" y="16"/>
                  </a:cubicBezTo>
                  <a:cubicBezTo>
                    <a:pt x="516" y="0"/>
                    <a:pt x="561" y="15"/>
                    <a:pt x="583" y="51"/>
                  </a:cubicBezTo>
                  <a:cubicBezTo>
                    <a:pt x="596" y="72"/>
                    <a:pt x="609" y="94"/>
                    <a:pt x="622" y="116"/>
                  </a:cubicBezTo>
                  <a:cubicBezTo>
                    <a:pt x="666" y="111"/>
                    <a:pt x="711" y="111"/>
                    <a:pt x="755" y="116"/>
                  </a:cubicBezTo>
                  <a:cubicBezTo>
                    <a:pt x="768" y="94"/>
                    <a:pt x="781" y="72"/>
                    <a:pt x="794" y="51"/>
                  </a:cubicBezTo>
                  <a:cubicBezTo>
                    <a:pt x="815" y="15"/>
                    <a:pt x="861" y="0"/>
                    <a:pt x="900" y="16"/>
                  </a:cubicBezTo>
                  <a:cubicBezTo>
                    <a:pt x="1014" y="63"/>
                    <a:pt x="1014" y="63"/>
                    <a:pt x="1014" y="63"/>
                  </a:cubicBezTo>
                  <a:cubicBezTo>
                    <a:pt x="1053" y="79"/>
                    <a:pt x="1075" y="122"/>
                    <a:pt x="1064" y="163"/>
                  </a:cubicBezTo>
                  <a:cubicBezTo>
                    <a:pt x="1058" y="187"/>
                    <a:pt x="1052" y="212"/>
                    <a:pt x="1045" y="237"/>
                  </a:cubicBezTo>
                  <a:cubicBezTo>
                    <a:pt x="1080" y="264"/>
                    <a:pt x="1112" y="296"/>
                    <a:pt x="1139" y="331"/>
                  </a:cubicBezTo>
                  <a:cubicBezTo>
                    <a:pt x="1164" y="324"/>
                    <a:pt x="1189" y="318"/>
                    <a:pt x="1213" y="312"/>
                  </a:cubicBezTo>
                  <a:cubicBezTo>
                    <a:pt x="1254" y="301"/>
                    <a:pt x="1297" y="323"/>
                    <a:pt x="1313" y="362"/>
                  </a:cubicBezTo>
                  <a:cubicBezTo>
                    <a:pt x="1360" y="476"/>
                    <a:pt x="1360" y="476"/>
                    <a:pt x="1360" y="476"/>
                  </a:cubicBezTo>
                  <a:cubicBezTo>
                    <a:pt x="1360" y="476"/>
                    <a:pt x="1360" y="476"/>
                    <a:pt x="1360" y="476"/>
                  </a:cubicBezTo>
                  <a:cubicBezTo>
                    <a:pt x="1376" y="515"/>
                    <a:pt x="1361" y="561"/>
                    <a:pt x="1325" y="582"/>
                  </a:cubicBezTo>
                  <a:cubicBezTo>
                    <a:pt x="1304" y="595"/>
                    <a:pt x="1282" y="608"/>
                    <a:pt x="1260" y="621"/>
                  </a:cubicBezTo>
                  <a:cubicBezTo>
                    <a:pt x="1265" y="665"/>
                    <a:pt x="1265" y="710"/>
                    <a:pt x="1260" y="754"/>
                  </a:cubicBezTo>
                  <a:cubicBezTo>
                    <a:pt x="1282" y="767"/>
                    <a:pt x="1304" y="780"/>
                    <a:pt x="1325" y="793"/>
                  </a:cubicBezTo>
                  <a:cubicBezTo>
                    <a:pt x="1361" y="815"/>
                    <a:pt x="1376" y="860"/>
                    <a:pt x="1360" y="899"/>
                  </a:cubicBezTo>
                  <a:cubicBezTo>
                    <a:pt x="1313" y="1013"/>
                    <a:pt x="1313" y="1013"/>
                    <a:pt x="1313" y="1013"/>
                  </a:cubicBezTo>
                  <a:cubicBezTo>
                    <a:pt x="1297" y="1052"/>
                    <a:pt x="1254" y="1074"/>
                    <a:pt x="1213" y="1064"/>
                  </a:cubicBezTo>
                  <a:cubicBezTo>
                    <a:pt x="1189" y="1057"/>
                    <a:pt x="1164" y="1051"/>
                    <a:pt x="1139" y="1044"/>
                  </a:cubicBezTo>
                  <a:cubicBezTo>
                    <a:pt x="1112" y="1079"/>
                    <a:pt x="1080" y="1111"/>
                    <a:pt x="1045" y="1139"/>
                  </a:cubicBezTo>
                  <a:cubicBezTo>
                    <a:pt x="1052" y="1164"/>
                    <a:pt x="1058" y="1188"/>
                    <a:pt x="1064" y="1212"/>
                  </a:cubicBezTo>
                  <a:cubicBezTo>
                    <a:pt x="1075" y="1253"/>
                    <a:pt x="1053" y="1296"/>
                    <a:pt x="1014" y="1312"/>
                  </a:cubicBezTo>
                  <a:cubicBezTo>
                    <a:pt x="900" y="1360"/>
                    <a:pt x="900" y="1360"/>
                    <a:pt x="900" y="1360"/>
                  </a:cubicBezTo>
                  <a:cubicBezTo>
                    <a:pt x="861" y="1376"/>
                    <a:pt x="815" y="1361"/>
                    <a:pt x="794" y="1325"/>
                  </a:cubicBezTo>
                  <a:cubicBezTo>
                    <a:pt x="781" y="1303"/>
                    <a:pt x="768" y="1281"/>
                    <a:pt x="755" y="1259"/>
                  </a:cubicBezTo>
                  <a:cubicBezTo>
                    <a:pt x="711" y="1264"/>
                    <a:pt x="666" y="1264"/>
                    <a:pt x="622" y="1259"/>
                  </a:cubicBezTo>
                  <a:cubicBezTo>
                    <a:pt x="609" y="1281"/>
                    <a:pt x="596" y="1303"/>
                    <a:pt x="583" y="1325"/>
                  </a:cubicBezTo>
                  <a:cubicBezTo>
                    <a:pt x="567" y="1351"/>
                    <a:pt x="539" y="1366"/>
                    <a:pt x="509" y="1366"/>
                  </a:cubicBezTo>
                  <a:close/>
                  <a:moveTo>
                    <a:pt x="403" y="1230"/>
                  </a:moveTo>
                  <a:cubicBezTo>
                    <a:pt x="507" y="1273"/>
                    <a:pt x="507" y="1273"/>
                    <a:pt x="507" y="1273"/>
                  </a:cubicBezTo>
                  <a:cubicBezTo>
                    <a:pt x="519" y="1252"/>
                    <a:pt x="532" y="1231"/>
                    <a:pt x="544" y="1210"/>
                  </a:cubicBezTo>
                  <a:cubicBezTo>
                    <a:pt x="562" y="1180"/>
                    <a:pt x="595" y="1163"/>
                    <a:pt x="629" y="1167"/>
                  </a:cubicBezTo>
                  <a:cubicBezTo>
                    <a:pt x="669" y="1172"/>
                    <a:pt x="708" y="1172"/>
                    <a:pt x="748" y="1167"/>
                  </a:cubicBezTo>
                  <a:cubicBezTo>
                    <a:pt x="782" y="1163"/>
                    <a:pt x="815" y="1180"/>
                    <a:pt x="833" y="1210"/>
                  </a:cubicBezTo>
                  <a:cubicBezTo>
                    <a:pt x="845" y="1231"/>
                    <a:pt x="857" y="1252"/>
                    <a:pt x="870" y="1273"/>
                  </a:cubicBezTo>
                  <a:cubicBezTo>
                    <a:pt x="974" y="1230"/>
                    <a:pt x="974" y="1230"/>
                    <a:pt x="974" y="1230"/>
                  </a:cubicBezTo>
                  <a:cubicBezTo>
                    <a:pt x="968" y="1206"/>
                    <a:pt x="962" y="1183"/>
                    <a:pt x="956" y="1159"/>
                  </a:cubicBezTo>
                  <a:cubicBezTo>
                    <a:pt x="947" y="1125"/>
                    <a:pt x="958" y="1090"/>
                    <a:pt x="986" y="1069"/>
                  </a:cubicBezTo>
                  <a:cubicBezTo>
                    <a:pt x="1017" y="1044"/>
                    <a:pt x="1045" y="1016"/>
                    <a:pt x="1070" y="985"/>
                  </a:cubicBezTo>
                  <a:cubicBezTo>
                    <a:pt x="1091" y="958"/>
                    <a:pt x="1126" y="946"/>
                    <a:pt x="1160" y="955"/>
                  </a:cubicBezTo>
                  <a:cubicBezTo>
                    <a:pt x="1183" y="961"/>
                    <a:pt x="1207" y="967"/>
                    <a:pt x="1230" y="973"/>
                  </a:cubicBezTo>
                  <a:cubicBezTo>
                    <a:pt x="1274" y="869"/>
                    <a:pt x="1274" y="869"/>
                    <a:pt x="1274" y="869"/>
                  </a:cubicBezTo>
                  <a:cubicBezTo>
                    <a:pt x="1253" y="856"/>
                    <a:pt x="1232" y="844"/>
                    <a:pt x="1211" y="832"/>
                  </a:cubicBezTo>
                  <a:cubicBezTo>
                    <a:pt x="1181" y="814"/>
                    <a:pt x="1164" y="781"/>
                    <a:pt x="1168" y="747"/>
                  </a:cubicBezTo>
                  <a:cubicBezTo>
                    <a:pt x="1173" y="707"/>
                    <a:pt x="1173" y="668"/>
                    <a:pt x="1168" y="628"/>
                  </a:cubicBezTo>
                  <a:cubicBezTo>
                    <a:pt x="1164" y="594"/>
                    <a:pt x="1181" y="561"/>
                    <a:pt x="1211" y="543"/>
                  </a:cubicBezTo>
                  <a:cubicBezTo>
                    <a:pt x="1232" y="531"/>
                    <a:pt x="1253" y="519"/>
                    <a:pt x="1274" y="506"/>
                  </a:cubicBezTo>
                  <a:cubicBezTo>
                    <a:pt x="1230" y="402"/>
                    <a:pt x="1230" y="402"/>
                    <a:pt x="1230" y="402"/>
                  </a:cubicBezTo>
                  <a:cubicBezTo>
                    <a:pt x="1207" y="408"/>
                    <a:pt x="1183" y="414"/>
                    <a:pt x="1160" y="420"/>
                  </a:cubicBezTo>
                  <a:cubicBezTo>
                    <a:pt x="1126" y="429"/>
                    <a:pt x="1091" y="418"/>
                    <a:pt x="1070" y="390"/>
                  </a:cubicBezTo>
                  <a:cubicBezTo>
                    <a:pt x="1045" y="359"/>
                    <a:pt x="1017" y="331"/>
                    <a:pt x="986" y="306"/>
                  </a:cubicBezTo>
                  <a:cubicBezTo>
                    <a:pt x="958" y="285"/>
                    <a:pt x="947" y="250"/>
                    <a:pt x="956" y="216"/>
                  </a:cubicBezTo>
                  <a:cubicBezTo>
                    <a:pt x="962" y="193"/>
                    <a:pt x="968" y="169"/>
                    <a:pt x="974" y="146"/>
                  </a:cubicBezTo>
                  <a:cubicBezTo>
                    <a:pt x="870" y="102"/>
                    <a:pt x="870" y="102"/>
                    <a:pt x="870" y="102"/>
                  </a:cubicBezTo>
                  <a:cubicBezTo>
                    <a:pt x="857" y="123"/>
                    <a:pt x="845" y="144"/>
                    <a:pt x="833" y="165"/>
                  </a:cubicBezTo>
                  <a:cubicBezTo>
                    <a:pt x="815" y="195"/>
                    <a:pt x="782" y="212"/>
                    <a:pt x="748" y="208"/>
                  </a:cubicBezTo>
                  <a:cubicBezTo>
                    <a:pt x="708" y="203"/>
                    <a:pt x="668" y="203"/>
                    <a:pt x="629" y="208"/>
                  </a:cubicBezTo>
                  <a:cubicBezTo>
                    <a:pt x="595" y="212"/>
                    <a:pt x="561" y="195"/>
                    <a:pt x="544" y="165"/>
                  </a:cubicBezTo>
                  <a:cubicBezTo>
                    <a:pt x="532" y="144"/>
                    <a:pt x="519" y="123"/>
                    <a:pt x="507" y="102"/>
                  </a:cubicBezTo>
                  <a:cubicBezTo>
                    <a:pt x="403" y="146"/>
                    <a:pt x="403" y="146"/>
                    <a:pt x="403" y="146"/>
                  </a:cubicBezTo>
                  <a:cubicBezTo>
                    <a:pt x="409" y="169"/>
                    <a:pt x="415" y="193"/>
                    <a:pt x="421" y="216"/>
                  </a:cubicBezTo>
                  <a:cubicBezTo>
                    <a:pt x="430" y="250"/>
                    <a:pt x="418" y="285"/>
                    <a:pt x="391" y="306"/>
                  </a:cubicBezTo>
                  <a:cubicBezTo>
                    <a:pt x="360" y="331"/>
                    <a:pt x="332" y="359"/>
                    <a:pt x="307" y="390"/>
                  </a:cubicBezTo>
                  <a:cubicBezTo>
                    <a:pt x="286" y="418"/>
                    <a:pt x="251" y="429"/>
                    <a:pt x="217" y="420"/>
                  </a:cubicBezTo>
                  <a:cubicBezTo>
                    <a:pt x="193" y="414"/>
                    <a:pt x="170" y="408"/>
                    <a:pt x="146" y="402"/>
                  </a:cubicBezTo>
                  <a:cubicBezTo>
                    <a:pt x="103" y="506"/>
                    <a:pt x="103" y="506"/>
                    <a:pt x="103" y="506"/>
                  </a:cubicBezTo>
                  <a:cubicBezTo>
                    <a:pt x="124" y="519"/>
                    <a:pt x="145" y="531"/>
                    <a:pt x="166" y="543"/>
                  </a:cubicBezTo>
                  <a:cubicBezTo>
                    <a:pt x="196" y="561"/>
                    <a:pt x="213" y="594"/>
                    <a:pt x="209" y="628"/>
                  </a:cubicBezTo>
                  <a:cubicBezTo>
                    <a:pt x="204" y="668"/>
                    <a:pt x="204" y="708"/>
                    <a:pt x="209" y="747"/>
                  </a:cubicBezTo>
                  <a:cubicBezTo>
                    <a:pt x="213" y="781"/>
                    <a:pt x="196" y="815"/>
                    <a:pt x="166" y="832"/>
                  </a:cubicBezTo>
                  <a:cubicBezTo>
                    <a:pt x="145" y="844"/>
                    <a:pt x="124" y="856"/>
                    <a:pt x="103" y="869"/>
                  </a:cubicBezTo>
                  <a:cubicBezTo>
                    <a:pt x="146" y="973"/>
                    <a:pt x="146" y="973"/>
                    <a:pt x="146" y="973"/>
                  </a:cubicBezTo>
                  <a:cubicBezTo>
                    <a:pt x="170" y="968"/>
                    <a:pt x="193" y="961"/>
                    <a:pt x="217" y="955"/>
                  </a:cubicBezTo>
                  <a:cubicBezTo>
                    <a:pt x="251" y="946"/>
                    <a:pt x="286" y="958"/>
                    <a:pt x="307" y="985"/>
                  </a:cubicBezTo>
                  <a:cubicBezTo>
                    <a:pt x="332" y="1016"/>
                    <a:pt x="360" y="1044"/>
                    <a:pt x="391" y="1069"/>
                  </a:cubicBezTo>
                  <a:cubicBezTo>
                    <a:pt x="418" y="1090"/>
                    <a:pt x="430" y="1125"/>
                    <a:pt x="421" y="1159"/>
                  </a:cubicBezTo>
                  <a:cubicBezTo>
                    <a:pt x="415" y="1183"/>
                    <a:pt x="409" y="1206"/>
                    <a:pt x="403" y="12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Calibri"/>
              </a:endParaRPr>
            </a:p>
          </p:txBody>
        </p:sp>
        <p:sp>
          <p:nvSpPr>
            <p:cNvPr id="17" name="Freeform 6">
              <a:extLst>
                <a:ext uri="{FF2B5EF4-FFF2-40B4-BE49-F238E27FC236}">
                  <a16:creationId xmlns:a16="http://schemas.microsoft.com/office/drawing/2014/main" id="{01647A24-D62F-4447-A6C8-0E8A5234D5CD}"/>
                </a:ext>
              </a:extLst>
            </p:cNvPr>
            <p:cNvSpPr>
              <a:spLocks noEditPoints="1"/>
            </p:cNvSpPr>
            <p:nvPr/>
          </p:nvSpPr>
          <p:spPr bwMode="auto">
            <a:xfrm>
              <a:off x="5038725" y="2368551"/>
              <a:ext cx="2117725" cy="1992313"/>
            </a:xfrm>
            <a:custGeom>
              <a:avLst/>
              <a:gdLst>
                <a:gd name="T0" fmla="*/ 354 w 709"/>
                <a:gd name="T1" fmla="*/ 667 h 667"/>
                <a:gd name="T2" fmla="*/ 235 w 709"/>
                <a:gd name="T3" fmla="*/ 643 h 667"/>
                <a:gd name="T4" fmla="*/ 66 w 709"/>
                <a:gd name="T5" fmla="*/ 474 h 667"/>
                <a:gd name="T6" fmla="*/ 235 w 709"/>
                <a:gd name="T7" fmla="*/ 66 h 667"/>
                <a:gd name="T8" fmla="*/ 643 w 709"/>
                <a:gd name="T9" fmla="*/ 235 h 667"/>
                <a:gd name="T10" fmla="*/ 643 w 709"/>
                <a:gd name="T11" fmla="*/ 235 h 667"/>
                <a:gd name="T12" fmla="*/ 474 w 709"/>
                <a:gd name="T13" fmla="*/ 643 h 667"/>
                <a:gd name="T14" fmla="*/ 354 w 709"/>
                <a:gd name="T15" fmla="*/ 667 h 667"/>
                <a:gd name="T16" fmla="*/ 354 w 709"/>
                <a:gd name="T17" fmla="*/ 134 h 667"/>
                <a:gd name="T18" fmla="*/ 270 w 709"/>
                <a:gd name="T19" fmla="*/ 151 h 667"/>
                <a:gd name="T20" fmla="*/ 150 w 709"/>
                <a:gd name="T21" fmla="*/ 439 h 667"/>
                <a:gd name="T22" fmla="*/ 270 w 709"/>
                <a:gd name="T23" fmla="*/ 559 h 667"/>
                <a:gd name="T24" fmla="*/ 439 w 709"/>
                <a:gd name="T25" fmla="*/ 559 h 667"/>
                <a:gd name="T26" fmla="*/ 558 w 709"/>
                <a:gd name="T27" fmla="*/ 270 h 667"/>
                <a:gd name="T28" fmla="*/ 354 w 709"/>
                <a:gd name="T29" fmla="*/ 13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667">
                  <a:moveTo>
                    <a:pt x="354" y="667"/>
                  </a:moveTo>
                  <a:cubicBezTo>
                    <a:pt x="314" y="667"/>
                    <a:pt x="273" y="659"/>
                    <a:pt x="235" y="643"/>
                  </a:cubicBezTo>
                  <a:cubicBezTo>
                    <a:pt x="158" y="611"/>
                    <a:pt x="98" y="551"/>
                    <a:pt x="66" y="474"/>
                  </a:cubicBezTo>
                  <a:cubicBezTo>
                    <a:pt x="0" y="315"/>
                    <a:pt x="76" y="132"/>
                    <a:pt x="235" y="66"/>
                  </a:cubicBezTo>
                  <a:cubicBezTo>
                    <a:pt x="394" y="0"/>
                    <a:pt x="577" y="76"/>
                    <a:pt x="643" y="235"/>
                  </a:cubicBezTo>
                  <a:cubicBezTo>
                    <a:pt x="643" y="235"/>
                    <a:pt x="643" y="235"/>
                    <a:pt x="643" y="235"/>
                  </a:cubicBezTo>
                  <a:cubicBezTo>
                    <a:pt x="709" y="394"/>
                    <a:pt x="633" y="577"/>
                    <a:pt x="474" y="643"/>
                  </a:cubicBezTo>
                  <a:cubicBezTo>
                    <a:pt x="435" y="659"/>
                    <a:pt x="395" y="667"/>
                    <a:pt x="354" y="667"/>
                  </a:cubicBezTo>
                  <a:close/>
                  <a:moveTo>
                    <a:pt x="354" y="134"/>
                  </a:moveTo>
                  <a:cubicBezTo>
                    <a:pt x="326" y="134"/>
                    <a:pt x="297" y="139"/>
                    <a:pt x="270" y="151"/>
                  </a:cubicBezTo>
                  <a:cubicBezTo>
                    <a:pt x="157" y="197"/>
                    <a:pt x="104" y="327"/>
                    <a:pt x="150" y="439"/>
                  </a:cubicBezTo>
                  <a:cubicBezTo>
                    <a:pt x="173" y="494"/>
                    <a:pt x="215" y="536"/>
                    <a:pt x="270" y="559"/>
                  </a:cubicBezTo>
                  <a:cubicBezTo>
                    <a:pt x="324" y="581"/>
                    <a:pt x="384" y="581"/>
                    <a:pt x="439" y="559"/>
                  </a:cubicBezTo>
                  <a:cubicBezTo>
                    <a:pt x="551" y="512"/>
                    <a:pt x="605" y="383"/>
                    <a:pt x="558" y="270"/>
                  </a:cubicBezTo>
                  <a:cubicBezTo>
                    <a:pt x="523" y="185"/>
                    <a:pt x="441" y="134"/>
                    <a:pt x="354" y="1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Calibri"/>
              </a:endParaRPr>
            </a:p>
          </p:txBody>
        </p:sp>
      </p:grpSp>
      <p:pic>
        <p:nvPicPr>
          <p:cNvPr id="18" name="Picture 17">
            <a:extLst>
              <a:ext uri="{FF2B5EF4-FFF2-40B4-BE49-F238E27FC236}">
                <a16:creationId xmlns:a16="http://schemas.microsoft.com/office/drawing/2014/main" id="{C10F055E-76D4-ED49-A969-F92C7F3DF9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838" y="5733257"/>
            <a:ext cx="8928912" cy="864089"/>
          </a:xfrm>
          <a:prstGeom prst="rect">
            <a:avLst/>
          </a:prstGeom>
        </p:spPr>
      </p:pic>
    </p:spTree>
    <p:extLst>
      <p:ext uri="{BB962C8B-B14F-4D97-AF65-F5344CB8AC3E}">
        <p14:creationId xmlns:p14="http://schemas.microsoft.com/office/powerpoint/2010/main" val="1880626138"/>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Beck Venture Center – Purpose and Function</a:t>
            </a:r>
            <a:endParaRPr lang="en-US" dirty="0"/>
          </a:p>
        </p:txBody>
      </p:sp>
      <p:sp>
        <p:nvSpPr>
          <p:cNvPr id="4" name="Subtitle 3"/>
          <p:cNvSpPr>
            <a:spLocks noGrp="1"/>
          </p:cNvSpPr>
          <p:nvPr>
            <p:ph type="subTitle" idx="13"/>
          </p:nvPr>
        </p:nvSpPr>
        <p:spPr/>
        <p:txBody>
          <a:bodyPr/>
          <a:lstStyle/>
          <a:p>
            <a:endParaRPr lang="en-US"/>
          </a:p>
        </p:txBody>
      </p:sp>
      <p:sp>
        <p:nvSpPr>
          <p:cNvPr id="5" name="Content Placeholder 5"/>
          <p:cNvSpPr txBox="1">
            <a:spLocks/>
          </p:cNvSpPr>
          <p:nvPr/>
        </p:nvSpPr>
        <p:spPr>
          <a:xfrm>
            <a:off x="139516" y="1575588"/>
            <a:ext cx="4566299" cy="3977719"/>
          </a:xfrm>
          <a:prstGeom prst="rect">
            <a:avLst/>
          </a:prstGeom>
          <a:solidFill>
            <a:schemeClr val="bg1"/>
          </a:solidFill>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223838"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90563" indent="-2333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14400" indent="-2238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147763" indent="-2333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nSpc>
                <a:spcPct val="120000"/>
              </a:lnSpc>
              <a:buFont typeface="Arial" panose="020B0604020202020204" pitchFamily="34" charset="0"/>
              <a:buNone/>
            </a:pPr>
            <a:r>
              <a:rPr lang="en-US" sz="2600" b="1" dirty="0" smtClean="0"/>
              <a:t>Key Facilities and Programs</a:t>
            </a:r>
          </a:p>
          <a:p>
            <a:pPr marL="342900" lvl="1" indent="-171450">
              <a:spcBef>
                <a:spcPts val="1000"/>
              </a:spcBef>
            </a:pPr>
            <a:r>
              <a:rPr lang="en-US" sz="2300" dirty="0" smtClean="0"/>
              <a:t>Co-working Space for Mines and Community</a:t>
            </a:r>
          </a:p>
          <a:p>
            <a:pPr marL="342900" lvl="1" indent="-171450">
              <a:spcBef>
                <a:spcPts val="1000"/>
              </a:spcBef>
            </a:pPr>
            <a:r>
              <a:rPr lang="en-US" sz="2300" dirty="0" smtClean="0"/>
              <a:t>Business office space for Mines Startups</a:t>
            </a:r>
          </a:p>
          <a:p>
            <a:pPr marL="342900" lvl="1" indent="-171450">
              <a:spcBef>
                <a:spcPts val="1000"/>
              </a:spcBef>
            </a:pPr>
            <a:r>
              <a:rPr lang="en-US" sz="2300" dirty="0" smtClean="0"/>
              <a:t>Seed and Venture Funds for Start-ups</a:t>
            </a:r>
          </a:p>
          <a:p>
            <a:pPr marL="342900" lvl="1" indent="-171450">
              <a:spcBef>
                <a:spcPts val="1000"/>
              </a:spcBef>
            </a:pPr>
            <a:r>
              <a:rPr lang="en-US" sz="2300" dirty="0" smtClean="0"/>
              <a:t>Corporate Sponsors &amp; Angel investors</a:t>
            </a:r>
          </a:p>
          <a:p>
            <a:pPr marL="342900" lvl="1" indent="-171450">
              <a:spcBef>
                <a:spcPts val="1000"/>
              </a:spcBef>
            </a:pPr>
            <a:r>
              <a:rPr lang="en-US" sz="2300" dirty="0" smtClean="0"/>
              <a:t>Alumni collaboration &amp; sponsor co-location</a:t>
            </a:r>
          </a:p>
          <a:p>
            <a:pPr marL="342900" indent="-171450"/>
            <a:r>
              <a:rPr lang="en-US" sz="2300" dirty="0" smtClean="0"/>
              <a:t>Entrepreneurs in Residence (mentors)</a:t>
            </a:r>
          </a:p>
          <a:p>
            <a:pPr marL="342900" indent="-171450"/>
            <a:r>
              <a:rPr lang="en-US" sz="2300" dirty="0" smtClean="0"/>
              <a:t>Continuing Ed &amp; on-line resources</a:t>
            </a:r>
          </a:p>
          <a:p>
            <a:pPr marL="342900" indent="-171450"/>
            <a:r>
              <a:rPr lang="en-US" sz="2300" dirty="0" smtClean="0"/>
              <a:t>Business resources and consultants</a:t>
            </a:r>
          </a:p>
          <a:p>
            <a:pPr marL="342900" indent="-171450"/>
            <a:r>
              <a:rPr lang="en-US" sz="2300" dirty="0" smtClean="0"/>
              <a:t>IP licensing and translational support (w/TT)</a:t>
            </a:r>
          </a:p>
          <a:p>
            <a:pPr marL="342900" indent="-171450"/>
            <a:r>
              <a:rPr lang="en-US" sz="2300" dirty="0" smtClean="0"/>
              <a:t>Competitions and hackathons</a:t>
            </a:r>
          </a:p>
          <a:p>
            <a:pPr marL="342900" indent="-171450"/>
            <a:r>
              <a:rPr lang="en-US" sz="2300" dirty="0" smtClean="0"/>
              <a:t>Meetups and networking events</a:t>
            </a:r>
            <a:endParaRPr lang="en-US" sz="2400" dirty="0" smtClean="0"/>
          </a:p>
          <a:p>
            <a:pPr marL="171450" indent="0">
              <a:buFont typeface="Arial" panose="020B0604020202020204" pitchFamily="34" charset="0"/>
              <a:buNone/>
            </a:pPr>
            <a:endParaRPr lang="en-US" sz="2400" dirty="0"/>
          </a:p>
          <a:p>
            <a:pPr marL="171450" indent="0">
              <a:buFont typeface="Arial" panose="020B0604020202020204" pitchFamily="34" charset="0"/>
              <a:buNone/>
            </a:pPr>
            <a:endParaRPr lang="en-US" sz="2400" dirty="0" smtClean="0"/>
          </a:p>
          <a:p>
            <a:pPr marL="171450" indent="0">
              <a:buFont typeface="Arial" panose="020B0604020202020204" pitchFamily="34" charset="0"/>
              <a:buNone/>
            </a:pPr>
            <a:endParaRPr lang="en-US" sz="2400" dirty="0" smtClean="0"/>
          </a:p>
          <a:p>
            <a:pPr lvl="1"/>
            <a:endParaRPr lang="en-US" dirty="0"/>
          </a:p>
        </p:txBody>
      </p:sp>
      <p:sp>
        <p:nvSpPr>
          <p:cNvPr id="6" name="Rectangle 5"/>
          <p:cNvSpPr/>
          <p:nvPr/>
        </p:nvSpPr>
        <p:spPr>
          <a:xfrm>
            <a:off x="5043585" y="1549950"/>
            <a:ext cx="1986185" cy="424732"/>
          </a:xfrm>
          <a:prstGeom prst="rect">
            <a:avLst/>
          </a:prstGeom>
        </p:spPr>
        <p:txBody>
          <a:bodyPr wrap="none">
            <a:spAutoFit/>
          </a:bodyPr>
          <a:lstStyle/>
          <a:p>
            <a:pPr marL="346075" indent="-346075">
              <a:lnSpc>
                <a:spcPct val="120000"/>
              </a:lnSpc>
              <a:buFont typeface="Arial" panose="020B0604020202020204" pitchFamily="34" charset="0"/>
              <a:buNone/>
            </a:pPr>
            <a:r>
              <a:rPr lang="en-US" b="1" dirty="0" smtClean="0"/>
              <a:t>Layout and Design</a:t>
            </a:r>
            <a:endParaRPr lang="en-US" b="1" dirty="0"/>
          </a:p>
        </p:txBody>
      </p:sp>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l="14382"/>
          <a:stretch/>
        </p:blipFill>
        <p:spPr>
          <a:xfrm>
            <a:off x="4834054" y="1924501"/>
            <a:ext cx="7214977" cy="4705592"/>
          </a:xfrm>
          <a:prstGeom prst="rect">
            <a:avLst/>
          </a:prstGeom>
        </p:spPr>
      </p:pic>
      <p:sp>
        <p:nvSpPr>
          <p:cNvPr id="8" name="Rectangle 7"/>
          <p:cNvSpPr/>
          <p:nvPr/>
        </p:nvSpPr>
        <p:spPr>
          <a:xfrm>
            <a:off x="4755995" y="1992324"/>
            <a:ext cx="384717" cy="37356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18174821"/>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Beck Venture Center Programs</a:t>
            </a:r>
            <a:endParaRPr lang="en-US" dirty="0"/>
          </a:p>
        </p:txBody>
      </p:sp>
      <p:sp>
        <p:nvSpPr>
          <p:cNvPr id="3" name="Content Placeholder 2"/>
          <p:cNvSpPr>
            <a:spLocks noGrp="1"/>
          </p:cNvSpPr>
          <p:nvPr>
            <p:ph idx="1"/>
          </p:nvPr>
        </p:nvSpPr>
        <p:spPr>
          <a:xfrm>
            <a:off x="146304" y="1549950"/>
            <a:ext cx="5806440" cy="5395716"/>
          </a:xfrm>
        </p:spPr>
        <p:txBody>
          <a:bodyPr>
            <a:noAutofit/>
          </a:bodyPr>
          <a:lstStyle/>
          <a:p>
            <a:pPr marL="0" indent="0">
              <a:spcBef>
                <a:spcPts val="600"/>
              </a:spcBef>
              <a:buNone/>
            </a:pPr>
            <a:r>
              <a:rPr lang="en-US" sz="1800" b="1" u="sng" dirty="0" smtClean="0">
                <a:solidFill>
                  <a:prstClr val="black"/>
                </a:solidFill>
              </a:rPr>
              <a:t>Founder Membership (Individuals) </a:t>
            </a:r>
            <a:endParaRPr lang="en-US" sz="1600" u="sng" dirty="0">
              <a:solidFill>
                <a:prstClr val="black"/>
              </a:solidFill>
            </a:endParaRPr>
          </a:p>
          <a:p>
            <a:pPr lvl="1">
              <a:spcBef>
                <a:spcPts val="0"/>
              </a:spcBef>
            </a:pPr>
            <a:r>
              <a:rPr lang="en-US" sz="1600" dirty="0">
                <a:solidFill>
                  <a:prstClr val="black"/>
                </a:solidFill>
              </a:rPr>
              <a:t>Co-working </a:t>
            </a:r>
            <a:r>
              <a:rPr lang="en-US" sz="1600" dirty="0" smtClean="0">
                <a:solidFill>
                  <a:prstClr val="black"/>
                </a:solidFill>
              </a:rPr>
              <a:t>open office </a:t>
            </a:r>
            <a:r>
              <a:rPr lang="en-US" sz="1600" dirty="0">
                <a:solidFill>
                  <a:prstClr val="black"/>
                </a:solidFill>
              </a:rPr>
              <a:t>space</a:t>
            </a:r>
            <a:endParaRPr lang="en-US" sz="1600" dirty="0" smtClean="0">
              <a:solidFill>
                <a:prstClr val="black"/>
              </a:solidFill>
            </a:endParaRPr>
          </a:p>
          <a:p>
            <a:pPr lvl="1">
              <a:spcBef>
                <a:spcPts val="0"/>
              </a:spcBef>
            </a:pPr>
            <a:r>
              <a:rPr lang="en-US" sz="1600" dirty="0" smtClean="0">
                <a:solidFill>
                  <a:prstClr val="black"/>
                </a:solidFill>
              </a:rPr>
              <a:t>On-line </a:t>
            </a:r>
            <a:r>
              <a:rPr lang="en-US" sz="1600" dirty="0">
                <a:solidFill>
                  <a:prstClr val="black"/>
                </a:solidFill>
              </a:rPr>
              <a:t>educational resources</a:t>
            </a:r>
          </a:p>
          <a:p>
            <a:pPr lvl="1">
              <a:spcBef>
                <a:spcPts val="0"/>
              </a:spcBef>
            </a:pPr>
            <a:r>
              <a:rPr lang="en-US" sz="1600" dirty="0">
                <a:solidFill>
                  <a:prstClr val="black"/>
                </a:solidFill>
              </a:rPr>
              <a:t>On-line and in-person workshops to support new </a:t>
            </a:r>
            <a:r>
              <a:rPr lang="en-US" sz="1600" dirty="0">
                <a:solidFill>
                  <a:prstClr val="black"/>
                </a:solidFill>
              </a:rPr>
              <a:t>ventures</a:t>
            </a:r>
          </a:p>
          <a:p>
            <a:pPr lvl="1">
              <a:spcBef>
                <a:spcPts val="0"/>
              </a:spcBef>
            </a:pPr>
            <a:r>
              <a:rPr lang="en-US" sz="1600" dirty="0">
                <a:solidFill>
                  <a:prstClr val="black"/>
                </a:solidFill>
              </a:rPr>
              <a:t>Innov8x competitions and sponsored events</a:t>
            </a:r>
          </a:p>
          <a:p>
            <a:pPr lvl="1">
              <a:spcBef>
                <a:spcPts val="0"/>
              </a:spcBef>
            </a:pPr>
            <a:r>
              <a:rPr lang="en-US" sz="1600" dirty="0">
                <a:solidFill>
                  <a:prstClr val="black"/>
                </a:solidFill>
              </a:rPr>
              <a:t>Mentorship </a:t>
            </a:r>
            <a:endParaRPr lang="en-US" sz="1600" dirty="0">
              <a:solidFill>
                <a:prstClr val="black"/>
              </a:solidFill>
            </a:endParaRPr>
          </a:p>
          <a:p>
            <a:pPr lvl="1">
              <a:spcBef>
                <a:spcPts val="0"/>
              </a:spcBef>
            </a:pPr>
            <a:r>
              <a:rPr lang="en-US" sz="1600" dirty="0">
                <a:solidFill>
                  <a:prstClr val="black"/>
                </a:solidFill>
              </a:rPr>
              <a:t>Networking opportunities with mentors, startups and sponsors</a:t>
            </a:r>
          </a:p>
          <a:p>
            <a:pPr lvl="1">
              <a:spcBef>
                <a:spcPts val="0"/>
              </a:spcBef>
            </a:pPr>
            <a:r>
              <a:rPr lang="en-US" sz="1600" dirty="0">
                <a:solidFill>
                  <a:prstClr val="black"/>
                </a:solidFill>
              </a:rPr>
              <a:t>Opportunities for internships and employment</a:t>
            </a:r>
          </a:p>
          <a:p>
            <a:pPr lvl="1">
              <a:spcBef>
                <a:spcPts val="0"/>
              </a:spcBef>
            </a:pPr>
            <a:r>
              <a:rPr lang="en-US" sz="1600" dirty="0">
                <a:solidFill>
                  <a:prstClr val="black"/>
                </a:solidFill>
              </a:rPr>
              <a:t>Eligibility for pretotype development funding </a:t>
            </a:r>
            <a:endParaRPr lang="en-US" sz="1600" dirty="0" smtClean="0">
              <a:solidFill>
                <a:prstClr val="black"/>
              </a:solidFill>
            </a:endParaRPr>
          </a:p>
          <a:p>
            <a:pPr marL="233362" lvl="1" indent="0">
              <a:spcBef>
                <a:spcPts val="0"/>
              </a:spcBef>
              <a:buNone/>
            </a:pPr>
            <a:endParaRPr lang="en-US" sz="1600" dirty="0">
              <a:solidFill>
                <a:prstClr val="black"/>
              </a:solidFill>
            </a:endParaRPr>
          </a:p>
          <a:p>
            <a:pPr marL="0" indent="0">
              <a:buNone/>
            </a:pPr>
            <a:r>
              <a:rPr lang="en-US" sz="1800" b="1" u="sng" dirty="0">
                <a:solidFill>
                  <a:prstClr val="black"/>
                </a:solidFill>
              </a:rPr>
              <a:t>Venture </a:t>
            </a:r>
            <a:r>
              <a:rPr lang="en-US" sz="1800" b="1" u="sng" dirty="0" smtClean="0">
                <a:solidFill>
                  <a:prstClr val="black"/>
                </a:solidFill>
              </a:rPr>
              <a:t>Membership (Teams)  </a:t>
            </a:r>
          </a:p>
          <a:p>
            <a:pPr lvl="1">
              <a:spcBef>
                <a:spcPts val="0"/>
              </a:spcBef>
            </a:pPr>
            <a:r>
              <a:rPr lang="en-US" sz="1600" dirty="0" smtClean="0">
                <a:solidFill>
                  <a:prstClr val="black"/>
                </a:solidFill>
              </a:rPr>
              <a:t>Co-working open office space and shared private workspace</a:t>
            </a:r>
          </a:p>
          <a:p>
            <a:pPr lvl="1">
              <a:spcBef>
                <a:spcPts val="0"/>
              </a:spcBef>
            </a:pPr>
            <a:r>
              <a:rPr lang="en-US" sz="1600" dirty="0" smtClean="0">
                <a:solidFill>
                  <a:prstClr val="black"/>
                </a:solidFill>
              </a:rPr>
              <a:t>Prototyping </a:t>
            </a:r>
            <a:r>
              <a:rPr lang="en-US" sz="1600" dirty="0">
                <a:solidFill>
                  <a:prstClr val="black"/>
                </a:solidFill>
              </a:rPr>
              <a:t>space (Innov8</a:t>
            </a:r>
            <a:r>
              <a:rPr lang="en-US" sz="1600" baseline="30000" dirty="0">
                <a:solidFill>
                  <a:prstClr val="black"/>
                </a:solidFill>
              </a:rPr>
              <a:t>x</a:t>
            </a:r>
            <a:r>
              <a:rPr lang="en-US" sz="1600" dirty="0">
                <a:solidFill>
                  <a:prstClr val="black"/>
                </a:solidFill>
              </a:rPr>
              <a:t> Lab)</a:t>
            </a:r>
          </a:p>
          <a:p>
            <a:pPr lvl="1">
              <a:spcBef>
                <a:spcPts val="0"/>
              </a:spcBef>
            </a:pPr>
            <a:r>
              <a:rPr lang="en-US" sz="1600" dirty="0">
                <a:solidFill>
                  <a:prstClr val="black"/>
                </a:solidFill>
              </a:rPr>
              <a:t>Advanced on-line educational resources </a:t>
            </a:r>
          </a:p>
          <a:p>
            <a:pPr lvl="1">
              <a:spcBef>
                <a:spcPts val="0"/>
              </a:spcBef>
            </a:pPr>
            <a:r>
              <a:rPr lang="en-US" sz="1600" dirty="0">
                <a:solidFill>
                  <a:prstClr val="black"/>
                </a:solidFill>
              </a:rPr>
              <a:t>Advanced workshops and access to accelerator programs</a:t>
            </a:r>
          </a:p>
          <a:p>
            <a:pPr lvl="1">
              <a:spcBef>
                <a:spcPts val="0"/>
              </a:spcBef>
            </a:pPr>
            <a:r>
              <a:rPr lang="en-US" sz="1600" dirty="0">
                <a:solidFill>
                  <a:prstClr val="black"/>
                </a:solidFill>
              </a:rPr>
              <a:t>Eligibility for BVC Innovation grants</a:t>
            </a:r>
          </a:p>
          <a:p>
            <a:pPr lvl="1">
              <a:spcBef>
                <a:spcPts val="0"/>
              </a:spcBef>
            </a:pPr>
            <a:r>
              <a:rPr lang="en-US" sz="1600" dirty="0">
                <a:solidFill>
                  <a:prstClr val="black"/>
                </a:solidFill>
              </a:rPr>
              <a:t>Eligibility for access to BVC equity funding (companies only)</a:t>
            </a:r>
          </a:p>
          <a:p>
            <a:pPr lvl="1">
              <a:spcBef>
                <a:spcPts val="0"/>
              </a:spcBef>
            </a:pPr>
            <a:r>
              <a:rPr lang="en-US" sz="1600" dirty="0">
                <a:solidFill>
                  <a:prstClr val="black"/>
                </a:solidFill>
              </a:rPr>
              <a:t>Introduction to established companies / technology </a:t>
            </a:r>
            <a:r>
              <a:rPr lang="en-US" sz="1600" dirty="0" smtClean="0">
                <a:solidFill>
                  <a:prstClr val="black"/>
                </a:solidFill>
              </a:rPr>
              <a:t>licensing</a:t>
            </a:r>
            <a:endParaRPr lang="en-US" sz="1800" dirty="0">
              <a:solidFill>
                <a:prstClr val="black"/>
              </a:solidFill>
            </a:endParaRPr>
          </a:p>
        </p:txBody>
      </p:sp>
      <p:sp>
        <p:nvSpPr>
          <p:cNvPr id="4" name="Subtitle 3"/>
          <p:cNvSpPr>
            <a:spLocks noGrp="1"/>
          </p:cNvSpPr>
          <p:nvPr>
            <p:ph type="subTitle" idx="13"/>
          </p:nvPr>
        </p:nvSpPr>
        <p:spPr/>
        <p:txBody>
          <a:bodyPr/>
          <a:lstStyle/>
          <a:p>
            <a:endParaRPr lang="en-US"/>
          </a:p>
        </p:txBody>
      </p:sp>
      <p:sp>
        <p:nvSpPr>
          <p:cNvPr id="5" name="Rectangle 4"/>
          <p:cNvSpPr/>
          <p:nvPr/>
        </p:nvSpPr>
        <p:spPr>
          <a:xfrm>
            <a:off x="5745480" y="1527132"/>
            <a:ext cx="6446520" cy="5300425"/>
          </a:xfrm>
          <a:prstGeom prst="rect">
            <a:avLst/>
          </a:prstGeom>
          <a:solidFill>
            <a:schemeClr val="bg1"/>
          </a:solidFill>
        </p:spPr>
        <p:txBody>
          <a:bodyPr wrap="square">
            <a:spAutoFit/>
          </a:bodyPr>
          <a:lstStyle/>
          <a:p>
            <a:pPr lvl="0">
              <a:lnSpc>
                <a:spcPct val="90000"/>
              </a:lnSpc>
              <a:spcBef>
                <a:spcPts val="1000"/>
              </a:spcBef>
            </a:pPr>
            <a:r>
              <a:rPr lang="en-US" b="1" u="sng" dirty="0">
                <a:solidFill>
                  <a:prstClr val="black"/>
                </a:solidFill>
              </a:rPr>
              <a:t>Professional Partners </a:t>
            </a:r>
            <a:r>
              <a:rPr lang="en-US" b="1" u="sng" dirty="0" smtClean="0">
                <a:solidFill>
                  <a:prstClr val="black"/>
                </a:solidFill>
              </a:rPr>
              <a:t>membership (Companies)  </a:t>
            </a:r>
            <a:endParaRPr lang="en-US" b="1" dirty="0">
              <a:solidFill>
                <a:prstClr val="black"/>
              </a:solidFill>
            </a:endParaRPr>
          </a:p>
          <a:p>
            <a:pPr lvl="1" indent="-223838">
              <a:lnSpc>
                <a:spcPct val="70000"/>
              </a:lnSpc>
              <a:spcBef>
                <a:spcPts val="500"/>
              </a:spcBef>
              <a:buFont typeface="Arial" panose="020B0604020202020204" pitchFamily="34" charset="0"/>
              <a:buChar char="•"/>
            </a:pPr>
            <a:r>
              <a:rPr lang="en-US" sz="1600" dirty="0">
                <a:solidFill>
                  <a:prstClr val="black"/>
                </a:solidFill>
              </a:rPr>
              <a:t>Reserved office space</a:t>
            </a:r>
          </a:p>
          <a:p>
            <a:pPr lvl="1" indent="-223838">
              <a:lnSpc>
                <a:spcPct val="70000"/>
              </a:lnSpc>
              <a:spcBef>
                <a:spcPts val="500"/>
              </a:spcBef>
              <a:buFont typeface="Arial" panose="020B0604020202020204" pitchFamily="34" charset="0"/>
              <a:buChar char="•"/>
            </a:pPr>
            <a:r>
              <a:rPr lang="en-US" sz="1600" dirty="0">
                <a:solidFill>
                  <a:prstClr val="black"/>
                </a:solidFill>
              </a:rPr>
              <a:t>Participation as mentors </a:t>
            </a:r>
          </a:p>
          <a:p>
            <a:pPr lvl="1" indent="-223838">
              <a:lnSpc>
                <a:spcPct val="70000"/>
              </a:lnSpc>
              <a:spcBef>
                <a:spcPts val="500"/>
              </a:spcBef>
              <a:buFont typeface="Arial" panose="020B0604020202020204" pitchFamily="34" charset="0"/>
              <a:buChar char="•"/>
            </a:pPr>
            <a:r>
              <a:rPr lang="en-US" sz="1600" dirty="0">
                <a:solidFill>
                  <a:prstClr val="black"/>
                </a:solidFill>
              </a:rPr>
              <a:t>Increase awareness among students for potential recruiting</a:t>
            </a:r>
          </a:p>
          <a:p>
            <a:pPr lvl="1" indent="-223838">
              <a:lnSpc>
                <a:spcPct val="70000"/>
              </a:lnSpc>
              <a:spcBef>
                <a:spcPts val="500"/>
              </a:spcBef>
              <a:buFont typeface="Arial" panose="020B0604020202020204" pitchFamily="34" charset="0"/>
              <a:buChar char="•"/>
            </a:pPr>
            <a:r>
              <a:rPr lang="en-US" sz="1600" dirty="0">
                <a:solidFill>
                  <a:prstClr val="black"/>
                </a:solidFill>
              </a:rPr>
              <a:t>Ability to submit projects for innovation competitions and courses</a:t>
            </a:r>
          </a:p>
          <a:p>
            <a:pPr lvl="1" indent="-223838">
              <a:lnSpc>
                <a:spcPct val="70000"/>
              </a:lnSpc>
              <a:spcBef>
                <a:spcPts val="500"/>
              </a:spcBef>
              <a:buFont typeface="Arial" panose="020B0604020202020204" pitchFamily="34" charset="0"/>
              <a:buChar char="•"/>
            </a:pPr>
            <a:r>
              <a:rPr lang="en-US" sz="1600" dirty="0">
                <a:solidFill>
                  <a:prstClr val="black"/>
                </a:solidFill>
              </a:rPr>
              <a:t>Access to Career Center for job postings and internships</a:t>
            </a:r>
          </a:p>
          <a:p>
            <a:pPr lvl="1" indent="-223838">
              <a:lnSpc>
                <a:spcPct val="70000"/>
              </a:lnSpc>
              <a:spcBef>
                <a:spcPts val="500"/>
              </a:spcBef>
              <a:buFont typeface="Arial" panose="020B0604020202020204" pitchFamily="34" charset="0"/>
              <a:buChar char="•"/>
            </a:pPr>
            <a:r>
              <a:rPr lang="en-US" sz="1600" dirty="0">
                <a:solidFill>
                  <a:prstClr val="black"/>
                </a:solidFill>
              </a:rPr>
              <a:t>Access to review early stage concepts</a:t>
            </a:r>
          </a:p>
          <a:p>
            <a:pPr lvl="1" indent="-223838">
              <a:lnSpc>
                <a:spcPct val="70000"/>
              </a:lnSpc>
              <a:spcBef>
                <a:spcPts val="500"/>
              </a:spcBef>
              <a:buFont typeface="Arial" panose="020B0604020202020204" pitchFamily="34" charset="0"/>
              <a:buChar char="•"/>
            </a:pPr>
            <a:r>
              <a:rPr lang="en-US" sz="1600" dirty="0">
                <a:solidFill>
                  <a:prstClr val="black"/>
                </a:solidFill>
              </a:rPr>
              <a:t>Access to review university license </a:t>
            </a:r>
            <a:r>
              <a:rPr lang="en-US" sz="1600" dirty="0" smtClean="0">
                <a:solidFill>
                  <a:prstClr val="black"/>
                </a:solidFill>
              </a:rPr>
              <a:t>portfolio</a:t>
            </a:r>
            <a:endParaRPr lang="en-US" dirty="0">
              <a:solidFill>
                <a:prstClr val="black"/>
              </a:solidFill>
            </a:endParaRPr>
          </a:p>
          <a:p>
            <a:pPr marL="173038" lvl="0" indent="-173038">
              <a:lnSpc>
                <a:spcPct val="90000"/>
              </a:lnSpc>
              <a:spcBef>
                <a:spcPts val="1000"/>
              </a:spcBef>
            </a:pPr>
            <a:r>
              <a:rPr lang="en-US" b="1" u="sng" dirty="0">
                <a:solidFill>
                  <a:prstClr val="black"/>
                </a:solidFill>
              </a:rPr>
              <a:t>Funding Opportunities – Eligibility Based on Membership Level </a:t>
            </a:r>
            <a:endParaRPr lang="en-US" b="1" dirty="0" smtClean="0">
              <a:solidFill>
                <a:prstClr val="black"/>
              </a:solidFill>
            </a:endParaRPr>
          </a:p>
          <a:p>
            <a:pPr lvl="1" indent="-223838">
              <a:lnSpc>
                <a:spcPct val="70000"/>
              </a:lnSpc>
              <a:spcBef>
                <a:spcPts val="500"/>
              </a:spcBef>
              <a:buFont typeface="Arial" panose="020B0604020202020204" pitchFamily="34" charset="0"/>
              <a:buChar char="•"/>
            </a:pPr>
            <a:r>
              <a:rPr lang="en-US" sz="1600" b="1" dirty="0" smtClean="0">
                <a:solidFill>
                  <a:prstClr val="black"/>
                </a:solidFill>
              </a:rPr>
              <a:t>BVC Innovation Grant </a:t>
            </a:r>
            <a:r>
              <a:rPr lang="en-US" sz="1600" dirty="0" smtClean="0">
                <a:solidFill>
                  <a:prstClr val="black"/>
                </a:solidFill>
              </a:rPr>
              <a:t>(Seed funding to develop an idea or prototype)</a:t>
            </a:r>
          </a:p>
          <a:p>
            <a:pPr lvl="1" indent="-223838">
              <a:lnSpc>
                <a:spcPct val="70000"/>
              </a:lnSpc>
              <a:spcBef>
                <a:spcPts val="500"/>
              </a:spcBef>
              <a:buFont typeface="Arial" panose="020B0604020202020204" pitchFamily="34" charset="0"/>
              <a:buChar char="•"/>
            </a:pPr>
            <a:r>
              <a:rPr lang="en-US" sz="1600" b="1" dirty="0" smtClean="0">
                <a:solidFill>
                  <a:prstClr val="black"/>
                </a:solidFill>
              </a:rPr>
              <a:t>Innov8x </a:t>
            </a:r>
            <a:r>
              <a:rPr lang="en-US" sz="1600" b="1" dirty="0">
                <a:solidFill>
                  <a:prstClr val="black"/>
                </a:solidFill>
              </a:rPr>
              <a:t>Grant </a:t>
            </a:r>
            <a:r>
              <a:rPr lang="en-US" sz="1600" dirty="0">
                <a:solidFill>
                  <a:prstClr val="black"/>
                </a:solidFill>
              </a:rPr>
              <a:t>(Seed funding to work in the Innov8x Lab)</a:t>
            </a:r>
          </a:p>
          <a:p>
            <a:pPr lvl="1" indent="-223838">
              <a:lnSpc>
                <a:spcPct val="70000"/>
              </a:lnSpc>
              <a:spcBef>
                <a:spcPts val="500"/>
              </a:spcBef>
              <a:buFont typeface="Arial" panose="020B0604020202020204" pitchFamily="34" charset="0"/>
              <a:buChar char="•"/>
            </a:pPr>
            <a:r>
              <a:rPr lang="en-US" sz="1600" b="1" dirty="0">
                <a:solidFill>
                  <a:prstClr val="black"/>
                </a:solidFill>
              </a:rPr>
              <a:t>BVC Startup Accelerator Grant </a:t>
            </a:r>
            <a:r>
              <a:rPr lang="en-US" sz="1600" dirty="0">
                <a:solidFill>
                  <a:prstClr val="black"/>
                </a:solidFill>
              </a:rPr>
              <a:t>(Seed funding from Mines Foundation &amp; CO OEDIT to pursue </a:t>
            </a:r>
            <a:r>
              <a:rPr lang="en-US" sz="1600" dirty="0" smtClean="0">
                <a:solidFill>
                  <a:prstClr val="black"/>
                </a:solidFill>
              </a:rPr>
              <a:t>commercialization)</a:t>
            </a:r>
            <a:endParaRPr lang="en-US" sz="1600" dirty="0">
              <a:solidFill>
                <a:prstClr val="black"/>
              </a:solidFill>
            </a:endParaRPr>
          </a:p>
          <a:p>
            <a:pPr lvl="1" indent="-223838">
              <a:lnSpc>
                <a:spcPct val="70000"/>
              </a:lnSpc>
              <a:spcBef>
                <a:spcPts val="500"/>
              </a:spcBef>
              <a:buFont typeface="Arial" panose="020B0604020202020204" pitchFamily="34" charset="0"/>
              <a:buChar char="•"/>
            </a:pPr>
            <a:r>
              <a:rPr lang="en-US" sz="1600" b="1" dirty="0">
                <a:solidFill>
                  <a:prstClr val="black"/>
                </a:solidFill>
              </a:rPr>
              <a:t>Proof of Concept Grant </a:t>
            </a:r>
            <a:r>
              <a:rPr lang="en-US" sz="1600" dirty="0">
                <a:solidFill>
                  <a:prstClr val="black"/>
                </a:solidFill>
              </a:rPr>
              <a:t>(Funding for faculty/staff to develop a research idea for commercialization)</a:t>
            </a:r>
          </a:p>
          <a:p>
            <a:pPr lvl="1" indent="-223838">
              <a:lnSpc>
                <a:spcPct val="70000"/>
              </a:lnSpc>
              <a:spcBef>
                <a:spcPts val="500"/>
              </a:spcBef>
              <a:buFont typeface="Arial" panose="020B0604020202020204" pitchFamily="34" charset="0"/>
              <a:buChar char="•"/>
            </a:pPr>
            <a:r>
              <a:rPr lang="en-US" sz="1600" b="1" dirty="0">
                <a:solidFill>
                  <a:prstClr val="black"/>
                </a:solidFill>
              </a:rPr>
              <a:t>Proof of Concept 2 Grant </a:t>
            </a:r>
            <a:r>
              <a:rPr lang="en-US" sz="1600" dirty="0">
                <a:solidFill>
                  <a:prstClr val="black"/>
                </a:solidFill>
              </a:rPr>
              <a:t>(Funding to explore commercialization opportunities for POC </a:t>
            </a:r>
            <a:r>
              <a:rPr lang="en-US" sz="1600" dirty="0" smtClean="0">
                <a:solidFill>
                  <a:prstClr val="black"/>
                </a:solidFill>
              </a:rPr>
              <a:t>projects)</a:t>
            </a:r>
            <a:endParaRPr lang="en-US" sz="1600" dirty="0">
              <a:solidFill>
                <a:prstClr val="black"/>
              </a:solidFill>
            </a:endParaRPr>
          </a:p>
          <a:p>
            <a:pPr lvl="1" indent="-223838">
              <a:lnSpc>
                <a:spcPct val="70000"/>
              </a:lnSpc>
              <a:spcBef>
                <a:spcPts val="500"/>
              </a:spcBef>
              <a:buFont typeface="Arial" panose="020B0604020202020204" pitchFamily="34" charset="0"/>
              <a:buChar char="•"/>
            </a:pPr>
            <a:r>
              <a:rPr lang="en-US" sz="1600" b="1" dirty="0">
                <a:solidFill>
                  <a:prstClr val="black"/>
                </a:solidFill>
              </a:rPr>
              <a:t>Nickoloff Faculty Fellowships </a:t>
            </a:r>
            <a:r>
              <a:rPr lang="en-US" sz="1600" dirty="0">
                <a:solidFill>
                  <a:prstClr val="black"/>
                </a:solidFill>
              </a:rPr>
              <a:t>(Funding to develop entrepreneurial mindset in faculty)</a:t>
            </a:r>
          </a:p>
          <a:p>
            <a:pPr lvl="1" indent="-223838">
              <a:lnSpc>
                <a:spcPct val="70000"/>
              </a:lnSpc>
              <a:spcBef>
                <a:spcPts val="500"/>
              </a:spcBef>
              <a:buFont typeface="Arial" panose="020B0604020202020204" pitchFamily="34" charset="0"/>
              <a:buChar char="•"/>
            </a:pPr>
            <a:r>
              <a:rPr lang="en-US" sz="1600" b="1" dirty="0">
                <a:solidFill>
                  <a:prstClr val="black"/>
                </a:solidFill>
              </a:rPr>
              <a:t>Mines Venture Fund </a:t>
            </a:r>
            <a:r>
              <a:rPr lang="en-US" sz="1600" b="1" dirty="0" smtClean="0">
                <a:solidFill>
                  <a:prstClr val="black"/>
                </a:solidFill>
              </a:rPr>
              <a:t>1 </a:t>
            </a:r>
            <a:r>
              <a:rPr lang="en-US" sz="1600" dirty="0" smtClean="0">
                <a:solidFill>
                  <a:prstClr val="black"/>
                </a:solidFill>
              </a:rPr>
              <a:t>(Future </a:t>
            </a:r>
            <a:r>
              <a:rPr lang="en-US" sz="1600" dirty="0">
                <a:solidFill>
                  <a:prstClr val="black"/>
                </a:solidFill>
              </a:rPr>
              <a:t>Equity-based funding for new startups; late 2022)</a:t>
            </a:r>
          </a:p>
          <a:p>
            <a:pPr lvl="1" indent="-223838">
              <a:lnSpc>
                <a:spcPct val="70000"/>
              </a:lnSpc>
              <a:spcBef>
                <a:spcPts val="500"/>
              </a:spcBef>
              <a:buFont typeface="Arial" panose="020B0604020202020204" pitchFamily="34" charset="0"/>
              <a:buChar char="•"/>
            </a:pPr>
            <a:r>
              <a:rPr lang="en-US" sz="1600" dirty="0">
                <a:solidFill>
                  <a:prstClr val="black"/>
                </a:solidFill>
              </a:rPr>
              <a:t>Introductions to Affiliated Accelerators and Venture </a:t>
            </a:r>
            <a:r>
              <a:rPr lang="en-US" sz="1600" dirty="0" smtClean="0">
                <a:solidFill>
                  <a:prstClr val="black"/>
                </a:solidFill>
              </a:rPr>
              <a:t>Funds</a:t>
            </a:r>
            <a:endParaRPr lang="en-US" sz="1600" dirty="0" smtClean="0">
              <a:solidFill>
                <a:prstClr val="black"/>
              </a:solidFill>
            </a:endParaRPr>
          </a:p>
        </p:txBody>
      </p:sp>
    </p:spTree>
    <p:extLst>
      <p:ext uri="{BB962C8B-B14F-4D97-AF65-F5344CB8AC3E}">
        <p14:creationId xmlns:p14="http://schemas.microsoft.com/office/powerpoint/2010/main" val="349188611"/>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New Partners in Entrepreneurship and Innovation</a:t>
            </a:r>
            <a:endParaRPr lang="en-US" dirty="0"/>
          </a:p>
        </p:txBody>
      </p:sp>
      <p:sp>
        <p:nvSpPr>
          <p:cNvPr id="3" name="Content Placeholder 2"/>
          <p:cNvSpPr>
            <a:spLocks noGrp="1"/>
          </p:cNvSpPr>
          <p:nvPr>
            <p:ph idx="1"/>
          </p:nvPr>
        </p:nvSpPr>
        <p:spPr>
          <a:xfrm>
            <a:off x="225552" y="1526293"/>
            <a:ext cx="11853672" cy="2455122"/>
          </a:xfrm>
          <a:ln w="28575">
            <a:solidFill>
              <a:schemeClr val="tx1"/>
            </a:solidFill>
          </a:ln>
        </p:spPr>
        <p:txBody>
          <a:bodyPr>
            <a:normAutofit fontScale="70000" lnSpcReduction="20000"/>
          </a:bodyPr>
          <a:lstStyle/>
          <a:p>
            <a:pPr marL="0" indent="0" fontAlgn="base">
              <a:buNone/>
            </a:pPr>
            <a:r>
              <a:rPr lang="en-US" sz="4000" b="1" dirty="0"/>
              <a:t>West Gate </a:t>
            </a:r>
            <a:r>
              <a:rPr lang="en-US" sz="4000" dirty="0"/>
              <a:t>at Mines</a:t>
            </a:r>
          </a:p>
          <a:p>
            <a:pPr lvl="1" fontAlgn="base"/>
            <a:r>
              <a:rPr lang="en-US" dirty="0" smtClean="0"/>
              <a:t>The </a:t>
            </a:r>
            <a:r>
              <a:rPr lang="en-US" dirty="0"/>
              <a:t>U.S. Department of Energy (DOE) launched the latest expansion of its Lab-Embedded Entrepreneurship Program to accelerate the commercialization of clean energy technologies. Hosted by the National Renewable Energy Laboratory (NREL), with support from the Colorado School of </a:t>
            </a:r>
            <a:r>
              <a:rPr lang="en-US" dirty="0" smtClean="0"/>
              <a:t>Mines, where Innovators will reside.</a:t>
            </a:r>
          </a:p>
          <a:p>
            <a:pPr lvl="1" fontAlgn="base"/>
            <a:r>
              <a:rPr lang="en-US" dirty="0"/>
              <a:t>Through West Gate, up to five innovators will be selected via a competitive process and will each receive: </a:t>
            </a:r>
          </a:p>
          <a:p>
            <a:pPr lvl="2" fontAlgn="base"/>
            <a:r>
              <a:rPr lang="en-US" dirty="0"/>
              <a:t>Two-year paid fellowships: Each fellowship provides an annual stipend of $100,000 with healthcare and relocation benefits for qualifying candidates.</a:t>
            </a:r>
          </a:p>
          <a:p>
            <a:pPr lvl="2" fontAlgn="base"/>
            <a:r>
              <a:rPr lang="en-US" dirty="0"/>
              <a:t>National laboratory access and research funding: Participants will gain unparalleled access to NREL’s facilities, equipment, and expertise, as well as receive $175,000 of research and development funding to foster research collaboration.</a:t>
            </a:r>
          </a:p>
          <a:p>
            <a:pPr lvl="2" fontAlgn="base"/>
            <a:r>
              <a:rPr lang="en-US" dirty="0"/>
              <a:t>Business mentors, entrepreneurial training, and networking: Fellows will have access to experienced business mentorship, entrepreneurial training programs, and exclusive networking opportunities.  These programs will  expose fellows to a wide range of leaders from academia, industry, government, and finance that can serve as advisors and partners. </a:t>
            </a:r>
          </a:p>
          <a:p>
            <a:endParaRPr lang="en-US" dirty="0"/>
          </a:p>
        </p:txBody>
      </p:sp>
      <p:sp>
        <p:nvSpPr>
          <p:cNvPr id="4" name="Subtitle 3"/>
          <p:cNvSpPr>
            <a:spLocks noGrp="1"/>
          </p:cNvSpPr>
          <p:nvPr>
            <p:ph type="subTitle" idx="13"/>
          </p:nvPr>
        </p:nvSpPr>
        <p:spPr/>
        <p:txBody>
          <a:bodyPr/>
          <a:lstStyle/>
          <a:p>
            <a:endParaRPr lang="en-US"/>
          </a:p>
        </p:txBody>
      </p:sp>
      <p:sp>
        <p:nvSpPr>
          <p:cNvPr id="5" name="Content Placeholder 2"/>
          <p:cNvSpPr txBox="1">
            <a:spLocks/>
          </p:cNvSpPr>
          <p:nvPr/>
        </p:nvSpPr>
        <p:spPr>
          <a:xfrm>
            <a:off x="225552" y="3977570"/>
            <a:ext cx="11853672" cy="2834710"/>
          </a:xfrm>
          <a:prstGeom prst="rect">
            <a:avLst/>
          </a:prstGeom>
          <a:solidFill>
            <a:srgbClr val="FFFFFF"/>
          </a:solidFill>
          <a:ln w="28575">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223838"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90563" indent="-2333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14400" indent="-2238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147763" indent="-2333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cap="all" dirty="0" smtClean="0"/>
              <a:t>I-CORPS@MINES</a:t>
            </a:r>
            <a:r>
              <a:rPr lang="en-US" cap="all" dirty="0"/>
              <a:t> </a:t>
            </a:r>
            <a:r>
              <a:rPr lang="en-US" cap="all" dirty="0" smtClean="0"/>
              <a:t>(NSF WESTERN I-CORPS HUB)</a:t>
            </a:r>
            <a:endParaRPr lang="en-US" cap="all" dirty="0"/>
          </a:p>
          <a:p>
            <a:pPr lvl="1"/>
            <a:r>
              <a:rPr lang="en-US" dirty="0"/>
              <a:t>The Colorado School of Mines is a proud affiliate of the Western Innovation Corps Hub, one of only </a:t>
            </a:r>
            <a:r>
              <a:rPr lang="en-US" dirty="0" smtClean="0"/>
              <a:t>five</a:t>
            </a:r>
            <a:r>
              <a:rPr lang="en-US" dirty="0"/>
              <a:t> </a:t>
            </a:r>
            <a:r>
              <a:rPr lang="en-US" dirty="0">
                <a:hlinkClick r:id="rId2"/>
              </a:rPr>
              <a:t>National Science Foundation Innovation Corps </a:t>
            </a:r>
            <a:r>
              <a:rPr lang="en-US" dirty="0"/>
              <a:t>(I-Corps) National Hubs, in a partnership between UCLA, USC, and CU Boulder. Our collaboration extends to Caltech, UC Riverside, University of Utah, and University of New Mexico</a:t>
            </a:r>
            <a:r>
              <a:rPr lang="en-US" dirty="0" smtClean="0"/>
              <a:t>.</a:t>
            </a:r>
          </a:p>
          <a:p>
            <a:pPr lvl="1" fontAlgn="base"/>
            <a:r>
              <a:rPr lang="en-US" b="1" dirty="0"/>
              <a:t>Team Application </a:t>
            </a:r>
            <a:r>
              <a:rPr lang="en-US" dirty="0"/>
              <a:t>eligibility</a:t>
            </a:r>
          </a:p>
          <a:p>
            <a:pPr lvl="2" fontAlgn="base"/>
            <a:r>
              <a:rPr lang="en-US" dirty="0"/>
              <a:t>You are eligible for $50,000 to conduct customer discovery while participating in an immersive entrepreneurial experience. The success rate for I-Corps teams applying for SBIR grants is roughly 50%, or at least 3 times higher than without this training. This funding comes directly to you as a university principal investigator.</a:t>
            </a:r>
          </a:p>
          <a:p>
            <a:pPr lvl="1"/>
            <a:endParaRPr lang="en-US" dirty="0"/>
          </a:p>
        </p:txBody>
      </p:sp>
    </p:spTree>
    <p:extLst>
      <p:ext uri="{BB962C8B-B14F-4D97-AF65-F5344CB8AC3E}">
        <p14:creationId xmlns:p14="http://schemas.microsoft.com/office/powerpoint/2010/main" val="3435229120"/>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Opportunities </a:t>
            </a:r>
            <a:r>
              <a:rPr lang="en-US" dirty="0" smtClean="0"/>
              <a:t>to engage </a:t>
            </a:r>
            <a:r>
              <a:rPr lang="en-US" dirty="0" smtClean="0"/>
              <a:t>Partners in E&amp;I at Mines</a:t>
            </a:r>
            <a:endParaRPr lang="en-US" dirty="0"/>
          </a:p>
        </p:txBody>
      </p:sp>
      <p:sp>
        <p:nvSpPr>
          <p:cNvPr id="4" name="Subtitle 3"/>
          <p:cNvSpPr>
            <a:spLocks noGrp="1"/>
          </p:cNvSpPr>
          <p:nvPr>
            <p:ph type="subTitle" idx="13"/>
          </p:nvPr>
        </p:nvSpPr>
        <p:spPr/>
        <p:txBody>
          <a:bodyPr/>
          <a:lstStyle/>
          <a:p>
            <a:endParaRPr lang="en-US"/>
          </a:p>
        </p:txBody>
      </p:sp>
      <p:sp>
        <p:nvSpPr>
          <p:cNvPr id="5" name="Content Placeholder 2"/>
          <p:cNvSpPr>
            <a:spLocks noGrp="1"/>
          </p:cNvSpPr>
          <p:nvPr>
            <p:ph idx="1"/>
          </p:nvPr>
        </p:nvSpPr>
        <p:spPr>
          <a:xfrm>
            <a:off x="502920" y="1549950"/>
            <a:ext cx="10973543" cy="4789518"/>
          </a:xfrm>
        </p:spPr>
        <p:txBody>
          <a:bodyPr>
            <a:normAutofit fontScale="92500" lnSpcReduction="10000"/>
          </a:bodyPr>
          <a:lstStyle/>
          <a:p>
            <a:pPr marL="0" indent="0">
              <a:buNone/>
            </a:pPr>
            <a:r>
              <a:rPr lang="en-US" sz="2400" dirty="0" smtClean="0"/>
              <a:t>External sponsorship </a:t>
            </a:r>
            <a:r>
              <a:rPr lang="en-US" sz="2400" dirty="0"/>
              <a:t>of entrepreneurial </a:t>
            </a:r>
            <a:r>
              <a:rPr lang="en-US" sz="2400" dirty="0" smtClean="0"/>
              <a:t>activities </a:t>
            </a:r>
            <a:r>
              <a:rPr lang="en-US" sz="2400" dirty="0"/>
              <a:t>in </a:t>
            </a:r>
            <a:r>
              <a:rPr lang="en-US" sz="2400" dirty="0" smtClean="0"/>
              <a:t>translational research</a:t>
            </a:r>
            <a:endParaRPr lang="en-US" sz="2400" dirty="0"/>
          </a:p>
          <a:p>
            <a:pPr marL="573088" lvl="1" indent="-344488"/>
            <a:r>
              <a:rPr lang="en-US" sz="2000" dirty="0" smtClean="0"/>
              <a:t>(Named) Translational </a:t>
            </a:r>
            <a:r>
              <a:rPr lang="en-US" sz="2000" dirty="0"/>
              <a:t>E&amp;I Faculty Fellows </a:t>
            </a:r>
            <a:r>
              <a:rPr lang="en-US" sz="2000" dirty="0" smtClean="0"/>
              <a:t>– </a:t>
            </a:r>
          </a:p>
          <a:p>
            <a:pPr lvl="2">
              <a:spcBef>
                <a:spcPts val="600"/>
              </a:spcBef>
              <a:spcAft>
                <a:spcPts val="600"/>
              </a:spcAft>
              <a:buFont typeface="Calibri" panose="020F0502020204030204" pitchFamily="34" charset="0"/>
              <a:buChar char="‐"/>
            </a:pPr>
            <a:r>
              <a:rPr lang="en-US" sz="1800" dirty="0"/>
              <a:t>Support faculty that receive Proof of Concept funding to take either NSF I-Corps or E&amp;I Faculty Boot Camp (e.g., Nickoloff E&amp;I Fellows Program</a:t>
            </a:r>
            <a:r>
              <a:rPr lang="en-US" sz="1800" dirty="0" smtClean="0"/>
              <a:t>)</a:t>
            </a:r>
            <a:endParaRPr lang="en-US" sz="1800" dirty="0"/>
          </a:p>
          <a:p>
            <a:pPr marL="573088" lvl="1" indent="-344488"/>
            <a:r>
              <a:rPr lang="en-US" sz="2000" dirty="0" smtClean="0"/>
              <a:t>(Named) Translational Innovation </a:t>
            </a:r>
            <a:r>
              <a:rPr lang="en-US" sz="2000" dirty="0"/>
              <a:t>Faculty Chairs – associated with commercial / industrial funding and </a:t>
            </a:r>
            <a:r>
              <a:rPr lang="en-US" sz="2000" dirty="0" smtClean="0"/>
              <a:t>endowments</a:t>
            </a:r>
          </a:p>
          <a:p>
            <a:pPr lvl="2">
              <a:spcBef>
                <a:spcPts val="600"/>
              </a:spcBef>
              <a:spcAft>
                <a:spcPts val="600"/>
              </a:spcAft>
              <a:buFont typeface="Calibri" panose="020F0502020204030204" pitchFamily="34" charset="0"/>
              <a:buChar char="‐"/>
            </a:pPr>
            <a:r>
              <a:rPr lang="en-US" sz="1800" dirty="0"/>
              <a:t>Chairs would be 0.5 FTE in E&amp;I, and receive funds for grad students and postdocs to pursue translation opportunities</a:t>
            </a:r>
          </a:p>
          <a:p>
            <a:pPr marL="573088" lvl="1" indent="-344488"/>
            <a:r>
              <a:rPr lang="en-US" sz="2000" dirty="0" smtClean="0"/>
              <a:t>(Named) Academic </a:t>
            </a:r>
            <a:r>
              <a:rPr lang="en-US" sz="2000" dirty="0"/>
              <a:t>Entrepreneurial Faculty Chairs – associated with private endowments focused on issues/program </a:t>
            </a:r>
            <a:r>
              <a:rPr lang="en-US" sz="2000" dirty="0" smtClean="0"/>
              <a:t>areas </a:t>
            </a:r>
          </a:p>
          <a:p>
            <a:pPr lvl="2">
              <a:spcBef>
                <a:spcPts val="600"/>
              </a:spcBef>
              <a:spcAft>
                <a:spcPts val="600"/>
              </a:spcAft>
              <a:buFont typeface="Calibri" panose="020F0502020204030204" pitchFamily="34" charset="0"/>
              <a:buChar char="‐"/>
            </a:pPr>
            <a:r>
              <a:rPr lang="en-US" sz="1800" dirty="0"/>
              <a:t>Chairs would be 0.5 FTE in E&amp;I, and receive funds for grad students and postdocs to pursue educational and academic initiatives</a:t>
            </a:r>
          </a:p>
          <a:p>
            <a:pPr marL="573088" lvl="1" indent="-344488"/>
            <a:r>
              <a:rPr lang="en-US" sz="2100" dirty="0"/>
              <a:t>(Named) </a:t>
            </a:r>
            <a:r>
              <a:rPr lang="en-US" sz="2100" dirty="0" smtClean="0"/>
              <a:t>Accelerator, </a:t>
            </a:r>
            <a:r>
              <a:rPr lang="en-US" sz="2100" dirty="0"/>
              <a:t>Innovation Competitions, Start-up </a:t>
            </a:r>
            <a:r>
              <a:rPr lang="en-US" sz="2100" dirty="0" smtClean="0"/>
              <a:t>Competitions and follow-on start-ups</a:t>
            </a:r>
            <a:endParaRPr lang="en-US" sz="2100" dirty="0"/>
          </a:p>
          <a:p>
            <a:pPr lvl="2">
              <a:spcBef>
                <a:spcPts val="600"/>
              </a:spcBef>
              <a:buFont typeface="Calibri" panose="020F0502020204030204" pitchFamily="34" charset="0"/>
              <a:buChar char="‐"/>
            </a:pPr>
            <a:r>
              <a:rPr lang="en-US" sz="1800" dirty="0" smtClean="0"/>
              <a:t>Perfect for </a:t>
            </a:r>
            <a:r>
              <a:rPr lang="en-US" sz="1800" dirty="0"/>
              <a:t>collaboration &amp; sponsor co-location</a:t>
            </a:r>
          </a:p>
          <a:p>
            <a:pPr lvl="2">
              <a:spcBef>
                <a:spcPts val="600"/>
              </a:spcBef>
              <a:buFont typeface="Calibri" panose="020F0502020204030204" pitchFamily="34" charset="0"/>
              <a:buChar char="‐"/>
            </a:pPr>
            <a:r>
              <a:rPr lang="en-US" sz="1800" dirty="0"/>
              <a:t>Corporate </a:t>
            </a:r>
            <a:r>
              <a:rPr lang="en-US" sz="1800" dirty="0" smtClean="0"/>
              <a:t>sponsors </a:t>
            </a:r>
            <a:r>
              <a:rPr lang="en-US" sz="1800" dirty="0"/>
              <a:t>&amp; </a:t>
            </a:r>
            <a:r>
              <a:rPr lang="en-US" sz="1800" dirty="0" smtClean="0"/>
              <a:t>angel investors involvement in challenges</a:t>
            </a:r>
            <a:endParaRPr lang="en-US" sz="1800" dirty="0"/>
          </a:p>
          <a:p>
            <a:pPr lvl="2">
              <a:spcBef>
                <a:spcPts val="600"/>
              </a:spcBef>
              <a:buFont typeface="Calibri" panose="020F0502020204030204" pitchFamily="34" charset="0"/>
              <a:buChar char="‐"/>
            </a:pPr>
            <a:r>
              <a:rPr lang="en-US" sz="1800" dirty="0" smtClean="0"/>
              <a:t>Corporate Seed </a:t>
            </a:r>
            <a:r>
              <a:rPr lang="en-US" sz="1800" dirty="0"/>
              <a:t>and Venture </a:t>
            </a:r>
            <a:r>
              <a:rPr lang="en-US" sz="1800" dirty="0" smtClean="0"/>
              <a:t>Fund offices located on site</a:t>
            </a:r>
            <a:endParaRPr lang="en-US" sz="1800" dirty="0"/>
          </a:p>
          <a:p>
            <a:pPr marL="806451" lvl="2" indent="-344488"/>
            <a:endParaRPr lang="en-US" sz="1800" dirty="0"/>
          </a:p>
        </p:txBody>
      </p:sp>
    </p:spTree>
    <p:extLst>
      <p:ext uri="{BB962C8B-B14F-4D97-AF65-F5344CB8AC3E}">
        <p14:creationId xmlns:p14="http://schemas.microsoft.com/office/powerpoint/2010/main" val="1503632707"/>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Are Mines Graduates Entrepreneurial?</a:t>
            </a:r>
            <a:endParaRPr lang="en-US" dirty="0"/>
          </a:p>
        </p:txBody>
      </p:sp>
      <p:sp>
        <p:nvSpPr>
          <p:cNvPr id="3" name="Content Placeholder 2"/>
          <p:cNvSpPr>
            <a:spLocks noGrp="1"/>
          </p:cNvSpPr>
          <p:nvPr>
            <p:ph idx="1"/>
          </p:nvPr>
        </p:nvSpPr>
        <p:spPr/>
        <p:txBody>
          <a:bodyPr/>
          <a:lstStyle/>
          <a:p>
            <a:r>
              <a:rPr lang="en-US" dirty="0" smtClean="0"/>
              <a:t>A recent search on Linked-In found:</a:t>
            </a:r>
          </a:p>
        </p:txBody>
      </p:sp>
      <p:sp>
        <p:nvSpPr>
          <p:cNvPr id="4" name="Subtitle 3"/>
          <p:cNvSpPr>
            <a:spLocks noGrp="1"/>
          </p:cNvSpPr>
          <p:nvPr>
            <p:ph type="subTitle" idx="13"/>
          </p:nvPr>
        </p:nvSpPr>
        <p:spPr/>
        <p:txBody>
          <a:bodyPr/>
          <a:lstStyle/>
          <a:p>
            <a:endParaRPr lang="en-US"/>
          </a:p>
        </p:txBody>
      </p:sp>
      <p:graphicFrame>
        <p:nvGraphicFramePr>
          <p:cNvPr id="5" name="Table 4"/>
          <p:cNvGraphicFramePr>
            <a:graphicFrameLocks noGrp="1"/>
          </p:cNvGraphicFramePr>
          <p:nvPr>
            <p:extLst/>
          </p:nvPr>
        </p:nvGraphicFramePr>
        <p:xfrm>
          <a:off x="1492068" y="2415520"/>
          <a:ext cx="8200572" cy="2705120"/>
        </p:xfrm>
        <a:graphic>
          <a:graphicData uri="http://schemas.openxmlformats.org/drawingml/2006/table">
            <a:tbl>
              <a:tblPr firstRow="1" bandRow="1">
                <a:tableStyleId>{5C22544A-7EE6-4342-B048-85BDC9FD1C3A}</a:tableStyleId>
              </a:tblPr>
              <a:tblGrid>
                <a:gridCol w="4100286">
                  <a:extLst>
                    <a:ext uri="{9D8B030D-6E8A-4147-A177-3AD203B41FA5}">
                      <a16:colId xmlns:a16="http://schemas.microsoft.com/office/drawing/2014/main" val="1786864113"/>
                    </a:ext>
                  </a:extLst>
                </a:gridCol>
                <a:gridCol w="4100286">
                  <a:extLst>
                    <a:ext uri="{9D8B030D-6E8A-4147-A177-3AD203B41FA5}">
                      <a16:colId xmlns:a16="http://schemas.microsoft.com/office/drawing/2014/main" val="79345958"/>
                    </a:ext>
                  </a:extLst>
                </a:gridCol>
              </a:tblGrid>
              <a:tr h="541024">
                <a:tc>
                  <a:txBody>
                    <a:bodyPr/>
                    <a:lstStyle/>
                    <a:p>
                      <a:pPr algn="ctr"/>
                      <a:r>
                        <a:rPr lang="en-US" sz="2400" dirty="0" smtClean="0"/>
                        <a:t>Title</a:t>
                      </a:r>
                      <a:r>
                        <a:rPr lang="en-US" sz="2400" baseline="0" dirty="0" smtClean="0"/>
                        <a:t> Keyword</a:t>
                      </a:r>
                      <a:endParaRPr lang="en-US" sz="2400" dirty="0"/>
                    </a:p>
                  </a:txBody>
                  <a:tcPr/>
                </a:tc>
                <a:tc>
                  <a:txBody>
                    <a:bodyPr/>
                    <a:lstStyle/>
                    <a:p>
                      <a:pPr algn="ctr"/>
                      <a:r>
                        <a:rPr lang="en-US" sz="2400" dirty="0" smtClean="0"/>
                        <a:t># Mines</a:t>
                      </a:r>
                      <a:r>
                        <a:rPr lang="en-US" sz="2400" baseline="0" dirty="0" smtClean="0"/>
                        <a:t> Alumni</a:t>
                      </a:r>
                      <a:endParaRPr lang="en-US" sz="2400" dirty="0"/>
                    </a:p>
                  </a:txBody>
                  <a:tcPr/>
                </a:tc>
                <a:extLst>
                  <a:ext uri="{0D108BD9-81ED-4DB2-BD59-A6C34878D82A}">
                    <a16:rowId xmlns:a16="http://schemas.microsoft.com/office/drawing/2014/main" val="2679112117"/>
                  </a:ext>
                </a:extLst>
              </a:tr>
              <a:tr h="541024">
                <a:tc>
                  <a:txBody>
                    <a:bodyPr/>
                    <a:lstStyle/>
                    <a:p>
                      <a:pPr algn="ctr"/>
                      <a:r>
                        <a:rPr lang="en-US" sz="2400" dirty="0" smtClean="0"/>
                        <a:t>CTO (Chief Technical Officer)</a:t>
                      </a:r>
                      <a:endParaRPr lang="en-US" sz="2400" dirty="0"/>
                    </a:p>
                  </a:txBody>
                  <a:tcPr/>
                </a:tc>
                <a:tc>
                  <a:txBody>
                    <a:bodyPr/>
                    <a:lstStyle/>
                    <a:p>
                      <a:pPr algn="ctr"/>
                      <a:r>
                        <a:rPr lang="en-US" sz="2400" dirty="0" smtClean="0"/>
                        <a:t>72</a:t>
                      </a:r>
                      <a:endParaRPr lang="en-US" sz="2400" dirty="0"/>
                    </a:p>
                  </a:txBody>
                  <a:tcPr/>
                </a:tc>
                <a:extLst>
                  <a:ext uri="{0D108BD9-81ED-4DB2-BD59-A6C34878D82A}">
                    <a16:rowId xmlns:a16="http://schemas.microsoft.com/office/drawing/2014/main" val="18865060"/>
                  </a:ext>
                </a:extLst>
              </a:tr>
              <a:tr h="541024">
                <a:tc>
                  <a:txBody>
                    <a:bodyPr/>
                    <a:lstStyle/>
                    <a:p>
                      <a:pPr algn="ctr"/>
                      <a:r>
                        <a:rPr lang="en-US" sz="2400" dirty="0" smtClean="0"/>
                        <a:t>Founder</a:t>
                      </a:r>
                      <a:endParaRPr lang="en-US" sz="2400" dirty="0"/>
                    </a:p>
                  </a:txBody>
                  <a:tcPr/>
                </a:tc>
                <a:tc>
                  <a:txBody>
                    <a:bodyPr/>
                    <a:lstStyle/>
                    <a:p>
                      <a:pPr algn="ctr"/>
                      <a:r>
                        <a:rPr lang="en-US" sz="2400" dirty="0" smtClean="0"/>
                        <a:t>512</a:t>
                      </a:r>
                    </a:p>
                  </a:txBody>
                  <a:tcPr/>
                </a:tc>
                <a:extLst>
                  <a:ext uri="{0D108BD9-81ED-4DB2-BD59-A6C34878D82A}">
                    <a16:rowId xmlns:a16="http://schemas.microsoft.com/office/drawing/2014/main" val="311050777"/>
                  </a:ext>
                </a:extLst>
              </a:tr>
              <a:tr h="541024">
                <a:tc>
                  <a:txBody>
                    <a:bodyPr/>
                    <a:lstStyle/>
                    <a:p>
                      <a:pPr algn="ctr"/>
                      <a:r>
                        <a:rPr lang="en-US" sz="2400" dirty="0" smtClean="0"/>
                        <a:t>CEO (Chief Executive Officer)</a:t>
                      </a:r>
                      <a:endParaRPr lang="en-US" sz="2400" dirty="0"/>
                    </a:p>
                  </a:txBody>
                  <a:tcPr/>
                </a:tc>
                <a:tc>
                  <a:txBody>
                    <a:bodyPr/>
                    <a:lstStyle/>
                    <a:p>
                      <a:pPr algn="ctr"/>
                      <a:r>
                        <a:rPr lang="en-US" sz="2400" dirty="0" smtClean="0"/>
                        <a:t>476</a:t>
                      </a:r>
                      <a:endParaRPr lang="en-US" sz="2400" dirty="0"/>
                    </a:p>
                  </a:txBody>
                  <a:tcPr/>
                </a:tc>
                <a:extLst>
                  <a:ext uri="{0D108BD9-81ED-4DB2-BD59-A6C34878D82A}">
                    <a16:rowId xmlns:a16="http://schemas.microsoft.com/office/drawing/2014/main" val="2858458191"/>
                  </a:ext>
                </a:extLst>
              </a:tr>
              <a:tr h="541024">
                <a:tc>
                  <a:txBody>
                    <a:bodyPr/>
                    <a:lstStyle/>
                    <a:p>
                      <a:pPr algn="ctr"/>
                      <a:r>
                        <a:rPr lang="en-US" sz="2400" dirty="0" smtClean="0"/>
                        <a:t>President</a:t>
                      </a:r>
                      <a:endParaRPr lang="en-US" sz="2400" dirty="0"/>
                    </a:p>
                  </a:txBody>
                  <a:tcPr/>
                </a:tc>
                <a:tc>
                  <a:txBody>
                    <a:bodyPr/>
                    <a:lstStyle/>
                    <a:p>
                      <a:pPr algn="ctr"/>
                      <a:r>
                        <a:rPr lang="en-US" sz="2400" dirty="0" smtClean="0"/>
                        <a:t>2,059</a:t>
                      </a:r>
                      <a:endParaRPr lang="en-US" sz="2400" dirty="0"/>
                    </a:p>
                  </a:txBody>
                  <a:tcPr/>
                </a:tc>
                <a:extLst>
                  <a:ext uri="{0D108BD9-81ED-4DB2-BD59-A6C34878D82A}">
                    <a16:rowId xmlns:a16="http://schemas.microsoft.com/office/drawing/2014/main" val="213402331"/>
                  </a:ext>
                </a:extLst>
              </a:tr>
            </a:tbl>
          </a:graphicData>
        </a:graphic>
      </p:graphicFrame>
      <p:sp>
        <p:nvSpPr>
          <p:cNvPr id="11" name="TextBox 10"/>
          <p:cNvSpPr txBox="1"/>
          <p:nvPr/>
        </p:nvSpPr>
        <p:spPr>
          <a:xfrm>
            <a:off x="2236506" y="5431552"/>
            <a:ext cx="6711695" cy="523220"/>
          </a:xfrm>
          <a:prstGeom prst="rect">
            <a:avLst/>
          </a:prstGeom>
          <a:noFill/>
        </p:spPr>
        <p:txBody>
          <a:bodyPr wrap="square" rtlCol="0">
            <a:spAutoFit/>
          </a:bodyPr>
          <a:lstStyle/>
          <a:p>
            <a:r>
              <a:rPr lang="en-US" sz="2800" dirty="0" smtClean="0"/>
              <a:t>Roughly 11% of </a:t>
            </a:r>
            <a:r>
              <a:rPr lang="en-US" sz="2800" smtClean="0"/>
              <a:t>our 30,000 </a:t>
            </a:r>
            <a:r>
              <a:rPr lang="en-US" sz="2800" dirty="0" smtClean="0"/>
              <a:t>alumni! </a:t>
            </a:r>
            <a:endParaRPr lang="en-US" sz="2800" dirty="0"/>
          </a:p>
        </p:txBody>
      </p:sp>
    </p:spTree>
    <p:extLst>
      <p:ext uri="{BB962C8B-B14F-4D97-AF65-F5344CB8AC3E}">
        <p14:creationId xmlns:p14="http://schemas.microsoft.com/office/powerpoint/2010/main" val="3163104092"/>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Center for Entrepreneurship: Mission and Vision</a:t>
            </a:r>
            <a:endParaRPr lang="en-US" dirty="0"/>
          </a:p>
        </p:txBody>
      </p:sp>
      <p:sp>
        <p:nvSpPr>
          <p:cNvPr id="3" name="Content Placeholder 2"/>
          <p:cNvSpPr>
            <a:spLocks noGrp="1"/>
          </p:cNvSpPr>
          <p:nvPr>
            <p:ph idx="1"/>
          </p:nvPr>
        </p:nvSpPr>
        <p:spPr>
          <a:xfrm>
            <a:off x="929071" y="1590058"/>
            <a:ext cx="10658707" cy="4351338"/>
          </a:xfrm>
        </p:spPr>
        <p:txBody>
          <a:bodyPr>
            <a:normAutofit fontScale="92500"/>
          </a:bodyPr>
          <a:lstStyle/>
          <a:p>
            <a:pPr marL="0" indent="0" fontAlgn="base">
              <a:buNone/>
            </a:pPr>
            <a:r>
              <a:rPr lang="en-US" b="1" cap="all" dirty="0" smtClean="0"/>
              <a:t>VISION</a:t>
            </a:r>
            <a:endParaRPr lang="en-US" b="1" cap="all" dirty="0"/>
          </a:p>
          <a:p>
            <a:pPr marL="0" indent="0" fontAlgn="base">
              <a:buNone/>
            </a:pPr>
            <a:r>
              <a:rPr lang="en-US" dirty="0" smtClean="0"/>
              <a:t>Integrate an entrepreneurial </a:t>
            </a:r>
            <a:r>
              <a:rPr lang="en-US" dirty="0"/>
              <a:t>and innovative </a:t>
            </a:r>
            <a:r>
              <a:rPr lang="en-US" dirty="0" smtClean="0"/>
              <a:t>solution-oriented </a:t>
            </a:r>
            <a:r>
              <a:rPr lang="en-US" dirty="0"/>
              <a:t>mindset in all academic departments at the Colorado School of Mines, where entrepreneurs are seamlessly connected with the infrastructure, resources, and funding they need to achieve their </a:t>
            </a:r>
            <a:r>
              <a:rPr lang="en-US" dirty="0" smtClean="0"/>
              <a:t>goal.</a:t>
            </a:r>
            <a:endParaRPr lang="en-US" dirty="0" smtClean="0"/>
          </a:p>
          <a:p>
            <a:pPr marL="0" indent="0" fontAlgn="base">
              <a:buNone/>
            </a:pPr>
            <a:endParaRPr lang="en-US" dirty="0"/>
          </a:p>
          <a:p>
            <a:pPr marL="0" indent="0" fontAlgn="base">
              <a:buNone/>
            </a:pPr>
            <a:r>
              <a:rPr lang="en-US" b="1" cap="all" dirty="0"/>
              <a:t>MISSION</a:t>
            </a:r>
          </a:p>
          <a:p>
            <a:pPr marL="0" indent="0" fontAlgn="base">
              <a:buNone/>
            </a:pPr>
            <a:r>
              <a:rPr lang="en-US" dirty="0"/>
              <a:t>One, to educate all our students in modern entrepreneurial thinking, and </a:t>
            </a:r>
          </a:p>
          <a:p>
            <a:pPr marL="0" indent="0" fontAlgn="base">
              <a:buNone/>
            </a:pPr>
            <a:r>
              <a:rPr lang="en-US" dirty="0"/>
              <a:t>Two, to provide the opportunity for our </a:t>
            </a:r>
            <a:r>
              <a:rPr lang="en-US" dirty="0" smtClean="0"/>
              <a:t>students, faculty and alumni </a:t>
            </a:r>
            <a:r>
              <a:rPr lang="en-US" dirty="0"/>
              <a:t>to explore the commercialization of their science and technology ideas.</a:t>
            </a:r>
          </a:p>
          <a:p>
            <a:endParaRPr lang="en-US" dirty="0"/>
          </a:p>
        </p:txBody>
      </p:sp>
      <p:sp>
        <p:nvSpPr>
          <p:cNvPr id="4" name="Subtitle 3"/>
          <p:cNvSpPr>
            <a:spLocks noGrp="1"/>
          </p:cNvSpPr>
          <p:nvPr>
            <p:ph type="subTitle" idx="13"/>
          </p:nvPr>
        </p:nvSpPr>
        <p:spPr/>
        <p:txBody>
          <a:bodyPr/>
          <a:lstStyle/>
          <a:p>
            <a:endParaRPr lang="en-US"/>
          </a:p>
        </p:txBody>
      </p:sp>
      <p:pic>
        <p:nvPicPr>
          <p:cNvPr id="5" name="Picture 4">
            <a:extLst>
              <a:ext uri="{FF2B5EF4-FFF2-40B4-BE49-F238E27FC236}">
                <a16:creationId xmlns:a16="http://schemas.microsoft.com/office/drawing/2014/main" id="{C10F055E-76D4-ED49-A969-F92C7F3DF9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64" y="6116444"/>
            <a:ext cx="5420418" cy="524557"/>
          </a:xfrm>
          <a:prstGeom prst="rect">
            <a:avLst/>
          </a:prstGeom>
        </p:spPr>
      </p:pic>
    </p:spTree>
    <p:extLst>
      <p:ext uri="{BB962C8B-B14F-4D97-AF65-F5344CB8AC3E}">
        <p14:creationId xmlns:p14="http://schemas.microsoft.com/office/powerpoint/2010/main" val="1930679088"/>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0CA47A-A42E-0E42-A457-299CCE874DD4}"/>
              </a:ext>
            </a:extLst>
          </p:cNvPr>
          <p:cNvSpPr txBox="1">
            <a:spLocks/>
          </p:cNvSpPr>
          <p:nvPr/>
        </p:nvSpPr>
        <p:spPr>
          <a:xfrm>
            <a:off x="366261" y="118679"/>
            <a:ext cx="12192000" cy="1308409"/>
          </a:xfrm>
          <a:prstGeom prst="rect">
            <a:avLst/>
          </a:prstGeom>
        </p:spPr>
        <p:txBody>
          <a:bodyPr vert="horz" lIns="0" tIns="0" rIns="0" bIns="0" rtlCol="0" anchor="ctr">
            <a:normAutofit/>
          </a:bodyPr>
          <a:lstStyle>
            <a:lvl1pPr algn="l" defTabSz="1218987" rtl="0" eaLnBrk="1" latinLnBrk="0" hangingPunct="1">
              <a:spcBef>
                <a:spcPct val="0"/>
              </a:spcBef>
              <a:buNone/>
              <a:defRPr sz="3200" b="1" kern="1200">
                <a:solidFill>
                  <a:schemeClr val="tx2"/>
                </a:solidFill>
                <a:latin typeface="+mj-lt"/>
                <a:ea typeface="+mj-ea"/>
                <a:cs typeface="+mj-cs"/>
              </a:defRPr>
            </a:lvl1pPr>
          </a:lstStyle>
          <a:p>
            <a:r>
              <a:rPr lang="en-US" sz="3600" dirty="0">
                <a:solidFill>
                  <a:schemeClr val="tx1"/>
                </a:solidFill>
              </a:rPr>
              <a:t>Business Venture Creation Framework</a:t>
            </a:r>
          </a:p>
        </p:txBody>
      </p:sp>
      <p:sp>
        <p:nvSpPr>
          <p:cNvPr id="2" name="Title 1"/>
          <p:cNvSpPr>
            <a:spLocks noGrp="1"/>
          </p:cNvSpPr>
          <p:nvPr>
            <p:ph type="title"/>
          </p:nvPr>
        </p:nvSpPr>
        <p:spPr/>
        <p:txBody>
          <a:bodyPr/>
          <a:lstStyle/>
          <a:p>
            <a:r>
              <a:rPr lang="en-US" dirty="0" smtClean="0"/>
              <a:t>Entrepreneurship Process at Mines</a:t>
            </a:r>
            <a:endParaRPr lang="en-US" dirty="0"/>
          </a:p>
        </p:txBody>
      </p:sp>
      <p:sp>
        <p:nvSpPr>
          <p:cNvPr id="22" name="Subtitle 21"/>
          <p:cNvSpPr>
            <a:spLocks noGrp="1"/>
          </p:cNvSpPr>
          <p:nvPr>
            <p:ph type="subTitle" idx="13"/>
          </p:nvPr>
        </p:nvSpPr>
        <p:spPr/>
        <p:txBody>
          <a:bodyPr/>
          <a:lstStyle/>
          <a:p>
            <a:endParaRPr lang="en-US"/>
          </a:p>
        </p:txBody>
      </p:sp>
      <p:grpSp>
        <p:nvGrpSpPr>
          <p:cNvPr id="23" name="Group 22"/>
          <p:cNvGrpSpPr/>
          <p:nvPr/>
        </p:nvGrpSpPr>
        <p:grpSpPr>
          <a:xfrm>
            <a:off x="286425" y="2816224"/>
            <a:ext cx="11727063" cy="1117648"/>
            <a:chOff x="271472" y="3245997"/>
            <a:chExt cx="11727063" cy="1117648"/>
          </a:xfrm>
        </p:grpSpPr>
        <p:sp>
          <p:nvSpPr>
            <p:cNvPr id="5" name="Subtitle 2">
              <a:extLst>
                <a:ext uri="{FF2B5EF4-FFF2-40B4-BE49-F238E27FC236}">
                  <a16:creationId xmlns:a16="http://schemas.microsoft.com/office/drawing/2014/main" id="{D2281A54-D60D-4D4A-9DE6-CE829E3DE3D7}"/>
                </a:ext>
              </a:extLst>
            </p:cNvPr>
            <p:cNvSpPr txBox="1">
              <a:spLocks/>
            </p:cNvSpPr>
            <p:nvPr/>
          </p:nvSpPr>
          <p:spPr>
            <a:xfrm>
              <a:off x="1447844" y="3265198"/>
              <a:ext cx="1093023" cy="715245"/>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spcBef>
                  <a:spcPts val="0"/>
                </a:spcBef>
                <a:spcAft>
                  <a:spcPts val="0"/>
                </a:spcAft>
              </a:pPr>
              <a:r>
                <a:rPr lang="en-US" sz="1400" b="1" dirty="0" smtClean="0">
                  <a:solidFill>
                    <a:schemeClr val="tx1"/>
                  </a:solidFill>
                </a:rPr>
                <a:t>R&amp;D /</a:t>
              </a:r>
              <a:endParaRPr lang="en-US" sz="1400" b="1" dirty="0">
                <a:solidFill>
                  <a:schemeClr val="tx1"/>
                </a:solidFill>
              </a:endParaRPr>
            </a:p>
            <a:p>
              <a:pPr>
                <a:spcBef>
                  <a:spcPts val="0"/>
                </a:spcBef>
                <a:spcAft>
                  <a:spcPts val="0"/>
                </a:spcAft>
              </a:pPr>
              <a:r>
                <a:rPr lang="en-US" sz="1400" b="1" dirty="0">
                  <a:solidFill>
                    <a:schemeClr val="tx1"/>
                  </a:solidFill>
                </a:rPr>
                <a:t>Innovation</a:t>
              </a:r>
            </a:p>
          </p:txBody>
        </p:sp>
        <p:sp>
          <p:nvSpPr>
            <p:cNvPr id="6" name="Subtitle 2">
              <a:extLst>
                <a:ext uri="{FF2B5EF4-FFF2-40B4-BE49-F238E27FC236}">
                  <a16:creationId xmlns:a16="http://schemas.microsoft.com/office/drawing/2014/main" id="{D7BE863B-0913-9542-A31D-05F5B1F0547F}"/>
                </a:ext>
              </a:extLst>
            </p:cNvPr>
            <p:cNvSpPr txBox="1">
              <a:spLocks/>
            </p:cNvSpPr>
            <p:nvPr/>
          </p:nvSpPr>
          <p:spPr>
            <a:xfrm>
              <a:off x="2624613" y="3255065"/>
              <a:ext cx="1093023" cy="715246"/>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400" b="1" dirty="0">
                  <a:solidFill>
                    <a:schemeClr val="tx1"/>
                  </a:solidFill>
                </a:rPr>
                <a:t>Problem Definition</a:t>
              </a:r>
            </a:p>
          </p:txBody>
        </p:sp>
        <p:sp>
          <p:nvSpPr>
            <p:cNvPr id="8" name="Subtitle 2">
              <a:extLst>
                <a:ext uri="{FF2B5EF4-FFF2-40B4-BE49-F238E27FC236}">
                  <a16:creationId xmlns:a16="http://schemas.microsoft.com/office/drawing/2014/main" id="{DCCDE977-397D-5946-A486-01E3585121D3}"/>
                </a:ext>
              </a:extLst>
            </p:cNvPr>
            <p:cNvSpPr txBox="1">
              <a:spLocks/>
            </p:cNvSpPr>
            <p:nvPr/>
          </p:nvSpPr>
          <p:spPr>
            <a:xfrm>
              <a:off x="4986221" y="3248669"/>
              <a:ext cx="1093023" cy="715245"/>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400" b="1" dirty="0" smtClean="0">
                  <a:solidFill>
                    <a:schemeClr val="tx1"/>
                  </a:solidFill>
                </a:rPr>
                <a:t>Market Validation</a:t>
              </a:r>
              <a:endParaRPr lang="en-US" sz="1400" b="1" dirty="0">
                <a:solidFill>
                  <a:schemeClr val="tx1"/>
                </a:solidFill>
              </a:endParaRPr>
            </a:p>
          </p:txBody>
        </p:sp>
        <p:sp>
          <p:nvSpPr>
            <p:cNvPr id="9" name="Subtitle 2">
              <a:extLst>
                <a:ext uri="{FF2B5EF4-FFF2-40B4-BE49-F238E27FC236}">
                  <a16:creationId xmlns:a16="http://schemas.microsoft.com/office/drawing/2014/main" id="{968E4360-0317-BD4E-8E10-DB3E9A54A73E}"/>
                </a:ext>
              </a:extLst>
            </p:cNvPr>
            <p:cNvSpPr txBox="1">
              <a:spLocks/>
            </p:cNvSpPr>
            <p:nvPr/>
          </p:nvSpPr>
          <p:spPr>
            <a:xfrm>
              <a:off x="6176678" y="3250578"/>
              <a:ext cx="2269735" cy="308515"/>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200" b="1" dirty="0">
                  <a:solidFill>
                    <a:schemeClr val="tx1"/>
                  </a:solidFill>
                </a:rPr>
                <a:t>Product Development</a:t>
              </a:r>
            </a:p>
          </p:txBody>
        </p:sp>
        <p:sp>
          <p:nvSpPr>
            <p:cNvPr id="10" name="Subtitle 2">
              <a:extLst>
                <a:ext uri="{FF2B5EF4-FFF2-40B4-BE49-F238E27FC236}">
                  <a16:creationId xmlns:a16="http://schemas.microsoft.com/office/drawing/2014/main" id="{C7E618C4-7CBC-374F-9C2D-A694746C20DE}"/>
                </a:ext>
              </a:extLst>
            </p:cNvPr>
            <p:cNvSpPr txBox="1">
              <a:spLocks/>
            </p:cNvSpPr>
            <p:nvPr/>
          </p:nvSpPr>
          <p:spPr>
            <a:xfrm>
              <a:off x="8558115" y="3247313"/>
              <a:ext cx="1093023" cy="716600"/>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200" b="1" dirty="0">
                  <a:solidFill>
                    <a:schemeClr val="tx1"/>
                  </a:solidFill>
                </a:rPr>
                <a:t>Commercial-ization </a:t>
              </a:r>
            </a:p>
          </p:txBody>
        </p:sp>
        <p:sp>
          <p:nvSpPr>
            <p:cNvPr id="11" name="Subtitle 2">
              <a:extLst>
                <a:ext uri="{FF2B5EF4-FFF2-40B4-BE49-F238E27FC236}">
                  <a16:creationId xmlns:a16="http://schemas.microsoft.com/office/drawing/2014/main" id="{A56BCF53-7E3C-D149-9006-0C1870FB1A7D}"/>
                </a:ext>
              </a:extLst>
            </p:cNvPr>
            <p:cNvSpPr txBox="1">
              <a:spLocks/>
            </p:cNvSpPr>
            <p:nvPr/>
          </p:nvSpPr>
          <p:spPr>
            <a:xfrm>
              <a:off x="9723153" y="3246556"/>
              <a:ext cx="1093023" cy="718388"/>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400" b="1" dirty="0">
                  <a:solidFill>
                    <a:schemeClr val="tx1"/>
                  </a:solidFill>
                </a:rPr>
                <a:t>Scale </a:t>
              </a:r>
            </a:p>
          </p:txBody>
        </p:sp>
        <p:sp>
          <p:nvSpPr>
            <p:cNvPr id="12" name="Subtitle 2">
              <a:extLst>
                <a:ext uri="{FF2B5EF4-FFF2-40B4-BE49-F238E27FC236}">
                  <a16:creationId xmlns:a16="http://schemas.microsoft.com/office/drawing/2014/main" id="{0E2FD1DA-5483-A34D-B1E7-C2C5BF020DB8}"/>
                </a:ext>
              </a:extLst>
            </p:cNvPr>
            <p:cNvSpPr txBox="1">
              <a:spLocks/>
            </p:cNvSpPr>
            <p:nvPr/>
          </p:nvSpPr>
          <p:spPr>
            <a:xfrm>
              <a:off x="10905512" y="3245997"/>
              <a:ext cx="1093023" cy="719506"/>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400" b="1" dirty="0">
                  <a:solidFill>
                    <a:schemeClr val="tx1"/>
                  </a:solidFill>
                </a:rPr>
                <a:t>Growth/ Exit </a:t>
              </a:r>
            </a:p>
          </p:txBody>
        </p:sp>
        <p:sp>
          <p:nvSpPr>
            <p:cNvPr id="15" name="Bent Arrow 14">
              <a:extLst>
                <a:ext uri="{FF2B5EF4-FFF2-40B4-BE49-F238E27FC236}">
                  <a16:creationId xmlns:a16="http://schemas.microsoft.com/office/drawing/2014/main" id="{81CB5344-2287-BE4E-A4ED-554DC521C3B4}"/>
                </a:ext>
              </a:extLst>
            </p:cNvPr>
            <p:cNvSpPr/>
            <p:nvPr/>
          </p:nvSpPr>
          <p:spPr>
            <a:xfrm rot="2247240" flipH="1" flipV="1">
              <a:off x="4692469" y="3526072"/>
              <a:ext cx="395951" cy="393009"/>
            </a:xfrm>
            <a:prstGeom prst="bentArrow">
              <a:avLst/>
            </a:prstGeom>
            <a:solidFill>
              <a:srgbClr val="8EA2B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Subtitle 2">
              <a:extLst>
                <a:ext uri="{FF2B5EF4-FFF2-40B4-BE49-F238E27FC236}">
                  <a16:creationId xmlns:a16="http://schemas.microsoft.com/office/drawing/2014/main" id="{8F51739F-83AA-A448-877B-8903D97D2314}"/>
                </a:ext>
              </a:extLst>
            </p:cNvPr>
            <p:cNvSpPr txBox="1">
              <a:spLocks/>
            </p:cNvSpPr>
            <p:nvPr/>
          </p:nvSpPr>
          <p:spPr>
            <a:xfrm>
              <a:off x="4339857" y="4055130"/>
              <a:ext cx="7134725" cy="308515"/>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400" b="1" dirty="0">
                  <a:solidFill>
                    <a:schemeClr val="tx1"/>
                  </a:solidFill>
                </a:rPr>
                <a:t>Funding: PreSeed, Seed, Early Stage, Later Stage, etc. </a:t>
              </a:r>
            </a:p>
          </p:txBody>
        </p:sp>
        <p:sp>
          <p:nvSpPr>
            <p:cNvPr id="14" name="Bent Arrow 13">
              <a:extLst>
                <a:ext uri="{FF2B5EF4-FFF2-40B4-BE49-F238E27FC236}">
                  <a16:creationId xmlns:a16="http://schemas.microsoft.com/office/drawing/2014/main" id="{BCBA9D35-434B-FD42-B5C2-1855C5213B41}"/>
                </a:ext>
              </a:extLst>
            </p:cNvPr>
            <p:cNvSpPr/>
            <p:nvPr/>
          </p:nvSpPr>
          <p:spPr>
            <a:xfrm rot="2728081">
              <a:off x="4725319" y="3317031"/>
              <a:ext cx="400097" cy="461294"/>
            </a:xfrm>
            <a:prstGeom prst="bentArrow">
              <a:avLst/>
            </a:prstGeom>
            <a:solidFill>
              <a:srgbClr val="8EA2B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Subtitle 2">
              <a:extLst>
                <a:ext uri="{FF2B5EF4-FFF2-40B4-BE49-F238E27FC236}">
                  <a16:creationId xmlns:a16="http://schemas.microsoft.com/office/drawing/2014/main" id="{C4DA227E-94C9-444D-908A-C6344EEF03BD}"/>
                </a:ext>
              </a:extLst>
            </p:cNvPr>
            <p:cNvSpPr txBox="1">
              <a:spLocks/>
            </p:cNvSpPr>
            <p:nvPr/>
          </p:nvSpPr>
          <p:spPr>
            <a:xfrm>
              <a:off x="271472" y="3268823"/>
              <a:ext cx="1093023" cy="711619"/>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400" b="1" dirty="0">
                  <a:solidFill>
                    <a:schemeClr val="tx1"/>
                  </a:solidFill>
                </a:rPr>
                <a:t>Education</a:t>
              </a:r>
            </a:p>
          </p:txBody>
        </p:sp>
        <p:sp>
          <p:nvSpPr>
            <p:cNvPr id="20" name="Subtitle 2">
              <a:extLst>
                <a:ext uri="{FF2B5EF4-FFF2-40B4-BE49-F238E27FC236}">
                  <a16:creationId xmlns:a16="http://schemas.microsoft.com/office/drawing/2014/main" id="{4BB86A73-4696-364B-97EE-2B5ECD33CF98}"/>
                </a:ext>
              </a:extLst>
            </p:cNvPr>
            <p:cNvSpPr txBox="1">
              <a:spLocks/>
            </p:cNvSpPr>
            <p:nvPr/>
          </p:nvSpPr>
          <p:spPr>
            <a:xfrm>
              <a:off x="6190763" y="3658901"/>
              <a:ext cx="2269735" cy="308515"/>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400" b="1" dirty="0">
                  <a:solidFill>
                    <a:schemeClr val="tx1"/>
                  </a:solidFill>
                </a:rPr>
                <a:t>Business Model Development</a:t>
              </a:r>
            </a:p>
          </p:txBody>
        </p:sp>
        <p:sp>
          <p:nvSpPr>
            <p:cNvPr id="7" name="Subtitle 2">
              <a:extLst>
                <a:ext uri="{FF2B5EF4-FFF2-40B4-BE49-F238E27FC236}">
                  <a16:creationId xmlns:a16="http://schemas.microsoft.com/office/drawing/2014/main" id="{E43E7461-091E-AE48-B588-FD365550DE12}"/>
                </a:ext>
              </a:extLst>
            </p:cNvPr>
            <p:cNvSpPr txBox="1">
              <a:spLocks/>
            </p:cNvSpPr>
            <p:nvPr/>
          </p:nvSpPr>
          <p:spPr>
            <a:xfrm>
              <a:off x="3795764" y="3248669"/>
              <a:ext cx="1093023" cy="715246"/>
            </a:xfrm>
            <a:prstGeom prst="rect">
              <a:avLst/>
            </a:prstGeom>
            <a:ln w="19050">
              <a:solidFill>
                <a:srgbClr val="D2492A"/>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400" b="1" dirty="0" smtClean="0">
                  <a:solidFill>
                    <a:schemeClr val="tx1"/>
                  </a:solidFill>
                </a:rPr>
                <a:t>Solution Prototyping </a:t>
              </a:r>
              <a:endParaRPr lang="en-US" sz="1400" b="1" dirty="0">
                <a:solidFill>
                  <a:schemeClr val="tx1"/>
                </a:solidFill>
              </a:endParaRPr>
            </a:p>
          </p:txBody>
        </p:sp>
      </p:grpSp>
      <p:sp>
        <p:nvSpPr>
          <p:cNvPr id="16" name="Right Arrow 15">
            <a:extLst>
              <a:ext uri="{FF2B5EF4-FFF2-40B4-BE49-F238E27FC236}">
                <a16:creationId xmlns:a16="http://schemas.microsoft.com/office/drawing/2014/main" id="{86388D0C-DEDE-C943-BBB1-3576D69CE94E}"/>
              </a:ext>
            </a:extLst>
          </p:cNvPr>
          <p:cNvSpPr/>
          <p:nvPr/>
        </p:nvSpPr>
        <p:spPr>
          <a:xfrm>
            <a:off x="313146" y="1312955"/>
            <a:ext cx="11727063" cy="1424457"/>
          </a:xfrm>
          <a:prstGeom prst="rightArrow">
            <a:avLst/>
          </a:prstGeom>
          <a:solidFill>
            <a:srgbClr val="213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Goal: Increase the conversion of Mines Earth/Energy/Environment concepts, ideation, innovations, etc. to profitable, sustainable business ventures </a:t>
            </a:r>
          </a:p>
        </p:txBody>
      </p:sp>
      <p:grpSp>
        <p:nvGrpSpPr>
          <p:cNvPr id="25" name="Group 24"/>
          <p:cNvGrpSpPr/>
          <p:nvPr/>
        </p:nvGrpSpPr>
        <p:grpSpPr>
          <a:xfrm>
            <a:off x="90438" y="4055042"/>
            <a:ext cx="12007516" cy="2655939"/>
            <a:chOff x="90438" y="4055042"/>
            <a:chExt cx="12007516" cy="2655939"/>
          </a:xfrm>
        </p:grpSpPr>
        <p:grpSp>
          <p:nvGrpSpPr>
            <p:cNvPr id="21" name="Group 20"/>
            <p:cNvGrpSpPr/>
            <p:nvPr/>
          </p:nvGrpSpPr>
          <p:grpSpPr>
            <a:xfrm>
              <a:off x="90438" y="4055042"/>
              <a:ext cx="12007516" cy="2655939"/>
              <a:chOff x="266122" y="2229403"/>
              <a:chExt cx="12007516" cy="2655939"/>
            </a:xfrm>
          </p:grpSpPr>
          <p:sp>
            <p:nvSpPr>
              <p:cNvPr id="3" name="Rounded Rectangle 2">
                <a:extLst>
                  <a:ext uri="{FF2B5EF4-FFF2-40B4-BE49-F238E27FC236}">
                    <a16:creationId xmlns:a16="http://schemas.microsoft.com/office/drawing/2014/main" id="{D93964E5-20AD-7F49-BCA9-4A00883EAFB1}"/>
                  </a:ext>
                </a:extLst>
              </p:cNvPr>
              <p:cNvSpPr/>
              <p:nvPr/>
            </p:nvSpPr>
            <p:spPr>
              <a:xfrm>
                <a:off x="266122" y="2842786"/>
                <a:ext cx="12007516" cy="20425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744AE"/>
                  </a:solidFill>
                </a:endParaRPr>
              </a:p>
              <a:p>
                <a:pPr algn="ctr"/>
                <a:endParaRPr lang="en-US" dirty="0">
                  <a:solidFill>
                    <a:srgbClr val="FFFF00"/>
                  </a:solidFill>
                </a:endParaRPr>
              </a:p>
              <a:p>
                <a:pPr algn="ctr"/>
                <a:endParaRPr lang="en-US" dirty="0">
                  <a:solidFill>
                    <a:srgbClr val="FFFF00"/>
                  </a:solidFill>
                </a:endParaRPr>
              </a:p>
              <a:p>
                <a:pPr algn="ctr"/>
                <a:endParaRPr lang="en-US" dirty="0">
                  <a:solidFill>
                    <a:srgbClr val="FFFF00"/>
                  </a:solidFill>
                </a:endParaRPr>
              </a:p>
              <a:p>
                <a:pPr algn="ctr"/>
                <a:endParaRPr lang="en-US" dirty="0">
                  <a:solidFill>
                    <a:srgbClr val="FFFF00"/>
                  </a:solidFill>
                </a:endParaRPr>
              </a:p>
              <a:p>
                <a:pPr algn="ctr"/>
                <a:endParaRPr lang="en-US" dirty="0">
                  <a:solidFill>
                    <a:srgbClr val="FFFF00"/>
                  </a:solidFill>
                </a:endParaRPr>
              </a:p>
            </p:txBody>
          </p:sp>
          <p:sp>
            <p:nvSpPr>
              <p:cNvPr id="17" name="Pentagon 16">
                <a:extLst>
                  <a:ext uri="{FF2B5EF4-FFF2-40B4-BE49-F238E27FC236}">
                    <a16:creationId xmlns:a16="http://schemas.microsoft.com/office/drawing/2014/main" id="{22E46330-74CE-B54B-9EC8-35F97B7A2EF5}"/>
                  </a:ext>
                </a:extLst>
              </p:cNvPr>
              <p:cNvSpPr/>
              <p:nvPr/>
            </p:nvSpPr>
            <p:spPr>
              <a:xfrm>
                <a:off x="7190247" y="3388997"/>
                <a:ext cx="4911155" cy="417639"/>
              </a:xfrm>
              <a:prstGeom prst="homePlate">
                <a:avLst/>
              </a:prstGeom>
              <a:solidFill>
                <a:srgbClr val="213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Business </a:t>
                </a:r>
                <a:r>
                  <a:rPr lang="en-US" b="1" dirty="0" smtClean="0">
                    <a:solidFill>
                      <a:schemeClr val="bg1"/>
                    </a:solidFill>
                  </a:rPr>
                  <a:t>Accelerator (Beck Venture Center)</a:t>
                </a:r>
                <a:endParaRPr lang="en-US" b="1" dirty="0">
                  <a:solidFill>
                    <a:schemeClr val="bg1"/>
                  </a:solidFill>
                </a:endParaRPr>
              </a:p>
            </p:txBody>
          </p:sp>
          <p:sp>
            <p:nvSpPr>
              <p:cNvPr id="18" name="Pentagon 17">
                <a:extLst>
                  <a:ext uri="{FF2B5EF4-FFF2-40B4-BE49-F238E27FC236}">
                    <a16:creationId xmlns:a16="http://schemas.microsoft.com/office/drawing/2014/main" id="{DBDAD2E3-F68A-4A4F-AE09-132009C40F18}"/>
                  </a:ext>
                </a:extLst>
              </p:cNvPr>
              <p:cNvSpPr/>
              <p:nvPr/>
            </p:nvSpPr>
            <p:spPr>
              <a:xfrm>
                <a:off x="483466" y="2229403"/>
                <a:ext cx="5457398" cy="596854"/>
              </a:xfrm>
              <a:prstGeom prst="homePlate">
                <a:avLst/>
              </a:prstGeom>
              <a:solidFill>
                <a:srgbClr val="213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McNeil Center for E&amp;I: Students</a:t>
                </a:r>
                <a:r>
                  <a:rPr lang="en-US" b="1" dirty="0">
                    <a:solidFill>
                      <a:schemeClr val="bg1"/>
                    </a:solidFill>
                  </a:rPr>
                  <a:t>, faculty, </a:t>
                </a:r>
                <a:r>
                  <a:rPr lang="en-US" b="1" dirty="0" smtClean="0">
                    <a:solidFill>
                      <a:schemeClr val="bg1"/>
                    </a:solidFill>
                  </a:rPr>
                  <a:t>alumni </a:t>
                </a:r>
              </a:p>
              <a:p>
                <a:pPr algn="ctr"/>
                <a:r>
                  <a:rPr lang="en-US" b="1" dirty="0" smtClean="0">
                    <a:solidFill>
                      <a:schemeClr val="bg1"/>
                    </a:solidFill>
                  </a:rPr>
                  <a:t>(McNeil Hall, Labriola </a:t>
                </a:r>
                <a:r>
                  <a:rPr lang="en-US" b="1" dirty="0" err="1" smtClean="0">
                    <a:solidFill>
                      <a:schemeClr val="bg1"/>
                    </a:solidFill>
                  </a:rPr>
                  <a:t>InnoHub</a:t>
                </a:r>
                <a:r>
                  <a:rPr lang="en-US" b="1" dirty="0" smtClean="0">
                    <a:solidFill>
                      <a:schemeClr val="bg1"/>
                    </a:solidFill>
                  </a:rPr>
                  <a:t>, Nickoloff Fellows)</a:t>
                </a:r>
                <a:endParaRPr lang="en-US" b="1" dirty="0">
                  <a:solidFill>
                    <a:schemeClr val="bg1"/>
                  </a:solidFill>
                </a:endParaRPr>
              </a:p>
            </p:txBody>
          </p:sp>
        </p:grpSp>
        <p:sp>
          <p:nvSpPr>
            <p:cNvPr id="24" name="Pentagon 23">
              <a:extLst>
                <a:ext uri="{FF2B5EF4-FFF2-40B4-BE49-F238E27FC236}">
                  <a16:creationId xmlns:a16="http://schemas.microsoft.com/office/drawing/2014/main" id="{22E46330-74CE-B54B-9EC8-35F97B7A2EF5}"/>
                </a:ext>
              </a:extLst>
            </p:cNvPr>
            <p:cNvSpPr/>
            <p:nvPr/>
          </p:nvSpPr>
          <p:spPr>
            <a:xfrm>
              <a:off x="3950938" y="4750041"/>
              <a:ext cx="4286515" cy="400672"/>
            </a:xfrm>
            <a:prstGeom prst="homePlate">
              <a:avLst/>
            </a:prstGeom>
            <a:solidFill>
              <a:srgbClr val="213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Business </a:t>
              </a:r>
              <a:r>
                <a:rPr lang="en-US" b="1" dirty="0" smtClean="0">
                  <a:solidFill>
                    <a:schemeClr val="bg1"/>
                  </a:solidFill>
                </a:rPr>
                <a:t>Incubator (Beck Venture Center)</a:t>
              </a:r>
              <a:endParaRPr lang="en-US" b="1" dirty="0">
                <a:solidFill>
                  <a:schemeClr val="bg1"/>
                </a:solidFill>
              </a:endParaRPr>
            </a:p>
          </p:txBody>
        </p:sp>
      </p:grpSp>
      <p:pic>
        <p:nvPicPr>
          <p:cNvPr id="26" name="Picture 25">
            <a:extLst>
              <a:ext uri="{FF2B5EF4-FFF2-40B4-BE49-F238E27FC236}">
                <a16:creationId xmlns:a16="http://schemas.microsoft.com/office/drawing/2014/main" id="{C10F055E-76D4-ED49-A969-F92C7F3DF9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64" y="6116444"/>
            <a:ext cx="5420418" cy="524557"/>
          </a:xfrm>
          <a:prstGeom prst="rect">
            <a:avLst/>
          </a:prstGeom>
        </p:spPr>
      </p:pic>
      <p:sp>
        <p:nvSpPr>
          <p:cNvPr id="27" name="Pentagon 26">
            <a:extLst>
              <a:ext uri="{FF2B5EF4-FFF2-40B4-BE49-F238E27FC236}">
                <a16:creationId xmlns:a16="http://schemas.microsoft.com/office/drawing/2014/main" id="{22E46330-74CE-B54B-9EC8-35F97B7A2EF5}"/>
              </a:ext>
            </a:extLst>
          </p:cNvPr>
          <p:cNvSpPr/>
          <p:nvPr/>
        </p:nvSpPr>
        <p:spPr>
          <a:xfrm>
            <a:off x="2009308" y="5258634"/>
            <a:ext cx="3714257" cy="346792"/>
          </a:xfrm>
          <a:prstGeom prst="homePlate">
            <a:avLst/>
          </a:prstGeom>
          <a:solidFill>
            <a:srgbClr val="213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Alumni Mentors and Companies </a:t>
            </a:r>
            <a:endParaRPr lang="en-US" b="1" dirty="0">
              <a:solidFill>
                <a:schemeClr val="bg1"/>
              </a:solidFill>
            </a:endParaRPr>
          </a:p>
        </p:txBody>
      </p:sp>
      <p:sp>
        <p:nvSpPr>
          <p:cNvPr id="28" name="TextBox 27"/>
          <p:cNvSpPr txBox="1"/>
          <p:nvPr/>
        </p:nvSpPr>
        <p:spPr>
          <a:xfrm>
            <a:off x="8573068" y="2409777"/>
            <a:ext cx="3440420" cy="369332"/>
          </a:xfrm>
          <a:prstGeom prst="rect">
            <a:avLst/>
          </a:prstGeom>
          <a:solidFill>
            <a:schemeClr val="bg1"/>
          </a:solidFill>
          <a:ln>
            <a:solidFill>
              <a:schemeClr val="accent5">
                <a:lumMod val="75000"/>
              </a:schemeClr>
            </a:solidFill>
          </a:ln>
        </p:spPr>
        <p:txBody>
          <a:bodyPr wrap="square" rtlCol="0">
            <a:spAutoFit/>
          </a:bodyPr>
          <a:lstStyle/>
          <a:p>
            <a:r>
              <a:rPr lang="en-US" b="1" dirty="0" smtClean="0"/>
              <a:t>Business Analytics / ETM MS </a:t>
            </a:r>
            <a:endParaRPr lang="en-US" b="1" dirty="0"/>
          </a:p>
        </p:txBody>
      </p:sp>
      <p:sp>
        <p:nvSpPr>
          <p:cNvPr id="29" name="TextBox 28"/>
          <p:cNvSpPr txBox="1"/>
          <p:nvPr/>
        </p:nvSpPr>
        <p:spPr>
          <a:xfrm>
            <a:off x="286425" y="2416810"/>
            <a:ext cx="8174941" cy="369332"/>
          </a:xfrm>
          <a:prstGeom prst="rect">
            <a:avLst/>
          </a:prstGeom>
          <a:noFill/>
          <a:ln>
            <a:solidFill>
              <a:schemeClr val="accent5">
                <a:lumMod val="75000"/>
              </a:schemeClr>
            </a:solidFill>
          </a:ln>
        </p:spPr>
        <p:txBody>
          <a:bodyPr wrap="square" rtlCol="0">
            <a:spAutoFit/>
          </a:bodyPr>
          <a:lstStyle/>
          <a:p>
            <a:r>
              <a:rPr lang="en-US" b="1" dirty="0" smtClean="0"/>
              <a:t>EDS / McNeil E&amp;I Center</a:t>
            </a:r>
            <a:endParaRPr lang="en-US" b="1" dirty="0"/>
          </a:p>
        </p:txBody>
      </p:sp>
      <p:sp>
        <p:nvSpPr>
          <p:cNvPr id="30" name="Pentagon 29">
            <a:extLst>
              <a:ext uri="{FF2B5EF4-FFF2-40B4-BE49-F238E27FC236}">
                <a16:creationId xmlns:a16="http://schemas.microsoft.com/office/drawing/2014/main" id="{22E46330-74CE-B54B-9EC8-35F97B7A2EF5}"/>
              </a:ext>
            </a:extLst>
          </p:cNvPr>
          <p:cNvSpPr/>
          <p:nvPr/>
        </p:nvSpPr>
        <p:spPr>
          <a:xfrm>
            <a:off x="1613068" y="5687539"/>
            <a:ext cx="8353892" cy="346792"/>
          </a:xfrm>
          <a:prstGeom prst="homePlate">
            <a:avLst/>
          </a:prstGeom>
          <a:solidFill>
            <a:srgbClr val="213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Office of Research and Tech Transfer</a:t>
            </a:r>
            <a:endParaRPr lang="en-US" b="1" dirty="0">
              <a:solidFill>
                <a:schemeClr val="bg1"/>
              </a:solidFill>
            </a:endParaRPr>
          </a:p>
        </p:txBody>
      </p:sp>
    </p:spTree>
    <p:extLst>
      <p:ext uri="{BB962C8B-B14F-4D97-AF65-F5344CB8AC3E}">
        <p14:creationId xmlns:p14="http://schemas.microsoft.com/office/powerpoint/2010/main" val="301706450"/>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1488662" y="5293617"/>
            <a:ext cx="3244383" cy="136625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844691" y="5085732"/>
            <a:ext cx="3892289" cy="169978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A5931CA-DB5F-4A68-806B-46E0DD798297}"/>
              </a:ext>
            </a:extLst>
          </p:cNvPr>
          <p:cNvGrpSpPr/>
          <p:nvPr/>
        </p:nvGrpSpPr>
        <p:grpSpPr>
          <a:xfrm>
            <a:off x="551385" y="1429812"/>
            <a:ext cx="3595217" cy="3202036"/>
            <a:chOff x="1647269" y="2980567"/>
            <a:chExt cx="2581547" cy="3029042"/>
          </a:xfrm>
        </p:grpSpPr>
        <p:sp>
          <p:nvSpPr>
            <p:cNvPr id="109" name="TextBox 108">
              <a:extLst>
                <a:ext uri="{FF2B5EF4-FFF2-40B4-BE49-F238E27FC236}">
                  <a16:creationId xmlns:a16="http://schemas.microsoft.com/office/drawing/2014/main" id="{28533C3C-B224-4D96-BE6D-6A0B091EF991}"/>
                </a:ext>
              </a:extLst>
            </p:cNvPr>
            <p:cNvSpPr txBox="1"/>
            <p:nvPr/>
          </p:nvSpPr>
          <p:spPr>
            <a:xfrm>
              <a:off x="1647269" y="2980567"/>
              <a:ext cx="2581547" cy="262034"/>
            </a:xfrm>
            <a:prstGeom prst="rect">
              <a:avLst/>
            </a:prstGeom>
            <a:noFill/>
            <a:ln w="6350">
              <a:noFill/>
              <a:prstDash val="dash"/>
            </a:ln>
          </p:spPr>
          <p:txBody>
            <a:bodyPr wrap="square" lIns="0" tIns="0" rIns="0" bIns="0" rtlCol="0">
              <a:spAutoFit/>
            </a:bodyPr>
            <a:lstStyle/>
            <a:p>
              <a:pPr defTabSz="1218987">
                <a:defRPr/>
              </a:pPr>
              <a:r>
                <a:rPr lang="en-US" b="1" kern="0" dirty="0">
                  <a:solidFill>
                    <a:srgbClr val="52BF8A"/>
                  </a:solidFill>
                  <a:latin typeface="Calibri"/>
                </a:rPr>
                <a:t>Initial Learning Experiences</a:t>
              </a:r>
            </a:p>
          </p:txBody>
        </p:sp>
        <p:sp>
          <p:nvSpPr>
            <p:cNvPr id="110" name="TextBox 109">
              <a:extLst>
                <a:ext uri="{FF2B5EF4-FFF2-40B4-BE49-F238E27FC236}">
                  <a16:creationId xmlns:a16="http://schemas.microsoft.com/office/drawing/2014/main" id="{E7DCCCA4-2494-4E13-BDC5-967FDFBE44F4}"/>
                </a:ext>
              </a:extLst>
            </p:cNvPr>
            <p:cNvSpPr txBox="1"/>
            <p:nvPr/>
          </p:nvSpPr>
          <p:spPr>
            <a:xfrm>
              <a:off x="1799821" y="3214583"/>
              <a:ext cx="2210713" cy="2795026"/>
            </a:xfrm>
            <a:prstGeom prst="rect">
              <a:avLst/>
            </a:prstGeom>
            <a:noFill/>
            <a:ln w="6350">
              <a:noFill/>
              <a:prstDash val="dash"/>
            </a:ln>
          </p:spPr>
          <p:txBody>
            <a:bodyPr wrap="square" lIns="0" tIns="0" rIns="0" bIns="0" rtlCol="0">
              <a:spAutoFit/>
            </a:bodyPr>
            <a:lstStyle/>
            <a:p>
              <a:pPr>
                <a:defRPr/>
              </a:pPr>
              <a:r>
                <a:rPr lang="en-US" sz="1200" b="1" kern="0" dirty="0">
                  <a:solidFill>
                    <a:srgbClr val="000000"/>
                  </a:solidFill>
                </a:rPr>
                <a:t>Programs</a:t>
              </a:r>
            </a:p>
            <a:p>
              <a:pPr marL="171450" indent="-171450">
                <a:buFont typeface="Arial" panose="020B0604020202020204" pitchFamily="34" charset="0"/>
                <a:buChar char="›"/>
                <a:defRPr/>
              </a:pPr>
              <a:r>
                <a:rPr lang="en-US" sz="1200" kern="0" dirty="0">
                  <a:solidFill>
                    <a:srgbClr val="000000"/>
                  </a:solidFill>
                </a:rPr>
                <a:t>Cornerstone &amp; Capstone classes</a:t>
              </a:r>
            </a:p>
            <a:p>
              <a:pPr marL="171450" indent="-171450" defTabSz="1218987">
                <a:buFont typeface="Arial" panose="020B0604020202020204" pitchFamily="34" charset="0"/>
                <a:buChar char="›"/>
                <a:defRPr/>
              </a:pPr>
              <a:r>
                <a:rPr lang="en-US" sz="1200" kern="0" dirty="0">
                  <a:solidFill>
                    <a:srgbClr val="000000"/>
                  </a:solidFill>
                  <a:latin typeface="Calibri"/>
                </a:rPr>
                <a:t>EBGN 360 Intro to Entrepreneurship</a:t>
              </a:r>
            </a:p>
            <a:p>
              <a:pPr marL="171450" indent="-171450">
                <a:buFont typeface="Arial" panose="020B0604020202020204" pitchFamily="34" charset="0"/>
                <a:buChar char="›"/>
                <a:defRPr/>
              </a:pPr>
              <a:r>
                <a:rPr lang="en-US" sz="1200" kern="0" dirty="0">
                  <a:solidFill>
                    <a:srgbClr val="000000"/>
                  </a:solidFill>
                </a:rPr>
                <a:t>EBGN 498 Change the World</a:t>
              </a:r>
            </a:p>
            <a:p>
              <a:pPr marL="171450" indent="-171450">
                <a:buFont typeface="Arial" panose="020B0604020202020204" pitchFamily="34" charset="0"/>
                <a:buChar char="›"/>
                <a:defRPr/>
              </a:pPr>
              <a:r>
                <a:rPr lang="en-US" sz="1200" kern="0" dirty="0">
                  <a:solidFill>
                    <a:srgbClr val="000000"/>
                  </a:solidFill>
                  <a:latin typeface="Calibri"/>
                </a:rPr>
                <a:t>EBGN 598 Innovate X Courses </a:t>
              </a:r>
              <a:r>
                <a:rPr lang="en-US" sz="1200" kern="0" dirty="0">
                  <a:solidFill>
                    <a:srgbClr val="000000"/>
                  </a:solidFill>
                </a:rPr>
                <a:t>&amp; Studio</a:t>
              </a:r>
            </a:p>
            <a:p>
              <a:pPr marL="171450" indent="-171450">
                <a:buFont typeface="Arial" panose="020B0604020202020204" pitchFamily="34" charset="0"/>
                <a:buChar char="›"/>
                <a:defRPr/>
              </a:pPr>
              <a:r>
                <a:rPr lang="en-US" sz="1200" kern="0" dirty="0">
                  <a:solidFill>
                    <a:srgbClr val="000000"/>
                  </a:solidFill>
                </a:rPr>
                <a:t>University Innovation Fellows</a:t>
              </a:r>
            </a:p>
            <a:p>
              <a:pPr marL="171450" indent="-171450">
                <a:buFont typeface="Arial" panose="020B0604020202020204" pitchFamily="34" charset="0"/>
                <a:buChar char="›"/>
                <a:defRPr/>
              </a:pPr>
              <a:r>
                <a:rPr lang="en-US" sz="1200" kern="0" dirty="0">
                  <a:solidFill>
                    <a:srgbClr val="000000"/>
                  </a:solidFill>
                </a:rPr>
                <a:t>Mentor training and engagement</a:t>
              </a:r>
            </a:p>
            <a:p>
              <a:pPr defTabSz="1218987">
                <a:defRPr/>
              </a:pPr>
              <a:r>
                <a:rPr lang="en-US" sz="1200" b="1" kern="0" dirty="0">
                  <a:solidFill>
                    <a:srgbClr val="000000"/>
                  </a:solidFill>
                  <a:latin typeface="Calibri"/>
                </a:rPr>
                <a:t>Resources</a:t>
              </a:r>
            </a:p>
            <a:p>
              <a:pPr marL="171450" indent="-171450">
                <a:buFont typeface="Arial" panose="020B0604020202020204" pitchFamily="34" charset="0"/>
                <a:buChar char="›"/>
                <a:defRPr/>
              </a:pPr>
              <a:r>
                <a:rPr lang="en-US" sz="1200" kern="0" dirty="0">
                  <a:solidFill>
                    <a:srgbClr val="000000"/>
                  </a:solidFill>
                </a:rPr>
                <a:t>Nickoloff </a:t>
              </a:r>
              <a:r>
                <a:rPr lang="en-US" sz="1200" kern="0" dirty="0" smtClean="0">
                  <a:solidFill>
                    <a:srgbClr val="000000"/>
                  </a:solidFill>
                </a:rPr>
                <a:t>Entrepreneurial </a:t>
              </a:r>
              <a:r>
                <a:rPr lang="en-US" sz="1200" kern="0" dirty="0">
                  <a:solidFill>
                    <a:srgbClr val="000000"/>
                  </a:solidFill>
                </a:rPr>
                <a:t>Faculty Fellows</a:t>
              </a:r>
            </a:p>
            <a:p>
              <a:pPr marL="171450" indent="-171450">
                <a:buFont typeface="Arial" panose="020B0604020202020204" pitchFamily="34" charset="0"/>
                <a:buChar char="›"/>
                <a:defRPr/>
              </a:pPr>
              <a:r>
                <a:rPr lang="en-US" sz="1200" kern="0" dirty="0">
                  <a:solidFill>
                    <a:srgbClr val="000000"/>
                  </a:solidFill>
                </a:rPr>
                <a:t>Kern Engineering Entrepreneurial Network</a:t>
              </a:r>
            </a:p>
            <a:p>
              <a:pPr marL="171450" indent="-171450">
                <a:buFont typeface="Arial" panose="020B0604020202020204" pitchFamily="34" charset="0"/>
                <a:buChar char="›"/>
                <a:defRPr/>
              </a:pPr>
              <a:r>
                <a:rPr lang="en-US" sz="1200" kern="0" dirty="0">
                  <a:solidFill>
                    <a:srgbClr val="000000"/>
                  </a:solidFill>
                </a:rPr>
                <a:t>Humanitarian Engineering</a:t>
              </a:r>
            </a:p>
            <a:p>
              <a:pPr marL="171450" indent="-171450">
                <a:buFont typeface="Arial" panose="020B0604020202020204" pitchFamily="34" charset="0"/>
                <a:buChar char="›"/>
                <a:defRPr/>
              </a:pPr>
              <a:r>
                <a:rPr lang="en-US" sz="1200" kern="0" dirty="0">
                  <a:solidFill>
                    <a:srgbClr val="000000"/>
                  </a:solidFill>
                </a:rPr>
                <a:t>Social Entrepreneurship</a:t>
              </a:r>
            </a:p>
            <a:p>
              <a:pPr marL="171450" indent="-171450">
                <a:buFont typeface="Arial" panose="020B0604020202020204" pitchFamily="34" charset="0"/>
                <a:buChar char="›"/>
                <a:defRPr/>
              </a:pPr>
              <a:r>
                <a:rPr lang="en-US" sz="1200" kern="0" dirty="0">
                  <a:solidFill>
                    <a:srgbClr val="000000"/>
                  </a:solidFill>
                </a:rPr>
                <a:t>NAE Grand Challenges Scholars </a:t>
              </a:r>
            </a:p>
            <a:p>
              <a:pPr marL="171450" indent="-171450" defTabSz="1218987">
                <a:buFont typeface="Arial" panose="020B0604020202020204" pitchFamily="34" charset="0"/>
                <a:buChar char="›"/>
                <a:defRPr/>
              </a:pPr>
              <a:r>
                <a:rPr lang="en-US" sz="1200" kern="0" dirty="0">
                  <a:solidFill>
                    <a:srgbClr val="000000"/>
                  </a:solidFill>
                  <a:latin typeface="Calibri"/>
                </a:rPr>
                <a:t>Maker Spaces</a:t>
              </a:r>
            </a:p>
            <a:p>
              <a:pPr marL="171450" indent="-171450" defTabSz="1218987">
                <a:buFont typeface="Arial" panose="020B0604020202020204" pitchFamily="34" charset="0"/>
                <a:buChar char="›"/>
                <a:defRPr/>
              </a:pPr>
              <a:r>
                <a:rPr lang="en-US" sz="1200" kern="0" dirty="0">
                  <a:solidFill>
                    <a:srgbClr val="000000"/>
                  </a:solidFill>
                  <a:latin typeface="Calibri"/>
                </a:rPr>
                <a:t>Library Tools Checkout</a:t>
              </a:r>
            </a:p>
            <a:p>
              <a:pPr marL="171450" indent="-171450" defTabSz="1218987">
                <a:buFont typeface="Arial" panose="020B0604020202020204" pitchFamily="34" charset="0"/>
                <a:buChar char="›"/>
                <a:defRPr/>
              </a:pPr>
              <a:r>
                <a:rPr lang="en-US" sz="1200" kern="0" dirty="0">
                  <a:solidFill>
                    <a:srgbClr val="000000"/>
                  </a:solidFill>
                  <a:latin typeface="Calibri"/>
                </a:rPr>
                <a:t>Startup Workshops</a:t>
              </a:r>
            </a:p>
          </p:txBody>
        </p:sp>
      </p:grpSp>
      <p:grpSp>
        <p:nvGrpSpPr>
          <p:cNvPr id="286" name="Group 285">
            <a:extLst>
              <a:ext uri="{FF2B5EF4-FFF2-40B4-BE49-F238E27FC236}">
                <a16:creationId xmlns:a16="http://schemas.microsoft.com/office/drawing/2014/main" id="{AF6B0351-B863-4E1F-AF66-849517DB7CF9}"/>
              </a:ext>
            </a:extLst>
          </p:cNvPr>
          <p:cNvGrpSpPr/>
          <p:nvPr/>
        </p:nvGrpSpPr>
        <p:grpSpPr>
          <a:xfrm>
            <a:off x="8890475" y="3918438"/>
            <a:ext cx="2954532" cy="2275287"/>
            <a:chOff x="1647268" y="3027809"/>
            <a:chExt cx="2263050" cy="2152361"/>
          </a:xfrm>
        </p:grpSpPr>
        <p:sp>
          <p:nvSpPr>
            <p:cNvPr id="287" name="TextBox 286">
              <a:extLst>
                <a:ext uri="{FF2B5EF4-FFF2-40B4-BE49-F238E27FC236}">
                  <a16:creationId xmlns:a16="http://schemas.microsoft.com/office/drawing/2014/main" id="{0AAEC570-19EA-49C7-892A-6FDE5DD8E5DF}"/>
                </a:ext>
              </a:extLst>
            </p:cNvPr>
            <p:cNvSpPr txBox="1"/>
            <p:nvPr/>
          </p:nvSpPr>
          <p:spPr>
            <a:xfrm>
              <a:off x="1647269" y="3027809"/>
              <a:ext cx="2263049" cy="262034"/>
            </a:xfrm>
            <a:prstGeom prst="rect">
              <a:avLst/>
            </a:prstGeom>
            <a:noFill/>
            <a:ln w="6350">
              <a:noFill/>
              <a:prstDash val="dash"/>
            </a:ln>
          </p:spPr>
          <p:txBody>
            <a:bodyPr wrap="square" lIns="0" tIns="0" rIns="0" bIns="0" rtlCol="0">
              <a:spAutoFit/>
            </a:bodyPr>
            <a:lstStyle/>
            <a:p>
              <a:pPr defTabSz="1218987">
                <a:defRPr/>
              </a:pPr>
              <a:r>
                <a:rPr lang="en-US" b="1" kern="0" dirty="0">
                  <a:solidFill>
                    <a:srgbClr val="3F6EC2"/>
                  </a:solidFill>
                  <a:latin typeface="Calibri"/>
                </a:rPr>
                <a:t>Pitch Competitions</a:t>
              </a:r>
            </a:p>
          </p:txBody>
        </p:sp>
        <p:sp>
          <p:nvSpPr>
            <p:cNvPr id="288" name="TextBox 287">
              <a:extLst>
                <a:ext uri="{FF2B5EF4-FFF2-40B4-BE49-F238E27FC236}">
                  <a16:creationId xmlns:a16="http://schemas.microsoft.com/office/drawing/2014/main" id="{2B448B0F-749F-4CBB-A410-DACE8FC19087}"/>
                </a:ext>
              </a:extLst>
            </p:cNvPr>
            <p:cNvSpPr txBox="1"/>
            <p:nvPr/>
          </p:nvSpPr>
          <p:spPr>
            <a:xfrm>
              <a:off x="1647268" y="3258591"/>
              <a:ext cx="2263049" cy="1921579"/>
            </a:xfrm>
            <a:prstGeom prst="rect">
              <a:avLst/>
            </a:prstGeom>
            <a:noFill/>
            <a:ln w="6350">
              <a:noFill/>
              <a:prstDash val="dash"/>
            </a:ln>
          </p:spPr>
          <p:txBody>
            <a:bodyPr wrap="square" lIns="0" tIns="0" rIns="0" bIns="0" rtlCol="0">
              <a:spAutoFit/>
            </a:bodyPr>
            <a:lstStyle/>
            <a:p>
              <a:pPr marL="171450" indent="-171450" defTabSz="1218987">
                <a:buFont typeface="Arial" panose="020B0604020202020204" pitchFamily="34" charset="0"/>
                <a:buChar char="›"/>
                <a:defRPr/>
              </a:pPr>
              <a:r>
                <a:rPr lang="en-US" sz="1200" kern="0" dirty="0">
                  <a:solidFill>
                    <a:srgbClr val="000000"/>
                  </a:solidFill>
                  <a:latin typeface="Calibri"/>
                </a:rPr>
                <a:t>Innovate X Demo Day</a:t>
              </a:r>
            </a:p>
            <a:p>
              <a:pPr marL="171450" indent="-171450" defTabSz="1218987">
                <a:buFont typeface="Arial" panose="020B0604020202020204" pitchFamily="34" charset="0"/>
                <a:buChar char="›"/>
                <a:defRPr/>
              </a:pPr>
              <a:r>
                <a:rPr lang="en-US" sz="1200" kern="0" dirty="0">
                  <a:solidFill>
                    <a:srgbClr val="000000"/>
                  </a:solidFill>
                  <a:latin typeface="Calibri"/>
                </a:rPr>
                <a:t>Innovate FEMA Hackathon</a:t>
              </a:r>
            </a:p>
            <a:p>
              <a:pPr marL="171450" indent="-171450" defTabSz="1218987">
                <a:buFont typeface="Arial" panose="020B0604020202020204" pitchFamily="34" charset="0"/>
                <a:buChar char="›"/>
                <a:defRPr/>
              </a:pPr>
              <a:r>
                <a:rPr lang="en-US" sz="1200" kern="0" dirty="0">
                  <a:solidFill>
                    <a:srgbClr val="000000"/>
                  </a:solidFill>
                  <a:latin typeface="Calibri"/>
                </a:rPr>
                <a:t>Advanced Manufacturing Challenge</a:t>
              </a:r>
            </a:p>
            <a:p>
              <a:pPr marL="171450" indent="-171450" defTabSz="1218987">
                <a:buFont typeface="Arial" panose="020B0604020202020204" pitchFamily="34" charset="0"/>
                <a:buChar char="›"/>
                <a:defRPr/>
              </a:pPr>
              <a:r>
                <a:rPr lang="en-US" sz="1200" kern="0" dirty="0">
                  <a:solidFill>
                    <a:srgbClr val="000000"/>
                  </a:solidFill>
                  <a:latin typeface="Calibri"/>
                </a:rPr>
                <a:t>Emergency Management (</a:t>
              </a:r>
              <a:r>
                <a:rPr lang="en-US" sz="1200" kern="0" dirty="0" err="1">
                  <a:solidFill>
                    <a:srgbClr val="000000"/>
                  </a:solidFill>
                  <a:latin typeface="Calibri"/>
                </a:rPr>
                <a:t>EMx</a:t>
              </a:r>
              <a:r>
                <a:rPr lang="en-US" sz="1200" kern="0" dirty="0">
                  <a:solidFill>
                    <a:srgbClr val="000000"/>
                  </a:solidFill>
                  <a:latin typeface="Calibri"/>
                </a:rPr>
                <a:t>) Challenge</a:t>
              </a:r>
            </a:p>
            <a:p>
              <a:pPr marL="171450" indent="-171450">
                <a:buFont typeface="Arial" panose="020B0604020202020204" pitchFamily="34" charset="0"/>
                <a:buChar char="›"/>
                <a:defRPr/>
              </a:pPr>
              <a:r>
                <a:rPr lang="en-US" sz="1200" kern="0" dirty="0">
                  <a:solidFill>
                    <a:srgbClr val="000000"/>
                  </a:solidFill>
                </a:rPr>
                <a:t>Data Analytics Hackathons</a:t>
              </a:r>
            </a:p>
            <a:p>
              <a:pPr marL="171450" indent="-171450" defTabSz="1218987">
                <a:buFont typeface="Arial" panose="020B0604020202020204" pitchFamily="34" charset="0"/>
                <a:buChar char="›"/>
                <a:defRPr/>
              </a:pPr>
              <a:r>
                <a:rPr lang="en-US" sz="1200" kern="0" dirty="0">
                  <a:solidFill>
                    <a:srgbClr val="000000"/>
                  </a:solidFill>
                  <a:latin typeface="Calibri"/>
                </a:rPr>
                <a:t>Wright Outdoor Challenge</a:t>
              </a:r>
            </a:p>
            <a:p>
              <a:pPr marL="171450" indent="-171450" defTabSz="1218987">
                <a:buFont typeface="Arial" panose="020B0604020202020204" pitchFamily="34" charset="0"/>
                <a:buChar char="›"/>
                <a:defRPr/>
              </a:pPr>
              <a:r>
                <a:rPr lang="en-US" sz="1200" kern="0" dirty="0">
                  <a:solidFill>
                    <a:srgbClr val="000000"/>
                  </a:solidFill>
                  <a:latin typeface="Calibri"/>
                </a:rPr>
                <a:t>Henderson (Freeport </a:t>
              </a:r>
              <a:r>
                <a:rPr lang="en-US" sz="1200" kern="0" dirty="0" err="1">
                  <a:solidFill>
                    <a:srgbClr val="000000"/>
                  </a:solidFill>
                  <a:latin typeface="Calibri"/>
                </a:rPr>
                <a:t>McMoRan</a:t>
              </a:r>
              <a:r>
                <a:rPr lang="en-US" sz="1200" kern="0" dirty="0">
                  <a:solidFill>
                    <a:srgbClr val="000000"/>
                  </a:solidFill>
                  <a:latin typeface="Calibri"/>
                </a:rPr>
                <a:t>) &amp; Newmont Mining Challenges</a:t>
              </a:r>
            </a:p>
            <a:p>
              <a:pPr marL="171450" indent="-171450" defTabSz="1218987">
                <a:buFont typeface="Arial" panose="020B0604020202020204" pitchFamily="34" charset="0"/>
                <a:buChar char="›"/>
                <a:defRPr/>
              </a:pPr>
              <a:r>
                <a:rPr lang="en-US" sz="1200" kern="0" dirty="0">
                  <a:solidFill>
                    <a:srgbClr val="000000"/>
                  </a:solidFill>
                  <a:latin typeface="Calibri"/>
                </a:rPr>
                <a:t>360 Demo Day</a:t>
              </a:r>
            </a:p>
            <a:p>
              <a:pPr marL="171450" indent="-171450" defTabSz="1218987">
                <a:buFont typeface="Arial" panose="020B0604020202020204" pitchFamily="34" charset="0"/>
                <a:buChar char="›"/>
                <a:defRPr/>
              </a:pPr>
              <a:r>
                <a:rPr lang="en-US" sz="1200" kern="0" dirty="0" smtClean="0">
                  <a:solidFill>
                    <a:srgbClr val="000000"/>
                  </a:solidFill>
                </a:rPr>
                <a:t>Energy </a:t>
              </a:r>
              <a:r>
                <a:rPr lang="en-US" sz="1200" kern="0" dirty="0">
                  <a:solidFill>
                    <a:srgbClr val="000000"/>
                  </a:solidFill>
                </a:rPr>
                <a:t>Venture Investment Conference</a:t>
              </a:r>
            </a:p>
            <a:p>
              <a:pPr marL="171450" indent="-171450" defTabSz="1218987">
                <a:buFont typeface="Arial" panose="020B0604020202020204" pitchFamily="34" charset="0"/>
                <a:buChar char="›"/>
                <a:defRPr/>
              </a:pPr>
              <a:r>
                <a:rPr lang="en-US" sz="1200" kern="0" dirty="0" smtClean="0">
                  <a:solidFill>
                    <a:srgbClr val="000000"/>
                  </a:solidFill>
                  <a:latin typeface="Calibri"/>
                </a:rPr>
                <a:t>External </a:t>
              </a:r>
              <a:r>
                <a:rPr lang="en-US" sz="1200" kern="0" dirty="0">
                  <a:solidFill>
                    <a:srgbClr val="000000"/>
                  </a:solidFill>
                  <a:latin typeface="Calibri"/>
                </a:rPr>
                <a:t>Challenges</a:t>
              </a:r>
            </a:p>
          </p:txBody>
        </p:sp>
      </p:grpSp>
      <p:grpSp>
        <p:nvGrpSpPr>
          <p:cNvPr id="289" name="Group 288">
            <a:extLst>
              <a:ext uri="{FF2B5EF4-FFF2-40B4-BE49-F238E27FC236}">
                <a16:creationId xmlns:a16="http://schemas.microsoft.com/office/drawing/2014/main" id="{8ECCCFFE-3199-4F1F-B954-D4B9673A1210}"/>
              </a:ext>
            </a:extLst>
          </p:cNvPr>
          <p:cNvGrpSpPr/>
          <p:nvPr/>
        </p:nvGrpSpPr>
        <p:grpSpPr>
          <a:xfrm>
            <a:off x="8687368" y="1955316"/>
            <a:ext cx="3479484" cy="1724706"/>
            <a:chOff x="1647268" y="3339463"/>
            <a:chExt cx="3087149" cy="1631532"/>
          </a:xfrm>
        </p:grpSpPr>
        <p:sp>
          <p:nvSpPr>
            <p:cNvPr id="290" name="TextBox 289">
              <a:extLst>
                <a:ext uri="{FF2B5EF4-FFF2-40B4-BE49-F238E27FC236}">
                  <a16:creationId xmlns:a16="http://schemas.microsoft.com/office/drawing/2014/main" id="{C9CF99E1-6D81-4D02-81DC-4491830D7678}"/>
                </a:ext>
              </a:extLst>
            </p:cNvPr>
            <p:cNvSpPr txBox="1"/>
            <p:nvPr/>
          </p:nvSpPr>
          <p:spPr>
            <a:xfrm>
              <a:off x="1647269" y="3339463"/>
              <a:ext cx="2640199" cy="262035"/>
            </a:xfrm>
            <a:prstGeom prst="rect">
              <a:avLst/>
            </a:prstGeom>
            <a:noFill/>
            <a:ln w="6350">
              <a:noFill/>
              <a:prstDash val="dash"/>
            </a:ln>
          </p:spPr>
          <p:txBody>
            <a:bodyPr wrap="square" lIns="0" tIns="0" rIns="0" bIns="0" rtlCol="0">
              <a:spAutoFit/>
            </a:bodyPr>
            <a:lstStyle/>
            <a:p>
              <a:pPr defTabSz="1218987">
                <a:defRPr/>
              </a:pPr>
              <a:r>
                <a:rPr lang="en-US" b="1" kern="0" dirty="0">
                  <a:solidFill>
                    <a:srgbClr val="6DC6CD">
                      <a:lumMod val="75000"/>
                    </a:srgbClr>
                  </a:solidFill>
                  <a:latin typeface="Calibri"/>
                </a:rPr>
                <a:t>Collaborative Opportunities</a:t>
              </a:r>
            </a:p>
          </p:txBody>
        </p:sp>
        <p:sp>
          <p:nvSpPr>
            <p:cNvPr id="291" name="TextBox 290">
              <a:extLst>
                <a:ext uri="{FF2B5EF4-FFF2-40B4-BE49-F238E27FC236}">
                  <a16:creationId xmlns:a16="http://schemas.microsoft.com/office/drawing/2014/main" id="{DA9AD46D-77FC-4C24-9408-1FFB561E49EB}"/>
                </a:ext>
              </a:extLst>
            </p:cNvPr>
            <p:cNvSpPr txBox="1"/>
            <p:nvPr/>
          </p:nvSpPr>
          <p:spPr>
            <a:xfrm>
              <a:off x="1647268" y="3573477"/>
              <a:ext cx="3087149" cy="1397518"/>
            </a:xfrm>
            <a:prstGeom prst="rect">
              <a:avLst/>
            </a:prstGeom>
            <a:noFill/>
            <a:ln w="6350">
              <a:noFill/>
              <a:prstDash val="dash"/>
            </a:ln>
          </p:spPr>
          <p:txBody>
            <a:bodyPr wrap="square" lIns="0" tIns="0" rIns="0" bIns="0" rtlCol="0">
              <a:spAutoFit/>
            </a:bodyPr>
            <a:lstStyle/>
            <a:p>
              <a:pPr marL="171450" indent="-171450">
                <a:buFont typeface="Arial" panose="020B0604020202020204" pitchFamily="34" charset="0"/>
                <a:buChar char="›"/>
                <a:defRPr/>
              </a:pPr>
              <a:r>
                <a:rPr lang="en-US" sz="1200" kern="0" dirty="0" smtClean="0">
                  <a:solidFill>
                    <a:srgbClr val="000000"/>
                  </a:solidFill>
                </a:rPr>
                <a:t>Alumni companies &amp; startups</a:t>
              </a:r>
            </a:p>
            <a:p>
              <a:pPr marL="171450" indent="-171450">
                <a:buFont typeface="Arial" panose="020B0604020202020204" pitchFamily="34" charset="0"/>
                <a:buChar char="›"/>
                <a:defRPr/>
              </a:pPr>
              <a:r>
                <a:rPr lang="en-US" sz="1200" kern="0" dirty="0" smtClean="0">
                  <a:solidFill>
                    <a:srgbClr val="000000"/>
                  </a:solidFill>
                </a:rPr>
                <a:t>Student </a:t>
              </a:r>
              <a:r>
                <a:rPr lang="en-US" sz="1200" kern="0" dirty="0">
                  <a:solidFill>
                    <a:srgbClr val="000000"/>
                  </a:solidFill>
                </a:rPr>
                <a:t>Clubs (UIFs, Evolve, Maker Society, Robotics)</a:t>
              </a:r>
            </a:p>
            <a:p>
              <a:pPr marL="171450" indent="-171450" defTabSz="1218987">
                <a:buFont typeface="Arial" panose="020B0604020202020204" pitchFamily="34" charset="0"/>
                <a:buChar char="›"/>
                <a:defRPr/>
              </a:pPr>
              <a:r>
                <a:rPr lang="en-US" sz="1200" kern="0" dirty="0">
                  <a:solidFill>
                    <a:srgbClr val="000000"/>
                  </a:solidFill>
                  <a:latin typeface="Calibri"/>
                </a:rPr>
                <a:t>Engineering Design &amp; Society programs</a:t>
              </a:r>
            </a:p>
            <a:p>
              <a:pPr marL="171450" indent="-171450" defTabSz="1218987">
                <a:buFont typeface="Arial" panose="020B0604020202020204" pitchFamily="34" charset="0"/>
                <a:buChar char="›"/>
                <a:defRPr/>
              </a:pPr>
              <a:r>
                <a:rPr lang="en-US" sz="1200" kern="0" dirty="0">
                  <a:solidFill>
                    <a:srgbClr val="000000"/>
                  </a:solidFill>
                  <a:latin typeface="Calibri"/>
                </a:rPr>
                <a:t>Advanced Manufacturing Certificate</a:t>
              </a:r>
            </a:p>
            <a:p>
              <a:pPr marL="171450" indent="-171450" defTabSz="1218987">
                <a:buFont typeface="Arial" panose="020B0604020202020204" pitchFamily="34" charset="0"/>
                <a:buChar char="›"/>
                <a:defRPr/>
              </a:pPr>
              <a:r>
                <a:rPr lang="en-US" sz="1200" kern="0" dirty="0">
                  <a:solidFill>
                    <a:srgbClr val="000000"/>
                  </a:solidFill>
                  <a:latin typeface="Calibri"/>
                </a:rPr>
                <a:t>Academic Depts &amp; Library</a:t>
              </a:r>
            </a:p>
            <a:p>
              <a:pPr marL="171450" indent="-171450">
                <a:buFont typeface="Arial" panose="020B0604020202020204" pitchFamily="34" charset="0"/>
                <a:buChar char="›"/>
                <a:defRPr/>
              </a:pPr>
              <a:r>
                <a:rPr lang="en-US" sz="1200" kern="0" dirty="0">
                  <a:solidFill>
                    <a:srgbClr val="000000"/>
                  </a:solidFill>
                </a:rPr>
                <a:t>NREL, DoD/NSIN, DHS, FEMA, CISA, CO-OEM</a:t>
              </a:r>
            </a:p>
            <a:p>
              <a:pPr marL="171450" indent="-171450">
                <a:buFont typeface="Arial" panose="020B0604020202020204" pitchFamily="34" charset="0"/>
                <a:buChar char="›"/>
                <a:defRPr/>
              </a:pPr>
              <a:r>
                <a:rPr lang="en-US" sz="1200" kern="0" dirty="0">
                  <a:solidFill>
                    <a:srgbClr val="000000"/>
                  </a:solidFill>
                </a:rPr>
                <a:t>Global partners </a:t>
              </a:r>
              <a:r>
                <a:rPr lang="en-US" sz="1200" kern="0" dirty="0" smtClean="0">
                  <a:solidFill>
                    <a:srgbClr val="000000"/>
                  </a:solidFill>
                </a:rPr>
                <a:t>(UAE</a:t>
              </a:r>
              <a:r>
                <a:rPr lang="en-US" sz="1200" kern="0" dirty="0">
                  <a:solidFill>
                    <a:srgbClr val="000000"/>
                  </a:solidFill>
                </a:rPr>
                <a:t>, Oman)</a:t>
              </a:r>
            </a:p>
            <a:p>
              <a:pPr marL="171450" indent="-171450" defTabSz="1218987">
                <a:buFont typeface="Arial" panose="020B0604020202020204" pitchFamily="34" charset="0"/>
                <a:buChar char="›"/>
                <a:defRPr/>
              </a:pPr>
              <a:endParaRPr lang="en-US" sz="1200" kern="0" dirty="0">
                <a:solidFill>
                  <a:srgbClr val="000000"/>
                </a:solidFill>
                <a:latin typeface="Calibri"/>
              </a:endParaRPr>
            </a:p>
          </p:txBody>
        </p:sp>
      </p:grpSp>
      <p:grpSp>
        <p:nvGrpSpPr>
          <p:cNvPr id="292" name="Group 291">
            <a:extLst>
              <a:ext uri="{FF2B5EF4-FFF2-40B4-BE49-F238E27FC236}">
                <a16:creationId xmlns:a16="http://schemas.microsoft.com/office/drawing/2014/main" id="{D99F4B4F-D0B7-44EE-B822-32F08A9FCC02}"/>
              </a:ext>
            </a:extLst>
          </p:cNvPr>
          <p:cNvGrpSpPr/>
          <p:nvPr/>
        </p:nvGrpSpPr>
        <p:grpSpPr>
          <a:xfrm>
            <a:off x="4961108" y="5124765"/>
            <a:ext cx="3765258" cy="1231387"/>
            <a:chOff x="1660170" y="3151756"/>
            <a:chExt cx="3561838" cy="954139"/>
          </a:xfrm>
        </p:grpSpPr>
        <p:sp>
          <p:nvSpPr>
            <p:cNvPr id="293" name="TextBox 292">
              <a:extLst>
                <a:ext uri="{FF2B5EF4-FFF2-40B4-BE49-F238E27FC236}">
                  <a16:creationId xmlns:a16="http://schemas.microsoft.com/office/drawing/2014/main" id="{9D3136B5-D07E-431C-939F-C8D7A6BBA2BD}"/>
                </a:ext>
              </a:extLst>
            </p:cNvPr>
            <p:cNvSpPr txBox="1"/>
            <p:nvPr/>
          </p:nvSpPr>
          <p:spPr>
            <a:xfrm>
              <a:off x="1672757" y="3151756"/>
              <a:ext cx="2820333" cy="262034"/>
            </a:xfrm>
            <a:prstGeom prst="rect">
              <a:avLst/>
            </a:prstGeom>
            <a:noFill/>
            <a:ln w="6350">
              <a:noFill/>
              <a:prstDash val="dash"/>
            </a:ln>
          </p:spPr>
          <p:txBody>
            <a:bodyPr wrap="square" lIns="0" tIns="0" rIns="0" bIns="0" rtlCol="0">
              <a:spAutoFit/>
            </a:bodyPr>
            <a:lstStyle/>
            <a:p>
              <a:pPr defTabSz="1218987">
                <a:defRPr/>
              </a:pPr>
              <a:r>
                <a:rPr lang="en-US" b="1" kern="0" dirty="0">
                  <a:solidFill>
                    <a:schemeClr val="accent2">
                      <a:lumMod val="75000"/>
                    </a:schemeClr>
                  </a:solidFill>
                  <a:latin typeface="Calibri"/>
                </a:rPr>
                <a:t>Startup Development Services</a:t>
              </a:r>
            </a:p>
          </p:txBody>
        </p:sp>
        <p:sp>
          <p:nvSpPr>
            <p:cNvPr id="294" name="TextBox 293">
              <a:extLst>
                <a:ext uri="{FF2B5EF4-FFF2-40B4-BE49-F238E27FC236}">
                  <a16:creationId xmlns:a16="http://schemas.microsoft.com/office/drawing/2014/main" id="{94D19835-28EE-4359-AF21-5205FA0A74E3}"/>
                </a:ext>
              </a:extLst>
            </p:cNvPr>
            <p:cNvSpPr txBox="1"/>
            <p:nvPr/>
          </p:nvSpPr>
          <p:spPr>
            <a:xfrm>
              <a:off x="1660170" y="3390454"/>
              <a:ext cx="3561838" cy="715441"/>
            </a:xfrm>
            <a:prstGeom prst="rect">
              <a:avLst/>
            </a:prstGeom>
            <a:noFill/>
            <a:ln w="6350">
              <a:noFill/>
              <a:prstDash val="dash"/>
            </a:ln>
          </p:spPr>
          <p:txBody>
            <a:bodyPr wrap="square" lIns="0" tIns="0" rIns="0" bIns="0" rtlCol="0">
              <a:spAutoFit/>
            </a:bodyPr>
            <a:lstStyle/>
            <a:p>
              <a:pPr marL="171450" indent="-171450" defTabSz="1218987">
                <a:buFont typeface="Arial" panose="020B0604020202020204" pitchFamily="34" charset="0"/>
                <a:buChar char="›"/>
                <a:defRPr/>
              </a:pPr>
              <a:r>
                <a:rPr lang="en-US" sz="1200" kern="0" dirty="0" smtClean="0">
                  <a:solidFill>
                    <a:srgbClr val="000000"/>
                  </a:solidFill>
                  <a:latin typeface="Calibri"/>
                </a:rPr>
                <a:t>NSF </a:t>
              </a:r>
              <a:r>
                <a:rPr lang="en-US" sz="1200" kern="0" dirty="0">
                  <a:solidFill>
                    <a:srgbClr val="000000"/>
                  </a:solidFill>
                  <a:latin typeface="Calibri"/>
                </a:rPr>
                <a:t>I-Corp Hub (w/USC, UCLA, CU Boulder) </a:t>
              </a:r>
            </a:p>
            <a:p>
              <a:pPr marL="171450" indent="-171450">
                <a:buFont typeface="Arial" panose="020B0604020202020204" pitchFamily="34" charset="0"/>
                <a:buChar char="›"/>
                <a:defRPr/>
              </a:pPr>
              <a:r>
                <a:rPr lang="en-US" sz="1200" kern="0" dirty="0" smtClean="0">
                  <a:solidFill>
                    <a:srgbClr val="000000"/>
                  </a:solidFill>
                </a:rPr>
                <a:t>Mines </a:t>
              </a:r>
              <a:r>
                <a:rPr lang="en-US" sz="1200" kern="0" dirty="0" smtClean="0">
                  <a:solidFill>
                    <a:srgbClr val="000000"/>
                  </a:solidFill>
                </a:rPr>
                <a:t>Foundation Venture Fund</a:t>
              </a:r>
            </a:p>
            <a:p>
              <a:pPr marL="171450" indent="-171450">
                <a:buFont typeface="Arial" panose="020B0604020202020204" pitchFamily="34" charset="0"/>
                <a:buChar char="›"/>
                <a:defRPr/>
              </a:pPr>
              <a:r>
                <a:rPr lang="en-US" sz="1200" kern="0" dirty="0" smtClean="0">
                  <a:solidFill>
                    <a:srgbClr val="000000"/>
                  </a:solidFill>
                </a:rPr>
                <a:t>RTT </a:t>
              </a:r>
              <a:r>
                <a:rPr lang="en-US" sz="1200" kern="0" dirty="0">
                  <a:solidFill>
                    <a:srgbClr val="000000"/>
                  </a:solidFill>
                </a:rPr>
                <a:t>– Technology Transfer (MATTI</a:t>
              </a:r>
              <a:r>
                <a:rPr lang="en-US" sz="1200" kern="0" dirty="0" smtClean="0">
                  <a:solidFill>
                    <a:srgbClr val="000000"/>
                  </a:solidFill>
                </a:rPr>
                <a:t>) support</a:t>
              </a:r>
              <a:endParaRPr lang="en-US" sz="1200" kern="0" dirty="0">
                <a:solidFill>
                  <a:srgbClr val="000000"/>
                </a:solidFill>
              </a:endParaRPr>
            </a:p>
            <a:p>
              <a:pPr marL="171450" indent="-171450" defTabSz="1218987">
                <a:buFont typeface="Arial" panose="020B0604020202020204" pitchFamily="34" charset="0"/>
                <a:buChar char="›"/>
                <a:defRPr/>
              </a:pPr>
              <a:r>
                <a:rPr lang="en-US" sz="1200" kern="0" dirty="0" smtClean="0">
                  <a:solidFill>
                    <a:srgbClr val="000000"/>
                  </a:solidFill>
                  <a:latin typeface="Calibri"/>
                </a:rPr>
                <a:t>E&amp;I </a:t>
              </a:r>
              <a:r>
                <a:rPr lang="en-US" sz="1200" kern="0" dirty="0">
                  <a:solidFill>
                    <a:srgbClr val="000000"/>
                  </a:solidFill>
                  <a:latin typeface="Calibri"/>
                </a:rPr>
                <a:t>Alumni Interest Group </a:t>
              </a:r>
            </a:p>
            <a:p>
              <a:pPr marL="171450" indent="-171450" defTabSz="1218987">
                <a:buFont typeface="Arial" panose="020B0604020202020204" pitchFamily="34" charset="0"/>
                <a:buChar char="›"/>
                <a:defRPr/>
              </a:pPr>
              <a:r>
                <a:rPr lang="en-US" sz="1200" kern="0" dirty="0">
                  <a:solidFill>
                    <a:srgbClr val="000000"/>
                  </a:solidFill>
                  <a:latin typeface="Calibri"/>
                </a:rPr>
                <a:t>Mentor </a:t>
              </a:r>
              <a:r>
                <a:rPr lang="en-US" sz="1200" kern="0" dirty="0" smtClean="0">
                  <a:solidFill>
                    <a:srgbClr val="000000"/>
                  </a:solidFill>
                  <a:latin typeface="Calibri"/>
                </a:rPr>
                <a:t>Programs </a:t>
              </a:r>
              <a:r>
                <a:rPr lang="en-US" sz="1200" kern="0" dirty="0">
                  <a:solidFill>
                    <a:srgbClr val="000000"/>
                  </a:solidFill>
                  <a:latin typeface="Calibri"/>
                </a:rPr>
                <a:t>(future </a:t>
              </a:r>
              <a:r>
                <a:rPr lang="en-US" sz="1200" kern="0" dirty="0" err="1" smtClean="0">
                  <a:solidFill>
                    <a:srgbClr val="000000"/>
                  </a:solidFill>
                  <a:latin typeface="Calibri"/>
                </a:rPr>
                <a:t>EiRs</a:t>
              </a:r>
              <a:r>
                <a:rPr lang="en-US" sz="1200" kern="0" dirty="0" smtClean="0">
                  <a:solidFill>
                    <a:srgbClr val="000000"/>
                  </a:solidFill>
                  <a:latin typeface="Calibri"/>
                </a:rPr>
                <a:t>)</a:t>
              </a:r>
              <a:endParaRPr lang="en-US" sz="1200" kern="0" dirty="0" smtClean="0">
                <a:solidFill>
                  <a:srgbClr val="000000"/>
                </a:solidFill>
                <a:latin typeface="Calibri"/>
              </a:endParaRPr>
            </a:p>
          </p:txBody>
        </p:sp>
      </p:grpSp>
      <p:grpSp>
        <p:nvGrpSpPr>
          <p:cNvPr id="295" name="Group 294">
            <a:extLst>
              <a:ext uri="{FF2B5EF4-FFF2-40B4-BE49-F238E27FC236}">
                <a16:creationId xmlns:a16="http://schemas.microsoft.com/office/drawing/2014/main" id="{D0719BDC-1FD3-4334-AA5F-07D49505A153}"/>
              </a:ext>
            </a:extLst>
          </p:cNvPr>
          <p:cNvGrpSpPr/>
          <p:nvPr/>
        </p:nvGrpSpPr>
        <p:grpSpPr>
          <a:xfrm>
            <a:off x="1634691" y="4675773"/>
            <a:ext cx="2829457" cy="1909369"/>
            <a:chOff x="1643952" y="3210208"/>
            <a:chExt cx="2676594" cy="1806213"/>
          </a:xfrm>
        </p:grpSpPr>
        <p:sp>
          <p:nvSpPr>
            <p:cNvPr id="296" name="TextBox 295">
              <a:extLst>
                <a:ext uri="{FF2B5EF4-FFF2-40B4-BE49-F238E27FC236}">
                  <a16:creationId xmlns:a16="http://schemas.microsoft.com/office/drawing/2014/main" id="{76E6DDC7-562E-4363-98D2-B45D59775EFF}"/>
                </a:ext>
              </a:extLst>
            </p:cNvPr>
            <p:cNvSpPr txBox="1"/>
            <p:nvPr/>
          </p:nvSpPr>
          <p:spPr>
            <a:xfrm>
              <a:off x="1643952" y="3210208"/>
              <a:ext cx="2676594" cy="262034"/>
            </a:xfrm>
            <a:prstGeom prst="rect">
              <a:avLst/>
            </a:prstGeom>
            <a:noFill/>
            <a:ln w="6350">
              <a:noFill/>
              <a:prstDash val="dash"/>
            </a:ln>
          </p:spPr>
          <p:txBody>
            <a:bodyPr wrap="square" lIns="0" tIns="0" rIns="0" bIns="0" rtlCol="0">
              <a:spAutoFit/>
            </a:bodyPr>
            <a:lstStyle/>
            <a:p>
              <a:pPr defTabSz="1218987">
                <a:defRPr/>
              </a:pPr>
              <a:r>
                <a:rPr lang="en-US" b="1" kern="0" dirty="0">
                  <a:latin typeface="Calibri"/>
                </a:rPr>
                <a:t>Inclusive Community Spaces</a:t>
              </a:r>
            </a:p>
          </p:txBody>
        </p:sp>
        <p:sp>
          <p:nvSpPr>
            <p:cNvPr id="297" name="TextBox 296">
              <a:extLst>
                <a:ext uri="{FF2B5EF4-FFF2-40B4-BE49-F238E27FC236}">
                  <a16:creationId xmlns:a16="http://schemas.microsoft.com/office/drawing/2014/main" id="{FFAB6DD6-229B-490B-8F64-096E9578FFB0}"/>
                </a:ext>
              </a:extLst>
            </p:cNvPr>
            <p:cNvSpPr txBox="1"/>
            <p:nvPr/>
          </p:nvSpPr>
          <p:spPr>
            <a:xfrm>
              <a:off x="1760185" y="3444220"/>
              <a:ext cx="2560360" cy="1572201"/>
            </a:xfrm>
            <a:prstGeom prst="rect">
              <a:avLst/>
            </a:prstGeom>
            <a:noFill/>
            <a:ln w="6350">
              <a:noFill/>
              <a:prstDash val="dash"/>
            </a:ln>
          </p:spPr>
          <p:txBody>
            <a:bodyPr wrap="square" lIns="0" tIns="0" rIns="0" bIns="0" rtlCol="0">
              <a:spAutoFit/>
            </a:bodyPr>
            <a:lstStyle/>
            <a:p>
              <a:pPr defTabSz="1218987">
                <a:defRPr/>
              </a:pPr>
              <a:r>
                <a:rPr lang="en-US" sz="1200" b="1" kern="0" dirty="0">
                  <a:solidFill>
                    <a:srgbClr val="000000"/>
                  </a:solidFill>
                  <a:latin typeface="Calibri"/>
                </a:rPr>
                <a:t>McNeil Hall</a:t>
              </a:r>
            </a:p>
            <a:p>
              <a:pPr marL="171450" indent="-171450" defTabSz="1218987">
                <a:buFont typeface="Arial" panose="020B0604020202020204" pitchFamily="34" charset="0"/>
                <a:buChar char="›"/>
                <a:defRPr/>
              </a:pPr>
              <a:r>
                <a:rPr lang="en-US" sz="1200" kern="0" dirty="0">
                  <a:solidFill>
                    <a:srgbClr val="000000"/>
                  </a:solidFill>
                  <a:latin typeface="Calibri"/>
                </a:rPr>
                <a:t>Innovation classes</a:t>
              </a:r>
            </a:p>
            <a:p>
              <a:pPr defTabSz="1218987">
                <a:defRPr/>
              </a:pPr>
              <a:r>
                <a:rPr lang="en-US" sz="1200" b="1" kern="0" dirty="0">
                  <a:solidFill>
                    <a:srgbClr val="000000"/>
                  </a:solidFill>
                </a:rPr>
                <a:t>Labriola </a:t>
              </a:r>
              <a:r>
                <a:rPr lang="en-US" sz="1200" b="1" kern="0" dirty="0" err="1">
                  <a:solidFill>
                    <a:srgbClr val="000000"/>
                  </a:solidFill>
                </a:rPr>
                <a:t>InnoHub</a:t>
              </a:r>
              <a:endParaRPr lang="en-US" sz="1200" b="1" kern="0" dirty="0">
                <a:solidFill>
                  <a:srgbClr val="000000"/>
                </a:solidFill>
              </a:endParaRPr>
            </a:p>
            <a:p>
              <a:pPr marL="171450" indent="-171450" defTabSz="1218987">
                <a:buFont typeface="Arial" panose="020B0604020202020204" pitchFamily="34" charset="0"/>
                <a:buChar char="›"/>
                <a:defRPr/>
              </a:pPr>
              <a:r>
                <a:rPr lang="en-US" sz="1200" kern="0" dirty="0">
                  <a:solidFill>
                    <a:srgbClr val="000000"/>
                  </a:solidFill>
                </a:rPr>
                <a:t>Cornerstone and Capstone programs</a:t>
              </a:r>
            </a:p>
            <a:p>
              <a:pPr marL="171450" indent="-171450" defTabSz="1218987">
                <a:buFont typeface="Arial" panose="020B0604020202020204" pitchFamily="34" charset="0"/>
                <a:buChar char="›"/>
                <a:defRPr/>
              </a:pPr>
              <a:r>
                <a:rPr lang="en-US" sz="1200" kern="0" dirty="0">
                  <a:solidFill>
                    <a:srgbClr val="000000"/>
                  </a:solidFill>
                </a:rPr>
                <a:t>Makerspaces &amp; faculty mentors</a:t>
              </a:r>
            </a:p>
            <a:p>
              <a:pPr defTabSz="1218987">
                <a:defRPr/>
              </a:pPr>
              <a:r>
                <a:rPr lang="en-US" sz="1200" b="1" kern="0" dirty="0" smtClean="0">
                  <a:solidFill>
                    <a:srgbClr val="000000"/>
                  </a:solidFill>
                  <a:latin typeface="Calibri"/>
                </a:rPr>
                <a:t>Beck </a:t>
              </a:r>
              <a:r>
                <a:rPr lang="en-US" sz="1200" b="1" kern="0" dirty="0">
                  <a:solidFill>
                    <a:srgbClr val="000000"/>
                  </a:solidFill>
                  <a:latin typeface="Calibri"/>
                </a:rPr>
                <a:t>Venture Center</a:t>
              </a:r>
            </a:p>
            <a:p>
              <a:pPr marL="171450" indent="-171450" defTabSz="1218987">
                <a:buFont typeface="Arial" panose="020B0604020202020204" pitchFamily="34" charset="0"/>
                <a:buChar char="›"/>
                <a:defRPr/>
              </a:pPr>
              <a:r>
                <a:rPr lang="en-US" sz="1200" kern="0" dirty="0">
                  <a:solidFill>
                    <a:srgbClr val="000000"/>
                  </a:solidFill>
                  <a:latin typeface="Calibri"/>
                </a:rPr>
                <a:t>Business </a:t>
              </a:r>
              <a:r>
                <a:rPr lang="en-US" sz="1200" kern="0" dirty="0" smtClean="0">
                  <a:solidFill>
                    <a:srgbClr val="000000"/>
                  </a:solidFill>
                  <a:latin typeface="Calibri"/>
                </a:rPr>
                <a:t>incubator (students &amp; faculty)</a:t>
              </a:r>
              <a:endParaRPr lang="en-US" sz="1200" kern="0" dirty="0">
                <a:solidFill>
                  <a:srgbClr val="000000"/>
                </a:solidFill>
                <a:latin typeface="Calibri"/>
              </a:endParaRPr>
            </a:p>
            <a:p>
              <a:pPr marL="171450" indent="-171450" defTabSz="1218987">
                <a:buFont typeface="Arial" panose="020B0604020202020204" pitchFamily="34" charset="0"/>
                <a:buChar char="›"/>
                <a:defRPr/>
              </a:pPr>
              <a:r>
                <a:rPr lang="en-US" sz="1200" kern="0" dirty="0">
                  <a:solidFill>
                    <a:srgbClr val="000000"/>
                  </a:solidFill>
                  <a:latin typeface="Calibri"/>
                </a:rPr>
                <a:t>Co-working </a:t>
              </a:r>
              <a:r>
                <a:rPr lang="en-US" sz="1200" kern="0" dirty="0" smtClean="0">
                  <a:solidFill>
                    <a:srgbClr val="000000"/>
                  </a:solidFill>
                  <a:latin typeface="Calibri"/>
                </a:rPr>
                <a:t>space (alumni &amp; community)</a:t>
              </a:r>
              <a:endParaRPr lang="en-US" sz="1200" kern="0" dirty="0">
                <a:solidFill>
                  <a:srgbClr val="000000"/>
                </a:solidFill>
                <a:latin typeface="Calibri"/>
              </a:endParaRPr>
            </a:p>
            <a:p>
              <a:pPr marL="171450" indent="-171450" defTabSz="1218987">
                <a:buFont typeface="Arial" panose="020B0604020202020204" pitchFamily="34" charset="0"/>
                <a:buChar char="›"/>
                <a:defRPr/>
              </a:pPr>
              <a:r>
                <a:rPr lang="en-US" sz="1200" kern="0" dirty="0">
                  <a:solidFill>
                    <a:srgbClr val="000000"/>
                  </a:solidFill>
                  <a:latin typeface="Calibri"/>
                </a:rPr>
                <a:t>Innovation corporate </a:t>
              </a:r>
              <a:r>
                <a:rPr lang="en-US" sz="1200" kern="0" dirty="0" smtClean="0">
                  <a:solidFill>
                    <a:srgbClr val="000000"/>
                  </a:solidFill>
                  <a:latin typeface="Calibri"/>
                </a:rPr>
                <a:t>partners</a:t>
              </a:r>
              <a:endParaRPr lang="en-US" sz="1200" kern="0" dirty="0">
                <a:solidFill>
                  <a:srgbClr val="000000"/>
                </a:solidFill>
                <a:latin typeface="Calibri"/>
              </a:endParaRPr>
            </a:p>
          </p:txBody>
        </p:sp>
      </p:grpSp>
      <p:sp>
        <p:nvSpPr>
          <p:cNvPr id="104" name="Title 5">
            <a:extLst>
              <a:ext uri="{FF2B5EF4-FFF2-40B4-BE49-F238E27FC236}">
                <a16:creationId xmlns:a16="http://schemas.microsoft.com/office/drawing/2014/main" id="{6A82E2C1-DFF3-418B-A511-392DFB62BF32}"/>
              </a:ext>
            </a:extLst>
          </p:cNvPr>
          <p:cNvSpPr>
            <a:spLocks noGrp="1"/>
          </p:cNvSpPr>
          <p:nvPr>
            <p:ph type="title"/>
          </p:nvPr>
        </p:nvSpPr>
        <p:spPr>
          <a:xfrm>
            <a:off x="3877221" y="87339"/>
            <a:ext cx="4367609" cy="571745"/>
          </a:xfrm>
        </p:spPr>
        <p:txBody>
          <a:bodyPr/>
          <a:lstStyle/>
          <a:p>
            <a:pPr algn="ctr"/>
            <a:r>
              <a:rPr lang="en-US" dirty="0" smtClean="0">
                <a:solidFill>
                  <a:schemeClr val="bg1"/>
                </a:solidFill>
              </a:rPr>
              <a:t>Mines E&amp;I Ecosystems</a:t>
            </a:r>
            <a:endParaRPr lang="en-US" dirty="0">
              <a:solidFill>
                <a:schemeClr val="bg1"/>
              </a:solidFill>
            </a:endParaRPr>
          </a:p>
        </p:txBody>
      </p:sp>
      <p:pic>
        <p:nvPicPr>
          <p:cNvPr id="103" name="Content Placeholder 4" descr="Screen Clipping">
            <a:extLst>
              <a:ext uri="{FF2B5EF4-FFF2-40B4-BE49-F238E27FC236}">
                <a16:creationId xmlns:a16="http://schemas.microsoft.com/office/drawing/2014/main" id="{D04C4806-F481-C047-98D0-FF35BFD5A6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50" t="19722" r="11980" b="16128"/>
          <a:stretch/>
        </p:blipFill>
        <p:spPr>
          <a:xfrm>
            <a:off x="8847854" y="107131"/>
            <a:ext cx="2392294" cy="1232394"/>
          </a:xfrm>
          <a:prstGeom prst="rect">
            <a:avLst/>
          </a:prstGeom>
        </p:spPr>
      </p:pic>
      <p:pic>
        <p:nvPicPr>
          <p:cNvPr id="105" name="Picture 104" descr="2020 0122_BAC #1-FINAL.pdf - Adobe Acrobat Pro 2017">
            <a:extLst>
              <a:ext uri="{FF2B5EF4-FFF2-40B4-BE49-F238E27FC236}">
                <a16:creationId xmlns:a16="http://schemas.microsoft.com/office/drawing/2014/main" id="{D4640136-C923-2249-B71F-25452DC493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01" t="34559" r="18003" b="1421"/>
          <a:stretch/>
        </p:blipFill>
        <p:spPr>
          <a:xfrm>
            <a:off x="1085733" y="107132"/>
            <a:ext cx="2280107" cy="1219949"/>
          </a:xfrm>
          <a:prstGeom prst="rect">
            <a:avLst/>
          </a:prstGeom>
        </p:spPr>
      </p:pic>
      <p:grpSp>
        <p:nvGrpSpPr>
          <p:cNvPr id="114" name="Group 113">
            <a:extLst>
              <a:ext uri="{FF2B5EF4-FFF2-40B4-BE49-F238E27FC236}">
                <a16:creationId xmlns:a16="http://schemas.microsoft.com/office/drawing/2014/main" id="{390E1ED6-67B5-C24F-83BA-C3BB11BD07DC}"/>
              </a:ext>
            </a:extLst>
          </p:cNvPr>
          <p:cNvGrpSpPr/>
          <p:nvPr/>
        </p:nvGrpSpPr>
        <p:grpSpPr>
          <a:xfrm>
            <a:off x="9419145" y="311731"/>
            <a:ext cx="129719" cy="155934"/>
            <a:chOff x="1477963" y="2330451"/>
            <a:chExt cx="2419350" cy="2908300"/>
          </a:xfrm>
          <a:solidFill>
            <a:schemeClr val="bg1"/>
          </a:solidFill>
        </p:grpSpPr>
        <p:sp>
          <p:nvSpPr>
            <p:cNvPr id="115" name="Freeform 6">
              <a:extLst>
                <a:ext uri="{FF2B5EF4-FFF2-40B4-BE49-F238E27FC236}">
                  <a16:creationId xmlns:a16="http://schemas.microsoft.com/office/drawing/2014/main" id="{5A519BE1-5258-7F4A-BBA5-BB46516C3656}"/>
                </a:ext>
              </a:extLst>
            </p:cNvPr>
            <p:cNvSpPr>
              <a:spLocks/>
            </p:cNvSpPr>
            <p:nvPr/>
          </p:nvSpPr>
          <p:spPr bwMode="auto">
            <a:xfrm>
              <a:off x="1477963" y="2330451"/>
              <a:ext cx="2419350" cy="304800"/>
            </a:xfrm>
            <a:custGeom>
              <a:avLst/>
              <a:gdLst>
                <a:gd name="T0" fmla="*/ 191 w 3049"/>
                <a:gd name="T1" fmla="*/ 0 h 383"/>
                <a:gd name="T2" fmla="*/ 2858 w 3049"/>
                <a:gd name="T3" fmla="*/ 0 h 383"/>
                <a:gd name="T4" fmla="*/ 2901 w 3049"/>
                <a:gd name="T5" fmla="*/ 6 h 383"/>
                <a:gd name="T6" fmla="*/ 2941 w 3049"/>
                <a:gd name="T7" fmla="*/ 20 h 383"/>
                <a:gd name="T8" fmla="*/ 2977 w 3049"/>
                <a:gd name="T9" fmla="*/ 42 h 383"/>
                <a:gd name="T10" fmla="*/ 3007 w 3049"/>
                <a:gd name="T11" fmla="*/ 71 h 383"/>
                <a:gd name="T12" fmla="*/ 3029 w 3049"/>
                <a:gd name="T13" fmla="*/ 107 h 383"/>
                <a:gd name="T14" fmla="*/ 3045 w 3049"/>
                <a:gd name="T15" fmla="*/ 147 h 383"/>
                <a:gd name="T16" fmla="*/ 3049 w 3049"/>
                <a:gd name="T17" fmla="*/ 191 h 383"/>
                <a:gd name="T18" fmla="*/ 3045 w 3049"/>
                <a:gd name="T19" fmla="*/ 236 h 383"/>
                <a:gd name="T20" fmla="*/ 3029 w 3049"/>
                <a:gd name="T21" fmla="*/ 276 h 383"/>
                <a:gd name="T22" fmla="*/ 3007 w 3049"/>
                <a:gd name="T23" fmla="*/ 312 h 383"/>
                <a:gd name="T24" fmla="*/ 2977 w 3049"/>
                <a:gd name="T25" fmla="*/ 340 h 383"/>
                <a:gd name="T26" fmla="*/ 2941 w 3049"/>
                <a:gd name="T27" fmla="*/ 364 h 383"/>
                <a:gd name="T28" fmla="*/ 2901 w 3049"/>
                <a:gd name="T29" fmla="*/ 378 h 383"/>
                <a:gd name="T30" fmla="*/ 2858 w 3049"/>
                <a:gd name="T31" fmla="*/ 383 h 383"/>
                <a:gd name="T32" fmla="*/ 191 w 3049"/>
                <a:gd name="T33" fmla="*/ 383 h 383"/>
                <a:gd name="T34" fmla="*/ 148 w 3049"/>
                <a:gd name="T35" fmla="*/ 378 h 383"/>
                <a:gd name="T36" fmla="*/ 106 w 3049"/>
                <a:gd name="T37" fmla="*/ 364 h 383"/>
                <a:gd name="T38" fmla="*/ 70 w 3049"/>
                <a:gd name="T39" fmla="*/ 340 h 383"/>
                <a:gd name="T40" fmla="*/ 42 w 3049"/>
                <a:gd name="T41" fmla="*/ 312 h 383"/>
                <a:gd name="T42" fmla="*/ 18 w 3049"/>
                <a:gd name="T43" fmla="*/ 276 h 383"/>
                <a:gd name="T44" fmla="*/ 4 w 3049"/>
                <a:gd name="T45" fmla="*/ 236 h 383"/>
                <a:gd name="T46" fmla="*/ 0 w 3049"/>
                <a:gd name="T47" fmla="*/ 191 h 383"/>
                <a:gd name="T48" fmla="*/ 4 w 3049"/>
                <a:gd name="T49" fmla="*/ 147 h 383"/>
                <a:gd name="T50" fmla="*/ 18 w 3049"/>
                <a:gd name="T51" fmla="*/ 107 h 383"/>
                <a:gd name="T52" fmla="*/ 42 w 3049"/>
                <a:gd name="T53" fmla="*/ 71 h 383"/>
                <a:gd name="T54" fmla="*/ 70 w 3049"/>
                <a:gd name="T55" fmla="*/ 42 h 383"/>
                <a:gd name="T56" fmla="*/ 106 w 3049"/>
                <a:gd name="T57" fmla="*/ 20 h 383"/>
                <a:gd name="T58" fmla="*/ 148 w 3049"/>
                <a:gd name="T59" fmla="*/ 6 h 383"/>
                <a:gd name="T60" fmla="*/ 191 w 3049"/>
                <a:gd name="T61"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49" h="383">
                  <a:moveTo>
                    <a:pt x="191" y="0"/>
                  </a:moveTo>
                  <a:lnTo>
                    <a:pt x="2858" y="0"/>
                  </a:lnTo>
                  <a:lnTo>
                    <a:pt x="2901" y="6"/>
                  </a:lnTo>
                  <a:lnTo>
                    <a:pt x="2941" y="20"/>
                  </a:lnTo>
                  <a:lnTo>
                    <a:pt x="2977" y="42"/>
                  </a:lnTo>
                  <a:lnTo>
                    <a:pt x="3007" y="71"/>
                  </a:lnTo>
                  <a:lnTo>
                    <a:pt x="3029" y="107"/>
                  </a:lnTo>
                  <a:lnTo>
                    <a:pt x="3045" y="147"/>
                  </a:lnTo>
                  <a:lnTo>
                    <a:pt x="3049" y="191"/>
                  </a:lnTo>
                  <a:lnTo>
                    <a:pt x="3045" y="236"/>
                  </a:lnTo>
                  <a:lnTo>
                    <a:pt x="3029" y="276"/>
                  </a:lnTo>
                  <a:lnTo>
                    <a:pt x="3007" y="312"/>
                  </a:lnTo>
                  <a:lnTo>
                    <a:pt x="2977" y="340"/>
                  </a:lnTo>
                  <a:lnTo>
                    <a:pt x="2941" y="364"/>
                  </a:lnTo>
                  <a:lnTo>
                    <a:pt x="2901" y="378"/>
                  </a:lnTo>
                  <a:lnTo>
                    <a:pt x="2858" y="383"/>
                  </a:lnTo>
                  <a:lnTo>
                    <a:pt x="191" y="383"/>
                  </a:lnTo>
                  <a:lnTo>
                    <a:pt x="148" y="378"/>
                  </a:lnTo>
                  <a:lnTo>
                    <a:pt x="106" y="364"/>
                  </a:lnTo>
                  <a:lnTo>
                    <a:pt x="70" y="340"/>
                  </a:lnTo>
                  <a:lnTo>
                    <a:pt x="42" y="312"/>
                  </a:lnTo>
                  <a:lnTo>
                    <a:pt x="18" y="276"/>
                  </a:lnTo>
                  <a:lnTo>
                    <a:pt x="4" y="236"/>
                  </a:lnTo>
                  <a:lnTo>
                    <a:pt x="0" y="191"/>
                  </a:lnTo>
                  <a:lnTo>
                    <a:pt x="4" y="147"/>
                  </a:lnTo>
                  <a:lnTo>
                    <a:pt x="18" y="107"/>
                  </a:lnTo>
                  <a:lnTo>
                    <a:pt x="42" y="71"/>
                  </a:lnTo>
                  <a:lnTo>
                    <a:pt x="70" y="42"/>
                  </a:lnTo>
                  <a:lnTo>
                    <a:pt x="106" y="20"/>
                  </a:lnTo>
                  <a:lnTo>
                    <a:pt x="148" y="6"/>
                  </a:lnTo>
                  <a:lnTo>
                    <a:pt x="1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16" name="Freeform 7">
              <a:extLst>
                <a:ext uri="{FF2B5EF4-FFF2-40B4-BE49-F238E27FC236}">
                  <a16:creationId xmlns:a16="http://schemas.microsoft.com/office/drawing/2014/main" id="{DBBA5C1B-371D-4D42-8BB9-33E66892103F}"/>
                </a:ext>
              </a:extLst>
            </p:cNvPr>
            <p:cNvSpPr>
              <a:spLocks/>
            </p:cNvSpPr>
            <p:nvPr/>
          </p:nvSpPr>
          <p:spPr bwMode="auto">
            <a:xfrm>
              <a:off x="1477963" y="2851151"/>
              <a:ext cx="2419350" cy="304800"/>
            </a:xfrm>
            <a:custGeom>
              <a:avLst/>
              <a:gdLst>
                <a:gd name="T0" fmla="*/ 191 w 3049"/>
                <a:gd name="T1" fmla="*/ 0 h 383"/>
                <a:gd name="T2" fmla="*/ 2858 w 3049"/>
                <a:gd name="T3" fmla="*/ 0 h 383"/>
                <a:gd name="T4" fmla="*/ 2901 w 3049"/>
                <a:gd name="T5" fmla="*/ 6 h 383"/>
                <a:gd name="T6" fmla="*/ 2941 w 3049"/>
                <a:gd name="T7" fmla="*/ 20 h 383"/>
                <a:gd name="T8" fmla="*/ 2977 w 3049"/>
                <a:gd name="T9" fmla="*/ 43 h 383"/>
                <a:gd name="T10" fmla="*/ 3007 w 3049"/>
                <a:gd name="T11" fmla="*/ 71 h 383"/>
                <a:gd name="T12" fmla="*/ 3029 w 3049"/>
                <a:gd name="T13" fmla="*/ 107 h 383"/>
                <a:gd name="T14" fmla="*/ 3045 w 3049"/>
                <a:gd name="T15" fmla="*/ 149 h 383"/>
                <a:gd name="T16" fmla="*/ 3049 w 3049"/>
                <a:gd name="T17" fmla="*/ 192 h 383"/>
                <a:gd name="T18" fmla="*/ 3045 w 3049"/>
                <a:gd name="T19" fmla="*/ 236 h 383"/>
                <a:gd name="T20" fmla="*/ 3029 w 3049"/>
                <a:gd name="T21" fmla="*/ 276 h 383"/>
                <a:gd name="T22" fmla="*/ 3007 w 3049"/>
                <a:gd name="T23" fmla="*/ 312 h 383"/>
                <a:gd name="T24" fmla="*/ 2977 w 3049"/>
                <a:gd name="T25" fmla="*/ 341 h 383"/>
                <a:gd name="T26" fmla="*/ 2941 w 3049"/>
                <a:gd name="T27" fmla="*/ 363 h 383"/>
                <a:gd name="T28" fmla="*/ 2901 w 3049"/>
                <a:gd name="T29" fmla="*/ 377 h 383"/>
                <a:gd name="T30" fmla="*/ 2858 w 3049"/>
                <a:gd name="T31" fmla="*/ 383 h 383"/>
                <a:gd name="T32" fmla="*/ 191 w 3049"/>
                <a:gd name="T33" fmla="*/ 383 h 383"/>
                <a:gd name="T34" fmla="*/ 148 w 3049"/>
                <a:gd name="T35" fmla="*/ 377 h 383"/>
                <a:gd name="T36" fmla="*/ 106 w 3049"/>
                <a:gd name="T37" fmla="*/ 363 h 383"/>
                <a:gd name="T38" fmla="*/ 70 w 3049"/>
                <a:gd name="T39" fmla="*/ 341 h 383"/>
                <a:gd name="T40" fmla="*/ 42 w 3049"/>
                <a:gd name="T41" fmla="*/ 312 h 383"/>
                <a:gd name="T42" fmla="*/ 18 w 3049"/>
                <a:gd name="T43" fmla="*/ 276 h 383"/>
                <a:gd name="T44" fmla="*/ 4 w 3049"/>
                <a:gd name="T45" fmla="*/ 236 h 383"/>
                <a:gd name="T46" fmla="*/ 0 w 3049"/>
                <a:gd name="T47" fmla="*/ 192 h 383"/>
                <a:gd name="T48" fmla="*/ 4 w 3049"/>
                <a:gd name="T49" fmla="*/ 149 h 383"/>
                <a:gd name="T50" fmla="*/ 18 w 3049"/>
                <a:gd name="T51" fmla="*/ 107 h 383"/>
                <a:gd name="T52" fmla="*/ 42 w 3049"/>
                <a:gd name="T53" fmla="*/ 71 h 383"/>
                <a:gd name="T54" fmla="*/ 70 w 3049"/>
                <a:gd name="T55" fmla="*/ 43 h 383"/>
                <a:gd name="T56" fmla="*/ 106 w 3049"/>
                <a:gd name="T57" fmla="*/ 20 h 383"/>
                <a:gd name="T58" fmla="*/ 148 w 3049"/>
                <a:gd name="T59" fmla="*/ 6 h 383"/>
                <a:gd name="T60" fmla="*/ 191 w 3049"/>
                <a:gd name="T61"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49" h="383">
                  <a:moveTo>
                    <a:pt x="191" y="0"/>
                  </a:moveTo>
                  <a:lnTo>
                    <a:pt x="2858" y="0"/>
                  </a:lnTo>
                  <a:lnTo>
                    <a:pt x="2901" y="6"/>
                  </a:lnTo>
                  <a:lnTo>
                    <a:pt x="2941" y="20"/>
                  </a:lnTo>
                  <a:lnTo>
                    <a:pt x="2977" y="43"/>
                  </a:lnTo>
                  <a:lnTo>
                    <a:pt x="3007" y="71"/>
                  </a:lnTo>
                  <a:lnTo>
                    <a:pt x="3029" y="107"/>
                  </a:lnTo>
                  <a:lnTo>
                    <a:pt x="3045" y="149"/>
                  </a:lnTo>
                  <a:lnTo>
                    <a:pt x="3049" y="192"/>
                  </a:lnTo>
                  <a:lnTo>
                    <a:pt x="3045" y="236"/>
                  </a:lnTo>
                  <a:lnTo>
                    <a:pt x="3029" y="276"/>
                  </a:lnTo>
                  <a:lnTo>
                    <a:pt x="3007" y="312"/>
                  </a:lnTo>
                  <a:lnTo>
                    <a:pt x="2977" y="341"/>
                  </a:lnTo>
                  <a:lnTo>
                    <a:pt x="2941" y="363"/>
                  </a:lnTo>
                  <a:lnTo>
                    <a:pt x="2901" y="377"/>
                  </a:lnTo>
                  <a:lnTo>
                    <a:pt x="2858" y="383"/>
                  </a:lnTo>
                  <a:lnTo>
                    <a:pt x="191" y="383"/>
                  </a:lnTo>
                  <a:lnTo>
                    <a:pt x="148" y="377"/>
                  </a:lnTo>
                  <a:lnTo>
                    <a:pt x="106" y="363"/>
                  </a:lnTo>
                  <a:lnTo>
                    <a:pt x="70" y="341"/>
                  </a:lnTo>
                  <a:lnTo>
                    <a:pt x="42" y="312"/>
                  </a:lnTo>
                  <a:lnTo>
                    <a:pt x="18" y="276"/>
                  </a:lnTo>
                  <a:lnTo>
                    <a:pt x="4" y="236"/>
                  </a:lnTo>
                  <a:lnTo>
                    <a:pt x="0" y="192"/>
                  </a:lnTo>
                  <a:lnTo>
                    <a:pt x="4" y="149"/>
                  </a:lnTo>
                  <a:lnTo>
                    <a:pt x="18" y="107"/>
                  </a:lnTo>
                  <a:lnTo>
                    <a:pt x="42" y="71"/>
                  </a:lnTo>
                  <a:lnTo>
                    <a:pt x="70" y="43"/>
                  </a:lnTo>
                  <a:lnTo>
                    <a:pt x="106" y="20"/>
                  </a:lnTo>
                  <a:lnTo>
                    <a:pt x="148" y="6"/>
                  </a:lnTo>
                  <a:lnTo>
                    <a:pt x="1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17" name="Freeform 8">
              <a:extLst>
                <a:ext uri="{FF2B5EF4-FFF2-40B4-BE49-F238E27FC236}">
                  <a16:creationId xmlns:a16="http://schemas.microsoft.com/office/drawing/2014/main" id="{5B0ED586-2FF0-8D44-972E-02A70713698A}"/>
                </a:ext>
              </a:extLst>
            </p:cNvPr>
            <p:cNvSpPr>
              <a:spLocks/>
            </p:cNvSpPr>
            <p:nvPr/>
          </p:nvSpPr>
          <p:spPr bwMode="auto">
            <a:xfrm>
              <a:off x="1477963" y="4935538"/>
              <a:ext cx="1422400" cy="303213"/>
            </a:xfrm>
            <a:custGeom>
              <a:avLst/>
              <a:gdLst>
                <a:gd name="T0" fmla="*/ 191 w 1793"/>
                <a:gd name="T1" fmla="*/ 0 h 381"/>
                <a:gd name="T2" fmla="*/ 1602 w 1793"/>
                <a:gd name="T3" fmla="*/ 0 h 381"/>
                <a:gd name="T4" fmla="*/ 1646 w 1793"/>
                <a:gd name="T5" fmla="*/ 6 h 381"/>
                <a:gd name="T6" fmla="*/ 1686 w 1793"/>
                <a:gd name="T7" fmla="*/ 20 h 381"/>
                <a:gd name="T8" fmla="*/ 1721 w 1793"/>
                <a:gd name="T9" fmla="*/ 41 h 381"/>
                <a:gd name="T10" fmla="*/ 1751 w 1793"/>
                <a:gd name="T11" fmla="*/ 71 h 381"/>
                <a:gd name="T12" fmla="*/ 1773 w 1793"/>
                <a:gd name="T13" fmla="*/ 107 h 381"/>
                <a:gd name="T14" fmla="*/ 1787 w 1793"/>
                <a:gd name="T15" fmla="*/ 147 h 381"/>
                <a:gd name="T16" fmla="*/ 1793 w 1793"/>
                <a:gd name="T17" fmla="*/ 190 h 381"/>
                <a:gd name="T18" fmla="*/ 1787 w 1793"/>
                <a:gd name="T19" fmla="*/ 234 h 381"/>
                <a:gd name="T20" fmla="*/ 1773 w 1793"/>
                <a:gd name="T21" fmla="*/ 274 h 381"/>
                <a:gd name="T22" fmla="*/ 1751 w 1793"/>
                <a:gd name="T23" fmla="*/ 310 h 381"/>
                <a:gd name="T24" fmla="*/ 1721 w 1793"/>
                <a:gd name="T25" fmla="*/ 339 h 381"/>
                <a:gd name="T26" fmla="*/ 1686 w 1793"/>
                <a:gd name="T27" fmla="*/ 361 h 381"/>
                <a:gd name="T28" fmla="*/ 1646 w 1793"/>
                <a:gd name="T29" fmla="*/ 377 h 381"/>
                <a:gd name="T30" fmla="*/ 1602 w 1793"/>
                <a:gd name="T31" fmla="*/ 381 h 381"/>
                <a:gd name="T32" fmla="*/ 191 w 1793"/>
                <a:gd name="T33" fmla="*/ 381 h 381"/>
                <a:gd name="T34" fmla="*/ 148 w 1793"/>
                <a:gd name="T35" fmla="*/ 377 h 381"/>
                <a:gd name="T36" fmla="*/ 106 w 1793"/>
                <a:gd name="T37" fmla="*/ 361 h 381"/>
                <a:gd name="T38" fmla="*/ 70 w 1793"/>
                <a:gd name="T39" fmla="*/ 339 h 381"/>
                <a:gd name="T40" fmla="*/ 42 w 1793"/>
                <a:gd name="T41" fmla="*/ 310 h 381"/>
                <a:gd name="T42" fmla="*/ 18 w 1793"/>
                <a:gd name="T43" fmla="*/ 274 h 381"/>
                <a:gd name="T44" fmla="*/ 4 w 1793"/>
                <a:gd name="T45" fmla="*/ 234 h 381"/>
                <a:gd name="T46" fmla="*/ 0 w 1793"/>
                <a:gd name="T47" fmla="*/ 190 h 381"/>
                <a:gd name="T48" fmla="*/ 4 w 1793"/>
                <a:gd name="T49" fmla="*/ 147 h 381"/>
                <a:gd name="T50" fmla="*/ 18 w 1793"/>
                <a:gd name="T51" fmla="*/ 107 h 381"/>
                <a:gd name="T52" fmla="*/ 42 w 1793"/>
                <a:gd name="T53" fmla="*/ 71 h 381"/>
                <a:gd name="T54" fmla="*/ 70 w 1793"/>
                <a:gd name="T55" fmla="*/ 41 h 381"/>
                <a:gd name="T56" fmla="*/ 106 w 1793"/>
                <a:gd name="T57" fmla="*/ 20 h 381"/>
                <a:gd name="T58" fmla="*/ 148 w 1793"/>
                <a:gd name="T59" fmla="*/ 6 h 381"/>
                <a:gd name="T60" fmla="*/ 191 w 1793"/>
                <a:gd name="T61"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3" h="381">
                  <a:moveTo>
                    <a:pt x="191" y="0"/>
                  </a:moveTo>
                  <a:lnTo>
                    <a:pt x="1602" y="0"/>
                  </a:lnTo>
                  <a:lnTo>
                    <a:pt x="1646" y="6"/>
                  </a:lnTo>
                  <a:lnTo>
                    <a:pt x="1686" y="20"/>
                  </a:lnTo>
                  <a:lnTo>
                    <a:pt x="1721" y="41"/>
                  </a:lnTo>
                  <a:lnTo>
                    <a:pt x="1751" y="71"/>
                  </a:lnTo>
                  <a:lnTo>
                    <a:pt x="1773" y="107"/>
                  </a:lnTo>
                  <a:lnTo>
                    <a:pt x="1787" y="147"/>
                  </a:lnTo>
                  <a:lnTo>
                    <a:pt x="1793" y="190"/>
                  </a:lnTo>
                  <a:lnTo>
                    <a:pt x="1787" y="234"/>
                  </a:lnTo>
                  <a:lnTo>
                    <a:pt x="1773" y="274"/>
                  </a:lnTo>
                  <a:lnTo>
                    <a:pt x="1751" y="310"/>
                  </a:lnTo>
                  <a:lnTo>
                    <a:pt x="1721" y="339"/>
                  </a:lnTo>
                  <a:lnTo>
                    <a:pt x="1686" y="361"/>
                  </a:lnTo>
                  <a:lnTo>
                    <a:pt x="1646" y="377"/>
                  </a:lnTo>
                  <a:lnTo>
                    <a:pt x="1602" y="381"/>
                  </a:lnTo>
                  <a:lnTo>
                    <a:pt x="191" y="381"/>
                  </a:lnTo>
                  <a:lnTo>
                    <a:pt x="148" y="377"/>
                  </a:lnTo>
                  <a:lnTo>
                    <a:pt x="106" y="361"/>
                  </a:lnTo>
                  <a:lnTo>
                    <a:pt x="70" y="339"/>
                  </a:lnTo>
                  <a:lnTo>
                    <a:pt x="42" y="310"/>
                  </a:lnTo>
                  <a:lnTo>
                    <a:pt x="18" y="274"/>
                  </a:lnTo>
                  <a:lnTo>
                    <a:pt x="4" y="234"/>
                  </a:lnTo>
                  <a:lnTo>
                    <a:pt x="0" y="190"/>
                  </a:lnTo>
                  <a:lnTo>
                    <a:pt x="4" y="147"/>
                  </a:lnTo>
                  <a:lnTo>
                    <a:pt x="18" y="107"/>
                  </a:lnTo>
                  <a:lnTo>
                    <a:pt x="42" y="71"/>
                  </a:lnTo>
                  <a:lnTo>
                    <a:pt x="70" y="41"/>
                  </a:lnTo>
                  <a:lnTo>
                    <a:pt x="106" y="20"/>
                  </a:lnTo>
                  <a:lnTo>
                    <a:pt x="148" y="6"/>
                  </a:lnTo>
                  <a:lnTo>
                    <a:pt x="1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grpSp>
      <p:grpSp>
        <p:nvGrpSpPr>
          <p:cNvPr id="17" name="Group 16"/>
          <p:cNvGrpSpPr/>
          <p:nvPr/>
        </p:nvGrpSpPr>
        <p:grpSpPr>
          <a:xfrm>
            <a:off x="4088891" y="692697"/>
            <a:ext cx="4362778" cy="4328925"/>
            <a:chOff x="3913944" y="848258"/>
            <a:chExt cx="4362778" cy="4328925"/>
          </a:xfrm>
        </p:grpSpPr>
        <p:grpSp>
          <p:nvGrpSpPr>
            <p:cNvPr id="5" name="Group 4">
              <a:extLst>
                <a:ext uri="{FF2B5EF4-FFF2-40B4-BE49-F238E27FC236}">
                  <a16:creationId xmlns:a16="http://schemas.microsoft.com/office/drawing/2014/main" id="{81BB8441-2DC5-464F-A13B-E04DD988AD0F}"/>
                </a:ext>
              </a:extLst>
            </p:cNvPr>
            <p:cNvGrpSpPr/>
            <p:nvPr/>
          </p:nvGrpSpPr>
          <p:grpSpPr>
            <a:xfrm>
              <a:off x="7706127" y="2344669"/>
              <a:ext cx="570595" cy="570595"/>
              <a:chOff x="3387694" y="3050727"/>
              <a:chExt cx="570595" cy="570595"/>
            </a:xfrm>
          </p:grpSpPr>
          <p:sp>
            <p:nvSpPr>
              <p:cNvPr id="55" name="Oval 54">
                <a:extLst>
                  <a:ext uri="{FF2B5EF4-FFF2-40B4-BE49-F238E27FC236}">
                    <a16:creationId xmlns:a16="http://schemas.microsoft.com/office/drawing/2014/main" id="{D31683E2-49C1-4F55-B284-21E1700E1049}"/>
                  </a:ext>
                </a:extLst>
              </p:cNvPr>
              <p:cNvSpPr/>
              <p:nvPr/>
            </p:nvSpPr>
            <p:spPr>
              <a:xfrm>
                <a:off x="3387694" y="3050727"/>
                <a:ext cx="570595" cy="570595"/>
              </a:xfrm>
              <a:prstGeom prst="ellipse">
                <a:avLst/>
              </a:prstGeom>
              <a:solidFill>
                <a:srgbClr val="91CED2"/>
              </a:solidFill>
              <a:ln w="12700" cap="flat" cmpd="sng" algn="ctr">
                <a:noFill/>
                <a:prstDash val="solid"/>
                <a:miter lim="800000"/>
              </a:ln>
              <a:effectLst/>
            </p:spPr>
            <p:txBody>
              <a:bodyPr rtlCol="0" anchor="ctr"/>
              <a:lstStyle/>
              <a:p>
                <a:pPr algn="ctr" defTabSz="1218987">
                  <a:defRPr/>
                </a:pPr>
                <a:endParaRPr lang="en-US" sz="3600" kern="0" dirty="0">
                  <a:solidFill>
                    <a:prstClr val="white"/>
                  </a:solidFill>
                  <a:latin typeface="Calibri"/>
                </a:endParaRPr>
              </a:p>
            </p:txBody>
          </p:sp>
          <p:sp>
            <p:nvSpPr>
              <p:cNvPr id="56" name="Freeform 74">
                <a:extLst>
                  <a:ext uri="{FF2B5EF4-FFF2-40B4-BE49-F238E27FC236}">
                    <a16:creationId xmlns:a16="http://schemas.microsoft.com/office/drawing/2014/main" id="{30CB19FF-C773-4C7C-8192-88064EEEFB34}"/>
                  </a:ext>
                </a:extLst>
              </p:cNvPr>
              <p:cNvSpPr>
                <a:spLocks noEditPoints="1"/>
              </p:cNvSpPr>
              <p:nvPr/>
            </p:nvSpPr>
            <p:spPr bwMode="auto">
              <a:xfrm>
                <a:off x="3516071" y="3197880"/>
                <a:ext cx="313840" cy="249462"/>
              </a:xfrm>
              <a:custGeom>
                <a:avLst/>
                <a:gdLst>
                  <a:gd name="T0" fmla="*/ 88 w 96"/>
                  <a:gd name="T1" fmla="*/ 76 h 76"/>
                  <a:gd name="T2" fmla="*/ 8 w 96"/>
                  <a:gd name="T3" fmla="*/ 76 h 76"/>
                  <a:gd name="T4" fmla="*/ 0 w 96"/>
                  <a:gd name="T5" fmla="*/ 68 h 76"/>
                  <a:gd name="T6" fmla="*/ 0 w 96"/>
                  <a:gd name="T7" fmla="*/ 8 h 76"/>
                  <a:gd name="T8" fmla="*/ 8 w 96"/>
                  <a:gd name="T9" fmla="*/ 0 h 76"/>
                  <a:gd name="T10" fmla="*/ 88 w 96"/>
                  <a:gd name="T11" fmla="*/ 0 h 76"/>
                  <a:gd name="T12" fmla="*/ 96 w 96"/>
                  <a:gd name="T13" fmla="*/ 8 h 76"/>
                  <a:gd name="T14" fmla="*/ 96 w 96"/>
                  <a:gd name="T15" fmla="*/ 68 h 76"/>
                  <a:gd name="T16" fmla="*/ 88 w 96"/>
                  <a:gd name="T17" fmla="*/ 76 h 76"/>
                  <a:gd name="T18" fmla="*/ 8 w 96"/>
                  <a:gd name="T19" fmla="*/ 4 h 76"/>
                  <a:gd name="T20" fmla="*/ 4 w 96"/>
                  <a:gd name="T21" fmla="*/ 8 h 76"/>
                  <a:gd name="T22" fmla="*/ 4 w 96"/>
                  <a:gd name="T23" fmla="*/ 68 h 76"/>
                  <a:gd name="T24" fmla="*/ 8 w 96"/>
                  <a:gd name="T25" fmla="*/ 72 h 76"/>
                  <a:gd name="T26" fmla="*/ 88 w 96"/>
                  <a:gd name="T27" fmla="*/ 72 h 76"/>
                  <a:gd name="T28" fmla="*/ 92 w 96"/>
                  <a:gd name="T29" fmla="*/ 68 h 76"/>
                  <a:gd name="T30" fmla="*/ 92 w 96"/>
                  <a:gd name="T31" fmla="*/ 8 h 76"/>
                  <a:gd name="T32" fmla="*/ 88 w 96"/>
                  <a:gd name="T33" fmla="*/ 4 h 76"/>
                  <a:gd name="T34" fmla="*/ 8 w 96"/>
                  <a:gd name="T35"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76">
                    <a:moveTo>
                      <a:pt x="88" y="76"/>
                    </a:moveTo>
                    <a:cubicBezTo>
                      <a:pt x="8" y="76"/>
                      <a:pt x="8" y="76"/>
                      <a:pt x="8" y="76"/>
                    </a:cubicBezTo>
                    <a:cubicBezTo>
                      <a:pt x="4" y="76"/>
                      <a:pt x="0" y="72"/>
                      <a:pt x="0" y="68"/>
                    </a:cubicBezTo>
                    <a:cubicBezTo>
                      <a:pt x="0" y="8"/>
                      <a:pt x="0" y="8"/>
                      <a:pt x="0" y="8"/>
                    </a:cubicBezTo>
                    <a:cubicBezTo>
                      <a:pt x="0" y="4"/>
                      <a:pt x="4" y="0"/>
                      <a:pt x="8" y="0"/>
                    </a:cubicBezTo>
                    <a:cubicBezTo>
                      <a:pt x="88" y="0"/>
                      <a:pt x="88" y="0"/>
                      <a:pt x="88" y="0"/>
                    </a:cubicBezTo>
                    <a:cubicBezTo>
                      <a:pt x="92" y="0"/>
                      <a:pt x="96" y="4"/>
                      <a:pt x="96" y="8"/>
                    </a:cubicBezTo>
                    <a:cubicBezTo>
                      <a:pt x="96" y="68"/>
                      <a:pt x="96" y="68"/>
                      <a:pt x="96" y="68"/>
                    </a:cubicBezTo>
                    <a:cubicBezTo>
                      <a:pt x="96" y="72"/>
                      <a:pt x="92" y="76"/>
                      <a:pt x="88" y="76"/>
                    </a:cubicBezTo>
                    <a:close/>
                    <a:moveTo>
                      <a:pt x="8" y="4"/>
                    </a:moveTo>
                    <a:cubicBezTo>
                      <a:pt x="6" y="4"/>
                      <a:pt x="4" y="6"/>
                      <a:pt x="4" y="8"/>
                    </a:cubicBezTo>
                    <a:cubicBezTo>
                      <a:pt x="4" y="68"/>
                      <a:pt x="4" y="68"/>
                      <a:pt x="4" y="68"/>
                    </a:cubicBezTo>
                    <a:cubicBezTo>
                      <a:pt x="4" y="70"/>
                      <a:pt x="6" y="72"/>
                      <a:pt x="8" y="72"/>
                    </a:cubicBezTo>
                    <a:cubicBezTo>
                      <a:pt x="88" y="72"/>
                      <a:pt x="88" y="72"/>
                      <a:pt x="88" y="72"/>
                    </a:cubicBezTo>
                    <a:cubicBezTo>
                      <a:pt x="90" y="72"/>
                      <a:pt x="92" y="70"/>
                      <a:pt x="92" y="68"/>
                    </a:cubicBezTo>
                    <a:cubicBezTo>
                      <a:pt x="92" y="8"/>
                      <a:pt x="92" y="8"/>
                      <a:pt x="92" y="8"/>
                    </a:cubicBezTo>
                    <a:cubicBezTo>
                      <a:pt x="92" y="6"/>
                      <a:pt x="90" y="4"/>
                      <a:pt x="88" y="4"/>
                    </a:cubicBezTo>
                    <a:lnTo>
                      <a:pt x="8" y="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57" name="Freeform 75">
                <a:extLst>
                  <a:ext uri="{FF2B5EF4-FFF2-40B4-BE49-F238E27FC236}">
                    <a16:creationId xmlns:a16="http://schemas.microsoft.com/office/drawing/2014/main" id="{D8FA7301-1812-404B-842A-26353C4F8D74}"/>
                  </a:ext>
                </a:extLst>
              </p:cNvPr>
              <p:cNvSpPr>
                <a:spLocks/>
              </p:cNvSpPr>
              <p:nvPr/>
            </p:nvSpPr>
            <p:spPr bwMode="auto">
              <a:xfrm>
                <a:off x="3575084" y="3460755"/>
                <a:ext cx="195815" cy="13412"/>
              </a:xfrm>
              <a:custGeom>
                <a:avLst/>
                <a:gdLst>
                  <a:gd name="T0" fmla="*/ 58 w 60"/>
                  <a:gd name="T1" fmla="*/ 4 h 4"/>
                  <a:gd name="T2" fmla="*/ 2 w 60"/>
                  <a:gd name="T3" fmla="*/ 4 h 4"/>
                  <a:gd name="T4" fmla="*/ 0 w 60"/>
                  <a:gd name="T5" fmla="*/ 2 h 4"/>
                  <a:gd name="T6" fmla="*/ 2 w 60"/>
                  <a:gd name="T7" fmla="*/ 0 h 4"/>
                  <a:gd name="T8" fmla="*/ 58 w 60"/>
                  <a:gd name="T9" fmla="*/ 0 h 4"/>
                  <a:gd name="T10" fmla="*/ 60 w 60"/>
                  <a:gd name="T11" fmla="*/ 2 h 4"/>
                  <a:gd name="T12" fmla="*/ 58 w 6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0" h="4">
                    <a:moveTo>
                      <a:pt x="58" y="4"/>
                    </a:moveTo>
                    <a:cubicBezTo>
                      <a:pt x="2" y="4"/>
                      <a:pt x="2" y="4"/>
                      <a:pt x="2" y="4"/>
                    </a:cubicBezTo>
                    <a:cubicBezTo>
                      <a:pt x="1" y="4"/>
                      <a:pt x="0" y="3"/>
                      <a:pt x="0" y="2"/>
                    </a:cubicBezTo>
                    <a:cubicBezTo>
                      <a:pt x="0" y="1"/>
                      <a:pt x="1" y="0"/>
                      <a:pt x="2" y="0"/>
                    </a:cubicBezTo>
                    <a:cubicBezTo>
                      <a:pt x="58" y="0"/>
                      <a:pt x="58" y="0"/>
                      <a:pt x="58" y="0"/>
                    </a:cubicBezTo>
                    <a:cubicBezTo>
                      <a:pt x="59" y="0"/>
                      <a:pt x="60" y="1"/>
                      <a:pt x="60" y="2"/>
                    </a:cubicBezTo>
                    <a:cubicBezTo>
                      <a:pt x="60" y="3"/>
                      <a:pt x="59" y="4"/>
                      <a:pt x="58"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58" name="Freeform 76">
                <a:extLst>
                  <a:ext uri="{FF2B5EF4-FFF2-40B4-BE49-F238E27FC236}">
                    <a16:creationId xmlns:a16="http://schemas.microsoft.com/office/drawing/2014/main" id="{8508B9EE-5AEC-4F92-B0C1-24AC85308045}"/>
                  </a:ext>
                </a:extLst>
              </p:cNvPr>
              <p:cNvSpPr>
                <a:spLocks/>
              </p:cNvSpPr>
              <p:nvPr/>
            </p:nvSpPr>
            <p:spPr bwMode="auto">
              <a:xfrm>
                <a:off x="3675465" y="3433930"/>
                <a:ext cx="13412" cy="40236"/>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59" name="Oval 77">
                <a:extLst>
                  <a:ext uri="{FF2B5EF4-FFF2-40B4-BE49-F238E27FC236}">
                    <a16:creationId xmlns:a16="http://schemas.microsoft.com/office/drawing/2014/main" id="{58B5A347-0052-4357-9934-E4DCA36991C7}"/>
                  </a:ext>
                </a:extLst>
              </p:cNvPr>
              <p:cNvSpPr>
                <a:spLocks noChangeArrowheads="1"/>
              </p:cNvSpPr>
              <p:nvPr/>
            </p:nvSpPr>
            <p:spPr bwMode="auto">
              <a:xfrm>
                <a:off x="3663413" y="3401741"/>
                <a:ext cx="26824" cy="2548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60" name="Rectangle 78">
                <a:extLst>
                  <a:ext uri="{FF2B5EF4-FFF2-40B4-BE49-F238E27FC236}">
                    <a16:creationId xmlns:a16="http://schemas.microsoft.com/office/drawing/2014/main" id="{F955AC6F-D361-4365-9EC3-955EA61623AE}"/>
                  </a:ext>
                </a:extLst>
              </p:cNvPr>
              <p:cNvSpPr>
                <a:spLocks noChangeArrowheads="1"/>
              </p:cNvSpPr>
              <p:nvPr/>
            </p:nvSpPr>
            <p:spPr bwMode="auto">
              <a:xfrm>
                <a:off x="3518325" y="3387658"/>
                <a:ext cx="300429" cy="134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61" name="Freeform 79">
                <a:extLst>
                  <a:ext uri="{FF2B5EF4-FFF2-40B4-BE49-F238E27FC236}">
                    <a16:creationId xmlns:a16="http://schemas.microsoft.com/office/drawing/2014/main" id="{704C316E-13F0-452E-9E97-6E1F2FABF506}"/>
                  </a:ext>
                </a:extLst>
              </p:cNvPr>
              <p:cNvSpPr>
                <a:spLocks noEditPoints="1"/>
              </p:cNvSpPr>
              <p:nvPr/>
            </p:nvSpPr>
            <p:spPr bwMode="auto">
              <a:xfrm>
                <a:off x="3595202" y="3302493"/>
                <a:ext cx="52307" cy="65720"/>
              </a:xfrm>
              <a:custGeom>
                <a:avLst/>
                <a:gdLst>
                  <a:gd name="T0" fmla="*/ 14 w 16"/>
                  <a:gd name="T1" fmla="*/ 20 h 20"/>
                  <a:gd name="T2" fmla="*/ 2 w 16"/>
                  <a:gd name="T3" fmla="*/ 20 h 20"/>
                  <a:gd name="T4" fmla="*/ 0 w 16"/>
                  <a:gd name="T5" fmla="*/ 18 h 20"/>
                  <a:gd name="T6" fmla="*/ 0 w 16"/>
                  <a:gd name="T7" fmla="*/ 2 h 20"/>
                  <a:gd name="T8" fmla="*/ 2 w 16"/>
                  <a:gd name="T9" fmla="*/ 0 h 20"/>
                  <a:gd name="T10" fmla="*/ 14 w 16"/>
                  <a:gd name="T11" fmla="*/ 0 h 20"/>
                  <a:gd name="T12" fmla="*/ 16 w 16"/>
                  <a:gd name="T13" fmla="*/ 2 h 20"/>
                  <a:gd name="T14" fmla="*/ 16 w 16"/>
                  <a:gd name="T15" fmla="*/ 18 h 20"/>
                  <a:gd name="T16" fmla="*/ 14 w 16"/>
                  <a:gd name="T17" fmla="*/ 20 h 20"/>
                  <a:gd name="T18" fmla="*/ 4 w 16"/>
                  <a:gd name="T19" fmla="*/ 16 h 20"/>
                  <a:gd name="T20" fmla="*/ 12 w 16"/>
                  <a:gd name="T21" fmla="*/ 16 h 20"/>
                  <a:gd name="T22" fmla="*/ 12 w 16"/>
                  <a:gd name="T23" fmla="*/ 4 h 20"/>
                  <a:gd name="T24" fmla="*/ 4 w 16"/>
                  <a:gd name="T25" fmla="*/ 4 h 20"/>
                  <a:gd name="T26" fmla="*/ 4 w 16"/>
                  <a:gd name="T2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0">
                    <a:moveTo>
                      <a:pt x="14" y="20"/>
                    </a:moveTo>
                    <a:cubicBezTo>
                      <a:pt x="2" y="20"/>
                      <a:pt x="2" y="20"/>
                      <a:pt x="2" y="20"/>
                    </a:cubicBezTo>
                    <a:cubicBezTo>
                      <a:pt x="1" y="20"/>
                      <a:pt x="0" y="19"/>
                      <a:pt x="0" y="18"/>
                    </a:cubicBezTo>
                    <a:cubicBezTo>
                      <a:pt x="0" y="2"/>
                      <a:pt x="0" y="2"/>
                      <a:pt x="0" y="2"/>
                    </a:cubicBezTo>
                    <a:cubicBezTo>
                      <a:pt x="0" y="1"/>
                      <a:pt x="1" y="0"/>
                      <a:pt x="2" y="0"/>
                    </a:cubicBezTo>
                    <a:cubicBezTo>
                      <a:pt x="14" y="0"/>
                      <a:pt x="14" y="0"/>
                      <a:pt x="14" y="0"/>
                    </a:cubicBezTo>
                    <a:cubicBezTo>
                      <a:pt x="15" y="0"/>
                      <a:pt x="16" y="1"/>
                      <a:pt x="16" y="2"/>
                    </a:cubicBezTo>
                    <a:cubicBezTo>
                      <a:pt x="16" y="18"/>
                      <a:pt x="16" y="18"/>
                      <a:pt x="16" y="18"/>
                    </a:cubicBezTo>
                    <a:cubicBezTo>
                      <a:pt x="16" y="19"/>
                      <a:pt x="15" y="20"/>
                      <a:pt x="14" y="20"/>
                    </a:cubicBezTo>
                    <a:close/>
                    <a:moveTo>
                      <a:pt x="4" y="16"/>
                    </a:moveTo>
                    <a:cubicBezTo>
                      <a:pt x="12" y="16"/>
                      <a:pt x="12" y="16"/>
                      <a:pt x="12" y="16"/>
                    </a:cubicBezTo>
                    <a:cubicBezTo>
                      <a:pt x="12" y="4"/>
                      <a:pt x="12" y="4"/>
                      <a:pt x="12" y="4"/>
                    </a:cubicBezTo>
                    <a:cubicBezTo>
                      <a:pt x="4" y="4"/>
                      <a:pt x="4" y="4"/>
                      <a:pt x="4" y="4"/>
                    </a:cubicBezTo>
                    <a:lnTo>
                      <a:pt x="4" y="1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62" name="Freeform 80">
                <a:extLst>
                  <a:ext uri="{FF2B5EF4-FFF2-40B4-BE49-F238E27FC236}">
                    <a16:creationId xmlns:a16="http://schemas.microsoft.com/office/drawing/2014/main" id="{F18783C7-A5AD-47EE-B8B0-EF16EAC616E4}"/>
                  </a:ext>
                </a:extLst>
              </p:cNvPr>
              <p:cNvSpPr>
                <a:spLocks noEditPoints="1"/>
              </p:cNvSpPr>
              <p:nvPr/>
            </p:nvSpPr>
            <p:spPr bwMode="auto">
              <a:xfrm>
                <a:off x="3659580" y="3263599"/>
                <a:ext cx="52307" cy="104614"/>
              </a:xfrm>
              <a:custGeom>
                <a:avLst/>
                <a:gdLst>
                  <a:gd name="T0" fmla="*/ 14 w 16"/>
                  <a:gd name="T1" fmla="*/ 32 h 32"/>
                  <a:gd name="T2" fmla="*/ 2 w 16"/>
                  <a:gd name="T3" fmla="*/ 32 h 32"/>
                  <a:gd name="T4" fmla="*/ 0 w 16"/>
                  <a:gd name="T5" fmla="*/ 30 h 32"/>
                  <a:gd name="T6" fmla="*/ 0 w 16"/>
                  <a:gd name="T7" fmla="*/ 2 h 32"/>
                  <a:gd name="T8" fmla="*/ 2 w 16"/>
                  <a:gd name="T9" fmla="*/ 0 h 32"/>
                  <a:gd name="T10" fmla="*/ 14 w 16"/>
                  <a:gd name="T11" fmla="*/ 0 h 32"/>
                  <a:gd name="T12" fmla="*/ 16 w 16"/>
                  <a:gd name="T13" fmla="*/ 2 h 32"/>
                  <a:gd name="T14" fmla="*/ 16 w 16"/>
                  <a:gd name="T15" fmla="*/ 30 h 32"/>
                  <a:gd name="T16" fmla="*/ 14 w 16"/>
                  <a:gd name="T17" fmla="*/ 32 h 32"/>
                  <a:gd name="T18" fmla="*/ 4 w 16"/>
                  <a:gd name="T19" fmla="*/ 28 h 32"/>
                  <a:gd name="T20" fmla="*/ 12 w 16"/>
                  <a:gd name="T21" fmla="*/ 28 h 32"/>
                  <a:gd name="T22" fmla="*/ 12 w 16"/>
                  <a:gd name="T23" fmla="*/ 4 h 32"/>
                  <a:gd name="T24" fmla="*/ 4 w 16"/>
                  <a:gd name="T25" fmla="*/ 4 h 32"/>
                  <a:gd name="T26" fmla="*/ 4 w 16"/>
                  <a:gd name="T2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2">
                    <a:moveTo>
                      <a:pt x="14" y="32"/>
                    </a:moveTo>
                    <a:cubicBezTo>
                      <a:pt x="2" y="32"/>
                      <a:pt x="2" y="32"/>
                      <a:pt x="2" y="32"/>
                    </a:cubicBezTo>
                    <a:cubicBezTo>
                      <a:pt x="1" y="32"/>
                      <a:pt x="0" y="31"/>
                      <a:pt x="0" y="30"/>
                    </a:cubicBezTo>
                    <a:cubicBezTo>
                      <a:pt x="0" y="2"/>
                      <a:pt x="0" y="2"/>
                      <a:pt x="0" y="2"/>
                    </a:cubicBezTo>
                    <a:cubicBezTo>
                      <a:pt x="0" y="1"/>
                      <a:pt x="1" y="0"/>
                      <a:pt x="2" y="0"/>
                    </a:cubicBezTo>
                    <a:cubicBezTo>
                      <a:pt x="14" y="0"/>
                      <a:pt x="14" y="0"/>
                      <a:pt x="14" y="0"/>
                    </a:cubicBezTo>
                    <a:cubicBezTo>
                      <a:pt x="15" y="0"/>
                      <a:pt x="16" y="1"/>
                      <a:pt x="16" y="2"/>
                    </a:cubicBezTo>
                    <a:cubicBezTo>
                      <a:pt x="16" y="30"/>
                      <a:pt x="16" y="30"/>
                      <a:pt x="16" y="30"/>
                    </a:cubicBezTo>
                    <a:cubicBezTo>
                      <a:pt x="16" y="31"/>
                      <a:pt x="15" y="32"/>
                      <a:pt x="14" y="32"/>
                    </a:cubicBezTo>
                    <a:close/>
                    <a:moveTo>
                      <a:pt x="4" y="28"/>
                    </a:moveTo>
                    <a:cubicBezTo>
                      <a:pt x="12" y="28"/>
                      <a:pt x="12" y="28"/>
                      <a:pt x="12" y="28"/>
                    </a:cubicBezTo>
                    <a:cubicBezTo>
                      <a:pt x="12" y="4"/>
                      <a:pt x="12" y="4"/>
                      <a:pt x="12" y="4"/>
                    </a:cubicBezTo>
                    <a:cubicBezTo>
                      <a:pt x="4" y="4"/>
                      <a:pt x="4" y="4"/>
                      <a:pt x="4" y="4"/>
                    </a:cubicBezTo>
                    <a:lnTo>
                      <a:pt x="4"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63" name="Freeform 81">
                <a:extLst>
                  <a:ext uri="{FF2B5EF4-FFF2-40B4-BE49-F238E27FC236}">
                    <a16:creationId xmlns:a16="http://schemas.microsoft.com/office/drawing/2014/main" id="{7ACA68C5-1992-492C-BC16-6B7D2A283A06}"/>
                  </a:ext>
                </a:extLst>
              </p:cNvPr>
              <p:cNvSpPr>
                <a:spLocks noEditPoints="1"/>
              </p:cNvSpPr>
              <p:nvPr/>
            </p:nvSpPr>
            <p:spPr bwMode="auto">
              <a:xfrm>
                <a:off x="3725297" y="3236775"/>
                <a:ext cx="52307" cy="131437"/>
              </a:xfrm>
              <a:custGeom>
                <a:avLst/>
                <a:gdLst>
                  <a:gd name="T0" fmla="*/ 14 w 16"/>
                  <a:gd name="T1" fmla="*/ 40 h 40"/>
                  <a:gd name="T2" fmla="*/ 2 w 16"/>
                  <a:gd name="T3" fmla="*/ 40 h 40"/>
                  <a:gd name="T4" fmla="*/ 0 w 16"/>
                  <a:gd name="T5" fmla="*/ 38 h 40"/>
                  <a:gd name="T6" fmla="*/ 0 w 16"/>
                  <a:gd name="T7" fmla="*/ 2 h 40"/>
                  <a:gd name="T8" fmla="*/ 2 w 16"/>
                  <a:gd name="T9" fmla="*/ 0 h 40"/>
                  <a:gd name="T10" fmla="*/ 14 w 16"/>
                  <a:gd name="T11" fmla="*/ 0 h 40"/>
                  <a:gd name="T12" fmla="*/ 16 w 16"/>
                  <a:gd name="T13" fmla="*/ 2 h 40"/>
                  <a:gd name="T14" fmla="*/ 16 w 16"/>
                  <a:gd name="T15" fmla="*/ 38 h 40"/>
                  <a:gd name="T16" fmla="*/ 14 w 16"/>
                  <a:gd name="T17" fmla="*/ 40 h 40"/>
                  <a:gd name="T18" fmla="*/ 4 w 16"/>
                  <a:gd name="T19" fmla="*/ 36 h 40"/>
                  <a:gd name="T20" fmla="*/ 12 w 16"/>
                  <a:gd name="T21" fmla="*/ 36 h 40"/>
                  <a:gd name="T22" fmla="*/ 12 w 16"/>
                  <a:gd name="T23" fmla="*/ 4 h 40"/>
                  <a:gd name="T24" fmla="*/ 4 w 16"/>
                  <a:gd name="T25" fmla="*/ 4 h 40"/>
                  <a:gd name="T26" fmla="*/ 4 w 16"/>
                  <a:gd name="T2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0">
                    <a:moveTo>
                      <a:pt x="14" y="40"/>
                    </a:moveTo>
                    <a:cubicBezTo>
                      <a:pt x="2" y="40"/>
                      <a:pt x="2" y="40"/>
                      <a:pt x="2" y="40"/>
                    </a:cubicBezTo>
                    <a:cubicBezTo>
                      <a:pt x="1" y="40"/>
                      <a:pt x="0" y="39"/>
                      <a:pt x="0" y="38"/>
                    </a:cubicBezTo>
                    <a:cubicBezTo>
                      <a:pt x="0" y="2"/>
                      <a:pt x="0" y="2"/>
                      <a:pt x="0" y="2"/>
                    </a:cubicBezTo>
                    <a:cubicBezTo>
                      <a:pt x="0" y="1"/>
                      <a:pt x="1" y="0"/>
                      <a:pt x="2" y="0"/>
                    </a:cubicBezTo>
                    <a:cubicBezTo>
                      <a:pt x="14" y="0"/>
                      <a:pt x="14" y="0"/>
                      <a:pt x="14" y="0"/>
                    </a:cubicBezTo>
                    <a:cubicBezTo>
                      <a:pt x="15" y="0"/>
                      <a:pt x="16" y="1"/>
                      <a:pt x="16" y="2"/>
                    </a:cubicBezTo>
                    <a:cubicBezTo>
                      <a:pt x="16" y="38"/>
                      <a:pt x="16" y="38"/>
                      <a:pt x="16" y="38"/>
                    </a:cubicBezTo>
                    <a:cubicBezTo>
                      <a:pt x="16" y="39"/>
                      <a:pt x="15" y="40"/>
                      <a:pt x="14" y="40"/>
                    </a:cubicBezTo>
                    <a:close/>
                    <a:moveTo>
                      <a:pt x="4" y="36"/>
                    </a:moveTo>
                    <a:cubicBezTo>
                      <a:pt x="12" y="36"/>
                      <a:pt x="12" y="36"/>
                      <a:pt x="12" y="36"/>
                    </a:cubicBezTo>
                    <a:cubicBezTo>
                      <a:pt x="12" y="4"/>
                      <a:pt x="12" y="4"/>
                      <a:pt x="12" y="4"/>
                    </a:cubicBezTo>
                    <a:cubicBezTo>
                      <a:pt x="4" y="4"/>
                      <a:pt x="4" y="4"/>
                      <a:pt x="4" y="4"/>
                    </a:cubicBezTo>
                    <a:lnTo>
                      <a:pt x="4" y="3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64" name="Rectangle 82">
                <a:extLst>
                  <a:ext uri="{FF2B5EF4-FFF2-40B4-BE49-F238E27FC236}">
                    <a16:creationId xmlns:a16="http://schemas.microsoft.com/office/drawing/2014/main" id="{73A04B71-679A-44A9-A61B-A79DE0091AE7}"/>
                  </a:ext>
                </a:extLst>
              </p:cNvPr>
              <p:cNvSpPr>
                <a:spLocks noChangeArrowheads="1"/>
              </p:cNvSpPr>
              <p:nvPr/>
            </p:nvSpPr>
            <p:spPr bwMode="auto">
              <a:xfrm>
                <a:off x="3568377" y="3236775"/>
                <a:ext cx="13412" cy="1314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grpSp>
        <p:sp>
          <p:nvSpPr>
            <p:cNvPr id="65" name="Freeform 86">
              <a:extLst>
                <a:ext uri="{FF2B5EF4-FFF2-40B4-BE49-F238E27FC236}">
                  <a16:creationId xmlns:a16="http://schemas.microsoft.com/office/drawing/2014/main" id="{D23AABCC-752D-43F0-BAC9-8077616C234A}"/>
                </a:ext>
              </a:extLst>
            </p:cNvPr>
            <p:cNvSpPr>
              <a:spLocks/>
            </p:cNvSpPr>
            <p:nvPr/>
          </p:nvSpPr>
          <p:spPr bwMode="auto">
            <a:xfrm>
              <a:off x="4049445" y="2990090"/>
              <a:ext cx="437193" cy="1430638"/>
            </a:xfrm>
            <a:custGeom>
              <a:avLst/>
              <a:gdLst>
                <a:gd name="T0" fmla="*/ 289 w 289"/>
                <a:gd name="T1" fmla="*/ 945 h 945"/>
                <a:gd name="T2" fmla="*/ 0 w 289"/>
                <a:gd name="T3" fmla="*/ 127 h 945"/>
                <a:gd name="T4" fmla="*/ 6 w 289"/>
                <a:gd name="T5" fmla="*/ 0 h 945"/>
              </a:gdLst>
              <a:ahLst/>
              <a:cxnLst>
                <a:cxn ang="0">
                  <a:pos x="T0" y="T1"/>
                </a:cxn>
                <a:cxn ang="0">
                  <a:pos x="T2" y="T3"/>
                </a:cxn>
                <a:cxn ang="0">
                  <a:pos x="T4" y="T5"/>
                </a:cxn>
              </a:cxnLst>
              <a:rect l="0" t="0" r="r" b="b"/>
              <a:pathLst>
                <a:path w="289" h="945">
                  <a:moveTo>
                    <a:pt x="289" y="945"/>
                  </a:moveTo>
                  <a:cubicBezTo>
                    <a:pt x="108" y="721"/>
                    <a:pt x="0" y="437"/>
                    <a:pt x="0" y="127"/>
                  </a:cubicBezTo>
                  <a:cubicBezTo>
                    <a:pt x="0" y="84"/>
                    <a:pt x="2" y="42"/>
                    <a:pt x="6" y="0"/>
                  </a:cubicBezTo>
                </a:path>
              </a:pathLst>
            </a:custGeom>
            <a:noFill/>
            <a:ln w="25400" cap="flat">
              <a:solidFill>
                <a:srgbClr val="000000">
                  <a:lumMod val="65000"/>
                  <a:lumOff val="35000"/>
                </a:srgbClr>
              </a:solidFill>
              <a:prstDash val="solid"/>
              <a:miter lim="800000"/>
              <a:headEnd/>
              <a:tailEnd type="oval" w="lg" len="lg"/>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66" name="Freeform 87">
              <a:extLst>
                <a:ext uri="{FF2B5EF4-FFF2-40B4-BE49-F238E27FC236}">
                  <a16:creationId xmlns:a16="http://schemas.microsoft.com/office/drawing/2014/main" id="{A5EAFB44-0FE8-4B2B-8D78-22557695E06A}"/>
                </a:ext>
              </a:extLst>
            </p:cNvPr>
            <p:cNvSpPr>
              <a:spLocks/>
            </p:cNvSpPr>
            <p:nvPr/>
          </p:nvSpPr>
          <p:spPr bwMode="auto">
            <a:xfrm>
              <a:off x="5249644" y="4998744"/>
              <a:ext cx="1476085" cy="159386"/>
            </a:xfrm>
            <a:custGeom>
              <a:avLst/>
              <a:gdLst>
                <a:gd name="T0" fmla="*/ 975 w 975"/>
                <a:gd name="T1" fmla="*/ 21 h 105"/>
                <a:gd name="T2" fmla="*/ 513 w 975"/>
                <a:gd name="T3" fmla="*/ 105 h 105"/>
                <a:gd name="T4" fmla="*/ 0 w 975"/>
                <a:gd name="T5" fmla="*/ 0 h 105"/>
              </a:gdLst>
              <a:ahLst/>
              <a:cxnLst>
                <a:cxn ang="0">
                  <a:pos x="T0" y="T1"/>
                </a:cxn>
                <a:cxn ang="0">
                  <a:pos x="T2" y="T3"/>
                </a:cxn>
                <a:cxn ang="0">
                  <a:pos x="T4" y="T5"/>
                </a:cxn>
              </a:cxnLst>
              <a:rect l="0" t="0" r="r" b="b"/>
              <a:pathLst>
                <a:path w="975" h="105">
                  <a:moveTo>
                    <a:pt x="975" y="21"/>
                  </a:moveTo>
                  <a:cubicBezTo>
                    <a:pt x="831" y="76"/>
                    <a:pt x="676" y="105"/>
                    <a:pt x="513" y="105"/>
                  </a:cubicBezTo>
                  <a:cubicBezTo>
                    <a:pt x="331" y="105"/>
                    <a:pt x="157" y="68"/>
                    <a:pt x="0" y="0"/>
                  </a:cubicBezTo>
                </a:path>
              </a:pathLst>
            </a:custGeom>
            <a:noFill/>
            <a:ln w="25400" cap="flat">
              <a:solidFill>
                <a:srgbClr val="000000">
                  <a:lumMod val="65000"/>
                  <a:lumOff val="35000"/>
                </a:srgbClr>
              </a:solidFill>
              <a:prstDash val="solid"/>
              <a:miter lim="800000"/>
              <a:headEnd/>
              <a:tailEnd type="stealth" w="lg" len="lg"/>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67" name="Freeform 88">
              <a:extLst>
                <a:ext uri="{FF2B5EF4-FFF2-40B4-BE49-F238E27FC236}">
                  <a16:creationId xmlns:a16="http://schemas.microsoft.com/office/drawing/2014/main" id="{E9E978A4-7FB2-4FA9-B18A-813B43D5BC2B}"/>
                </a:ext>
              </a:extLst>
            </p:cNvPr>
            <p:cNvSpPr>
              <a:spLocks/>
            </p:cNvSpPr>
            <p:nvPr/>
          </p:nvSpPr>
          <p:spPr bwMode="auto">
            <a:xfrm>
              <a:off x="7508581" y="3093148"/>
              <a:ext cx="494802" cy="1397353"/>
            </a:xfrm>
            <a:custGeom>
              <a:avLst/>
              <a:gdLst>
                <a:gd name="T0" fmla="*/ 326 w 327"/>
                <a:gd name="T1" fmla="*/ 0 h 923"/>
                <a:gd name="T2" fmla="*/ 327 w 327"/>
                <a:gd name="T3" fmla="*/ 59 h 923"/>
                <a:gd name="T4" fmla="*/ 0 w 327"/>
                <a:gd name="T5" fmla="*/ 923 h 923"/>
              </a:gdLst>
              <a:ahLst/>
              <a:cxnLst>
                <a:cxn ang="0">
                  <a:pos x="T0" y="T1"/>
                </a:cxn>
                <a:cxn ang="0">
                  <a:pos x="T2" y="T3"/>
                </a:cxn>
                <a:cxn ang="0">
                  <a:pos x="T4" y="T5"/>
                </a:cxn>
              </a:cxnLst>
              <a:rect l="0" t="0" r="r" b="b"/>
              <a:pathLst>
                <a:path w="327" h="923">
                  <a:moveTo>
                    <a:pt x="326" y="0"/>
                  </a:moveTo>
                  <a:cubicBezTo>
                    <a:pt x="327" y="19"/>
                    <a:pt x="327" y="39"/>
                    <a:pt x="327" y="59"/>
                  </a:cubicBezTo>
                  <a:cubicBezTo>
                    <a:pt x="327" y="390"/>
                    <a:pt x="204" y="693"/>
                    <a:pt x="0" y="923"/>
                  </a:cubicBezTo>
                </a:path>
              </a:pathLst>
            </a:custGeom>
            <a:noFill/>
            <a:ln w="25400" cap="flat">
              <a:solidFill>
                <a:srgbClr val="000000">
                  <a:lumMod val="65000"/>
                  <a:lumOff val="35000"/>
                </a:srgbClr>
              </a:solidFill>
              <a:prstDash val="solid"/>
              <a:miter lim="800000"/>
              <a:headEnd/>
              <a:tailEnd type="stealth" w="lg" len="lg"/>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68" name="Freeform 89">
              <a:extLst>
                <a:ext uri="{FF2B5EF4-FFF2-40B4-BE49-F238E27FC236}">
                  <a16:creationId xmlns:a16="http://schemas.microsoft.com/office/drawing/2014/main" id="{B0D3C44D-D13D-4149-A51D-AFEF95D19225}"/>
                </a:ext>
              </a:extLst>
            </p:cNvPr>
            <p:cNvSpPr>
              <a:spLocks/>
            </p:cNvSpPr>
            <p:nvPr/>
          </p:nvSpPr>
          <p:spPr bwMode="auto">
            <a:xfrm>
              <a:off x="6541379" y="1273324"/>
              <a:ext cx="1194438" cy="914072"/>
            </a:xfrm>
            <a:custGeom>
              <a:avLst/>
              <a:gdLst>
                <a:gd name="T0" fmla="*/ 0 w 789"/>
                <a:gd name="T1" fmla="*/ 0 h 604"/>
                <a:gd name="T2" fmla="*/ 789 w 789"/>
                <a:gd name="T3" fmla="*/ 604 h 604"/>
              </a:gdLst>
              <a:ahLst/>
              <a:cxnLst>
                <a:cxn ang="0">
                  <a:pos x="T0" y="T1"/>
                </a:cxn>
                <a:cxn ang="0">
                  <a:pos x="T2" y="T3"/>
                </a:cxn>
              </a:cxnLst>
              <a:rect l="0" t="0" r="r" b="b"/>
              <a:pathLst>
                <a:path w="789" h="604">
                  <a:moveTo>
                    <a:pt x="0" y="0"/>
                  </a:moveTo>
                  <a:cubicBezTo>
                    <a:pt x="335" y="90"/>
                    <a:pt x="618" y="311"/>
                    <a:pt x="789" y="604"/>
                  </a:cubicBezTo>
                </a:path>
              </a:pathLst>
            </a:custGeom>
            <a:noFill/>
            <a:ln w="25400" cap="flat">
              <a:solidFill>
                <a:srgbClr val="000000">
                  <a:lumMod val="65000"/>
                  <a:lumOff val="35000"/>
                </a:srgbClr>
              </a:solidFill>
              <a:prstDash val="solid"/>
              <a:miter lim="800000"/>
              <a:headEnd/>
              <a:tailEnd type="stealth" w="lg" len="lg"/>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69" name="Freeform 90">
              <a:extLst>
                <a:ext uri="{FF2B5EF4-FFF2-40B4-BE49-F238E27FC236}">
                  <a16:creationId xmlns:a16="http://schemas.microsoft.com/office/drawing/2014/main" id="{8A6582EC-5CFC-4E58-8356-80FED3EF7659}"/>
                </a:ext>
              </a:extLst>
            </p:cNvPr>
            <p:cNvSpPr>
              <a:spLocks/>
            </p:cNvSpPr>
            <p:nvPr/>
          </p:nvSpPr>
          <p:spPr bwMode="auto">
            <a:xfrm>
              <a:off x="4370138" y="1252201"/>
              <a:ext cx="1227724" cy="850702"/>
            </a:xfrm>
            <a:custGeom>
              <a:avLst/>
              <a:gdLst>
                <a:gd name="T0" fmla="*/ 0 w 811"/>
                <a:gd name="T1" fmla="*/ 562 h 562"/>
                <a:gd name="T2" fmla="*/ 811 w 811"/>
                <a:gd name="T3" fmla="*/ 0 h 562"/>
              </a:gdLst>
              <a:ahLst/>
              <a:cxnLst>
                <a:cxn ang="0">
                  <a:pos x="T0" y="T1"/>
                </a:cxn>
                <a:cxn ang="0">
                  <a:pos x="T2" y="T3"/>
                </a:cxn>
              </a:cxnLst>
              <a:rect l="0" t="0" r="r" b="b"/>
              <a:pathLst>
                <a:path w="811" h="562">
                  <a:moveTo>
                    <a:pt x="0" y="562"/>
                  </a:moveTo>
                  <a:cubicBezTo>
                    <a:pt x="184" y="281"/>
                    <a:pt x="473" y="75"/>
                    <a:pt x="811" y="0"/>
                  </a:cubicBezTo>
                </a:path>
              </a:pathLst>
            </a:custGeom>
            <a:noFill/>
            <a:ln w="25400" cap="flat">
              <a:solidFill>
                <a:srgbClr val="000000">
                  <a:lumMod val="65000"/>
                  <a:lumOff val="35000"/>
                </a:srgbClr>
              </a:solidFill>
              <a:prstDash val="solid"/>
              <a:miter lim="800000"/>
              <a:headEnd/>
              <a:tailEnd type="stealth" w="lg" len="lg"/>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70" name="Oval 69">
              <a:extLst>
                <a:ext uri="{FF2B5EF4-FFF2-40B4-BE49-F238E27FC236}">
                  <a16:creationId xmlns:a16="http://schemas.microsoft.com/office/drawing/2014/main" id="{E32166EA-F9AD-4B8A-94E9-32074C89B725}"/>
                </a:ext>
              </a:extLst>
            </p:cNvPr>
            <p:cNvSpPr/>
            <p:nvPr/>
          </p:nvSpPr>
          <p:spPr>
            <a:xfrm>
              <a:off x="5780587" y="848258"/>
              <a:ext cx="570595" cy="570595"/>
            </a:xfrm>
            <a:prstGeom prst="ellipse">
              <a:avLst/>
            </a:prstGeom>
            <a:solidFill>
              <a:srgbClr val="002D62"/>
            </a:solidFill>
            <a:ln w="12700" cap="flat" cmpd="sng" algn="ctr">
              <a:noFill/>
              <a:prstDash val="solid"/>
              <a:miter lim="800000"/>
            </a:ln>
            <a:effectLst/>
          </p:spPr>
          <p:txBody>
            <a:bodyPr rtlCol="0" anchor="ctr"/>
            <a:lstStyle/>
            <a:p>
              <a:pPr algn="ctr" defTabSz="1218987">
                <a:defRPr/>
              </a:pPr>
              <a:endParaRPr lang="en-US" sz="3600" kern="0" dirty="0">
                <a:solidFill>
                  <a:prstClr val="white"/>
                </a:solidFill>
                <a:latin typeface="Calibri"/>
              </a:endParaRPr>
            </a:p>
          </p:txBody>
        </p:sp>
        <p:sp>
          <p:nvSpPr>
            <p:cNvPr id="72" name="Oval 71">
              <a:extLst>
                <a:ext uri="{FF2B5EF4-FFF2-40B4-BE49-F238E27FC236}">
                  <a16:creationId xmlns:a16="http://schemas.microsoft.com/office/drawing/2014/main" id="{BBE803C7-59CB-49D2-9BE6-B68FD7C3BD5F}"/>
                </a:ext>
              </a:extLst>
            </p:cNvPr>
            <p:cNvSpPr/>
            <p:nvPr/>
          </p:nvSpPr>
          <p:spPr>
            <a:xfrm>
              <a:off x="4520800" y="4468357"/>
              <a:ext cx="570595" cy="570595"/>
            </a:xfrm>
            <a:prstGeom prst="ellipse">
              <a:avLst/>
            </a:prstGeom>
            <a:solidFill>
              <a:schemeClr val="accent2">
                <a:lumMod val="75000"/>
              </a:schemeClr>
            </a:solidFill>
            <a:ln w="12700" cap="flat" cmpd="sng" algn="ctr">
              <a:noFill/>
              <a:prstDash val="solid"/>
              <a:miter lim="800000"/>
            </a:ln>
            <a:effectLst/>
          </p:spPr>
          <p:txBody>
            <a:bodyPr rtlCol="0" anchor="ctr"/>
            <a:lstStyle/>
            <a:p>
              <a:pPr algn="ctr" defTabSz="1218987">
                <a:defRPr/>
              </a:pPr>
              <a:endParaRPr lang="en-US" sz="3600" kern="0">
                <a:solidFill>
                  <a:prstClr val="white"/>
                </a:solidFill>
                <a:latin typeface="Calibri"/>
              </a:endParaRPr>
            </a:p>
          </p:txBody>
        </p:sp>
        <p:sp>
          <p:nvSpPr>
            <p:cNvPr id="73" name="Oval 72">
              <a:extLst>
                <a:ext uri="{FF2B5EF4-FFF2-40B4-BE49-F238E27FC236}">
                  <a16:creationId xmlns:a16="http://schemas.microsoft.com/office/drawing/2014/main" id="{2C4426EF-EF4A-48D9-97EA-292EBB0C4AF2}"/>
                </a:ext>
              </a:extLst>
            </p:cNvPr>
            <p:cNvSpPr/>
            <p:nvPr/>
          </p:nvSpPr>
          <p:spPr>
            <a:xfrm>
              <a:off x="6845771" y="4606588"/>
              <a:ext cx="570595" cy="570595"/>
            </a:xfrm>
            <a:prstGeom prst="ellipse">
              <a:avLst/>
            </a:prstGeom>
            <a:solidFill>
              <a:srgbClr val="406FC2"/>
            </a:solidFill>
            <a:ln w="12700" cap="flat" cmpd="sng" algn="ctr">
              <a:noFill/>
              <a:prstDash val="solid"/>
              <a:miter lim="800000"/>
            </a:ln>
            <a:effectLst/>
          </p:spPr>
          <p:txBody>
            <a:bodyPr rtlCol="0" anchor="ctr"/>
            <a:lstStyle/>
            <a:p>
              <a:pPr algn="ctr" defTabSz="1218987">
                <a:defRPr/>
              </a:pPr>
              <a:endParaRPr lang="en-US" sz="3600" kern="0">
                <a:solidFill>
                  <a:prstClr val="white"/>
                </a:solidFill>
                <a:latin typeface="Calibri"/>
              </a:endParaRPr>
            </a:p>
          </p:txBody>
        </p:sp>
        <p:grpSp>
          <p:nvGrpSpPr>
            <p:cNvPr id="76" name="Group 75">
              <a:extLst>
                <a:ext uri="{FF2B5EF4-FFF2-40B4-BE49-F238E27FC236}">
                  <a16:creationId xmlns:a16="http://schemas.microsoft.com/office/drawing/2014/main" id="{274301D4-B2B7-40B0-AFA7-9E0AD6E05B29}"/>
                </a:ext>
              </a:extLst>
            </p:cNvPr>
            <p:cNvGrpSpPr>
              <a:grpSpLocks noChangeAspect="1"/>
            </p:cNvGrpSpPr>
            <p:nvPr/>
          </p:nvGrpSpPr>
          <p:grpSpPr>
            <a:xfrm>
              <a:off x="7019470" y="4752981"/>
              <a:ext cx="223197" cy="277809"/>
              <a:chOff x="5653088" y="1797050"/>
              <a:chExt cx="298450" cy="371475"/>
            </a:xfrm>
            <a:solidFill>
              <a:srgbClr val="FFFFFF"/>
            </a:solidFill>
          </p:grpSpPr>
          <p:sp>
            <p:nvSpPr>
              <p:cNvPr id="80" name="Freeform 84">
                <a:extLst>
                  <a:ext uri="{FF2B5EF4-FFF2-40B4-BE49-F238E27FC236}">
                    <a16:creationId xmlns:a16="http://schemas.microsoft.com/office/drawing/2014/main" id="{FFB10D09-2700-469B-ADD4-B2F86353A826}"/>
                  </a:ext>
                </a:extLst>
              </p:cNvPr>
              <p:cNvSpPr>
                <a:spLocks/>
              </p:cNvSpPr>
              <p:nvPr/>
            </p:nvSpPr>
            <p:spPr bwMode="auto">
              <a:xfrm>
                <a:off x="5872163" y="1982788"/>
                <a:ext cx="79375" cy="107950"/>
              </a:xfrm>
              <a:custGeom>
                <a:avLst/>
                <a:gdLst>
                  <a:gd name="T0" fmla="*/ 6 w 20"/>
                  <a:gd name="T1" fmla="*/ 28 h 28"/>
                  <a:gd name="T2" fmla="*/ 2 w 20"/>
                  <a:gd name="T3" fmla="*/ 28 h 28"/>
                  <a:gd name="T4" fmla="*/ 0 w 20"/>
                  <a:gd name="T5" fmla="*/ 26 h 28"/>
                  <a:gd name="T6" fmla="*/ 2 w 20"/>
                  <a:gd name="T7" fmla="*/ 24 h 28"/>
                  <a:gd name="T8" fmla="*/ 6 w 20"/>
                  <a:gd name="T9" fmla="*/ 24 h 28"/>
                  <a:gd name="T10" fmla="*/ 16 w 20"/>
                  <a:gd name="T11" fmla="*/ 14 h 28"/>
                  <a:gd name="T12" fmla="*/ 6 w 20"/>
                  <a:gd name="T13" fmla="*/ 4 h 28"/>
                  <a:gd name="T14" fmla="*/ 2 w 20"/>
                  <a:gd name="T15" fmla="*/ 4 h 28"/>
                  <a:gd name="T16" fmla="*/ 0 w 20"/>
                  <a:gd name="T17" fmla="*/ 2 h 28"/>
                  <a:gd name="T18" fmla="*/ 2 w 20"/>
                  <a:gd name="T19" fmla="*/ 0 h 28"/>
                  <a:gd name="T20" fmla="*/ 6 w 20"/>
                  <a:gd name="T21" fmla="*/ 0 h 28"/>
                  <a:gd name="T22" fmla="*/ 20 w 20"/>
                  <a:gd name="T23" fmla="*/ 14 h 28"/>
                  <a:gd name="T24" fmla="*/ 6 w 20"/>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6" y="28"/>
                    </a:moveTo>
                    <a:cubicBezTo>
                      <a:pt x="2" y="28"/>
                      <a:pt x="2" y="28"/>
                      <a:pt x="2" y="28"/>
                    </a:cubicBezTo>
                    <a:cubicBezTo>
                      <a:pt x="1" y="28"/>
                      <a:pt x="0" y="27"/>
                      <a:pt x="0" y="26"/>
                    </a:cubicBezTo>
                    <a:cubicBezTo>
                      <a:pt x="0" y="25"/>
                      <a:pt x="1" y="24"/>
                      <a:pt x="2" y="24"/>
                    </a:cubicBezTo>
                    <a:cubicBezTo>
                      <a:pt x="6" y="24"/>
                      <a:pt x="6" y="24"/>
                      <a:pt x="6" y="24"/>
                    </a:cubicBezTo>
                    <a:cubicBezTo>
                      <a:pt x="12" y="24"/>
                      <a:pt x="16" y="20"/>
                      <a:pt x="16" y="14"/>
                    </a:cubicBezTo>
                    <a:cubicBezTo>
                      <a:pt x="16" y="8"/>
                      <a:pt x="12" y="4"/>
                      <a:pt x="6" y="4"/>
                    </a:cubicBezTo>
                    <a:cubicBezTo>
                      <a:pt x="2" y="4"/>
                      <a:pt x="2" y="4"/>
                      <a:pt x="2" y="4"/>
                    </a:cubicBezTo>
                    <a:cubicBezTo>
                      <a:pt x="1" y="4"/>
                      <a:pt x="0" y="3"/>
                      <a:pt x="0" y="2"/>
                    </a:cubicBezTo>
                    <a:cubicBezTo>
                      <a:pt x="0" y="1"/>
                      <a:pt x="1" y="0"/>
                      <a:pt x="2" y="0"/>
                    </a:cubicBezTo>
                    <a:cubicBezTo>
                      <a:pt x="6" y="0"/>
                      <a:pt x="6" y="0"/>
                      <a:pt x="6" y="0"/>
                    </a:cubicBezTo>
                    <a:cubicBezTo>
                      <a:pt x="14" y="0"/>
                      <a:pt x="20" y="6"/>
                      <a:pt x="20" y="14"/>
                    </a:cubicBezTo>
                    <a:cubicBezTo>
                      <a:pt x="20" y="22"/>
                      <a:pt x="14" y="28"/>
                      <a:pt x="6"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81" name="Freeform 85">
                <a:extLst>
                  <a:ext uri="{FF2B5EF4-FFF2-40B4-BE49-F238E27FC236}">
                    <a16:creationId xmlns:a16="http://schemas.microsoft.com/office/drawing/2014/main" id="{225E6C0D-5E4F-44A1-8FC8-49AED42E8944}"/>
                  </a:ext>
                </a:extLst>
              </p:cNvPr>
              <p:cNvSpPr>
                <a:spLocks noEditPoints="1"/>
              </p:cNvSpPr>
              <p:nvPr/>
            </p:nvSpPr>
            <p:spPr bwMode="auto">
              <a:xfrm>
                <a:off x="5668963" y="1952625"/>
                <a:ext cx="219075" cy="215900"/>
              </a:xfrm>
              <a:custGeom>
                <a:avLst/>
                <a:gdLst>
                  <a:gd name="T0" fmla="*/ 46 w 56"/>
                  <a:gd name="T1" fmla="*/ 56 h 56"/>
                  <a:gd name="T2" fmla="*/ 10 w 56"/>
                  <a:gd name="T3" fmla="*/ 56 h 56"/>
                  <a:gd name="T4" fmla="*/ 0 w 56"/>
                  <a:gd name="T5" fmla="*/ 46 h 56"/>
                  <a:gd name="T6" fmla="*/ 0 w 56"/>
                  <a:gd name="T7" fmla="*/ 2 h 56"/>
                  <a:gd name="T8" fmla="*/ 2 w 56"/>
                  <a:gd name="T9" fmla="*/ 0 h 56"/>
                  <a:gd name="T10" fmla="*/ 54 w 56"/>
                  <a:gd name="T11" fmla="*/ 0 h 56"/>
                  <a:gd name="T12" fmla="*/ 56 w 56"/>
                  <a:gd name="T13" fmla="*/ 2 h 56"/>
                  <a:gd name="T14" fmla="*/ 56 w 56"/>
                  <a:gd name="T15" fmla="*/ 46 h 56"/>
                  <a:gd name="T16" fmla="*/ 46 w 56"/>
                  <a:gd name="T17" fmla="*/ 56 h 56"/>
                  <a:gd name="T18" fmla="*/ 4 w 56"/>
                  <a:gd name="T19" fmla="*/ 4 h 56"/>
                  <a:gd name="T20" fmla="*/ 4 w 56"/>
                  <a:gd name="T21" fmla="*/ 46 h 56"/>
                  <a:gd name="T22" fmla="*/ 10 w 56"/>
                  <a:gd name="T23" fmla="*/ 52 h 56"/>
                  <a:gd name="T24" fmla="*/ 46 w 56"/>
                  <a:gd name="T25" fmla="*/ 52 h 56"/>
                  <a:gd name="T26" fmla="*/ 52 w 56"/>
                  <a:gd name="T27" fmla="*/ 46 h 56"/>
                  <a:gd name="T28" fmla="*/ 52 w 56"/>
                  <a:gd name="T29" fmla="*/ 4 h 56"/>
                  <a:gd name="T30" fmla="*/ 4 w 56"/>
                  <a:gd name="T31"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6">
                    <a:moveTo>
                      <a:pt x="46" y="56"/>
                    </a:moveTo>
                    <a:cubicBezTo>
                      <a:pt x="10" y="56"/>
                      <a:pt x="10" y="56"/>
                      <a:pt x="10" y="56"/>
                    </a:cubicBezTo>
                    <a:cubicBezTo>
                      <a:pt x="4" y="56"/>
                      <a:pt x="0" y="52"/>
                      <a:pt x="0" y="46"/>
                    </a:cubicBezTo>
                    <a:cubicBezTo>
                      <a:pt x="0" y="2"/>
                      <a:pt x="0" y="2"/>
                      <a:pt x="0" y="2"/>
                    </a:cubicBezTo>
                    <a:cubicBezTo>
                      <a:pt x="0" y="1"/>
                      <a:pt x="1" y="0"/>
                      <a:pt x="2" y="0"/>
                    </a:cubicBezTo>
                    <a:cubicBezTo>
                      <a:pt x="54" y="0"/>
                      <a:pt x="54" y="0"/>
                      <a:pt x="54" y="0"/>
                    </a:cubicBezTo>
                    <a:cubicBezTo>
                      <a:pt x="55" y="0"/>
                      <a:pt x="56" y="1"/>
                      <a:pt x="56" y="2"/>
                    </a:cubicBezTo>
                    <a:cubicBezTo>
                      <a:pt x="56" y="46"/>
                      <a:pt x="56" y="46"/>
                      <a:pt x="56" y="46"/>
                    </a:cubicBezTo>
                    <a:cubicBezTo>
                      <a:pt x="56" y="52"/>
                      <a:pt x="52" y="56"/>
                      <a:pt x="46" y="56"/>
                    </a:cubicBezTo>
                    <a:close/>
                    <a:moveTo>
                      <a:pt x="4" y="4"/>
                    </a:moveTo>
                    <a:cubicBezTo>
                      <a:pt x="4" y="46"/>
                      <a:pt x="4" y="46"/>
                      <a:pt x="4" y="46"/>
                    </a:cubicBezTo>
                    <a:cubicBezTo>
                      <a:pt x="4" y="49"/>
                      <a:pt x="7" y="52"/>
                      <a:pt x="10" y="52"/>
                    </a:cubicBezTo>
                    <a:cubicBezTo>
                      <a:pt x="46" y="52"/>
                      <a:pt x="46" y="52"/>
                      <a:pt x="46" y="52"/>
                    </a:cubicBezTo>
                    <a:cubicBezTo>
                      <a:pt x="49" y="52"/>
                      <a:pt x="52" y="49"/>
                      <a:pt x="52" y="46"/>
                    </a:cubicBezTo>
                    <a:cubicBezTo>
                      <a:pt x="52" y="4"/>
                      <a:pt x="52" y="4"/>
                      <a:pt x="52" y="4"/>
                    </a:cubicBezTo>
                    <a:lnTo>
                      <a:pt x="4"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82" name="Freeform 86">
                <a:extLst>
                  <a:ext uri="{FF2B5EF4-FFF2-40B4-BE49-F238E27FC236}">
                    <a16:creationId xmlns:a16="http://schemas.microsoft.com/office/drawing/2014/main" id="{6BACC69B-6CD8-4BBA-9033-5B5745D724E9}"/>
                  </a:ext>
                </a:extLst>
              </p:cNvPr>
              <p:cNvSpPr>
                <a:spLocks noEditPoints="1"/>
              </p:cNvSpPr>
              <p:nvPr/>
            </p:nvSpPr>
            <p:spPr bwMode="auto">
              <a:xfrm>
                <a:off x="5853113" y="1797050"/>
                <a:ext cx="74612" cy="104775"/>
              </a:xfrm>
              <a:custGeom>
                <a:avLst/>
                <a:gdLst>
                  <a:gd name="T0" fmla="*/ 10 w 19"/>
                  <a:gd name="T1" fmla="*/ 27 h 27"/>
                  <a:gd name="T2" fmla="*/ 10 w 19"/>
                  <a:gd name="T3" fmla="*/ 27 h 27"/>
                  <a:gd name="T4" fmla="*/ 6 w 19"/>
                  <a:gd name="T5" fmla="*/ 26 h 27"/>
                  <a:gd name="T6" fmla="*/ 1 w 19"/>
                  <a:gd name="T7" fmla="*/ 21 h 27"/>
                  <a:gd name="T8" fmla="*/ 1 w 19"/>
                  <a:gd name="T9" fmla="*/ 15 h 27"/>
                  <a:gd name="T10" fmla="*/ 3 w 19"/>
                  <a:gd name="T11" fmla="*/ 11 h 27"/>
                  <a:gd name="T12" fmla="*/ 5 w 19"/>
                  <a:gd name="T13" fmla="*/ 3 h 27"/>
                  <a:gd name="T14" fmla="*/ 5 w 19"/>
                  <a:gd name="T15" fmla="*/ 1 h 27"/>
                  <a:gd name="T16" fmla="*/ 7 w 19"/>
                  <a:gd name="T17" fmla="*/ 0 h 27"/>
                  <a:gd name="T18" fmla="*/ 19 w 19"/>
                  <a:gd name="T19" fmla="*/ 17 h 27"/>
                  <a:gd name="T20" fmla="*/ 10 w 19"/>
                  <a:gd name="T21" fmla="*/ 27 h 27"/>
                  <a:gd name="T22" fmla="*/ 10 w 19"/>
                  <a:gd name="T23" fmla="*/ 6 h 27"/>
                  <a:gd name="T24" fmla="*/ 7 w 19"/>
                  <a:gd name="T25" fmla="*/ 14 h 27"/>
                  <a:gd name="T26" fmla="*/ 5 w 19"/>
                  <a:gd name="T27" fmla="*/ 16 h 27"/>
                  <a:gd name="T28" fmla="*/ 5 w 19"/>
                  <a:gd name="T29" fmla="*/ 20 h 27"/>
                  <a:gd name="T30" fmla="*/ 7 w 19"/>
                  <a:gd name="T31" fmla="*/ 22 h 27"/>
                  <a:gd name="T32" fmla="*/ 10 w 19"/>
                  <a:gd name="T33" fmla="*/ 23 h 27"/>
                  <a:gd name="T34" fmla="*/ 15 w 19"/>
                  <a:gd name="T35" fmla="*/ 17 h 27"/>
                  <a:gd name="T36" fmla="*/ 10 w 19"/>
                  <a:gd name="T3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7">
                    <a:moveTo>
                      <a:pt x="10" y="27"/>
                    </a:moveTo>
                    <a:cubicBezTo>
                      <a:pt x="10" y="27"/>
                      <a:pt x="10" y="27"/>
                      <a:pt x="10" y="27"/>
                    </a:cubicBezTo>
                    <a:cubicBezTo>
                      <a:pt x="9" y="27"/>
                      <a:pt x="7" y="26"/>
                      <a:pt x="6" y="26"/>
                    </a:cubicBezTo>
                    <a:cubicBezTo>
                      <a:pt x="4" y="25"/>
                      <a:pt x="2" y="23"/>
                      <a:pt x="1" y="21"/>
                    </a:cubicBezTo>
                    <a:cubicBezTo>
                      <a:pt x="0" y="19"/>
                      <a:pt x="0" y="17"/>
                      <a:pt x="1" y="15"/>
                    </a:cubicBezTo>
                    <a:cubicBezTo>
                      <a:pt x="2" y="13"/>
                      <a:pt x="3" y="12"/>
                      <a:pt x="3" y="11"/>
                    </a:cubicBezTo>
                    <a:cubicBezTo>
                      <a:pt x="6" y="8"/>
                      <a:pt x="7" y="7"/>
                      <a:pt x="5" y="3"/>
                    </a:cubicBezTo>
                    <a:cubicBezTo>
                      <a:pt x="4" y="3"/>
                      <a:pt x="4" y="2"/>
                      <a:pt x="5" y="1"/>
                    </a:cubicBezTo>
                    <a:cubicBezTo>
                      <a:pt x="5" y="0"/>
                      <a:pt x="6" y="0"/>
                      <a:pt x="7" y="0"/>
                    </a:cubicBezTo>
                    <a:cubicBezTo>
                      <a:pt x="16" y="3"/>
                      <a:pt x="19" y="11"/>
                      <a:pt x="19" y="17"/>
                    </a:cubicBezTo>
                    <a:cubicBezTo>
                      <a:pt x="18" y="23"/>
                      <a:pt x="14" y="27"/>
                      <a:pt x="10" y="27"/>
                    </a:cubicBezTo>
                    <a:close/>
                    <a:moveTo>
                      <a:pt x="10" y="6"/>
                    </a:moveTo>
                    <a:cubicBezTo>
                      <a:pt x="10" y="9"/>
                      <a:pt x="8" y="12"/>
                      <a:pt x="7" y="14"/>
                    </a:cubicBezTo>
                    <a:cubicBezTo>
                      <a:pt x="6" y="15"/>
                      <a:pt x="5" y="15"/>
                      <a:pt x="5" y="16"/>
                    </a:cubicBezTo>
                    <a:cubicBezTo>
                      <a:pt x="4" y="17"/>
                      <a:pt x="4" y="19"/>
                      <a:pt x="5" y="20"/>
                    </a:cubicBezTo>
                    <a:cubicBezTo>
                      <a:pt x="5" y="21"/>
                      <a:pt x="6" y="22"/>
                      <a:pt x="7" y="22"/>
                    </a:cubicBezTo>
                    <a:cubicBezTo>
                      <a:pt x="8" y="22"/>
                      <a:pt x="9" y="23"/>
                      <a:pt x="10" y="23"/>
                    </a:cubicBezTo>
                    <a:cubicBezTo>
                      <a:pt x="13" y="23"/>
                      <a:pt x="14" y="19"/>
                      <a:pt x="15" y="17"/>
                    </a:cubicBezTo>
                    <a:cubicBezTo>
                      <a:pt x="15" y="13"/>
                      <a:pt x="14" y="8"/>
                      <a:pt x="10"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83" name="Freeform 87">
                <a:extLst>
                  <a:ext uri="{FF2B5EF4-FFF2-40B4-BE49-F238E27FC236}">
                    <a16:creationId xmlns:a16="http://schemas.microsoft.com/office/drawing/2014/main" id="{BD4CCB3B-BB5C-4C6E-94D4-531542976340}"/>
                  </a:ext>
                </a:extLst>
              </p:cNvPr>
              <p:cNvSpPr>
                <a:spLocks/>
              </p:cNvSpPr>
              <p:nvPr/>
            </p:nvSpPr>
            <p:spPr bwMode="auto">
              <a:xfrm>
                <a:off x="5826125" y="1878013"/>
                <a:ext cx="58737" cy="88900"/>
              </a:xfrm>
              <a:custGeom>
                <a:avLst/>
                <a:gdLst>
                  <a:gd name="T0" fmla="*/ 2 w 15"/>
                  <a:gd name="T1" fmla="*/ 23 h 23"/>
                  <a:gd name="T2" fmla="*/ 1 w 15"/>
                  <a:gd name="T3" fmla="*/ 23 h 23"/>
                  <a:gd name="T4" fmla="*/ 0 w 15"/>
                  <a:gd name="T5" fmla="*/ 20 h 23"/>
                  <a:gd name="T6" fmla="*/ 11 w 15"/>
                  <a:gd name="T7" fmla="*/ 1 h 23"/>
                  <a:gd name="T8" fmla="*/ 13 w 15"/>
                  <a:gd name="T9" fmla="*/ 1 h 23"/>
                  <a:gd name="T10" fmla="*/ 14 w 15"/>
                  <a:gd name="T11" fmla="*/ 3 h 23"/>
                  <a:gd name="T12" fmla="*/ 4 w 15"/>
                  <a:gd name="T13" fmla="*/ 22 h 23"/>
                  <a:gd name="T14" fmla="*/ 2 w 15"/>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3">
                    <a:moveTo>
                      <a:pt x="2" y="23"/>
                    </a:moveTo>
                    <a:cubicBezTo>
                      <a:pt x="2" y="23"/>
                      <a:pt x="1" y="23"/>
                      <a:pt x="1" y="23"/>
                    </a:cubicBezTo>
                    <a:cubicBezTo>
                      <a:pt x="0" y="22"/>
                      <a:pt x="0" y="21"/>
                      <a:pt x="0" y="20"/>
                    </a:cubicBezTo>
                    <a:cubicBezTo>
                      <a:pt x="11" y="1"/>
                      <a:pt x="11" y="1"/>
                      <a:pt x="11" y="1"/>
                    </a:cubicBezTo>
                    <a:cubicBezTo>
                      <a:pt x="11" y="0"/>
                      <a:pt x="12" y="0"/>
                      <a:pt x="13" y="1"/>
                    </a:cubicBezTo>
                    <a:cubicBezTo>
                      <a:pt x="14" y="1"/>
                      <a:pt x="15" y="2"/>
                      <a:pt x="14" y="3"/>
                    </a:cubicBezTo>
                    <a:cubicBezTo>
                      <a:pt x="4" y="22"/>
                      <a:pt x="4" y="22"/>
                      <a:pt x="4" y="22"/>
                    </a:cubicBezTo>
                    <a:cubicBezTo>
                      <a:pt x="3" y="23"/>
                      <a:pt x="3" y="23"/>
                      <a:pt x="2" y="2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84" name="Freeform 88">
                <a:extLst>
                  <a:ext uri="{FF2B5EF4-FFF2-40B4-BE49-F238E27FC236}">
                    <a16:creationId xmlns:a16="http://schemas.microsoft.com/office/drawing/2014/main" id="{F02069E3-6F17-4A51-8BD8-FE70ACA9F7C6}"/>
                  </a:ext>
                </a:extLst>
              </p:cNvPr>
              <p:cNvSpPr>
                <a:spLocks/>
              </p:cNvSpPr>
              <p:nvPr/>
            </p:nvSpPr>
            <p:spPr bwMode="auto">
              <a:xfrm>
                <a:off x="5856288" y="1882775"/>
                <a:ext cx="44450" cy="84138"/>
              </a:xfrm>
              <a:custGeom>
                <a:avLst/>
                <a:gdLst>
                  <a:gd name="T0" fmla="*/ 2 w 11"/>
                  <a:gd name="T1" fmla="*/ 22 h 22"/>
                  <a:gd name="T2" fmla="*/ 1 w 11"/>
                  <a:gd name="T3" fmla="*/ 22 h 22"/>
                  <a:gd name="T4" fmla="*/ 0 w 11"/>
                  <a:gd name="T5" fmla="*/ 19 h 22"/>
                  <a:gd name="T6" fmla="*/ 7 w 11"/>
                  <a:gd name="T7" fmla="*/ 2 h 22"/>
                  <a:gd name="T8" fmla="*/ 9 w 11"/>
                  <a:gd name="T9" fmla="*/ 1 h 22"/>
                  <a:gd name="T10" fmla="*/ 10 w 11"/>
                  <a:gd name="T11" fmla="*/ 3 h 22"/>
                  <a:gd name="T12" fmla="*/ 4 w 11"/>
                  <a:gd name="T13" fmla="*/ 21 h 22"/>
                  <a:gd name="T14" fmla="*/ 2 w 11"/>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2">
                    <a:moveTo>
                      <a:pt x="2" y="22"/>
                    </a:moveTo>
                    <a:cubicBezTo>
                      <a:pt x="2" y="22"/>
                      <a:pt x="2" y="22"/>
                      <a:pt x="1" y="22"/>
                    </a:cubicBezTo>
                    <a:cubicBezTo>
                      <a:pt x="0" y="21"/>
                      <a:pt x="0" y="20"/>
                      <a:pt x="0" y="19"/>
                    </a:cubicBezTo>
                    <a:cubicBezTo>
                      <a:pt x="7" y="2"/>
                      <a:pt x="7" y="2"/>
                      <a:pt x="7" y="2"/>
                    </a:cubicBezTo>
                    <a:cubicBezTo>
                      <a:pt x="7" y="1"/>
                      <a:pt x="8" y="0"/>
                      <a:pt x="9" y="1"/>
                    </a:cubicBezTo>
                    <a:cubicBezTo>
                      <a:pt x="10" y="1"/>
                      <a:pt x="11" y="2"/>
                      <a:pt x="10" y="3"/>
                    </a:cubicBezTo>
                    <a:cubicBezTo>
                      <a:pt x="4" y="21"/>
                      <a:pt x="4" y="21"/>
                      <a:pt x="4" y="21"/>
                    </a:cubicBezTo>
                    <a:cubicBezTo>
                      <a:pt x="4" y="22"/>
                      <a:pt x="3" y="22"/>
                      <a:pt x="2"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85" name="Freeform 89">
                <a:extLst>
                  <a:ext uri="{FF2B5EF4-FFF2-40B4-BE49-F238E27FC236}">
                    <a16:creationId xmlns:a16="http://schemas.microsoft.com/office/drawing/2014/main" id="{26F79E2D-3F7D-4037-AAAD-D9C2EF1B5E24}"/>
                  </a:ext>
                </a:extLst>
              </p:cNvPr>
              <p:cNvSpPr>
                <a:spLocks noEditPoints="1"/>
              </p:cNvSpPr>
              <p:nvPr/>
            </p:nvSpPr>
            <p:spPr bwMode="auto">
              <a:xfrm>
                <a:off x="5653088" y="1858963"/>
                <a:ext cx="93662" cy="107950"/>
              </a:xfrm>
              <a:custGeom>
                <a:avLst/>
                <a:gdLst>
                  <a:gd name="T0" fmla="*/ 22 w 24"/>
                  <a:gd name="T1" fmla="*/ 28 h 28"/>
                  <a:gd name="T2" fmla="*/ 22 w 24"/>
                  <a:gd name="T3" fmla="*/ 28 h 28"/>
                  <a:gd name="T4" fmla="*/ 10 w 24"/>
                  <a:gd name="T5" fmla="*/ 28 h 28"/>
                  <a:gd name="T6" fmla="*/ 8 w 24"/>
                  <a:gd name="T7" fmla="*/ 27 h 28"/>
                  <a:gd name="T8" fmla="*/ 2 w 24"/>
                  <a:gd name="T9" fmla="*/ 15 h 28"/>
                  <a:gd name="T10" fmla="*/ 2 w 24"/>
                  <a:gd name="T11" fmla="*/ 14 h 28"/>
                  <a:gd name="T12" fmla="*/ 0 w 24"/>
                  <a:gd name="T13" fmla="*/ 2 h 28"/>
                  <a:gd name="T14" fmla="*/ 1 w 24"/>
                  <a:gd name="T15" fmla="*/ 0 h 28"/>
                  <a:gd name="T16" fmla="*/ 3 w 24"/>
                  <a:gd name="T17" fmla="*/ 0 h 28"/>
                  <a:gd name="T18" fmla="*/ 13 w 24"/>
                  <a:gd name="T19" fmla="*/ 6 h 28"/>
                  <a:gd name="T20" fmla="*/ 14 w 24"/>
                  <a:gd name="T21" fmla="*/ 7 h 28"/>
                  <a:gd name="T22" fmla="*/ 24 w 24"/>
                  <a:gd name="T23" fmla="*/ 25 h 28"/>
                  <a:gd name="T24" fmla="*/ 24 w 24"/>
                  <a:gd name="T25" fmla="*/ 26 h 28"/>
                  <a:gd name="T26" fmla="*/ 22 w 24"/>
                  <a:gd name="T27" fmla="*/ 28 h 28"/>
                  <a:gd name="T28" fmla="*/ 11 w 24"/>
                  <a:gd name="T29" fmla="*/ 24 h 28"/>
                  <a:gd name="T30" fmla="*/ 19 w 24"/>
                  <a:gd name="T31" fmla="*/ 24 h 28"/>
                  <a:gd name="T32" fmla="*/ 11 w 24"/>
                  <a:gd name="T33" fmla="*/ 9 h 28"/>
                  <a:gd name="T34" fmla="*/ 5 w 24"/>
                  <a:gd name="T35" fmla="*/ 6 h 28"/>
                  <a:gd name="T36" fmla="*/ 6 w 24"/>
                  <a:gd name="T37" fmla="*/ 13 h 28"/>
                  <a:gd name="T38" fmla="*/ 11 w 24"/>
                  <a:gd name="T3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22" y="28"/>
                    </a:moveTo>
                    <a:cubicBezTo>
                      <a:pt x="22" y="28"/>
                      <a:pt x="22" y="28"/>
                      <a:pt x="22" y="28"/>
                    </a:cubicBezTo>
                    <a:cubicBezTo>
                      <a:pt x="10" y="28"/>
                      <a:pt x="10" y="28"/>
                      <a:pt x="10" y="28"/>
                    </a:cubicBezTo>
                    <a:cubicBezTo>
                      <a:pt x="9" y="28"/>
                      <a:pt x="9" y="28"/>
                      <a:pt x="8" y="27"/>
                    </a:cubicBezTo>
                    <a:cubicBezTo>
                      <a:pt x="2" y="15"/>
                      <a:pt x="2" y="15"/>
                      <a:pt x="2" y="15"/>
                    </a:cubicBezTo>
                    <a:cubicBezTo>
                      <a:pt x="2" y="15"/>
                      <a:pt x="2" y="15"/>
                      <a:pt x="2" y="14"/>
                    </a:cubicBezTo>
                    <a:cubicBezTo>
                      <a:pt x="0" y="2"/>
                      <a:pt x="0" y="2"/>
                      <a:pt x="0" y="2"/>
                    </a:cubicBezTo>
                    <a:cubicBezTo>
                      <a:pt x="0" y="2"/>
                      <a:pt x="0" y="1"/>
                      <a:pt x="1" y="0"/>
                    </a:cubicBezTo>
                    <a:cubicBezTo>
                      <a:pt x="2" y="0"/>
                      <a:pt x="2" y="0"/>
                      <a:pt x="3" y="0"/>
                    </a:cubicBezTo>
                    <a:cubicBezTo>
                      <a:pt x="13" y="6"/>
                      <a:pt x="13" y="6"/>
                      <a:pt x="13" y="6"/>
                    </a:cubicBezTo>
                    <a:cubicBezTo>
                      <a:pt x="13" y="6"/>
                      <a:pt x="14" y="7"/>
                      <a:pt x="14" y="7"/>
                    </a:cubicBezTo>
                    <a:cubicBezTo>
                      <a:pt x="24" y="25"/>
                      <a:pt x="24" y="25"/>
                      <a:pt x="24" y="25"/>
                    </a:cubicBezTo>
                    <a:cubicBezTo>
                      <a:pt x="24" y="25"/>
                      <a:pt x="24" y="25"/>
                      <a:pt x="24" y="26"/>
                    </a:cubicBezTo>
                    <a:cubicBezTo>
                      <a:pt x="24" y="27"/>
                      <a:pt x="23" y="28"/>
                      <a:pt x="22" y="28"/>
                    </a:cubicBezTo>
                    <a:close/>
                    <a:moveTo>
                      <a:pt x="11" y="24"/>
                    </a:moveTo>
                    <a:cubicBezTo>
                      <a:pt x="19" y="24"/>
                      <a:pt x="19" y="24"/>
                      <a:pt x="19" y="24"/>
                    </a:cubicBezTo>
                    <a:cubicBezTo>
                      <a:pt x="11" y="9"/>
                      <a:pt x="11" y="9"/>
                      <a:pt x="11" y="9"/>
                    </a:cubicBezTo>
                    <a:cubicBezTo>
                      <a:pt x="5" y="6"/>
                      <a:pt x="5" y="6"/>
                      <a:pt x="5" y="6"/>
                    </a:cubicBezTo>
                    <a:cubicBezTo>
                      <a:pt x="6" y="13"/>
                      <a:pt x="6" y="13"/>
                      <a:pt x="6" y="13"/>
                    </a:cubicBezTo>
                    <a:lnTo>
                      <a:pt x="11" y="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86" name="Freeform 90">
                <a:extLst>
                  <a:ext uri="{FF2B5EF4-FFF2-40B4-BE49-F238E27FC236}">
                    <a16:creationId xmlns:a16="http://schemas.microsoft.com/office/drawing/2014/main" id="{7DA0D873-0DC7-4C77-9A3A-29B1CF523CC6}"/>
                  </a:ext>
                </a:extLst>
              </p:cNvPr>
              <p:cNvSpPr>
                <a:spLocks/>
              </p:cNvSpPr>
              <p:nvPr/>
            </p:nvSpPr>
            <p:spPr bwMode="auto">
              <a:xfrm>
                <a:off x="5661025" y="1882775"/>
                <a:ext cx="47625" cy="38100"/>
              </a:xfrm>
              <a:custGeom>
                <a:avLst/>
                <a:gdLst>
                  <a:gd name="T0" fmla="*/ 2 w 12"/>
                  <a:gd name="T1" fmla="*/ 10 h 10"/>
                  <a:gd name="T2" fmla="*/ 0 w 12"/>
                  <a:gd name="T3" fmla="*/ 9 h 10"/>
                  <a:gd name="T4" fmla="*/ 1 w 12"/>
                  <a:gd name="T5" fmla="*/ 6 h 10"/>
                  <a:gd name="T6" fmla="*/ 9 w 12"/>
                  <a:gd name="T7" fmla="*/ 0 h 10"/>
                  <a:gd name="T8" fmla="*/ 12 w 12"/>
                  <a:gd name="T9" fmla="*/ 1 h 10"/>
                  <a:gd name="T10" fmla="*/ 11 w 12"/>
                  <a:gd name="T11" fmla="*/ 4 h 10"/>
                  <a:gd name="T12" fmla="*/ 3 w 12"/>
                  <a:gd name="T13" fmla="*/ 10 h 10"/>
                  <a:gd name="T14" fmla="*/ 2 w 1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2" y="10"/>
                    </a:moveTo>
                    <a:cubicBezTo>
                      <a:pt x="1" y="10"/>
                      <a:pt x="1" y="10"/>
                      <a:pt x="0" y="9"/>
                    </a:cubicBezTo>
                    <a:cubicBezTo>
                      <a:pt x="0" y="8"/>
                      <a:pt x="0" y="7"/>
                      <a:pt x="1" y="6"/>
                    </a:cubicBezTo>
                    <a:cubicBezTo>
                      <a:pt x="9" y="0"/>
                      <a:pt x="9" y="0"/>
                      <a:pt x="9" y="0"/>
                    </a:cubicBezTo>
                    <a:cubicBezTo>
                      <a:pt x="10" y="0"/>
                      <a:pt x="11" y="0"/>
                      <a:pt x="12" y="1"/>
                    </a:cubicBezTo>
                    <a:cubicBezTo>
                      <a:pt x="12" y="2"/>
                      <a:pt x="12" y="3"/>
                      <a:pt x="11" y="4"/>
                    </a:cubicBezTo>
                    <a:cubicBezTo>
                      <a:pt x="3" y="10"/>
                      <a:pt x="3" y="10"/>
                      <a:pt x="3" y="10"/>
                    </a:cubicBezTo>
                    <a:cubicBezTo>
                      <a:pt x="3" y="10"/>
                      <a:pt x="2" y="10"/>
                      <a:pt x="2"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87" name="Freeform 91">
                <a:extLst>
                  <a:ext uri="{FF2B5EF4-FFF2-40B4-BE49-F238E27FC236}">
                    <a16:creationId xmlns:a16="http://schemas.microsoft.com/office/drawing/2014/main" id="{EEA664EB-462E-4ECE-A60A-0560692753BA}"/>
                  </a:ext>
                </a:extLst>
              </p:cNvPr>
              <p:cNvSpPr>
                <a:spLocks noEditPoints="1"/>
              </p:cNvSpPr>
              <p:nvPr/>
            </p:nvSpPr>
            <p:spPr bwMode="auto">
              <a:xfrm>
                <a:off x="5746750" y="1797050"/>
                <a:ext cx="79375" cy="169863"/>
              </a:xfrm>
              <a:custGeom>
                <a:avLst/>
                <a:gdLst>
                  <a:gd name="T0" fmla="*/ 18 w 20"/>
                  <a:gd name="T1" fmla="*/ 44 h 44"/>
                  <a:gd name="T2" fmla="*/ 2 w 20"/>
                  <a:gd name="T3" fmla="*/ 44 h 44"/>
                  <a:gd name="T4" fmla="*/ 0 w 20"/>
                  <a:gd name="T5" fmla="*/ 42 h 44"/>
                  <a:gd name="T6" fmla="*/ 0 w 20"/>
                  <a:gd name="T7" fmla="*/ 2 h 44"/>
                  <a:gd name="T8" fmla="*/ 2 w 20"/>
                  <a:gd name="T9" fmla="*/ 0 h 44"/>
                  <a:gd name="T10" fmla="*/ 18 w 20"/>
                  <a:gd name="T11" fmla="*/ 0 h 44"/>
                  <a:gd name="T12" fmla="*/ 20 w 20"/>
                  <a:gd name="T13" fmla="*/ 2 h 44"/>
                  <a:gd name="T14" fmla="*/ 20 w 20"/>
                  <a:gd name="T15" fmla="*/ 42 h 44"/>
                  <a:gd name="T16" fmla="*/ 18 w 20"/>
                  <a:gd name="T17" fmla="*/ 44 h 44"/>
                  <a:gd name="T18" fmla="*/ 4 w 20"/>
                  <a:gd name="T19" fmla="*/ 40 h 44"/>
                  <a:gd name="T20" fmla="*/ 16 w 20"/>
                  <a:gd name="T21" fmla="*/ 40 h 44"/>
                  <a:gd name="T22" fmla="*/ 16 w 20"/>
                  <a:gd name="T23" fmla="*/ 4 h 44"/>
                  <a:gd name="T24" fmla="*/ 4 w 20"/>
                  <a:gd name="T25" fmla="*/ 4 h 44"/>
                  <a:gd name="T26" fmla="*/ 4 w 20"/>
                  <a:gd name="T2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4">
                    <a:moveTo>
                      <a:pt x="18" y="44"/>
                    </a:moveTo>
                    <a:cubicBezTo>
                      <a:pt x="2" y="44"/>
                      <a:pt x="2" y="44"/>
                      <a:pt x="2" y="44"/>
                    </a:cubicBezTo>
                    <a:cubicBezTo>
                      <a:pt x="1" y="44"/>
                      <a:pt x="0" y="43"/>
                      <a:pt x="0" y="42"/>
                    </a:cubicBezTo>
                    <a:cubicBezTo>
                      <a:pt x="0" y="2"/>
                      <a:pt x="0" y="2"/>
                      <a:pt x="0" y="2"/>
                    </a:cubicBezTo>
                    <a:cubicBezTo>
                      <a:pt x="0" y="1"/>
                      <a:pt x="1" y="0"/>
                      <a:pt x="2" y="0"/>
                    </a:cubicBezTo>
                    <a:cubicBezTo>
                      <a:pt x="18" y="0"/>
                      <a:pt x="18" y="0"/>
                      <a:pt x="18" y="0"/>
                    </a:cubicBezTo>
                    <a:cubicBezTo>
                      <a:pt x="19" y="0"/>
                      <a:pt x="20" y="1"/>
                      <a:pt x="20" y="2"/>
                    </a:cubicBezTo>
                    <a:cubicBezTo>
                      <a:pt x="20" y="42"/>
                      <a:pt x="20" y="42"/>
                      <a:pt x="20" y="42"/>
                    </a:cubicBezTo>
                    <a:cubicBezTo>
                      <a:pt x="20" y="43"/>
                      <a:pt x="19" y="44"/>
                      <a:pt x="18" y="44"/>
                    </a:cubicBezTo>
                    <a:close/>
                    <a:moveTo>
                      <a:pt x="4" y="40"/>
                    </a:moveTo>
                    <a:cubicBezTo>
                      <a:pt x="16" y="40"/>
                      <a:pt x="16" y="40"/>
                      <a:pt x="16" y="40"/>
                    </a:cubicBezTo>
                    <a:cubicBezTo>
                      <a:pt x="16" y="4"/>
                      <a:pt x="16" y="4"/>
                      <a:pt x="16" y="4"/>
                    </a:cubicBezTo>
                    <a:cubicBezTo>
                      <a:pt x="4" y="4"/>
                      <a:pt x="4" y="4"/>
                      <a:pt x="4" y="4"/>
                    </a:cubicBezTo>
                    <a:lnTo>
                      <a:pt x="4" y="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88" name="Freeform 92">
                <a:extLst>
                  <a:ext uri="{FF2B5EF4-FFF2-40B4-BE49-F238E27FC236}">
                    <a16:creationId xmlns:a16="http://schemas.microsoft.com/office/drawing/2014/main" id="{EBCCC1F6-BAC5-40F3-818B-76A44202EE6A}"/>
                  </a:ext>
                </a:extLst>
              </p:cNvPr>
              <p:cNvSpPr>
                <a:spLocks/>
              </p:cNvSpPr>
              <p:nvPr/>
            </p:nvSpPr>
            <p:spPr bwMode="auto">
              <a:xfrm>
                <a:off x="5778500" y="1828800"/>
                <a:ext cx="47625" cy="14288"/>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89" name="Freeform 93">
                <a:extLst>
                  <a:ext uri="{FF2B5EF4-FFF2-40B4-BE49-F238E27FC236}">
                    <a16:creationId xmlns:a16="http://schemas.microsoft.com/office/drawing/2014/main" id="{7E3DEAE8-0358-4BBD-B614-4FF587B1DC6F}"/>
                  </a:ext>
                </a:extLst>
              </p:cNvPr>
              <p:cNvSpPr>
                <a:spLocks/>
              </p:cNvSpPr>
              <p:nvPr/>
            </p:nvSpPr>
            <p:spPr bwMode="auto">
              <a:xfrm>
                <a:off x="5794375" y="1858963"/>
                <a:ext cx="31750" cy="15875"/>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90" name="Freeform 94">
                <a:extLst>
                  <a:ext uri="{FF2B5EF4-FFF2-40B4-BE49-F238E27FC236}">
                    <a16:creationId xmlns:a16="http://schemas.microsoft.com/office/drawing/2014/main" id="{BED5450A-3103-43F7-8531-F6C56D11456C}"/>
                  </a:ext>
                </a:extLst>
              </p:cNvPr>
              <p:cNvSpPr>
                <a:spLocks/>
              </p:cNvSpPr>
              <p:nvPr/>
            </p:nvSpPr>
            <p:spPr bwMode="auto">
              <a:xfrm>
                <a:off x="5778500" y="1890713"/>
                <a:ext cx="47625" cy="14288"/>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sp>
            <p:nvSpPr>
              <p:cNvPr id="91" name="Freeform 95">
                <a:extLst>
                  <a:ext uri="{FF2B5EF4-FFF2-40B4-BE49-F238E27FC236}">
                    <a16:creationId xmlns:a16="http://schemas.microsoft.com/office/drawing/2014/main" id="{D5B0BC5F-16FE-4CED-B133-D1D95A3DB491}"/>
                  </a:ext>
                </a:extLst>
              </p:cNvPr>
              <p:cNvSpPr>
                <a:spLocks/>
              </p:cNvSpPr>
              <p:nvPr/>
            </p:nvSpPr>
            <p:spPr bwMode="auto">
              <a:xfrm>
                <a:off x="5794375" y="1920875"/>
                <a:ext cx="31750" cy="15875"/>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defRPr/>
                </a:pPr>
                <a:endParaRPr lang="en-US" sz="3600" kern="0">
                  <a:solidFill>
                    <a:prstClr val="black"/>
                  </a:solidFill>
                  <a:latin typeface="Calibri"/>
                </a:endParaRPr>
              </a:p>
            </p:txBody>
          </p:sp>
        </p:grpSp>
        <p:sp>
          <p:nvSpPr>
            <p:cNvPr id="298" name="TextBox 297">
              <a:extLst>
                <a:ext uri="{FF2B5EF4-FFF2-40B4-BE49-F238E27FC236}">
                  <a16:creationId xmlns:a16="http://schemas.microsoft.com/office/drawing/2014/main" id="{F631596D-D05D-4C38-AB5B-E86C50355D97}"/>
                </a:ext>
              </a:extLst>
            </p:cNvPr>
            <p:cNvSpPr txBox="1"/>
            <p:nvPr/>
          </p:nvSpPr>
          <p:spPr>
            <a:xfrm rot="19623562">
              <a:off x="4047749" y="1285190"/>
              <a:ext cx="2045093" cy="1062428"/>
            </a:xfrm>
            <a:prstGeom prst="rect">
              <a:avLst/>
            </a:prstGeom>
            <a:noFill/>
          </p:spPr>
          <p:txBody>
            <a:bodyPr wrap="square" rtlCol="0">
              <a:prstTxWarp prst="textArchUp">
                <a:avLst>
                  <a:gd name="adj" fmla="val 11872413"/>
                </a:avLst>
              </a:prstTxWarp>
              <a:spAutoFit/>
            </a:bodyPr>
            <a:lstStyle/>
            <a:p>
              <a:pPr algn="ctr" defTabSz="1218987"/>
              <a:r>
                <a:rPr lang="en-US" sz="1400" b="1" dirty="0">
                  <a:solidFill>
                    <a:srgbClr val="56C18D"/>
                  </a:solidFill>
                  <a:latin typeface="Calibri"/>
                </a:rPr>
                <a:t>Problem Definition</a:t>
              </a:r>
            </a:p>
          </p:txBody>
        </p:sp>
        <p:sp>
          <p:nvSpPr>
            <p:cNvPr id="299" name="TextBox 298">
              <a:extLst>
                <a:ext uri="{FF2B5EF4-FFF2-40B4-BE49-F238E27FC236}">
                  <a16:creationId xmlns:a16="http://schemas.microsoft.com/office/drawing/2014/main" id="{F20B3F8F-7700-49F3-8D13-E9267F15283F}"/>
                </a:ext>
              </a:extLst>
            </p:cNvPr>
            <p:cNvSpPr txBox="1"/>
            <p:nvPr/>
          </p:nvSpPr>
          <p:spPr>
            <a:xfrm rot="2138097">
              <a:off x="5996923" y="1329871"/>
              <a:ext cx="2045093" cy="1062428"/>
            </a:xfrm>
            <a:prstGeom prst="rect">
              <a:avLst/>
            </a:prstGeom>
            <a:noFill/>
            <a:ln>
              <a:noFill/>
            </a:ln>
          </p:spPr>
          <p:txBody>
            <a:bodyPr wrap="square" rtlCol="0">
              <a:prstTxWarp prst="textArchUp">
                <a:avLst>
                  <a:gd name="adj" fmla="val 11872413"/>
                </a:avLst>
              </a:prstTxWarp>
              <a:spAutoFit/>
            </a:bodyPr>
            <a:lstStyle/>
            <a:p>
              <a:pPr algn="ctr" defTabSz="1218987"/>
              <a:r>
                <a:rPr lang="en-US" sz="1400" b="1" dirty="0">
                  <a:solidFill>
                    <a:srgbClr val="002D62"/>
                  </a:solidFill>
                  <a:latin typeface="Calibri"/>
                </a:rPr>
                <a:t>Solution Iteration</a:t>
              </a:r>
            </a:p>
          </p:txBody>
        </p:sp>
        <p:sp>
          <p:nvSpPr>
            <p:cNvPr id="300" name="TextBox 299">
              <a:extLst>
                <a:ext uri="{FF2B5EF4-FFF2-40B4-BE49-F238E27FC236}">
                  <a16:creationId xmlns:a16="http://schemas.microsoft.com/office/drawing/2014/main" id="{E26263E4-893F-4DB8-9516-2E19A5959461}"/>
                </a:ext>
              </a:extLst>
            </p:cNvPr>
            <p:cNvSpPr txBox="1"/>
            <p:nvPr/>
          </p:nvSpPr>
          <p:spPr>
            <a:xfrm rot="15278744">
              <a:off x="3334480" y="3192983"/>
              <a:ext cx="2045093" cy="886166"/>
            </a:xfrm>
            <a:prstGeom prst="rect">
              <a:avLst/>
            </a:prstGeom>
            <a:noFill/>
          </p:spPr>
          <p:txBody>
            <a:bodyPr wrap="square" rtlCol="0">
              <a:prstTxWarp prst="textArchUp">
                <a:avLst>
                  <a:gd name="adj" fmla="val 11872413"/>
                </a:avLst>
              </a:prstTxWarp>
              <a:spAutoFit/>
            </a:bodyPr>
            <a:lstStyle/>
            <a:p>
              <a:pPr algn="ctr" defTabSz="1218987"/>
              <a:r>
                <a:rPr lang="en-US" sz="1400" b="1" dirty="0">
                  <a:solidFill>
                    <a:srgbClr val="C55A11"/>
                  </a:solidFill>
                  <a:latin typeface="Calibri"/>
                </a:rPr>
                <a:t>Funding and Growth</a:t>
              </a:r>
            </a:p>
          </p:txBody>
        </p:sp>
        <p:sp>
          <p:nvSpPr>
            <p:cNvPr id="302" name="TextBox 301">
              <a:extLst>
                <a:ext uri="{FF2B5EF4-FFF2-40B4-BE49-F238E27FC236}">
                  <a16:creationId xmlns:a16="http://schemas.microsoft.com/office/drawing/2014/main" id="{FBCE2355-808B-4BC1-8B8E-4D7B54CD13C3}"/>
                </a:ext>
              </a:extLst>
            </p:cNvPr>
            <p:cNvSpPr txBox="1"/>
            <p:nvPr/>
          </p:nvSpPr>
          <p:spPr>
            <a:xfrm rot="6470216">
              <a:off x="6631061" y="3184251"/>
              <a:ext cx="2045093" cy="1062428"/>
            </a:xfrm>
            <a:prstGeom prst="rect">
              <a:avLst/>
            </a:prstGeom>
            <a:noFill/>
          </p:spPr>
          <p:txBody>
            <a:bodyPr wrap="square" rtlCol="0">
              <a:prstTxWarp prst="textArchUp">
                <a:avLst>
                  <a:gd name="adj" fmla="val 11872413"/>
                </a:avLst>
              </a:prstTxWarp>
              <a:spAutoFit/>
            </a:bodyPr>
            <a:lstStyle/>
            <a:p>
              <a:pPr algn="ctr" defTabSz="1218987"/>
              <a:r>
                <a:rPr lang="en-US" sz="1400" b="1" dirty="0">
                  <a:solidFill>
                    <a:srgbClr val="A3D6D9"/>
                  </a:solidFill>
                  <a:latin typeface="Calibri"/>
                </a:rPr>
                <a:t>Stakeholder Engagement</a:t>
              </a:r>
            </a:p>
          </p:txBody>
        </p:sp>
        <p:grpSp>
          <p:nvGrpSpPr>
            <p:cNvPr id="6" name="Group 5">
              <a:extLst>
                <a:ext uri="{FF2B5EF4-FFF2-40B4-BE49-F238E27FC236}">
                  <a16:creationId xmlns:a16="http://schemas.microsoft.com/office/drawing/2014/main" id="{CACB4F44-1306-9344-BD15-22C8A89F34B5}"/>
                </a:ext>
              </a:extLst>
            </p:cNvPr>
            <p:cNvGrpSpPr/>
            <p:nvPr/>
          </p:nvGrpSpPr>
          <p:grpSpPr>
            <a:xfrm>
              <a:off x="3998652" y="2265960"/>
              <a:ext cx="531730" cy="531730"/>
              <a:chOff x="9228060" y="117407"/>
              <a:chExt cx="531730" cy="531730"/>
            </a:xfrm>
          </p:grpSpPr>
          <p:sp>
            <p:nvSpPr>
              <p:cNvPr id="133" name="Oval 132">
                <a:extLst>
                  <a:ext uri="{FF2B5EF4-FFF2-40B4-BE49-F238E27FC236}">
                    <a16:creationId xmlns:a16="http://schemas.microsoft.com/office/drawing/2014/main" id="{F3ED00C8-7CAF-7A4A-B339-3396C745DEF8}"/>
                  </a:ext>
                </a:extLst>
              </p:cNvPr>
              <p:cNvSpPr/>
              <p:nvPr/>
            </p:nvSpPr>
            <p:spPr>
              <a:xfrm>
                <a:off x="9228060" y="117407"/>
                <a:ext cx="531730" cy="531730"/>
              </a:xfrm>
              <a:prstGeom prst="ellipse">
                <a:avLst/>
              </a:prstGeom>
              <a:solidFill>
                <a:srgbClr val="AAE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Calibri"/>
                </a:endParaRPr>
              </a:p>
            </p:txBody>
          </p:sp>
          <p:sp>
            <p:nvSpPr>
              <p:cNvPr id="134" name="Freeform 9">
                <a:extLst>
                  <a:ext uri="{FF2B5EF4-FFF2-40B4-BE49-F238E27FC236}">
                    <a16:creationId xmlns:a16="http://schemas.microsoft.com/office/drawing/2014/main" id="{2FA31565-9CC3-F741-B283-7530DCE008AE}"/>
                  </a:ext>
                </a:extLst>
              </p:cNvPr>
              <p:cNvSpPr>
                <a:spLocks noEditPoints="1"/>
              </p:cNvSpPr>
              <p:nvPr/>
            </p:nvSpPr>
            <p:spPr bwMode="auto">
              <a:xfrm>
                <a:off x="9379338" y="252660"/>
                <a:ext cx="279100" cy="261224"/>
              </a:xfrm>
              <a:custGeom>
                <a:avLst/>
                <a:gdLst>
                  <a:gd name="T0" fmla="*/ 3681 w 6558"/>
                  <a:gd name="T1" fmla="*/ 4366 h 6138"/>
                  <a:gd name="T2" fmla="*/ 5597 w 6558"/>
                  <a:gd name="T3" fmla="*/ 910 h 6138"/>
                  <a:gd name="T4" fmla="*/ 4282 w 6558"/>
                  <a:gd name="T5" fmla="*/ 5757 h 6138"/>
                  <a:gd name="T6" fmla="*/ 4268 w 6558"/>
                  <a:gd name="T7" fmla="*/ 4376 h 6138"/>
                  <a:gd name="T8" fmla="*/ 3426 w 6558"/>
                  <a:gd name="T9" fmla="*/ 5047 h 6138"/>
                  <a:gd name="T10" fmla="*/ 3317 w 6558"/>
                  <a:gd name="T11" fmla="*/ 5039 h 6138"/>
                  <a:gd name="T12" fmla="*/ 3227 w 6558"/>
                  <a:gd name="T13" fmla="*/ 4972 h 6138"/>
                  <a:gd name="T14" fmla="*/ 3191 w 6558"/>
                  <a:gd name="T15" fmla="*/ 4862 h 6138"/>
                  <a:gd name="T16" fmla="*/ 1088 w 6558"/>
                  <a:gd name="T17" fmla="*/ 4395 h 6138"/>
                  <a:gd name="T18" fmla="*/ 967 w 6558"/>
                  <a:gd name="T19" fmla="*/ 4354 h 6138"/>
                  <a:gd name="T20" fmla="*/ 901 w 6558"/>
                  <a:gd name="T21" fmla="*/ 4248 h 6138"/>
                  <a:gd name="T22" fmla="*/ 915 w 6558"/>
                  <a:gd name="T23" fmla="*/ 4121 h 6138"/>
                  <a:gd name="T24" fmla="*/ 1003 w 6558"/>
                  <a:gd name="T25" fmla="*/ 4034 h 6138"/>
                  <a:gd name="T26" fmla="*/ 3363 w 6558"/>
                  <a:gd name="T27" fmla="*/ 4014 h 6138"/>
                  <a:gd name="T28" fmla="*/ 3418 w 6558"/>
                  <a:gd name="T29" fmla="*/ 3793 h 6138"/>
                  <a:gd name="T30" fmla="*/ 1045 w 6558"/>
                  <a:gd name="T31" fmla="*/ 3734 h 6138"/>
                  <a:gd name="T32" fmla="*/ 939 w 6558"/>
                  <a:gd name="T33" fmla="*/ 3668 h 6138"/>
                  <a:gd name="T34" fmla="*/ 897 w 6558"/>
                  <a:gd name="T35" fmla="*/ 3549 h 6138"/>
                  <a:gd name="T36" fmla="*/ 939 w 6558"/>
                  <a:gd name="T37" fmla="*/ 3430 h 6138"/>
                  <a:gd name="T38" fmla="*/ 1045 w 6558"/>
                  <a:gd name="T39" fmla="*/ 3362 h 6138"/>
                  <a:gd name="T40" fmla="*/ 3868 w 6558"/>
                  <a:gd name="T41" fmla="*/ 3046 h 6138"/>
                  <a:gd name="T42" fmla="*/ 3755 w 6558"/>
                  <a:gd name="T43" fmla="*/ 3084 h 6138"/>
                  <a:gd name="T44" fmla="*/ 1003 w 6558"/>
                  <a:gd name="T45" fmla="*/ 3064 h 6138"/>
                  <a:gd name="T46" fmla="*/ 915 w 6558"/>
                  <a:gd name="T47" fmla="*/ 2977 h 6138"/>
                  <a:gd name="T48" fmla="*/ 901 w 6558"/>
                  <a:gd name="T49" fmla="*/ 2849 h 6138"/>
                  <a:gd name="T50" fmla="*/ 967 w 6558"/>
                  <a:gd name="T51" fmla="*/ 2744 h 6138"/>
                  <a:gd name="T52" fmla="*/ 1088 w 6558"/>
                  <a:gd name="T53" fmla="*/ 2702 h 6138"/>
                  <a:gd name="T54" fmla="*/ 3838 w 6558"/>
                  <a:gd name="T55" fmla="*/ 2720 h 6138"/>
                  <a:gd name="T56" fmla="*/ 3926 w 6558"/>
                  <a:gd name="T57" fmla="*/ 2808 h 6138"/>
                  <a:gd name="T58" fmla="*/ 3946 w 6558"/>
                  <a:gd name="T59" fmla="*/ 2907 h 6138"/>
                  <a:gd name="T60" fmla="*/ 4282 w 6558"/>
                  <a:gd name="T61" fmla="*/ 759 h 6138"/>
                  <a:gd name="T62" fmla="*/ 5794 w 6558"/>
                  <a:gd name="T63" fmla="*/ 582 h 6138"/>
                  <a:gd name="T64" fmla="*/ 5872 w 6558"/>
                  <a:gd name="T65" fmla="*/ 453 h 6138"/>
                  <a:gd name="T66" fmla="*/ 5872 w 6558"/>
                  <a:gd name="T67" fmla="*/ 12 h 6138"/>
                  <a:gd name="T68" fmla="*/ 6502 w 6558"/>
                  <a:gd name="T69" fmla="*/ 391 h 6138"/>
                  <a:gd name="T70" fmla="*/ 6558 w 6558"/>
                  <a:gd name="T71" fmla="*/ 503 h 6138"/>
                  <a:gd name="T72" fmla="*/ 6532 w 6558"/>
                  <a:gd name="T73" fmla="*/ 626 h 6138"/>
                  <a:gd name="T74" fmla="*/ 4658 w 6558"/>
                  <a:gd name="T75" fmla="*/ 5991 h 6138"/>
                  <a:gd name="T76" fmla="*/ 4592 w 6558"/>
                  <a:gd name="T77" fmla="*/ 6096 h 6138"/>
                  <a:gd name="T78" fmla="*/ 4473 w 6558"/>
                  <a:gd name="T79" fmla="*/ 6138 h 6138"/>
                  <a:gd name="T80" fmla="*/ 107 w 6558"/>
                  <a:gd name="T81" fmla="*/ 6120 h 6138"/>
                  <a:gd name="T82" fmla="*/ 20 w 6558"/>
                  <a:gd name="T83" fmla="*/ 6031 h 6138"/>
                  <a:gd name="T84" fmla="*/ 0 w 6558"/>
                  <a:gd name="T85" fmla="*/ 568 h 6138"/>
                  <a:gd name="T86" fmla="*/ 42 w 6558"/>
                  <a:gd name="T87" fmla="*/ 449 h 6138"/>
                  <a:gd name="T88" fmla="*/ 147 w 6558"/>
                  <a:gd name="T89" fmla="*/ 382 h 6138"/>
                  <a:gd name="T90" fmla="*/ 4517 w 6558"/>
                  <a:gd name="T91" fmla="*/ 382 h 6138"/>
                  <a:gd name="T92" fmla="*/ 4622 w 6558"/>
                  <a:gd name="T93" fmla="*/ 449 h 6138"/>
                  <a:gd name="T94" fmla="*/ 4664 w 6558"/>
                  <a:gd name="T95" fmla="*/ 568 h 6138"/>
                  <a:gd name="T96" fmla="*/ 5665 w 6558"/>
                  <a:gd name="T97" fmla="*/ 64 h 6138"/>
                  <a:gd name="T98" fmla="*/ 5760 w 6558"/>
                  <a:gd name="T99" fmla="*/ 6 h 6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58" h="6138">
                    <a:moveTo>
                      <a:pt x="5597" y="910"/>
                    </a:moveTo>
                    <a:lnTo>
                      <a:pt x="3763" y="3962"/>
                    </a:lnTo>
                    <a:lnTo>
                      <a:pt x="3681" y="4366"/>
                    </a:lnTo>
                    <a:lnTo>
                      <a:pt x="3997" y="4103"/>
                    </a:lnTo>
                    <a:lnTo>
                      <a:pt x="5832" y="1051"/>
                    </a:lnTo>
                    <a:lnTo>
                      <a:pt x="5597" y="910"/>
                    </a:lnTo>
                    <a:close/>
                    <a:moveTo>
                      <a:pt x="382" y="759"/>
                    </a:moveTo>
                    <a:lnTo>
                      <a:pt x="382" y="5757"/>
                    </a:lnTo>
                    <a:lnTo>
                      <a:pt x="4282" y="5757"/>
                    </a:lnTo>
                    <a:lnTo>
                      <a:pt x="4282" y="4362"/>
                    </a:lnTo>
                    <a:lnTo>
                      <a:pt x="4274" y="4370"/>
                    </a:lnTo>
                    <a:lnTo>
                      <a:pt x="4268" y="4376"/>
                    </a:lnTo>
                    <a:lnTo>
                      <a:pt x="3506" y="5007"/>
                    </a:lnTo>
                    <a:lnTo>
                      <a:pt x="3468" y="5031"/>
                    </a:lnTo>
                    <a:lnTo>
                      <a:pt x="3426" y="5047"/>
                    </a:lnTo>
                    <a:lnTo>
                      <a:pt x="3382" y="5051"/>
                    </a:lnTo>
                    <a:lnTo>
                      <a:pt x="3349" y="5049"/>
                    </a:lnTo>
                    <a:lnTo>
                      <a:pt x="3317" y="5039"/>
                    </a:lnTo>
                    <a:lnTo>
                      <a:pt x="3285" y="5025"/>
                    </a:lnTo>
                    <a:lnTo>
                      <a:pt x="3253" y="5000"/>
                    </a:lnTo>
                    <a:lnTo>
                      <a:pt x="3227" y="4972"/>
                    </a:lnTo>
                    <a:lnTo>
                      <a:pt x="3207" y="4938"/>
                    </a:lnTo>
                    <a:lnTo>
                      <a:pt x="3195" y="4900"/>
                    </a:lnTo>
                    <a:lnTo>
                      <a:pt x="3191" y="4862"/>
                    </a:lnTo>
                    <a:lnTo>
                      <a:pt x="3195" y="4823"/>
                    </a:lnTo>
                    <a:lnTo>
                      <a:pt x="3283" y="4395"/>
                    </a:lnTo>
                    <a:lnTo>
                      <a:pt x="1088" y="4395"/>
                    </a:lnTo>
                    <a:lnTo>
                      <a:pt x="1045" y="4391"/>
                    </a:lnTo>
                    <a:lnTo>
                      <a:pt x="1003" y="4376"/>
                    </a:lnTo>
                    <a:lnTo>
                      <a:pt x="967" y="4354"/>
                    </a:lnTo>
                    <a:lnTo>
                      <a:pt x="939" y="4324"/>
                    </a:lnTo>
                    <a:lnTo>
                      <a:pt x="915" y="4288"/>
                    </a:lnTo>
                    <a:lnTo>
                      <a:pt x="901" y="4248"/>
                    </a:lnTo>
                    <a:lnTo>
                      <a:pt x="897" y="4205"/>
                    </a:lnTo>
                    <a:lnTo>
                      <a:pt x="901" y="4161"/>
                    </a:lnTo>
                    <a:lnTo>
                      <a:pt x="915" y="4121"/>
                    </a:lnTo>
                    <a:lnTo>
                      <a:pt x="939" y="4085"/>
                    </a:lnTo>
                    <a:lnTo>
                      <a:pt x="967" y="4056"/>
                    </a:lnTo>
                    <a:lnTo>
                      <a:pt x="1003" y="4034"/>
                    </a:lnTo>
                    <a:lnTo>
                      <a:pt x="1045" y="4018"/>
                    </a:lnTo>
                    <a:lnTo>
                      <a:pt x="1088" y="4014"/>
                    </a:lnTo>
                    <a:lnTo>
                      <a:pt x="3363" y="4014"/>
                    </a:lnTo>
                    <a:lnTo>
                      <a:pt x="3394" y="3855"/>
                    </a:lnTo>
                    <a:lnTo>
                      <a:pt x="3404" y="3823"/>
                    </a:lnTo>
                    <a:lnTo>
                      <a:pt x="3418" y="3793"/>
                    </a:lnTo>
                    <a:lnTo>
                      <a:pt x="3452" y="3740"/>
                    </a:lnTo>
                    <a:lnTo>
                      <a:pt x="1088" y="3740"/>
                    </a:lnTo>
                    <a:lnTo>
                      <a:pt x="1045" y="3734"/>
                    </a:lnTo>
                    <a:lnTo>
                      <a:pt x="1003" y="3720"/>
                    </a:lnTo>
                    <a:lnTo>
                      <a:pt x="967" y="3698"/>
                    </a:lnTo>
                    <a:lnTo>
                      <a:pt x="939" y="3668"/>
                    </a:lnTo>
                    <a:lnTo>
                      <a:pt x="915" y="3632"/>
                    </a:lnTo>
                    <a:lnTo>
                      <a:pt x="901" y="3593"/>
                    </a:lnTo>
                    <a:lnTo>
                      <a:pt x="897" y="3549"/>
                    </a:lnTo>
                    <a:lnTo>
                      <a:pt x="901" y="3505"/>
                    </a:lnTo>
                    <a:lnTo>
                      <a:pt x="915" y="3465"/>
                    </a:lnTo>
                    <a:lnTo>
                      <a:pt x="939" y="3430"/>
                    </a:lnTo>
                    <a:lnTo>
                      <a:pt x="967" y="3400"/>
                    </a:lnTo>
                    <a:lnTo>
                      <a:pt x="1003" y="3378"/>
                    </a:lnTo>
                    <a:lnTo>
                      <a:pt x="1045" y="3362"/>
                    </a:lnTo>
                    <a:lnTo>
                      <a:pt x="1088" y="3358"/>
                    </a:lnTo>
                    <a:lnTo>
                      <a:pt x="3681" y="3358"/>
                    </a:lnTo>
                    <a:lnTo>
                      <a:pt x="3868" y="3046"/>
                    </a:lnTo>
                    <a:lnTo>
                      <a:pt x="3834" y="3066"/>
                    </a:lnTo>
                    <a:lnTo>
                      <a:pt x="3796" y="3080"/>
                    </a:lnTo>
                    <a:lnTo>
                      <a:pt x="3755" y="3084"/>
                    </a:lnTo>
                    <a:lnTo>
                      <a:pt x="1088" y="3084"/>
                    </a:lnTo>
                    <a:lnTo>
                      <a:pt x="1045" y="3078"/>
                    </a:lnTo>
                    <a:lnTo>
                      <a:pt x="1003" y="3064"/>
                    </a:lnTo>
                    <a:lnTo>
                      <a:pt x="967" y="3042"/>
                    </a:lnTo>
                    <a:lnTo>
                      <a:pt x="939" y="3012"/>
                    </a:lnTo>
                    <a:lnTo>
                      <a:pt x="915" y="2977"/>
                    </a:lnTo>
                    <a:lnTo>
                      <a:pt x="901" y="2937"/>
                    </a:lnTo>
                    <a:lnTo>
                      <a:pt x="897" y="2893"/>
                    </a:lnTo>
                    <a:lnTo>
                      <a:pt x="901" y="2849"/>
                    </a:lnTo>
                    <a:lnTo>
                      <a:pt x="915" y="2808"/>
                    </a:lnTo>
                    <a:lnTo>
                      <a:pt x="939" y="2774"/>
                    </a:lnTo>
                    <a:lnTo>
                      <a:pt x="967" y="2744"/>
                    </a:lnTo>
                    <a:lnTo>
                      <a:pt x="1003" y="2720"/>
                    </a:lnTo>
                    <a:lnTo>
                      <a:pt x="1045" y="2706"/>
                    </a:lnTo>
                    <a:lnTo>
                      <a:pt x="1088" y="2702"/>
                    </a:lnTo>
                    <a:lnTo>
                      <a:pt x="3755" y="2702"/>
                    </a:lnTo>
                    <a:lnTo>
                      <a:pt x="3798" y="2706"/>
                    </a:lnTo>
                    <a:lnTo>
                      <a:pt x="3838" y="2720"/>
                    </a:lnTo>
                    <a:lnTo>
                      <a:pt x="3874" y="2744"/>
                    </a:lnTo>
                    <a:lnTo>
                      <a:pt x="3904" y="2774"/>
                    </a:lnTo>
                    <a:lnTo>
                      <a:pt x="3926" y="2808"/>
                    </a:lnTo>
                    <a:lnTo>
                      <a:pt x="3942" y="2849"/>
                    </a:lnTo>
                    <a:lnTo>
                      <a:pt x="3946" y="2893"/>
                    </a:lnTo>
                    <a:lnTo>
                      <a:pt x="3946" y="2907"/>
                    </a:lnTo>
                    <a:lnTo>
                      <a:pt x="3944" y="2921"/>
                    </a:lnTo>
                    <a:lnTo>
                      <a:pt x="4282" y="2359"/>
                    </a:lnTo>
                    <a:lnTo>
                      <a:pt x="4282" y="759"/>
                    </a:lnTo>
                    <a:lnTo>
                      <a:pt x="382" y="759"/>
                    </a:lnTo>
                    <a:close/>
                    <a:moveTo>
                      <a:pt x="5872" y="453"/>
                    </a:moveTo>
                    <a:lnTo>
                      <a:pt x="5794" y="582"/>
                    </a:lnTo>
                    <a:lnTo>
                      <a:pt x="6029" y="723"/>
                    </a:lnTo>
                    <a:lnTo>
                      <a:pt x="6106" y="594"/>
                    </a:lnTo>
                    <a:lnTo>
                      <a:pt x="5872" y="453"/>
                    </a:lnTo>
                    <a:close/>
                    <a:moveTo>
                      <a:pt x="5798" y="0"/>
                    </a:moveTo>
                    <a:lnTo>
                      <a:pt x="5834" y="2"/>
                    </a:lnTo>
                    <a:lnTo>
                      <a:pt x="5872" y="12"/>
                    </a:lnTo>
                    <a:lnTo>
                      <a:pt x="5905" y="28"/>
                    </a:lnTo>
                    <a:lnTo>
                      <a:pt x="6467" y="364"/>
                    </a:lnTo>
                    <a:lnTo>
                      <a:pt x="6502" y="391"/>
                    </a:lnTo>
                    <a:lnTo>
                      <a:pt x="6528" y="425"/>
                    </a:lnTo>
                    <a:lnTo>
                      <a:pt x="6548" y="461"/>
                    </a:lnTo>
                    <a:lnTo>
                      <a:pt x="6558" y="503"/>
                    </a:lnTo>
                    <a:lnTo>
                      <a:pt x="6558" y="544"/>
                    </a:lnTo>
                    <a:lnTo>
                      <a:pt x="6550" y="586"/>
                    </a:lnTo>
                    <a:lnTo>
                      <a:pt x="6532" y="626"/>
                    </a:lnTo>
                    <a:lnTo>
                      <a:pt x="4664" y="3736"/>
                    </a:lnTo>
                    <a:lnTo>
                      <a:pt x="4664" y="5947"/>
                    </a:lnTo>
                    <a:lnTo>
                      <a:pt x="4658" y="5991"/>
                    </a:lnTo>
                    <a:lnTo>
                      <a:pt x="4644" y="6031"/>
                    </a:lnTo>
                    <a:lnTo>
                      <a:pt x="4622" y="6067"/>
                    </a:lnTo>
                    <a:lnTo>
                      <a:pt x="4592" y="6096"/>
                    </a:lnTo>
                    <a:lnTo>
                      <a:pt x="4556" y="6120"/>
                    </a:lnTo>
                    <a:lnTo>
                      <a:pt x="4517" y="6134"/>
                    </a:lnTo>
                    <a:lnTo>
                      <a:pt x="4473" y="6138"/>
                    </a:lnTo>
                    <a:lnTo>
                      <a:pt x="191" y="6138"/>
                    </a:lnTo>
                    <a:lnTo>
                      <a:pt x="147" y="6134"/>
                    </a:lnTo>
                    <a:lnTo>
                      <a:pt x="107" y="6120"/>
                    </a:lnTo>
                    <a:lnTo>
                      <a:pt x="72" y="6096"/>
                    </a:lnTo>
                    <a:lnTo>
                      <a:pt x="42" y="6067"/>
                    </a:lnTo>
                    <a:lnTo>
                      <a:pt x="20" y="6031"/>
                    </a:lnTo>
                    <a:lnTo>
                      <a:pt x="6" y="5991"/>
                    </a:lnTo>
                    <a:lnTo>
                      <a:pt x="0" y="5947"/>
                    </a:lnTo>
                    <a:lnTo>
                      <a:pt x="0" y="568"/>
                    </a:lnTo>
                    <a:lnTo>
                      <a:pt x="6" y="525"/>
                    </a:lnTo>
                    <a:lnTo>
                      <a:pt x="20" y="483"/>
                    </a:lnTo>
                    <a:lnTo>
                      <a:pt x="42" y="449"/>
                    </a:lnTo>
                    <a:lnTo>
                      <a:pt x="72" y="419"/>
                    </a:lnTo>
                    <a:lnTo>
                      <a:pt x="107" y="395"/>
                    </a:lnTo>
                    <a:lnTo>
                      <a:pt x="147" y="382"/>
                    </a:lnTo>
                    <a:lnTo>
                      <a:pt x="191" y="378"/>
                    </a:lnTo>
                    <a:lnTo>
                      <a:pt x="4473" y="378"/>
                    </a:lnTo>
                    <a:lnTo>
                      <a:pt x="4517" y="382"/>
                    </a:lnTo>
                    <a:lnTo>
                      <a:pt x="4556" y="395"/>
                    </a:lnTo>
                    <a:lnTo>
                      <a:pt x="4592" y="419"/>
                    </a:lnTo>
                    <a:lnTo>
                      <a:pt x="4622" y="449"/>
                    </a:lnTo>
                    <a:lnTo>
                      <a:pt x="4644" y="483"/>
                    </a:lnTo>
                    <a:lnTo>
                      <a:pt x="4658" y="525"/>
                    </a:lnTo>
                    <a:lnTo>
                      <a:pt x="4664" y="568"/>
                    </a:lnTo>
                    <a:lnTo>
                      <a:pt x="4664" y="1723"/>
                    </a:lnTo>
                    <a:lnTo>
                      <a:pt x="5643" y="93"/>
                    </a:lnTo>
                    <a:lnTo>
                      <a:pt x="5665" y="64"/>
                    </a:lnTo>
                    <a:lnTo>
                      <a:pt x="5693" y="38"/>
                    </a:lnTo>
                    <a:lnTo>
                      <a:pt x="5724" y="18"/>
                    </a:lnTo>
                    <a:lnTo>
                      <a:pt x="5760" y="6"/>
                    </a:lnTo>
                    <a:lnTo>
                      <a:pt x="579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grpSp>
        <p:sp>
          <p:nvSpPr>
            <p:cNvPr id="111" name="Freeform 101">
              <a:extLst>
                <a:ext uri="{FF2B5EF4-FFF2-40B4-BE49-F238E27FC236}">
                  <a16:creationId xmlns:a16="http://schemas.microsoft.com/office/drawing/2014/main" id="{751E0579-8EB5-4AC0-9504-BD06B6F495E5}"/>
                </a:ext>
              </a:extLst>
            </p:cNvPr>
            <p:cNvSpPr>
              <a:spLocks/>
            </p:cNvSpPr>
            <p:nvPr/>
          </p:nvSpPr>
          <p:spPr bwMode="auto">
            <a:xfrm>
              <a:off x="4669744" y="4632622"/>
              <a:ext cx="266392" cy="266392"/>
            </a:xfrm>
            <a:custGeom>
              <a:avLst/>
              <a:gdLst>
                <a:gd name="T0" fmla="*/ 42 w 96"/>
                <a:gd name="T1" fmla="*/ 96 h 96"/>
                <a:gd name="T2" fmla="*/ 40 w 96"/>
                <a:gd name="T3" fmla="*/ 83 h 96"/>
                <a:gd name="T4" fmla="*/ 23 w 96"/>
                <a:gd name="T5" fmla="*/ 88 h 96"/>
                <a:gd name="T6" fmla="*/ 8 w 96"/>
                <a:gd name="T7" fmla="*/ 76 h 96"/>
                <a:gd name="T8" fmla="*/ 8 w 96"/>
                <a:gd name="T9" fmla="*/ 73 h 96"/>
                <a:gd name="T10" fmla="*/ 13 w 96"/>
                <a:gd name="T11" fmla="*/ 56 h 96"/>
                <a:gd name="T12" fmla="*/ 0 w 96"/>
                <a:gd name="T13" fmla="*/ 54 h 96"/>
                <a:gd name="T14" fmla="*/ 2 w 96"/>
                <a:gd name="T15" fmla="*/ 40 h 96"/>
                <a:gd name="T16" fmla="*/ 17 w 96"/>
                <a:gd name="T17" fmla="*/ 31 h 96"/>
                <a:gd name="T18" fmla="*/ 8 w 96"/>
                <a:gd name="T19" fmla="*/ 21 h 96"/>
                <a:gd name="T20" fmla="*/ 20 w 96"/>
                <a:gd name="T21" fmla="*/ 8 h 96"/>
                <a:gd name="T22" fmla="*/ 31 w 96"/>
                <a:gd name="T23" fmla="*/ 17 h 96"/>
                <a:gd name="T24" fmla="*/ 40 w 96"/>
                <a:gd name="T25" fmla="*/ 2 h 96"/>
                <a:gd name="T26" fmla="*/ 54 w 96"/>
                <a:gd name="T27" fmla="*/ 0 h 96"/>
                <a:gd name="T28" fmla="*/ 56 w 96"/>
                <a:gd name="T29" fmla="*/ 13 h 96"/>
                <a:gd name="T30" fmla="*/ 67 w 96"/>
                <a:gd name="T31" fmla="*/ 20 h 96"/>
                <a:gd name="T32" fmla="*/ 54 w 96"/>
                <a:gd name="T33" fmla="*/ 17 h 96"/>
                <a:gd name="T34" fmla="*/ 52 w 96"/>
                <a:gd name="T35" fmla="*/ 4 h 96"/>
                <a:gd name="T36" fmla="*/ 44 w 96"/>
                <a:gd name="T37" fmla="*/ 15 h 96"/>
                <a:gd name="T38" fmla="*/ 31 w 96"/>
                <a:gd name="T39" fmla="*/ 21 h 96"/>
                <a:gd name="T40" fmla="*/ 21 w 96"/>
                <a:gd name="T41" fmla="*/ 13 h 96"/>
                <a:gd name="T42" fmla="*/ 20 w 96"/>
                <a:gd name="T43" fmla="*/ 29 h 96"/>
                <a:gd name="T44" fmla="*/ 17 w 96"/>
                <a:gd name="T45" fmla="*/ 42 h 96"/>
                <a:gd name="T46" fmla="*/ 4 w 96"/>
                <a:gd name="T47" fmla="*/ 44 h 96"/>
                <a:gd name="T48" fmla="*/ 15 w 96"/>
                <a:gd name="T49" fmla="*/ 52 h 96"/>
                <a:gd name="T50" fmla="*/ 21 w 96"/>
                <a:gd name="T51" fmla="*/ 65 h 96"/>
                <a:gd name="T52" fmla="*/ 13 w 96"/>
                <a:gd name="T53" fmla="*/ 75 h 96"/>
                <a:gd name="T54" fmla="*/ 29 w 96"/>
                <a:gd name="T55" fmla="*/ 76 h 96"/>
                <a:gd name="T56" fmla="*/ 42 w 96"/>
                <a:gd name="T57" fmla="*/ 79 h 96"/>
                <a:gd name="T58" fmla="*/ 44 w 96"/>
                <a:gd name="T59" fmla="*/ 92 h 96"/>
                <a:gd name="T60" fmla="*/ 52 w 96"/>
                <a:gd name="T61" fmla="*/ 81 h 96"/>
                <a:gd name="T62" fmla="*/ 65 w 96"/>
                <a:gd name="T63" fmla="*/ 75 h 96"/>
                <a:gd name="T64" fmla="*/ 75 w 96"/>
                <a:gd name="T65" fmla="*/ 83 h 96"/>
                <a:gd name="T66" fmla="*/ 76 w 96"/>
                <a:gd name="T67" fmla="*/ 67 h 96"/>
                <a:gd name="T68" fmla="*/ 79 w 96"/>
                <a:gd name="T69" fmla="*/ 54 h 96"/>
                <a:gd name="T70" fmla="*/ 92 w 96"/>
                <a:gd name="T71" fmla="*/ 52 h 96"/>
                <a:gd name="T72" fmla="*/ 81 w 96"/>
                <a:gd name="T73" fmla="*/ 44 h 96"/>
                <a:gd name="T74" fmla="*/ 77 w 96"/>
                <a:gd name="T75" fmla="*/ 36 h 96"/>
                <a:gd name="T76" fmla="*/ 81 w 96"/>
                <a:gd name="T77" fmla="*/ 34 h 96"/>
                <a:gd name="T78" fmla="*/ 94 w 96"/>
                <a:gd name="T79" fmla="*/ 40 h 96"/>
                <a:gd name="T80" fmla="*/ 96 w 96"/>
                <a:gd name="T81" fmla="*/ 54 h 96"/>
                <a:gd name="T82" fmla="*/ 83 w 96"/>
                <a:gd name="T83" fmla="*/ 56 h 96"/>
                <a:gd name="T84" fmla="*/ 88 w 96"/>
                <a:gd name="T85" fmla="*/ 73 h 96"/>
                <a:gd name="T86" fmla="*/ 76 w 96"/>
                <a:gd name="T87" fmla="*/ 88 h 96"/>
                <a:gd name="T88" fmla="*/ 65 w 96"/>
                <a:gd name="T89" fmla="*/ 79 h 96"/>
                <a:gd name="T90" fmla="*/ 56 w 96"/>
                <a:gd name="T91"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96">
                  <a:moveTo>
                    <a:pt x="54" y="96"/>
                  </a:moveTo>
                  <a:cubicBezTo>
                    <a:pt x="42" y="96"/>
                    <a:pt x="42" y="96"/>
                    <a:pt x="42" y="96"/>
                  </a:cubicBezTo>
                  <a:cubicBezTo>
                    <a:pt x="41" y="96"/>
                    <a:pt x="40" y="95"/>
                    <a:pt x="40" y="94"/>
                  </a:cubicBezTo>
                  <a:cubicBezTo>
                    <a:pt x="40" y="83"/>
                    <a:pt x="40" y="83"/>
                    <a:pt x="40" y="83"/>
                  </a:cubicBezTo>
                  <a:cubicBezTo>
                    <a:pt x="37" y="82"/>
                    <a:pt x="33" y="81"/>
                    <a:pt x="31" y="79"/>
                  </a:cubicBezTo>
                  <a:cubicBezTo>
                    <a:pt x="23" y="88"/>
                    <a:pt x="23" y="88"/>
                    <a:pt x="23" y="88"/>
                  </a:cubicBezTo>
                  <a:cubicBezTo>
                    <a:pt x="22"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60" y="14"/>
                    <a:pt x="64" y="16"/>
                    <a:pt x="67" y="17"/>
                  </a:cubicBezTo>
                  <a:cubicBezTo>
                    <a:pt x="68" y="18"/>
                    <a:pt x="68" y="19"/>
                    <a:pt x="67" y="20"/>
                  </a:cubicBezTo>
                  <a:cubicBezTo>
                    <a:pt x="67" y="21"/>
                    <a:pt x="66"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1" y="75"/>
                  </a:cubicBezTo>
                  <a:cubicBezTo>
                    <a:pt x="34" y="77"/>
                    <a:pt x="40" y="79"/>
                    <a:pt x="42" y="79"/>
                  </a:cubicBezTo>
                  <a:cubicBezTo>
                    <a:pt x="43" y="79"/>
                    <a:pt x="44" y="80"/>
                    <a:pt x="44" y="81"/>
                  </a:cubicBezTo>
                  <a:cubicBezTo>
                    <a:pt x="44" y="92"/>
                    <a:pt x="44" y="92"/>
                    <a:pt x="44" y="92"/>
                  </a:cubicBezTo>
                  <a:cubicBezTo>
                    <a:pt x="52" y="92"/>
                    <a:pt x="52" y="92"/>
                    <a:pt x="52" y="92"/>
                  </a:cubicBezTo>
                  <a:cubicBezTo>
                    <a:pt x="52" y="81"/>
                    <a:pt x="52" y="81"/>
                    <a:pt x="52" y="81"/>
                  </a:cubicBezTo>
                  <a:cubicBezTo>
                    <a:pt x="52" y="80"/>
                    <a:pt x="53" y="79"/>
                    <a:pt x="54" y="79"/>
                  </a:cubicBezTo>
                  <a:cubicBezTo>
                    <a:pt x="56" y="79"/>
                    <a:pt x="62" y="77"/>
                    <a:pt x="65" y="75"/>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1"/>
                    <a:pt x="78" y="38"/>
                    <a:pt x="77" y="36"/>
                  </a:cubicBezTo>
                  <a:cubicBezTo>
                    <a:pt x="77" y="35"/>
                    <a:pt x="77" y="33"/>
                    <a:pt x="78" y="33"/>
                  </a:cubicBezTo>
                  <a:cubicBezTo>
                    <a:pt x="79" y="33"/>
                    <a:pt x="81" y="33"/>
                    <a:pt x="81" y="34"/>
                  </a:cubicBezTo>
                  <a:cubicBezTo>
                    <a:pt x="82" y="36"/>
                    <a:pt x="82" y="38"/>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5" y="79"/>
                    <a:pt x="65" y="79"/>
                    <a:pt x="65" y="79"/>
                  </a:cubicBezTo>
                  <a:cubicBezTo>
                    <a:pt x="63" y="81"/>
                    <a:pt x="59" y="82"/>
                    <a:pt x="56" y="83"/>
                  </a:cubicBezTo>
                  <a:cubicBezTo>
                    <a:pt x="56" y="94"/>
                    <a:pt x="56" y="94"/>
                    <a:pt x="56" y="94"/>
                  </a:cubicBezTo>
                  <a:cubicBezTo>
                    <a:pt x="56" y="95"/>
                    <a:pt x="55" y="96"/>
                    <a:pt x="54" y="9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prstClr val="black"/>
                </a:solidFill>
              </a:endParaRPr>
            </a:p>
          </p:txBody>
        </p:sp>
        <p:sp>
          <p:nvSpPr>
            <p:cNvPr id="112" name="Freeform 102">
              <a:extLst>
                <a:ext uri="{FF2B5EF4-FFF2-40B4-BE49-F238E27FC236}">
                  <a16:creationId xmlns:a16="http://schemas.microsoft.com/office/drawing/2014/main" id="{0BA422B1-55C3-457E-BD46-1104FD05C5C7}"/>
                </a:ext>
              </a:extLst>
            </p:cNvPr>
            <p:cNvSpPr>
              <a:spLocks/>
            </p:cNvSpPr>
            <p:nvPr/>
          </p:nvSpPr>
          <p:spPr bwMode="auto">
            <a:xfrm>
              <a:off x="4752850" y="4632622"/>
              <a:ext cx="183287" cy="166210"/>
            </a:xfrm>
            <a:custGeom>
              <a:avLst/>
              <a:gdLst>
                <a:gd name="T0" fmla="*/ 18 w 66"/>
                <a:gd name="T1" fmla="*/ 60 h 60"/>
                <a:gd name="T2" fmla="*/ 17 w 66"/>
                <a:gd name="T3" fmla="*/ 59 h 60"/>
                <a:gd name="T4" fmla="*/ 1 w 66"/>
                <a:gd name="T5" fmla="*/ 41 h 60"/>
                <a:gd name="T6" fmla="*/ 1 w 66"/>
                <a:gd name="T7" fmla="*/ 39 h 60"/>
                <a:gd name="T8" fmla="*/ 3 w 66"/>
                <a:gd name="T9" fmla="*/ 39 h 60"/>
                <a:gd name="T10" fmla="*/ 18 w 66"/>
                <a:gd name="T11" fmla="*/ 55 h 60"/>
                <a:gd name="T12" fmla="*/ 62 w 66"/>
                <a:gd name="T13" fmla="*/ 1 h 60"/>
                <a:gd name="T14" fmla="*/ 65 w 66"/>
                <a:gd name="T15" fmla="*/ 0 h 60"/>
                <a:gd name="T16" fmla="*/ 66 w 66"/>
                <a:gd name="T17" fmla="*/ 3 h 60"/>
                <a:gd name="T18" fmla="*/ 20 w 66"/>
                <a:gd name="T19" fmla="*/ 59 h 60"/>
                <a:gd name="T20" fmla="*/ 18 w 66"/>
                <a:gd name="T21" fmla="*/ 60 h 60"/>
                <a:gd name="T22" fmla="*/ 18 w 66"/>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60">
                  <a:moveTo>
                    <a:pt x="18" y="60"/>
                  </a:moveTo>
                  <a:cubicBezTo>
                    <a:pt x="17" y="60"/>
                    <a:pt x="17" y="60"/>
                    <a:pt x="17" y="59"/>
                  </a:cubicBezTo>
                  <a:cubicBezTo>
                    <a:pt x="1" y="41"/>
                    <a:pt x="1" y="41"/>
                    <a:pt x="1" y="41"/>
                  </a:cubicBezTo>
                  <a:cubicBezTo>
                    <a:pt x="0" y="41"/>
                    <a:pt x="0" y="39"/>
                    <a:pt x="1" y="39"/>
                  </a:cubicBezTo>
                  <a:cubicBezTo>
                    <a:pt x="1" y="38"/>
                    <a:pt x="3" y="38"/>
                    <a:pt x="3" y="39"/>
                  </a:cubicBezTo>
                  <a:cubicBezTo>
                    <a:pt x="18" y="55"/>
                    <a:pt x="18" y="55"/>
                    <a:pt x="18" y="55"/>
                  </a:cubicBezTo>
                  <a:cubicBezTo>
                    <a:pt x="62" y="1"/>
                    <a:pt x="62" y="1"/>
                    <a:pt x="62" y="1"/>
                  </a:cubicBezTo>
                  <a:cubicBezTo>
                    <a:pt x="63" y="0"/>
                    <a:pt x="64" y="0"/>
                    <a:pt x="65" y="0"/>
                  </a:cubicBezTo>
                  <a:cubicBezTo>
                    <a:pt x="66" y="1"/>
                    <a:pt x="66" y="2"/>
                    <a:pt x="66" y="3"/>
                  </a:cubicBezTo>
                  <a:cubicBezTo>
                    <a:pt x="20" y="59"/>
                    <a:pt x="20" y="59"/>
                    <a:pt x="20" y="59"/>
                  </a:cubicBezTo>
                  <a:cubicBezTo>
                    <a:pt x="19" y="60"/>
                    <a:pt x="19" y="60"/>
                    <a:pt x="18" y="60"/>
                  </a:cubicBezTo>
                  <a:cubicBezTo>
                    <a:pt x="18" y="60"/>
                    <a:pt x="18" y="60"/>
                    <a:pt x="18" y="6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prstClr val="black"/>
                </a:solidFill>
              </a:endParaRPr>
            </a:p>
          </p:txBody>
        </p:sp>
        <p:sp>
          <p:nvSpPr>
            <p:cNvPr id="113" name="Freeform 64">
              <a:extLst>
                <a:ext uri="{FF2B5EF4-FFF2-40B4-BE49-F238E27FC236}">
                  <a16:creationId xmlns:a16="http://schemas.microsoft.com/office/drawing/2014/main" id="{7D0A6B61-9964-5748-BA46-81AA8B5C5C31}"/>
                </a:ext>
              </a:extLst>
            </p:cNvPr>
            <p:cNvSpPr>
              <a:spLocks noEditPoints="1"/>
            </p:cNvSpPr>
            <p:nvPr/>
          </p:nvSpPr>
          <p:spPr bwMode="auto">
            <a:xfrm>
              <a:off x="5935814" y="948012"/>
              <a:ext cx="259294" cy="333873"/>
            </a:xfrm>
            <a:custGeom>
              <a:avLst/>
              <a:gdLst>
                <a:gd name="T0" fmla="*/ 4459 w 5090"/>
                <a:gd name="T1" fmla="*/ 1706 h 6554"/>
                <a:gd name="T2" fmla="*/ 4724 w 5090"/>
                <a:gd name="T3" fmla="*/ 2035 h 6554"/>
                <a:gd name="T4" fmla="*/ 4979 w 5090"/>
                <a:gd name="T5" fmla="*/ 2589 h 6554"/>
                <a:gd name="T6" fmla="*/ 5088 w 5090"/>
                <a:gd name="T7" fmla="*/ 3219 h 6554"/>
                <a:gd name="T8" fmla="*/ 5032 w 5090"/>
                <a:gd name="T9" fmla="*/ 3881 h 6554"/>
                <a:gd name="T10" fmla="*/ 4803 w 5090"/>
                <a:gd name="T11" fmla="*/ 4503 h 6554"/>
                <a:gd name="T12" fmla="*/ 4419 w 5090"/>
                <a:gd name="T13" fmla="*/ 5041 h 6554"/>
                <a:gd name="T14" fmla="*/ 3911 w 5090"/>
                <a:gd name="T15" fmla="*/ 5462 h 6554"/>
                <a:gd name="T16" fmla="*/ 3304 w 5090"/>
                <a:gd name="T17" fmla="*/ 5735 h 6554"/>
                <a:gd name="T18" fmla="*/ 2623 w 5090"/>
                <a:gd name="T19" fmla="*/ 5836 h 6554"/>
                <a:gd name="T20" fmla="*/ 2587 w 5090"/>
                <a:gd name="T21" fmla="*/ 6552 h 6554"/>
                <a:gd name="T22" fmla="*/ 1151 w 5090"/>
                <a:gd name="T23" fmla="*/ 5514 h 6554"/>
                <a:gd name="T24" fmla="*/ 2547 w 5090"/>
                <a:gd name="T25" fmla="*/ 4443 h 6554"/>
                <a:gd name="T26" fmla="*/ 2619 w 5090"/>
                <a:gd name="T27" fmla="*/ 4457 h 6554"/>
                <a:gd name="T28" fmla="*/ 2913 w 5090"/>
                <a:gd name="T29" fmla="*/ 5121 h 6554"/>
                <a:gd name="T30" fmla="*/ 3441 w 5090"/>
                <a:gd name="T31" fmla="*/ 4937 h 6554"/>
                <a:gd name="T32" fmla="*/ 3881 w 5090"/>
                <a:gd name="T33" fmla="*/ 4611 h 6554"/>
                <a:gd name="T34" fmla="*/ 4202 w 5090"/>
                <a:gd name="T35" fmla="*/ 4164 h 6554"/>
                <a:gd name="T36" fmla="*/ 4375 w 5090"/>
                <a:gd name="T37" fmla="*/ 3658 h 6554"/>
                <a:gd name="T38" fmla="*/ 4389 w 5090"/>
                <a:gd name="T39" fmla="*/ 3102 h 6554"/>
                <a:gd name="T40" fmla="*/ 4228 w 5090"/>
                <a:gd name="T41" fmla="*/ 2563 h 6554"/>
                <a:gd name="T42" fmla="*/ 3975 w 5090"/>
                <a:gd name="T43" fmla="*/ 2167 h 6554"/>
                <a:gd name="T44" fmla="*/ 3935 w 5090"/>
                <a:gd name="T45" fmla="*/ 1953 h 6554"/>
                <a:gd name="T46" fmla="*/ 4029 w 5090"/>
                <a:gd name="T47" fmla="*/ 1758 h 6554"/>
                <a:gd name="T48" fmla="*/ 4236 w 5090"/>
                <a:gd name="T49" fmla="*/ 1656 h 6554"/>
                <a:gd name="T50" fmla="*/ 3927 w 5090"/>
                <a:gd name="T51" fmla="*/ 1025 h 6554"/>
                <a:gd name="T52" fmla="*/ 3927 w 5090"/>
                <a:gd name="T53" fmla="*/ 1092 h 6554"/>
                <a:gd name="T54" fmla="*/ 2487 w 5090"/>
                <a:gd name="T55" fmla="*/ 2111 h 6554"/>
                <a:gd name="T56" fmla="*/ 2322 w 5090"/>
                <a:gd name="T57" fmla="*/ 1411 h 6554"/>
                <a:gd name="T58" fmla="*/ 1776 w 5090"/>
                <a:gd name="T59" fmla="*/ 1555 h 6554"/>
                <a:gd name="T60" fmla="*/ 1312 w 5090"/>
                <a:gd name="T61" fmla="*/ 1850 h 6554"/>
                <a:gd name="T62" fmla="*/ 958 w 5090"/>
                <a:gd name="T63" fmla="*/ 2268 h 6554"/>
                <a:gd name="T64" fmla="*/ 747 w 5090"/>
                <a:gd name="T65" fmla="*/ 2765 h 6554"/>
                <a:gd name="T66" fmla="*/ 691 w 5090"/>
                <a:gd name="T67" fmla="*/ 3307 h 6554"/>
                <a:gd name="T68" fmla="*/ 811 w 5090"/>
                <a:gd name="T69" fmla="*/ 3859 h 6554"/>
                <a:gd name="T70" fmla="*/ 1085 w 5090"/>
                <a:gd name="T71" fmla="*/ 4339 h 6554"/>
                <a:gd name="T72" fmla="*/ 1161 w 5090"/>
                <a:gd name="T73" fmla="*/ 4545 h 6554"/>
                <a:gd name="T74" fmla="*/ 1099 w 5090"/>
                <a:gd name="T75" fmla="*/ 4750 h 6554"/>
                <a:gd name="T76" fmla="*/ 912 w 5090"/>
                <a:gd name="T77" fmla="*/ 4886 h 6554"/>
                <a:gd name="T78" fmla="*/ 685 w 5090"/>
                <a:gd name="T79" fmla="*/ 4874 h 6554"/>
                <a:gd name="T80" fmla="*/ 452 w 5090"/>
                <a:gd name="T81" fmla="*/ 4644 h 6554"/>
                <a:gd name="T82" fmla="*/ 165 w 5090"/>
                <a:gd name="T83" fmla="*/ 4108 h 6554"/>
                <a:gd name="T84" fmla="*/ 16 w 5090"/>
                <a:gd name="T85" fmla="*/ 3506 h 6554"/>
                <a:gd name="T86" fmla="*/ 28 w 5090"/>
                <a:gd name="T87" fmla="*/ 2833 h 6554"/>
                <a:gd name="T88" fmla="*/ 215 w 5090"/>
                <a:gd name="T89" fmla="*/ 2199 h 6554"/>
                <a:gd name="T90" fmla="*/ 564 w 5090"/>
                <a:gd name="T91" fmla="*/ 1637 h 6554"/>
                <a:gd name="T92" fmla="*/ 1042 w 5090"/>
                <a:gd name="T93" fmla="*/ 1184 h 6554"/>
                <a:gd name="T94" fmla="*/ 1627 w 5090"/>
                <a:gd name="T95" fmla="*/ 871 h 6554"/>
                <a:gd name="T96" fmla="*/ 2292 w 5090"/>
                <a:gd name="T97" fmla="*/ 724 h 6554"/>
                <a:gd name="T98" fmla="*/ 2485 w 5090"/>
                <a:gd name="T99" fmla="*/ 8 h 6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90" h="6554">
                  <a:moveTo>
                    <a:pt x="4293" y="1654"/>
                  </a:moveTo>
                  <a:lnTo>
                    <a:pt x="4351" y="1662"/>
                  </a:lnTo>
                  <a:lnTo>
                    <a:pt x="4405" y="1680"/>
                  </a:lnTo>
                  <a:lnTo>
                    <a:pt x="4459" y="1706"/>
                  </a:lnTo>
                  <a:lnTo>
                    <a:pt x="4507" y="1742"/>
                  </a:lnTo>
                  <a:lnTo>
                    <a:pt x="4548" y="1786"/>
                  </a:lnTo>
                  <a:lnTo>
                    <a:pt x="4640" y="1908"/>
                  </a:lnTo>
                  <a:lnTo>
                    <a:pt x="4724" y="2035"/>
                  </a:lnTo>
                  <a:lnTo>
                    <a:pt x="4799" y="2167"/>
                  </a:lnTo>
                  <a:lnTo>
                    <a:pt x="4867" y="2302"/>
                  </a:lnTo>
                  <a:lnTo>
                    <a:pt x="4927" y="2444"/>
                  </a:lnTo>
                  <a:lnTo>
                    <a:pt x="4979" y="2589"/>
                  </a:lnTo>
                  <a:lnTo>
                    <a:pt x="5020" y="2739"/>
                  </a:lnTo>
                  <a:lnTo>
                    <a:pt x="5052" y="2890"/>
                  </a:lnTo>
                  <a:lnTo>
                    <a:pt x="5074" y="3046"/>
                  </a:lnTo>
                  <a:lnTo>
                    <a:pt x="5088" y="3219"/>
                  </a:lnTo>
                  <a:lnTo>
                    <a:pt x="5090" y="3389"/>
                  </a:lnTo>
                  <a:lnTo>
                    <a:pt x="5082" y="3556"/>
                  </a:lnTo>
                  <a:lnTo>
                    <a:pt x="5062" y="3722"/>
                  </a:lnTo>
                  <a:lnTo>
                    <a:pt x="5032" y="3881"/>
                  </a:lnTo>
                  <a:lnTo>
                    <a:pt x="4990" y="4038"/>
                  </a:lnTo>
                  <a:lnTo>
                    <a:pt x="4939" y="4198"/>
                  </a:lnTo>
                  <a:lnTo>
                    <a:pt x="4875" y="4353"/>
                  </a:lnTo>
                  <a:lnTo>
                    <a:pt x="4803" y="4503"/>
                  </a:lnTo>
                  <a:lnTo>
                    <a:pt x="4720" y="4648"/>
                  </a:lnTo>
                  <a:lnTo>
                    <a:pt x="4628" y="4786"/>
                  </a:lnTo>
                  <a:lnTo>
                    <a:pt x="4528" y="4918"/>
                  </a:lnTo>
                  <a:lnTo>
                    <a:pt x="4419" y="5041"/>
                  </a:lnTo>
                  <a:lnTo>
                    <a:pt x="4303" y="5159"/>
                  </a:lnTo>
                  <a:lnTo>
                    <a:pt x="4180" y="5268"/>
                  </a:lnTo>
                  <a:lnTo>
                    <a:pt x="4049" y="5368"/>
                  </a:lnTo>
                  <a:lnTo>
                    <a:pt x="3911" y="5462"/>
                  </a:lnTo>
                  <a:lnTo>
                    <a:pt x="3768" y="5543"/>
                  </a:lnTo>
                  <a:lnTo>
                    <a:pt x="3618" y="5617"/>
                  </a:lnTo>
                  <a:lnTo>
                    <a:pt x="3463" y="5681"/>
                  </a:lnTo>
                  <a:lnTo>
                    <a:pt x="3304" y="5735"/>
                  </a:lnTo>
                  <a:lnTo>
                    <a:pt x="3138" y="5777"/>
                  </a:lnTo>
                  <a:lnTo>
                    <a:pt x="2971" y="5809"/>
                  </a:lnTo>
                  <a:lnTo>
                    <a:pt x="2798" y="5828"/>
                  </a:lnTo>
                  <a:lnTo>
                    <a:pt x="2623" y="5836"/>
                  </a:lnTo>
                  <a:lnTo>
                    <a:pt x="2623" y="6510"/>
                  </a:lnTo>
                  <a:lnTo>
                    <a:pt x="2619" y="6530"/>
                  </a:lnTo>
                  <a:lnTo>
                    <a:pt x="2605" y="6544"/>
                  </a:lnTo>
                  <a:lnTo>
                    <a:pt x="2587" y="6552"/>
                  </a:lnTo>
                  <a:lnTo>
                    <a:pt x="2567" y="6554"/>
                  </a:lnTo>
                  <a:lnTo>
                    <a:pt x="2545" y="6544"/>
                  </a:lnTo>
                  <a:lnTo>
                    <a:pt x="1165" y="5527"/>
                  </a:lnTo>
                  <a:lnTo>
                    <a:pt x="1151" y="5514"/>
                  </a:lnTo>
                  <a:lnTo>
                    <a:pt x="1147" y="5494"/>
                  </a:lnTo>
                  <a:lnTo>
                    <a:pt x="1151" y="5476"/>
                  </a:lnTo>
                  <a:lnTo>
                    <a:pt x="1165" y="5460"/>
                  </a:lnTo>
                  <a:lnTo>
                    <a:pt x="2547" y="4443"/>
                  </a:lnTo>
                  <a:lnTo>
                    <a:pt x="2567" y="4433"/>
                  </a:lnTo>
                  <a:lnTo>
                    <a:pt x="2587" y="4435"/>
                  </a:lnTo>
                  <a:lnTo>
                    <a:pt x="2607" y="4443"/>
                  </a:lnTo>
                  <a:lnTo>
                    <a:pt x="2619" y="4457"/>
                  </a:lnTo>
                  <a:lnTo>
                    <a:pt x="2625" y="4477"/>
                  </a:lnTo>
                  <a:lnTo>
                    <a:pt x="2625" y="5149"/>
                  </a:lnTo>
                  <a:lnTo>
                    <a:pt x="2770" y="5141"/>
                  </a:lnTo>
                  <a:lnTo>
                    <a:pt x="2913" y="5121"/>
                  </a:lnTo>
                  <a:lnTo>
                    <a:pt x="3053" y="5091"/>
                  </a:lnTo>
                  <a:lnTo>
                    <a:pt x="3186" y="5049"/>
                  </a:lnTo>
                  <a:lnTo>
                    <a:pt x="3316" y="4999"/>
                  </a:lnTo>
                  <a:lnTo>
                    <a:pt x="3441" y="4937"/>
                  </a:lnTo>
                  <a:lnTo>
                    <a:pt x="3561" y="4868"/>
                  </a:lnTo>
                  <a:lnTo>
                    <a:pt x="3674" y="4790"/>
                  </a:lnTo>
                  <a:lnTo>
                    <a:pt x="3782" y="4704"/>
                  </a:lnTo>
                  <a:lnTo>
                    <a:pt x="3881" y="4611"/>
                  </a:lnTo>
                  <a:lnTo>
                    <a:pt x="3973" y="4509"/>
                  </a:lnTo>
                  <a:lnTo>
                    <a:pt x="4058" y="4399"/>
                  </a:lnTo>
                  <a:lnTo>
                    <a:pt x="4134" y="4286"/>
                  </a:lnTo>
                  <a:lnTo>
                    <a:pt x="4202" y="4164"/>
                  </a:lnTo>
                  <a:lnTo>
                    <a:pt x="4262" y="4038"/>
                  </a:lnTo>
                  <a:lnTo>
                    <a:pt x="4307" y="3915"/>
                  </a:lnTo>
                  <a:lnTo>
                    <a:pt x="4347" y="3787"/>
                  </a:lnTo>
                  <a:lnTo>
                    <a:pt x="4375" y="3658"/>
                  </a:lnTo>
                  <a:lnTo>
                    <a:pt x="4395" y="3522"/>
                  </a:lnTo>
                  <a:lnTo>
                    <a:pt x="4403" y="3387"/>
                  </a:lnTo>
                  <a:lnTo>
                    <a:pt x="4401" y="3245"/>
                  </a:lnTo>
                  <a:lnTo>
                    <a:pt x="4389" y="3102"/>
                  </a:lnTo>
                  <a:lnTo>
                    <a:pt x="4365" y="2962"/>
                  </a:lnTo>
                  <a:lnTo>
                    <a:pt x="4329" y="2825"/>
                  </a:lnTo>
                  <a:lnTo>
                    <a:pt x="4284" y="2693"/>
                  </a:lnTo>
                  <a:lnTo>
                    <a:pt x="4228" y="2563"/>
                  </a:lnTo>
                  <a:lnTo>
                    <a:pt x="4164" y="2442"/>
                  </a:lnTo>
                  <a:lnTo>
                    <a:pt x="4090" y="2324"/>
                  </a:lnTo>
                  <a:lnTo>
                    <a:pt x="4007" y="2215"/>
                  </a:lnTo>
                  <a:lnTo>
                    <a:pt x="3975" y="2167"/>
                  </a:lnTo>
                  <a:lnTo>
                    <a:pt x="3951" y="2115"/>
                  </a:lnTo>
                  <a:lnTo>
                    <a:pt x="3937" y="2061"/>
                  </a:lnTo>
                  <a:lnTo>
                    <a:pt x="3931" y="2007"/>
                  </a:lnTo>
                  <a:lnTo>
                    <a:pt x="3935" y="1953"/>
                  </a:lnTo>
                  <a:lnTo>
                    <a:pt x="3945" y="1900"/>
                  </a:lnTo>
                  <a:lnTo>
                    <a:pt x="3965" y="1850"/>
                  </a:lnTo>
                  <a:lnTo>
                    <a:pt x="3993" y="1802"/>
                  </a:lnTo>
                  <a:lnTo>
                    <a:pt x="4029" y="1758"/>
                  </a:lnTo>
                  <a:lnTo>
                    <a:pt x="4070" y="1720"/>
                  </a:lnTo>
                  <a:lnTo>
                    <a:pt x="4124" y="1688"/>
                  </a:lnTo>
                  <a:lnTo>
                    <a:pt x="4178" y="1666"/>
                  </a:lnTo>
                  <a:lnTo>
                    <a:pt x="4236" y="1656"/>
                  </a:lnTo>
                  <a:lnTo>
                    <a:pt x="4293" y="1654"/>
                  </a:lnTo>
                  <a:close/>
                  <a:moveTo>
                    <a:pt x="2525" y="0"/>
                  </a:moveTo>
                  <a:lnTo>
                    <a:pt x="2545" y="8"/>
                  </a:lnTo>
                  <a:lnTo>
                    <a:pt x="3927" y="1025"/>
                  </a:lnTo>
                  <a:lnTo>
                    <a:pt x="3939" y="1040"/>
                  </a:lnTo>
                  <a:lnTo>
                    <a:pt x="3945" y="1058"/>
                  </a:lnTo>
                  <a:lnTo>
                    <a:pt x="3939" y="1078"/>
                  </a:lnTo>
                  <a:lnTo>
                    <a:pt x="3927" y="1092"/>
                  </a:lnTo>
                  <a:lnTo>
                    <a:pt x="2545" y="2109"/>
                  </a:lnTo>
                  <a:lnTo>
                    <a:pt x="2525" y="2119"/>
                  </a:lnTo>
                  <a:lnTo>
                    <a:pt x="2505" y="2119"/>
                  </a:lnTo>
                  <a:lnTo>
                    <a:pt x="2487" y="2111"/>
                  </a:lnTo>
                  <a:lnTo>
                    <a:pt x="2473" y="2095"/>
                  </a:lnTo>
                  <a:lnTo>
                    <a:pt x="2469" y="2075"/>
                  </a:lnTo>
                  <a:lnTo>
                    <a:pt x="2469" y="1403"/>
                  </a:lnTo>
                  <a:lnTo>
                    <a:pt x="2322" y="1411"/>
                  </a:lnTo>
                  <a:lnTo>
                    <a:pt x="2181" y="1431"/>
                  </a:lnTo>
                  <a:lnTo>
                    <a:pt x="2041" y="1463"/>
                  </a:lnTo>
                  <a:lnTo>
                    <a:pt x="1906" y="1503"/>
                  </a:lnTo>
                  <a:lnTo>
                    <a:pt x="1776" y="1555"/>
                  </a:lnTo>
                  <a:lnTo>
                    <a:pt x="1651" y="1615"/>
                  </a:lnTo>
                  <a:lnTo>
                    <a:pt x="1531" y="1684"/>
                  </a:lnTo>
                  <a:lnTo>
                    <a:pt x="1420" y="1762"/>
                  </a:lnTo>
                  <a:lnTo>
                    <a:pt x="1312" y="1850"/>
                  </a:lnTo>
                  <a:lnTo>
                    <a:pt x="1213" y="1943"/>
                  </a:lnTo>
                  <a:lnTo>
                    <a:pt x="1119" y="2045"/>
                  </a:lnTo>
                  <a:lnTo>
                    <a:pt x="1036" y="2153"/>
                  </a:lnTo>
                  <a:lnTo>
                    <a:pt x="958" y="2268"/>
                  </a:lnTo>
                  <a:lnTo>
                    <a:pt x="890" y="2388"/>
                  </a:lnTo>
                  <a:lnTo>
                    <a:pt x="830" y="2514"/>
                  </a:lnTo>
                  <a:lnTo>
                    <a:pt x="785" y="2637"/>
                  </a:lnTo>
                  <a:lnTo>
                    <a:pt x="747" y="2765"/>
                  </a:lnTo>
                  <a:lnTo>
                    <a:pt x="717" y="2896"/>
                  </a:lnTo>
                  <a:lnTo>
                    <a:pt x="699" y="3030"/>
                  </a:lnTo>
                  <a:lnTo>
                    <a:pt x="689" y="3167"/>
                  </a:lnTo>
                  <a:lnTo>
                    <a:pt x="691" y="3307"/>
                  </a:lnTo>
                  <a:lnTo>
                    <a:pt x="705" y="3450"/>
                  </a:lnTo>
                  <a:lnTo>
                    <a:pt x="729" y="3590"/>
                  </a:lnTo>
                  <a:lnTo>
                    <a:pt x="765" y="3728"/>
                  </a:lnTo>
                  <a:lnTo>
                    <a:pt x="811" y="3859"/>
                  </a:lnTo>
                  <a:lnTo>
                    <a:pt x="866" y="3987"/>
                  </a:lnTo>
                  <a:lnTo>
                    <a:pt x="930" y="4110"/>
                  </a:lnTo>
                  <a:lnTo>
                    <a:pt x="1004" y="4228"/>
                  </a:lnTo>
                  <a:lnTo>
                    <a:pt x="1085" y="4339"/>
                  </a:lnTo>
                  <a:lnTo>
                    <a:pt x="1119" y="4387"/>
                  </a:lnTo>
                  <a:lnTo>
                    <a:pt x="1141" y="4437"/>
                  </a:lnTo>
                  <a:lnTo>
                    <a:pt x="1155" y="4491"/>
                  </a:lnTo>
                  <a:lnTo>
                    <a:pt x="1161" y="4545"/>
                  </a:lnTo>
                  <a:lnTo>
                    <a:pt x="1159" y="4599"/>
                  </a:lnTo>
                  <a:lnTo>
                    <a:pt x="1147" y="4652"/>
                  </a:lnTo>
                  <a:lnTo>
                    <a:pt x="1127" y="4704"/>
                  </a:lnTo>
                  <a:lnTo>
                    <a:pt x="1099" y="4750"/>
                  </a:lnTo>
                  <a:lnTo>
                    <a:pt x="1063" y="4794"/>
                  </a:lnTo>
                  <a:lnTo>
                    <a:pt x="1022" y="4832"/>
                  </a:lnTo>
                  <a:lnTo>
                    <a:pt x="968" y="4864"/>
                  </a:lnTo>
                  <a:lnTo>
                    <a:pt x="912" y="4886"/>
                  </a:lnTo>
                  <a:lnTo>
                    <a:pt x="856" y="4898"/>
                  </a:lnTo>
                  <a:lnTo>
                    <a:pt x="799" y="4898"/>
                  </a:lnTo>
                  <a:lnTo>
                    <a:pt x="741" y="4890"/>
                  </a:lnTo>
                  <a:lnTo>
                    <a:pt x="685" y="4874"/>
                  </a:lnTo>
                  <a:lnTo>
                    <a:pt x="633" y="4846"/>
                  </a:lnTo>
                  <a:lnTo>
                    <a:pt x="585" y="4810"/>
                  </a:lnTo>
                  <a:lnTo>
                    <a:pt x="544" y="4766"/>
                  </a:lnTo>
                  <a:lnTo>
                    <a:pt x="452" y="4644"/>
                  </a:lnTo>
                  <a:lnTo>
                    <a:pt x="368" y="4517"/>
                  </a:lnTo>
                  <a:lnTo>
                    <a:pt x="293" y="4385"/>
                  </a:lnTo>
                  <a:lnTo>
                    <a:pt x="225" y="4250"/>
                  </a:lnTo>
                  <a:lnTo>
                    <a:pt x="165" y="4108"/>
                  </a:lnTo>
                  <a:lnTo>
                    <a:pt x="114" y="3963"/>
                  </a:lnTo>
                  <a:lnTo>
                    <a:pt x="72" y="3815"/>
                  </a:lnTo>
                  <a:lnTo>
                    <a:pt x="38" y="3662"/>
                  </a:lnTo>
                  <a:lnTo>
                    <a:pt x="16" y="3506"/>
                  </a:lnTo>
                  <a:lnTo>
                    <a:pt x="2" y="3333"/>
                  </a:lnTo>
                  <a:lnTo>
                    <a:pt x="0" y="3163"/>
                  </a:lnTo>
                  <a:lnTo>
                    <a:pt x="8" y="2996"/>
                  </a:lnTo>
                  <a:lnTo>
                    <a:pt x="28" y="2833"/>
                  </a:lnTo>
                  <a:lnTo>
                    <a:pt x="60" y="2671"/>
                  </a:lnTo>
                  <a:lnTo>
                    <a:pt x="100" y="2514"/>
                  </a:lnTo>
                  <a:lnTo>
                    <a:pt x="151" y="2354"/>
                  </a:lnTo>
                  <a:lnTo>
                    <a:pt x="215" y="2199"/>
                  </a:lnTo>
                  <a:lnTo>
                    <a:pt x="289" y="2049"/>
                  </a:lnTo>
                  <a:lnTo>
                    <a:pt x="370" y="1906"/>
                  </a:lnTo>
                  <a:lnTo>
                    <a:pt x="462" y="1766"/>
                  </a:lnTo>
                  <a:lnTo>
                    <a:pt x="564" y="1637"/>
                  </a:lnTo>
                  <a:lnTo>
                    <a:pt x="671" y="1511"/>
                  </a:lnTo>
                  <a:lnTo>
                    <a:pt x="787" y="1395"/>
                  </a:lnTo>
                  <a:lnTo>
                    <a:pt x="912" y="1286"/>
                  </a:lnTo>
                  <a:lnTo>
                    <a:pt x="1042" y="1184"/>
                  </a:lnTo>
                  <a:lnTo>
                    <a:pt x="1179" y="1092"/>
                  </a:lnTo>
                  <a:lnTo>
                    <a:pt x="1322" y="1009"/>
                  </a:lnTo>
                  <a:lnTo>
                    <a:pt x="1472" y="935"/>
                  </a:lnTo>
                  <a:lnTo>
                    <a:pt x="1627" y="871"/>
                  </a:lnTo>
                  <a:lnTo>
                    <a:pt x="1786" y="817"/>
                  </a:lnTo>
                  <a:lnTo>
                    <a:pt x="1952" y="775"/>
                  </a:lnTo>
                  <a:lnTo>
                    <a:pt x="2119" y="743"/>
                  </a:lnTo>
                  <a:lnTo>
                    <a:pt x="2292" y="724"/>
                  </a:lnTo>
                  <a:lnTo>
                    <a:pt x="2467" y="716"/>
                  </a:lnTo>
                  <a:lnTo>
                    <a:pt x="2467" y="42"/>
                  </a:lnTo>
                  <a:lnTo>
                    <a:pt x="2471" y="22"/>
                  </a:lnTo>
                  <a:lnTo>
                    <a:pt x="2485" y="8"/>
                  </a:lnTo>
                  <a:lnTo>
                    <a:pt x="2503" y="0"/>
                  </a:lnTo>
                  <a:lnTo>
                    <a:pt x="252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rgbClr val="FFFF00"/>
                </a:solidFill>
              </a:endParaRPr>
            </a:p>
          </p:txBody>
        </p:sp>
      </p:grpSp>
      <p:grpSp>
        <p:nvGrpSpPr>
          <p:cNvPr id="118" name="Group 117">
            <a:extLst>
              <a:ext uri="{FF2B5EF4-FFF2-40B4-BE49-F238E27FC236}">
                <a16:creationId xmlns:a16="http://schemas.microsoft.com/office/drawing/2014/main" id="{7A5931CA-DB5F-4A68-806B-46E0DD798297}"/>
              </a:ext>
            </a:extLst>
          </p:cNvPr>
          <p:cNvGrpSpPr/>
          <p:nvPr/>
        </p:nvGrpSpPr>
        <p:grpSpPr>
          <a:xfrm>
            <a:off x="5050834" y="1406316"/>
            <a:ext cx="2694900" cy="2580326"/>
            <a:chOff x="1647269" y="2980567"/>
            <a:chExt cx="2425103" cy="2440919"/>
          </a:xfrm>
        </p:grpSpPr>
        <p:sp>
          <p:nvSpPr>
            <p:cNvPr id="119" name="TextBox 118">
              <a:extLst>
                <a:ext uri="{FF2B5EF4-FFF2-40B4-BE49-F238E27FC236}">
                  <a16:creationId xmlns:a16="http://schemas.microsoft.com/office/drawing/2014/main" id="{28533C3C-B224-4D96-BE6D-6A0B091EF991}"/>
                </a:ext>
              </a:extLst>
            </p:cNvPr>
            <p:cNvSpPr txBox="1"/>
            <p:nvPr/>
          </p:nvSpPr>
          <p:spPr>
            <a:xfrm>
              <a:off x="1647269" y="2980567"/>
              <a:ext cx="2028906" cy="439755"/>
            </a:xfrm>
            <a:prstGeom prst="rect">
              <a:avLst/>
            </a:prstGeom>
            <a:noFill/>
            <a:ln w="6350">
              <a:noFill/>
              <a:prstDash val="dash"/>
            </a:ln>
          </p:spPr>
          <p:txBody>
            <a:bodyPr wrap="square" lIns="0" tIns="0" rIns="0" bIns="0" rtlCol="0">
              <a:spAutoFit/>
            </a:bodyPr>
            <a:lstStyle/>
            <a:p>
              <a:pPr algn="ctr" defTabSz="1218987">
                <a:lnSpc>
                  <a:spcPts val="1800"/>
                </a:lnSpc>
                <a:defRPr/>
              </a:pPr>
              <a:r>
                <a:rPr lang="en-US" b="1" kern="0" dirty="0">
                  <a:solidFill>
                    <a:srgbClr val="1F497D"/>
                  </a:solidFill>
                  <a:latin typeface="Calibri"/>
                </a:rPr>
                <a:t>Startup Concept Development</a:t>
              </a:r>
            </a:p>
          </p:txBody>
        </p:sp>
        <p:sp>
          <p:nvSpPr>
            <p:cNvPr id="120" name="TextBox 119">
              <a:extLst>
                <a:ext uri="{FF2B5EF4-FFF2-40B4-BE49-F238E27FC236}">
                  <a16:creationId xmlns:a16="http://schemas.microsoft.com/office/drawing/2014/main" id="{E7DCCCA4-2494-4E13-BDC5-967FDFBE44F4}"/>
                </a:ext>
              </a:extLst>
            </p:cNvPr>
            <p:cNvSpPr txBox="1"/>
            <p:nvPr/>
          </p:nvSpPr>
          <p:spPr>
            <a:xfrm>
              <a:off x="1652099" y="3499907"/>
              <a:ext cx="2420273" cy="1921579"/>
            </a:xfrm>
            <a:prstGeom prst="rect">
              <a:avLst/>
            </a:prstGeom>
            <a:noFill/>
            <a:ln w="6350">
              <a:noFill/>
              <a:prstDash val="dash"/>
            </a:ln>
          </p:spPr>
          <p:txBody>
            <a:bodyPr wrap="square" lIns="0" tIns="0" rIns="0" bIns="0" rtlCol="0">
              <a:spAutoFit/>
            </a:bodyPr>
            <a:lstStyle/>
            <a:p>
              <a:pPr defTabSz="1218987">
                <a:defRPr/>
              </a:pPr>
              <a:r>
                <a:rPr lang="en-US" sz="1200" b="1" kern="0" dirty="0">
                  <a:solidFill>
                    <a:srgbClr val="000000"/>
                  </a:solidFill>
                  <a:latin typeface="Calibri"/>
                </a:rPr>
                <a:t>Programs</a:t>
              </a:r>
            </a:p>
            <a:p>
              <a:pPr marL="171450" indent="-171450" defTabSz="1218987">
                <a:buFont typeface="Arial" panose="020B0604020202020204" pitchFamily="34" charset="0"/>
                <a:buChar char="›"/>
                <a:defRPr/>
              </a:pPr>
              <a:r>
                <a:rPr lang="en-US" sz="1200" kern="0" dirty="0">
                  <a:solidFill>
                    <a:srgbClr val="000000"/>
                  </a:solidFill>
                  <a:latin typeface="Calibri"/>
                </a:rPr>
                <a:t>EBGN Entrepreneurship Certificate</a:t>
              </a:r>
            </a:p>
            <a:p>
              <a:pPr marL="171450" indent="-171450">
                <a:buFont typeface="Arial" panose="020B0604020202020204" pitchFamily="34" charset="0"/>
                <a:buChar char="›"/>
                <a:defRPr/>
              </a:pPr>
              <a:r>
                <a:rPr lang="en-US" sz="1200" kern="0" dirty="0">
                  <a:solidFill>
                    <a:srgbClr val="000000"/>
                  </a:solidFill>
                  <a:latin typeface="Calibri"/>
                </a:rPr>
                <a:t>ETM MS </a:t>
              </a:r>
              <a:r>
                <a:rPr lang="en-US" sz="1200" kern="0" dirty="0">
                  <a:solidFill>
                    <a:srgbClr val="000000"/>
                  </a:solidFill>
                </a:rPr>
                <a:t>Degree</a:t>
              </a:r>
            </a:p>
            <a:p>
              <a:pPr marL="171450" indent="-171450">
                <a:buFont typeface="Arial" panose="020B0604020202020204" pitchFamily="34" charset="0"/>
                <a:buChar char="›"/>
                <a:defRPr/>
              </a:pPr>
              <a:r>
                <a:rPr lang="en-US" sz="1200" kern="0" dirty="0">
                  <a:solidFill>
                    <a:srgbClr val="000000"/>
                  </a:solidFill>
                </a:rPr>
                <a:t>Lean Canvas Workshop Series</a:t>
              </a:r>
            </a:p>
            <a:p>
              <a:pPr marL="171450" indent="-171450">
                <a:buFont typeface="Arial" panose="020B0604020202020204" pitchFamily="34" charset="0"/>
                <a:buChar char="›"/>
                <a:defRPr/>
              </a:pPr>
              <a:r>
                <a:rPr lang="en-US" sz="1200" kern="0" dirty="0">
                  <a:solidFill>
                    <a:srgbClr val="000000"/>
                  </a:solidFill>
                  <a:latin typeface="Calibri"/>
                </a:rPr>
                <a:t>Mentors </a:t>
              </a:r>
              <a:r>
                <a:rPr lang="en-US" sz="1200" kern="0" dirty="0">
                  <a:solidFill>
                    <a:srgbClr val="000000"/>
                  </a:solidFill>
                </a:rPr>
                <a:t>and</a:t>
              </a:r>
              <a:r>
                <a:rPr lang="en-US" sz="1200" kern="0" dirty="0">
                  <a:solidFill>
                    <a:srgbClr val="000000"/>
                  </a:solidFill>
                  <a:latin typeface="Calibri"/>
                </a:rPr>
                <a:t> </a:t>
              </a:r>
              <a:r>
                <a:rPr lang="en-US" sz="1200" kern="0" dirty="0" err="1">
                  <a:solidFill>
                    <a:srgbClr val="000000"/>
                  </a:solidFill>
                </a:rPr>
                <a:t>EiRs</a:t>
              </a:r>
              <a:endParaRPr lang="en-US" sz="1200" kern="0" dirty="0">
                <a:solidFill>
                  <a:srgbClr val="000000"/>
                </a:solidFill>
                <a:latin typeface="Calibri"/>
              </a:endParaRPr>
            </a:p>
            <a:p>
              <a:pPr lvl="0">
                <a:defRPr/>
              </a:pPr>
              <a:r>
                <a:rPr lang="en-US" sz="1200" b="1" kern="0" dirty="0">
                  <a:solidFill>
                    <a:srgbClr val="000000"/>
                  </a:solidFill>
                  <a:latin typeface="Calibri"/>
                </a:rPr>
                <a:t>Resources</a:t>
              </a:r>
            </a:p>
            <a:p>
              <a:pPr marL="171450" indent="-171450">
                <a:buFont typeface="Arial" panose="020B0604020202020204" pitchFamily="34" charset="0"/>
                <a:buChar char="›"/>
                <a:defRPr/>
              </a:pPr>
              <a:r>
                <a:rPr lang="en-US" sz="1200" kern="0" dirty="0">
                  <a:solidFill>
                    <a:srgbClr val="000000"/>
                  </a:solidFill>
                </a:rPr>
                <a:t>Mines Innovation Fund</a:t>
              </a:r>
            </a:p>
            <a:p>
              <a:pPr marL="171450" indent="-171450" defTabSz="1218987">
                <a:buFont typeface="Arial" panose="020B0604020202020204" pitchFamily="34" charset="0"/>
                <a:buChar char="›"/>
                <a:defRPr/>
              </a:pPr>
              <a:r>
                <a:rPr lang="en-US" sz="1200" kern="0" dirty="0">
                  <a:solidFill>
                    <a:srgbClr val="000000"/>
                  </a:solidFill>
                  <a:latin typeface="Calibri"/>
                </a:rPr>
                <a:t>Maker Spaces / </a:t>
              </a:r>
              <a:r>
                <a:rPr lang="en-US" sz="1200" kern="0" dirty="0" err="1">
                  <a:solidFill>
                    <a:srgbClr val="000000"/>
                  </a:solidFill>
                  <a:latin typeface="Calibri"/>
                </a:rPr>
                <a:t>InnoHub</a:t>
              </a:r>
              <a:r>
                <a:rPr lang="en-US" sz="1200" kern="0" dirty="0">
                  <a:solidFill>
                    <a:srgbClr val="000000"/>
                  </a:solidFill>
                  <a:latin typeface="Calibri"/>
                </a:rPr>
                <a:t> / BVC</a:t>
              </a:r>
            </a:p>
            <a:p>
              <a:pPr marL="171450" indent="-171450" defTabSz="1218987">
                <a:buFont typeface="Arial" panose="020B0604020202020204" pitchFamily="34" charset="0"/>
                <a:buChar char="›"/>
                <a:defRPr/>
              </a:pPr>
              <a:r>
                <a:rPr lang="en-US" sz="1200" kern="0" dirty="0">
                  <a:solidFill>
                    <a:srgbClr val="000000"/>
                  </a:solidFill>
                  <a:latin typeface="Calibri"/>
                </a:rPr>
                <a:t>Library Tools Checkout</a:t>
              </a:r>
            </a:p>
            <a:p>
              <a:pPr marL="171450" indent="-171450" defTabSz="1218987">
                <a:buFont typeface="Arial" panose="020B0604020202020204" pitchFamily="34" charset="0"/>
                <a:buChar char="›"/>
                <a:defRPr/>
              </a:pPr>
              <a:r>
                <a:rPr lang="en-US" sz="1200" kern="0" dirty="0">
                  <a:solidFill>
                    <a:srgbClr val="000000"/>
                  </a:solidFill>
                  <a:latin typeface="Calibri"/>
                </a:rPr>
                <a:t>Nickoloff E&amp;I Faculty Fellows</a:t>
              </a:r>
            </a:p>
            <a:p>
              <a:pPr marL="171450" indent="-171450" defTabSz="1218987">
                <a:buFont typeface="Arial" panose="020B0604020202020204" pitchFamily="34" charset="0"/>
                <a:buChar char="›"/>
                <a:defRPr/>
              </a:pPr>
              <a:r>
                <a:rPr lang="en-US" sz="1200" kern="0" dirty="0">
                  <a:solidFill>
                    <a:srgbClr val="000000"/>
                  </a:solidFill>
                  <a:latin typeface="Calibri"/>
                </a:rPr>
                <a:t>On-line training workshops</a:t>
              </a:r>
            </a:p>
          </p:txBody>
        </p:sp>
      </p:grpSp>
      <p:sp>
        <p:nvSpPr>
          <p:cNvPr id="18" name="TextBox 17"/>
          <p:cNvSpPr txBox="1"/>
          <p:nvPr/>
        </p:nvSpPr>
        <p:spPr>
          <a:xfrm>
            <a:off x="5586710" y="4589564"/>
            <a:ext cx="1306768" cy="307777"/>
          </a:xfrm>
          <a:prstGeom prst="rect">
            <a:avLst/>
          </a:prstGeom>
          <a:noFill/>
        </p:spPr>
        <p:txBody>
          <a:bodyPr wrap="none" rtlCol="0">
            <a:spAutoFit/>
          </a:bodyPr>
          <a:lstStyle/>
          <a:p>
            <a:r>
              <a:rPr lang="en-US" sz="1400" b="1" kern="0" dirty="0">
                <a:solidFill>
                  <a:srgbClr val="406FC2"/>
                </a:solidFill>
              </a:rPr>
              <a:t>Startup Launch</a:t>
            </a:r>
          </a:p>
        </p:txBody>
      </p:sp>
    </p:spTree>
    <p:extLst>
      <p:ext uri="{BB962C8B-B14F-4D97-AF65-F5344CB8AC3E}">
        <p14:creationId xmlns:p14="http://schemas.microsoft.com/office/powerpoint/2010/main" val="2780165780"/>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Buildings</a:t>
            </a:r>
            <a:endParaRPr lang="en-US" dirty="0"/>
          </a:p>
        </p:txBody>
      </p:sp>
      <p:sp>
        <p:nvSpPr>
          <p:cNvPr id="4" name="Text Placeholder 3"/>
          <p:cNvSpPr>
            <a:spLocks noGrp="1"/>
          </p:cNvSpPr>
          <p:nvPr>
            <p:ph type="body" idx="1"/>
          </p:nvPr>
        </p:nvSpPr>
        <p:spPr/>
        <p:txBody>
          <a:bodyPr/>
          <a:lstStyle/>
          <a:p>
            <a:r>
              <a:rPr lang="en-US" b="1" dirty="0" smtClean="0">
                <a:solidFill>
                  <a:schemeClr val="tx1"/>
                </a:solidFill>
              </a:rPr>
              <a:t>McNeil Innovation Classroom Space</a:t>
            </a:r>
          </a:p>
          <a:p>
            <a:pPr marL="342900" indent="-342900">
              <a:buFont typeface="Arial" panose="020B0604020202020204" pitchFamily="34" charset="0"/>
              <a:buChar char="•"/>
            </a:pPr>
            <a:r>
              <a:rPr lang="en-US" dirty="0" smtClean="0">
                <a:solidFill>
                  <a:schemeClr val="tx1"/>
                </a:solidFill>
              </a:rPr>
              <a:t>State of the art innovation classrooms</a:t>
            </a:r>
            <a:endParaRPr lang="en-US" dirty="0">
              <a:solidFill>
                <a:schemeClr val="tx1"/>
              </a:solidFill>
            </a:endParaRPr>
          </a:p>
          <a:p>
            <a:r>
              <a:rPr lang="en-US" b="1" dirty="0" smtClean="0">
                <a:solidFill>
                  <a:schemeClr val="tx1"/>
                </a:solidFill>
              </a:rPr>
              <a:t>Labriola Innovation Complex </a:t>
            </a:r>
          </a:p>
          <a:p>
            <a:pPr marL="342900" indent="-342900">
              <a:buFont typeface="Arial" panose="020B0604020202020204" pitchFamily="34" charset="0"/>
              <a:buChar char="•"/>
            </a:pPr>
            <a:r>
              <a:rPr lang="en-US" dirty="0" smtClean="0">
                <a:solidFill>
                  <a:schemeClr val="tx1"/>
                </a:solidFill>
              </a:rPr>
              <a:t>30,000 </a:t>
            </a:r>
            <a:r>
              <a:rPr lang="en-US" dirty="0" err="1" smtClean="0">
                <a:solidFill>
                  <a:schemeClr val="tx1"/>
                </a:solidFill>
              </a:rPr>
              <a:t>sq.ft</a:t>
            </a:r>
            <a:r>
              <a:rPr lang="en-US" dirty="0" smtClean="0">
                <a:solidFill>
                  <a:schemeClr val="tx1"/>
                </a:solidFill>
              </a:rPr>
              <a:t>. Innovation workspace with multiple makerspaces, co-working space and office space</a:t>
            </a:r>
            <a:endParaRPr lang="en-US" dirty="0">
              <a:solidFill>
                <a:schemeClr val="tx1"/>
              </a:solidFill>
            </a:endParaRPr>
          </a:p>
          <a:p>
            <a:r>
              <a:rPr lang="en-US" b="1" dirty="0" smtClean="0">
                <a:solidFill>
                  <a:schemeClr val="tx1"/>
                </a:solidFill>
              </a:rPr>
              <a:t>Beck Venture Center</a:t>
            </a:r>
          </a:p>
          <a:p>
            <a:pPr marL="342900" indent="-342900">
              <a:buFont typeface="Arial" panose="020B0604020202020204" pitchFamily="34" charset="0"/>
              <a:buChar char="•"/>
            </a:pPr>
            <a:r>
              <a:rPr lang="en-US" dirty="0" smtClean="0">
                <a:solidFill>
                  <a:schemeClr val="tx1"/>
                </a:solidFill>
              </a:rPr>
              <a:t>34,000 </a:t>
            </a:r>
            <a:r>
              <a:rPr lang="en-US" dirty="0" err="1" smtClean="0">
                <a:solidFill>
                  <a:schemeClr val="tx1"/>
                </a:solidFill>
              </a:rPr>
              <a:t>sq.ft</a:t>
            </a:r>
            <a:r>
              <a:rPr lang="en-US" dirty="0" smtClean="0">
                <a:solidFill>
                  <a:schemeClr val="tx1"/>
                </a:solidFill>
              </a:rPr>
              <a:t>. business incubator and accelerator</a:t>
            </a:r>
          </a:p>
          <a:p>
            <a:pPr marL="800100" lvl="1" indent="-342900">
              <a:buFont typeface="Arial" panose="020B0604020202020204" pitchFamily="34" charset="0"/>
              <a:buChar char="•"/>
            </a:pPr>
            <a:r>
              <a:rPr lang="en-US" dirty="0" smtClean="0">
                <a:solidFill>
                  <a:schemeClr val="tx1"/>
                </a:solidFill>
              </a:rPr>
              <a:t>Event space, co-working and private office spaces</a:t>
            </a:r>
            <a:endParaRPr lang="en-US" dirty="0">
              <a:solidFill>
                <a:schemeClr val="tx1"/>
              </a:solidFill>
            </a:endParaRPr>
          </a:p>
        </p:txBody>
      </p:sp>
      <p:sp>
        <p:nvSpPr>
          <p:cNvPr id="5" name="Subtitle 4"/>
          <p:cNvSpPr>
            <a:spLocks noGrp="1"/>
          </p:cNvSpPr>
          <p:nvPr>
            <p:ph type="subTitle" idx="13"/>
          </p:nvPr>
        </p:nvSpPr>
        <p:spPr/>
        <p:txBody>
          <a:bodyPr/>
          <a:lstStyle/>
          <a:p>
            <a:endParaRPr lang="en-US"/>
          </a:p>
        </p:txBody>
      </p:sp>
      <p:pic>
        <p:nvPicPr>
          <p:cNvPr id="7" name="Picture 6">
            <a:extLst>
              <a:ext uri="{FF2B5EF4-FFF2-40B4-BE49-F238E27FC236}">
                <a16:creationId xmlns:a16="http://schemas.microsoft.com/office/drawing/2014/main" id="{C10F055E-76D4-ED49-A969-F92C7F3DF9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64" y="6116444"/>
            <a:ext cx="5420418" cy="524557"/>
          </a:xfrm>
          <a:prstGeom prst="rect">
            <a:avLst/>
          </a:prstGeom>
        </p:spPr>
      </p:pic>
    </p:spTree>
    <p:extLst>
      <p:ext uri="{BB962C8B-B14F-4D97-AF65-F5344CB8AC3E}">
        <p14:creationId xmlns:p14="http://schemas.microsoft.com/office/powerpoint/2010/main" val="3103830826"/>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McNeil Center for E&amp;I – </a:t>
            </a:r>
            <a:r>
              <a:rPr lang="en-US" dirty="0" smtClean="0"/>
              <a:t>Donors and New </a:t>
            </a:r>
            <a:r>
              <a:rPr lang="en-US" dirty="0" smtClean="0"/>
              <a:t>Facilities </a:t>
            </a:r>
            <a:endParaRPr lang="en-US" dirty="0"/>
          </a:p>
        </p:txBody>
      </p:sp>
      <p:sp>
        <p:nvSpPr>
          <p:cNvPr id="3" name="Content Placeholder 2"/>
          <p:cNvSpPr>
            <a:spLocks noGrp="1"/>
          </p:cNvSpPr>
          <p:nvPr>
            <p:ph sz="half" idx="1"/>
          </p:nvPr>
        </p:nvSpPr>
        <p:spPr>
          <a:xfrm>
            <a:off x="64008" y="1498861"/>
            <a:ext cx="5955792" cy="5113812"/>
          </a:xfrm>
        </p:spPr>
        <p:txBody>
          <a:bodyPr>
            <a:noAutofit/>
          </a:bodyPr>
          <a:lstStyle/>
          <a:p>
            <a:pPr marL="0" indent="0">
              <a:buNone/>
            </a:pPr>
            <a:r>
              <a:rPr lang="en-US" sz="3200" b="1" dirty="0" smtClean="0"/>
              <a:t>Thanks to our founding donors!</a:t>
            </a:r>
          </a:p>
          <a:p>
            <a:pPr marL="231775" lvl="1" indent="-115888"/>
            <a:r>
              <a:rPr lang="en-US" sz="1400" b="1" dirty="0" smtClean="0"/>
              <a:t>Charles </a:t>
            </a:r>
            <a:r>
              <a:rPr lang="en-US" sz="1400" b="1" dirty="0"/>
              <a:t>“Charlie” McNeil </a:t>
            </a:r>
            <a:r>
              <a:rPr lang="en-US" sz="1400" dirty="0"/>
              <a:t>’71 and his wife, Judy McNeil, </a:t>
            </a:r>
            <a:r>
              <a:rPr lang="en-US" sz="1400" dirty="0" smtClean="0"/>
              <a:t>made </a:t>
            </a:r>
            <a:r>
              <a:rPr lang="en-US" sz="1400" dirty="0"/>
              <a:t>a generous gift to </a:t>
            </a:r>
            <a:r>
              <a:rPr lang="en-US" sz="1400" dirty="0" smtClean="0"/>
              <a:t>endow </a:t>
            </a:r>
            <a:r>
              <a:rPr lang="en-US" sz="1400" dirty="0"/>
              <a:t>entrepreneurship and innovation programming and established McNeil Hall, a teaching laboratory for </a:t>
            </a:r>
            <a:r>
              <a:rPr lang="en-US" sz="1400" dirty="0" smtClean="0"/>
              <a:t>E&amp;I, where all Cornerstone classes are now taught.</a:t>
            </a:r>
            <a:endParaRPr lang="en-US" sz="1400" dirty="0"/>
          </a:p>
          <a:p>
            <a:pPr marL="231775" lvl="1" indent="-115888"/>
            <a:endParaRPr lang="en-US" sz="1400" dirty="0" smtClean="0"/>
          </a:p>
          <a:p>
            <a:pPr marL="231775" lvl="1" indent="-115888"/>
            <a:r>
              <a:rPr lang="en-US" sz="1400" b="1" dirty="0"/>
              <a:t>Thomas Nickoloff’83 </a:t>
            </a:r>
            <a:r>
              <a:rPr lang="en-US" sz="1400" dirty="0"/>
              <a:t>funded and helped create a E&amp;I Faculty Fellows program to establish an active, collaborative network of colleagues who are informed and enthusiastic about integrating an entrepreneurial mindset into their teaching and research.  </a:t>
            </a:r>
          </a:p>
          <a:p>
            <a:pPr marL="231775" lvl="1" indent="-115888"/>
            <a:endParaRPr lang="en-US" sz="1400" dirty="0"/>
          </a:p>
          <a:p>
            <a:pPr marL="231775" lvl="1" indent="-115888"/>
            <a:r>
              <a:rPr lang="en-US" sz="1400" b="1" dirty="0" smtClean="0"/>
              <a:t>Frank </a:t>
            </a:r>
            <a:r>
              <a:rPr lang="en-US" sz="1400" b="1" dirty="0" smtClean="0"/>
              <a:t>’52 and Mary Labriola</a:t>
            </a:r>
            <a:r>
              <a:rPr lang="en-US" sz="1400" dirty="0" smtClean="0"/>
              <a:t>, </a:t>
            </a:r>
            <a:r>
              <a:rPr lang="en-US" sz="1400" dirty="0"/>
              <a:t>who donated toward the construction and development of the Labriola Innovation Complex, a hub for student-led collaborations. The facility will contain makerspaces and mentor offices for Cornerstone and Capstone programs, as well as student clubs and competition teams, such as SAE Formula One car, ASCE concrete canoe, </a:t>
            </a:r>
            <a:r>
              <a:rPr lang="en-US" sz="1400" dirty="0" err="1"/>
              <a:t>SpaceX</a:t>
            </a:r>
            <a:r>
              <a:rPr lang="en-US" sz="1400" dirty="0"/>
              <a:t> Hyperloop sled and more!</a:t>
            </a:r>
          </a:p>
          <a:p>
            <a:pPr marL="231775" lvl="1" indent="-115888"/>
            <a:endParaRPr lang="en-US" sz="1400" dirty="0" smtClean="0"/>
          </a:p>
          <a:p>
            <a:pPr marL="231775" lvl="1" indent="-115888"/>
            <a:r>
              <a:rPr lang="en-US" sz="1400" b="1" dirty="0" smtClean="0"/>
              <a:t>Mike </a:t>
            </a:r>
            <a:r>
              <a:rPr lang="en-US" sz="1400" b="1" dirty="0"/>
              <a:t>and Kelly </a:t>
            </a:r>
            <a:r>
              <a:rPr lang="en-US" sz="1400" b="1" dirty="0" smtClean="0"/>
              <a:t>Beck </a:t>
            </a:r>
            <a:r>
              <a:rPr lang="en-US" sz="1400" dirty="0" smtClean="0"/>
              <a:t>made a generous gift to be used </a:t>
            </a:r>
            <a:r>
              <a:rPr lang="en-US" sz="1400" dirty="0"/>
              <a:t>to attract and match other investments in the new </a:t>
            </a:r>
            <a:r>
              <a:rPr lang="en-US" sz="1400" dirty="0" smtClean="0"/>
              <a:t>Venture Center.  This </a:t>
            </a:r>
            <a:r>
              <a:rPr lang="en-US" sz="1400" dirty="0"/>
              <a:t>will provide Mines student, faculty, and alumni entrepreneurs with the space, knowledge, mentoring support, and connections to other entrepreneurs and investors necessary to build sustainable and successful commercial entities. </a:t>
            </a:r>
          </a:p>
          <a:p>
            <a:pPr lvl="1"/>
            <a:endParaRPr lang="en-US" sz="2300" dirty="0" smtClean="0"/>
          </a:p>
        </p:txBody>
      </p:sp>
      <p:sp>
        <p:nvSpPr>
          <p:cNvPr id="5" name="Subtitle 4"/>
          <p:cNvSpPr>
            <a:spLocks noGrp="1"/>
          </p:cNvSpPr>
          <p:nvPr>
            <p:ph type="subTitle" idx="13"/>
          </p:nvPr>
        </p:nvSpPr>
        <p:spPr/>
        <p:txBody>
          <a:bodyPr/>
          <a:lstStyle/>
          <a:p>
            <a:endParaRPr lang="en-US"/>
          </a:p>
        </p:txBody>
      </p:sp>
      <p:pic>
        <p:nvPicPr>
          <p:cNvPr id="6" name="Picture 5" descr="Screen Clipping"/>
          <p:cNvPicPr>
            <a:picLocks noChangeAspect="1"/>
          </p:cNvPicPr>
          <p:nvPr/>
        </p:nvPicPr>
        <p:blipFill rotWithShape="1">
          <a:blip r:embed="rId2">
            <a:extLst>
              <a:ext uri="{28A0092B-C50C-407E-A947-70E740481C1C}">
                <a14:useLocalDpi xmlns:a14="http://schemas.microsoft.com/office/drawing/2010/main" val="0"/>
              </a:ext>
            </a:extLst>
          </a:blip>
          <a:srcRect b="41747"/>
          <a:stretch/>
        </p:blipFill>
        <p:spPr>
          <a:xfrm>
            <a:off x="6096000" y="1498860"/>
            <a:ext cx="5739114" cy="2356843"/>
          </a:xfrm>
          <a:prstGeom prst="rect">
            <a:avLst/>
          </a:prstGeom>
        </p:spPr>
      </p:pic>
      <p:pic>
        <p:nvPicPr>
          <p:cNvPr id="4" name="Picture 3"/>
          <p:cNvPicPr>
            <a:picLocks noChangeAspect="1"/>
          </p:cNvPicPr>
          <p:nvPr/>
        </p:nvPicPr>
        <p:blipFill>
          <a:blip r:embed="rId3"/>
          <a:stretch>
            <a:fillRect/>
          </a:stretch>
        </p:blipFill>
        <p:spPr>
          <a:xfrm>
            <a:off x="6508469" y="4578663"/>
            <a:ext cx="2425005" cy="1394225"/>
          </a:xfrm>
          <a:prstGeom prst="rect">
            <a:avLst/>
          </a:prstGeom>
        </p:spPr>
      </p:pic>
      <p:sp>
        <p:nvSpPr>
          <p:cNvPr id="7" name="Rectangle 6"/>
          <p:cNvSpPr/>
          <p:nvPr/>
        </p:nvSpPr>
        <p:spPr>
          <a:xfrm>
            <a:off x="6173164" y="3862131"/>
            <a:ext cx="6096000" cy="584775"/>
          </a:xfrm>
          <a:prstGeom prst="rect">
            <a:avLst/>
          </a:prstGeom>
          <a:solidFill>
            <a:schemeClr val="accent1">
              <a:lumMod val="20000"/>
              <a:lumOff val="80000"/>
            </a:schemeClr>
          </a:solidFill>
        </p:spPr>
        <p:txBody>
          <a:bodyPr>
            <a:spAutoFit/>
          </a:bodyPr>
          <a:lstStyle/>
          <a:p>
            <a:r>
              <a:rPr lang="en-US" b="1" dirty="0">
                <a:solidFill>
                  <a:srgbClr val="00003B"/>
                </a:solidFill>
                <a:latin typeface="Gotham-Bold"/>
              </a:rPr>
              <a:t>THE </a:t>
            </a:r>
            <a:r>
              <a:rPr lang="en-US" b="1" dirty="0" smtClean="0">
                <a:solidFill>
                  <a:srgbClr val="00003B"/>
                </a:solidFill>
                <a:latin typeface="Gotham-Bold"/>
              </a:rPr>
              <a:t>BECK VENTURE </a:t>
            </a:r>
            <a:r>
              <a:rPr lang="en-US" b="1" dirty="0">
                <a:solidFill>
                  <a:srgbClr val="00003B"/>
                </a:solidFill>
                <a:latin typeface="Gotham-Bold"/>
              </a:rPr>
              <a:t>CENTER:</a:t>
            </a:r>
          </a:p>
          <a:p>
            <a:r>
              <a:rPr lang="en-US" sz="1400" dirty="0" smtClean="0">
                <a:solidFill>
                  <a:srgbClr val="00003B"/>
                </a:solidFill>
                <a:latin typeface="Gotham-Book"/>
              </a:rPr>
              <a:t>	EDUCATE </a:t>
            </a:r>
            <a:r>
              <a:rPr lang="en-US" sz="1400" dirty="0">
                <a:solidFill>
                  <a:srgbClr val="00003B"/>
                </a:solidFill>
                <a:latin typeface="Gotham-Book"/>
              </a:rPr>
              <a:t>• CONNECT • LAUNCH</a:t>
            </a:r>
            <a:endParaRPr lang="en-US" sz="1400" dirty="0"/>
          </a:p>
        </p:txBody>
      </p:sp>
      <p:pic>
        <p:nvPicPr>
          <p:cNvPr id="8" name="Picture 7"/>
          <p:cNvPicPr>
            <a:picLocks noChangeAspect="1"/>
          </p:cNvPicPr>
          <p:nvPr/>
        </p:nvPicPr>
        <p:blipFill>
          <a:blip r:embed="rId4"/>
          <a:stretch>
            <a:fillRect/>
          </a:stretch>
        </p:blipFill>
        <p:spPr>
          <a:xfrm>
            <a:off x="9294471" y="4578663"/>
            <a:ext cx="1894155" cy="1376711"/>
          </a:xfrm>
          <a:prstGeom prst="rect">
            <a:avLst/>
          </a:prstGeom>
        </p:spPr>
      </p:pic>
    </p:spTree>
    <p:extLst>
      <p:ext uri="{BB962C8B-B14F-4D97-AF65-F5344CB8AC3E}">
        <p14:creationId xmlns:p14="http://schemas.microsoft.com/office/powerpoint/2010/main" val="564950531"/>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F055E-76D4-ED49-A969-F92C7F3DF9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64" y="6116444"/>
            <a:ext cx="5420418" cy="524557"/>
          </a:xfrm>
          <a:prstGeom prst="rect">
            <a:avLst/>
          </a:prstGeom>
        </p:spPr>
      </p:pic>
      <p:sp>
        <p:nvSpPr>
          <p:cNvPr id="2" name="Title 1"/>
          <p:cNvSpPr>
            <a:spLocks noGrp="1"/>
          </p:cNvSpPr>
          <p:nvPr>
            <p:ph type="title"/>
          </p:nvPr>
        </p:nvSpPr>
        <p:spPr/>
        <p:txBody>
          <a:bodyPr>
            <a:normAutofit fontScale="90000"/>
          </a:bodyPr>
          <a:lstStyle/>
          <a:p>
            <a:r>
              <a:rPr lang="en-US" dirty="0"/>
              <a:t>Academic programs with expanded entrepreneurial content – </a:t>
            </a:r>
            <a:r>
              <a:rPr lang="en-US" dirty="0" smtClean="0"/>
              <a:t>2020/2021 (Dr. Sid Saleh, Associate Director)</a:t>
            </a:r>
            <a:endParaRPr lang="en-US" dirty="0"/>
          </a:p>
        </p:txBody>
      </p:sp>
      <p:sp>
        <p:nvSpPr>
          <p:cNvPr id="3" name="Content Placeholder 2"/>
          <p:cNvSpPr>
            <a:spLocks noGrp="1"/>
          </p:cNvSpPr>
          <p:nvPr>
            <p:ph idx="1"/>
          </p:nvPr>
        </p:nvSpPr>
        <p:spPr>
          <a:xfrm>
            <a:off x="274666" y="1498861"/>
            <a:ext cx="11642670" cy="4842495"/>
          </a:xfrm>
        </p:spPr>
        <p:txBody>
          <a:bodyPr>
            <a:normAutofit fontScale="62500" lnSpcReduction="20000"/>
          </a:bodyPr>
          <a:lstStyle/>
          <a:p>
            <a:pPr marL="0" indent="0">
              <a:lnSpc>
                <a:spcPct val="120000"/>
              </a:lnSpc>
              <a:spcBef>
                <a:spcPts val="0"/>
              </a:spcBef>
              <a:buNone/>
            </a:pPr>
            <a:r>
              <a:rPr lang="en-US" b="1" u="sng" dirty="0" smtClean="0"/>
              <a:t>Current </a:t>
            </a:r>
            <a:r>
              <a:rPr lang="en-US" b="1" u="sng" dirty="0"/>
              <a:t>and Planned Academic </a:t>
            </a:r>
            <a:r>
              <a:rPr lang="en-US" b="1" u="sng" dirty="0" smtClean="0"/>
              <a:t>Programs</a:t>
            </a:r>
            <a:endParaRPr lang="en-US" sz="3200" b="1" dirty="0"/>
          </a:p>
          <a:p>
            <a:pPr lvl="1">
              <a:lnSpc>
                <a:spcPct val="120000"/>
              </a:lnSpc>
              <a:spcBef>
                <a:spcPts val="0"/>
              </a:spcBef>
            </a:pPr>
            <a:r>
              <a:rPr lang="en-US" sz="2600" dirty="0" smtClean="0"/>
              <a:t>Engineering </a:t>
            </a:r>
            <a:r>
              <a:rPr lang="en-US" sz="2600" dirty="0"/>
              <a:t>Design, Society: Contributed E&amp;I modules and co-created EDNS 151 Design I Innov8x Edition.</a:t>
            </a:r>
            <a:endParaRPr lang="en-US" sz="3200" dirty="0"/>
          </a:p>
          <a:p>
            <a:pPr lvl="1">
              <a:lnSpc>
                <a:spcPct val="120000"/>
              </a:lnSpc>
              <a:spcBef>
                <a:spcPts val="0"/>
              </a:spcBef>
            </a:pPr>
            <a:r>
              <a:rPr lang="en-US" sz="2600" dirty="0"/>
              <a:t>Formalized Innov8x, piloted Innov8x Studio and currently launching Innov8x Study Abroad with Honors.</a:t>
            </a:r>
            <a:endParaRPr lang="en-US" sz="3200" dirty="0"/>
          </a:p>
          <a:p>
            <a:pPr lvl="1">
              <a:lnSpc>
                <a:spcPct val="120000"/>
              </a:lnSpc>
              <a:spcBef>
                <a:spcPts val="0"/>
              </a:spcBef>
            </a:pPr>
            <a:r>
              <a:rPr lang="en-US" sz="2600" dirty="0"/>
              <a:t>Innov8x Studio allows Mines startups to test and de-risk their innovations in context.</a:t>
            </a:r>
            <a:endParaRPr lang="en-US" sz="3200" dirty="0"/>
          </a:p>
          <a:p>
            <a:pPr lvl="1">
              <a:lnSpc>
                <a:spcPct val="120000"/>
              </a:lnSpc>
              <a:spcBef>
                <a:spcPts val="0"/>
              </a:spcBef>
            </a:pPr>
            <a:r>
              <a:rPr lang="en-US" sz="2600" dirty="0"/>
              <a:t>Integrating entrepreneurship broadly: Innov8x now fulfills requirements for these MS degrees: </a:t>
            </a:r>
            <a:endParaRPr lang="en-US" sz="2600" dirty="0" smtClean="0"/>
          </a:p>
          <a:p>
            <a:pPr lvl="2">
              <a:lnSpc>
                <a:spcPct val="120000"/>
              </a:lnSpc>
              <a:spcBef>
                <a:spcPts val="0"/>
              </a:spcBef>
            </a:pPr>
            <a:r>
              <a:rPr lang="en-US" sz="2200" dirty="0" smtClean="0"/>
              <a:t>Data </a:t>
            </a:r>
            <a:r>
              <a:rPr lang="en-US" sz="2200" dirty="0"/>
              <a:t>Sciences, Advanced Manufacturing, Humanitarian Engineering, Supply Chain, and Space Resources.</a:t>
            </a:r>
            <a:endParaRPr lang="en-US" sz="2600" dirty="0"/>
          </a:p>
          <a:p>
            <a:pPr lvl="1">
              <a:lnSpc>
                <a:spcPct val="120000"/>
              </a:lnSpc>
              <a:spcBef>
                <a:spcPts val="0"/>
              </a:spcBef>
            </a:pPr>
            <a:r>
              <a:rPr lang="en-US" sz="2600" dirty="0"/>
              <a:t>Created the Nickoloff Faculty Fellows Boot Camp and trained 11 faculty who delivered E&amp;I outcomes. </a:t>
            </a:r>
            <a:endParaRPr lang="en-US" sz="3200" dirty="0"/>
          </a:p>
          <a:p>
            <a:pPr lvl="1">
              <a:lnSpc>
                <a:spcPct val="120000"/>
              </a:lnSpc>
              <a:spcBef>
                <a:spcPts val="0"/>
              </a:spcBef>
            </a:pPr>
            <a:r>
              <a:rPr lang="en-US" sz="2600" dirty="0"/>
              <a:t>Working with EB to create a course sequence and standalone entrepreneurship minor.</a:t>
            </a:r>
            <a:endParaRPr lang="en-US" sz="3200" dirty="0"/>
          </a:p>
          <a:p>
            <a:pPr lvl="1">
              <a:lnSpc>
                <a:spcPct val="120000"/>
              </a:lnSpc>
              <a:spcBef>
                <a:spcPts val="0"/>
              </a:spcBef>
            </a:pPr>
            <a:r>
              <a:rPr lang="en-US" sz="2600" dirty="0"/>
              <a:t>Creating </a:t>
            </a:r>
            <a:r>
              <a:rPr lang="en-US" sz="2600" i="1" dirty="0"/>
              <a:t>Startup Your Career</a:t>
            </a:r>
            <a:r>
              <a:rPr lang="en-US" sz="2600" dirty="0"/>
              <a:t> workshop with the Career Center.</a:t>
            </a:r>
            <a:endParaRPr lang="en-US" sz="3200" dirty="0"/>
          </a:p>
          <a:p>
            <a:pPr lvl="1">
              <a:lnSpc>
                <a:spcPct val="120000"/>
              </a:lnSpc>
              <a:spcBef>
                <a:spcPts val="0"/>
              </a:spcBef>
            </a:pPr>
            <a:r>
              <a:rPr lang="en-US" sz="2600" dirty="0" smtClean="0"/>
              <a:t>Shared </a:t>
            </a:r>
            <a:r>
              <a:rPr lang="en-US" sz="2600" dirty="0"/>
              <a:t>Instrumentation Facility: developing a subscription-based model to grow revenue</a:t>
            </a:r>
            <a:r>
              <a:rPr lang="en-US" sz="2600" dirty="0" smtClean="0"/>
              <a:t>.</a:t>
            </a:r>
          </a:p>
          <a:p>
            <a:pPr lvl="1">
              <a:lnSpc>
                <a:spcPct val="120000"/>
              </a:lnSpc>
              <a:spcBef>
                <a:spcPts val="0"/>
              </a:spcBef>
            </a:pPr>
            <a:endParaRPr lang="en-US" sz="3200" dirty="0"/>
          </a:p>
          <a:p>
            <a:pPr marL="0" lvl="0" indent="0">
              <a:lnSpc>
                <a:spcPct val="120000"/>
              </a:lnSpc>
              <a:spcBef>
                <a:spcPts val="0"/>
              </a:spcBef>
              <a:buNone/>
            </a:pPr>
            <a:r>
              <a:rPr lang="en-US" b="1" u="sng" dirty="0"/>
              <a:t>Partnership Development – External</a:t>
            </a:r>
            <a:endParaRPr lang="en-US" sz="3200" b="1" u="sng" dirty="0"/>
          </a:p>
          <a:p>
            <a:pPr lvl="1">
              <a:lnSpc>
                <a:spcPct val="120000"/>
              </a:lnSpc>
              <a:spcBef>
                <a:spcPts val="0"/>
              </a:spcBef>
            </a:pPr>
            <a:r>
              <a:rPr lang="en-US" sz="2600" dirty="0"/>
              <a:t>Innov8x: DoD, DHS (1</a:t>
            </a:r>
            <a:r>
              <a:rPr lang="en-US" sz="2600" baseline="30000" dirty="0"/>
              <a:t>st</a:t>
            </a:r>
            <a:r>
              <a:rPr lang="en-US" sz="2600" dirty="0"/>
              <a:t> nationwide course), FEMA, UAE, City of Golden, and others.</a:t>
            </a:r>
            <a:endParaRPr lang="en-US" sz="3200" dirty="0"/>
          </a:p>
          <a:p>
            <a:pPr lvl="1">
              <a:lnSpc>
                <a:spcPct val="120000"/>
              </a:lnSpc>
              <a:spcBef>
                <a:spcPts val="0"/>
              </a:spcBef>
            </a:pPr>
            <a:r>
              <a:rPr lang="en-US" sz="2600" dirty="0"/>
              <a:t>VF Corp: ran a series of three flash challenges this semester.</a:t>
            </a:r>
            <a:endParaRPr lang="en-US" sz="3200" dirty="0"/>
          </a:p>
          <a:p>
            <a:pPr lvl="1">
              <a:lnSpc>
                <a:spcPct val="120000"/>
              </a:lnSpc>
              <a:spcBef>
                <a:spcPts val="0"/>
              </a:spcBef>
            </a:pPr>
            <a:r>
              <a:rPr lang="en-US" sz="2600" dirty="0"/>
              <a:t>Allegion: expand enrollment in product management certificate, online leadership 1-credit courses.</a:t>
            </a:r>
            <a:endParaRPr lang="en-US" sz="3200" dirty="0"/>
          </a:p>
          <a:p>
            <a:pPr lvl="1">
              <a:lnSpc>
                <a:spcPct val="120000"/>
              </a:lnSpc>
              <a:spcBef>
                <a:spcPts val="0"/>
              </a:spcBef>
            </a:pPr>
            <a:r>
              <a:rPr lang="en-US" sz="2600" dirty="0"/>
              <a:t>MI3: commercialize </a:t>
            </a:r>
            <a:r>
              <a:rPr lang="en-US" sz="2600" dirty="0" err="1"/>
              <a:t>Backsweep</a:t>
            </a:r>
            <a:r>
              <a:rPr lang="en-US" sz="2600" dirty="0"/>
              <a:t> – a product developed by Daniel Croce in Petroleum Engineering.</a:t>
            </a:r>
            <a:endParaRPr lang="en-US" sz="3200" dirty="0"/>
          </a:p>
          <a:p>
            <a:pPr lvl="1">
              <a:lnSpc>
                <a:spcPct val="120000"/>
              </a:lnSpc>
              <a:spcBef>
                <a:spcPts val="0"/>
              </a:spcBef>
            </a:pPr>
            <a:r>
              <a:rPr lang="en-US" sz="2600" dirty="0"/>
              <a:t>S3Key: commercialize IP developed by Dejun Yang.</a:t>
            </a:r>
            <a:endParaRPr lang="en-US" sz="3200" dirty="0"/>
          </a:p>
          <a:p>
            <a:pPr lvl="1">
              <a:lnSpc>
                <a:spcPct val="120000"/>
              </a:lnSpc>
              <a:spcBef>
                <a:spcPts val="0"/>
              </a:spcBef>
            </a:pPr>
            <a:r>
              <a:rPr lang="en-US" sz="2600" dirty="0"/>
              <a:t>Expanding Innov8x online </a:t>
            </a:r>
            <a:r>
              <a:rPr lang="en-US" dirty="0"/>
              <a:t>enrollment through partnerships with UAE universities.</a:t>
            </a:r>
            <a:endParaRPr lang="en-US" sz="2800" dirty="0"/>
          </a:p>
          <a:p>
            <a:pPr lvl="1"/>
            <a:endParaRPr lang="en-US" dirty="0"/>
          </a:p>
          <a:p>
            <a:pPr lvl="1"/>
            <a:endParaRPr lang="en-US" dirty="0"/>
          </a:p>
        </p:txBody>
      </p:sp>
      <p:sp>
        <p:nvSpPr>
          <p:cNvPr id="4" name="Subtitle 3"/>
          <p:cNvSpPr>
            <a:spLocks noGrp="1"/>
          </p:cNvSpPr>
          <p:nvPr>
            <p:ph type="subTitle" idx="13"/>
          </p:nvPr>
        </p:nvSpPr>
        <p:spPr/>
        <p:txBody>
          <a:bodyPr/>
          <a:lstStyle/>
          <a:p>
            <a:endParaRPr lang="en-US"/>
          </a:p>
        </p:txBody>
      </p:sp>
    </p:spTree>
    <p:extLst>
      <p:ext uri="{BB962C8B-B14F-4D97-AF65-F5344CB8AC3E}">
        <p14:creationId xmlns:p14="http://schemas.microsoft.com/office/powerpoint/2010/main" val="3465503856"/>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Innovation Competitions and Hackathons</a:t>
            </a:r>
            <a:endParaRPr lang="en-US" dirty="0"/>
          </a:p>
        </p:txBody>
      </p:sp>
      <p:sp>
        <p:nvSpPr>
          <p:cNvPr id="3" name="Content Placeholder 2"/>
          <p:cNvSpPr>
            <a:spLocks noGrp="1"/>
          </p:cNvSpPr>
          <p:nvPr>
            <p:ph idx="1"/>
          </p:nvPr>
        </p:nvSpPr>
        <p:spPr>
          <a:xfrm>
            <a:off x="59266" y="1498861"/>
            <a:ext cx="8459333" cy="5172872"/>
          </a:xfrm>
        </p:spPr>
        <p:txBody>
          <a:bodyPr>
            <a:normAutofit fontScale="77500" lnSpcReduction="20000"/>
          </a:bodyPr>
          <a:lstStyle/>
          <a:p>
            <a:r>
              <a:rPr lang="en-US" sz="2400" b="1" dirty="0" smtClean="0"/>
              <a:t>Henderson Sustainability Challenge</a:t>
            </a:r>
            <a:r>
              <a:rPr lang="en-US" sz="2400" dirty="0" smtClean="0"/>
              <a:t> – two seasons (2018 and 2019)</a:t>
            </a:r>
          </a:p>
          <a:p>
            <a:pPr lvl="1"/>
            <a:r>
              <a:rPr lang="en-US" sz="1800" dirty="0" smtClean="0"/>
              <a:t>Sponsored by Freeport/</a:t>
            </a:r>
            <a:r>
              <a:rPr lang="en-US" sz="1800" dirty="0" err="1" smtClean="0"/>
              <a:t>McMoRan</a:t>
            </a:r>
            <a:r>
              <a:rPr lang="en-US" sz="1800" dirty="0" smtClean="0"/>
              <a:t> and Mining Department</a:t>
            </a:r>
          </a:p>
          <a:p>
            <a:pPr lvl="1"/>
            <a:r>
              <a:rPr lang="en-US" sz="1800" dirty="0" smtClean="0"/>
              <a:t>Started Saturday, Aug 25, 2019, last Demo Day was Friday, Dec 7, 2019</a:t>
            </a:r>
          </a:p>
          <a:p>
            <a:pPr lvl="1"/>
            <a:r>
              <a:rPr lang="en-US" sz="1800" dirty="0" smtClean="0"/>
              <a:t>Over 100 students started in ~20 teams, extensive mentoring and interaction with community, final 5 teams pitched for $50K in cash prizes</a:t>
            </a:r>
          </a:p>
          <a:p>
            <a:r>
              <a:rPr lang="en-US" sz="2400" b="1" dirty="0" smtClean="0"/>
              <a:t>NREL </a:t>
            </a:r>
            <a:r>
              <a:rPr lang="en-US" sz="2400" b="1" dirty="0" smtClean="0"/>
              <a:t>Solar Hackathon (2018) and Data Analytics Hackathon (2019)</a:t>
            </a:r>
          </a:p>
          <a:p>
            <a:pPr lvl="1"/>
            <a:r>
              <a:rPr lang="en-US" sz="1800" dirty="0" smtClean="0"/>
              <a:t>NREL hackathon on Nov 10, 2018 hosted by Mines; Data Analytics Hackathon in Oct 2019 </a:t>
            </a:r>
          </a:p>
          <a:p>
            <a:pPr lvl="1"/>
            <a:r>
              <a:rPr lang="en-US" sz="1800" dirty="0" smtClean="0"/>
              <a:t>Roughly 50 students at each event</a:t>
            </a:r>
          </a:p>
          <a:p>
            <a:pPr lvl="1"/>
            <a:r>
              <a:rPr lang="en-US" sz="1800" dirty="0" smtClean="0"/>
              <a:t>Mines teams placed 1</a:t>
            </a:r>
            <a:r>
              <a:rPr lang="en-US" sz="1800" baseline="30000" dirty="0" smtClean="0"/>
              <a:t>st</a:t>
            </a:r>
            <a:r>
              <a:rPr lang="en-US" sz="1800" dirty="0" smtClean="0"/>
              <a:t> and 3</a:t>
            </a:r>
            <a:r>
              <a:rPr lang="en-US" sz="1800" baseline="30000" dirty="0" smtClean="0"/>
              <a:t>rd</a:t>
            </a:r>
            <a:r>
              <a:rPr lang="en-US" sz="1800" dirty="0" smtClean="0"/>
              <a:t> at NREL; all Mines teams in Data Analytics Hackathon</a:t>
            </a:r>
          </a:p>
          <a:p>
            <a:r>
              <a:rPr lang="en-US" sz="2400" b="1" dirty="0" smtClean="0"/>
              <a:t>The </a:t>
            </a:r>
            <a:r>
              <a:rPr lang="en-US" sz="2400" b="1" dirty="0" smtClean="0"/>
              <a:t>Wright Outdoor Adventure Challenge </a:t>
            </a:r>
            <a:r>
              <a:rPr lang="en-US" sz="2400" dirty="0" smtClean="0"/>
              <a:t>(2019)</a:t>
            </a:r>
          </a:p>
          <a:p>
            <a:pPr lvl="1"/>
            <a:r>
              <a:rPr lang="en-US" sz="1800" dirty="0"/>
              <a:t>Sponsored by </a:t>
            </a:r>
            <a:r>
              <a:rPr lang="en-US" sz="1800" dirty="0" err="1"/>
              <a:t>VentureWell</a:t>
            </a:r>
            <a:r>
              <a:rPr lang="en-US" sz="1800" dirty="0"/>
              <a:t>, kickoff was Jan 12, 2019 </a:t>
            </a:r>
          </a:p>
          <a:p>
            <a:pPr lvl="1"/>
            <a:r>
              <a:rPr lang="en-US" sz="1800" dirty="0"/>
              <a:t>Almost 100 students, 20 teams focused on developing solutions to problems posed by 10 companies who presented and pitched</a:t>
            </a:r>
          </a:p>
          <a:p>
            <a:pPr lvl="1"/>
            <a:r>
              <a:rPr lang="en-US" sz="1800" dirty="0"/>
              <a:t>Demo Day is Monday April 29, 2019 at 5PM (Marquez 126</a:t>
            </a:r>
            <a:r>
              <a:rPr lang="en-US" sz="1800" dirty="0" smtClean="0"/>
              <a:t>)</a:t>
            </a:r>
          </a:p>
          <a:p>
            <a:r>
              <a:rPr lang="en-US" sz="2400" b="1" dirty="0" smtClean="0"/>
              <a:t>Advanced Manufacturing Innovation Challenge </a:t>
            </a:r>
            <a:r>
              <a:rPr lang="en-US" sz="2400" dirty="0" smtClean="0"/>
              <a:t>(2019)</a:t>
            </a:r>
            <a:endParaRPr lang="en-US" sz="2400" dirty="0"/>
          </a:p>
          <a:p>
            <a:pPr lvl="1"/>
            <a:r>
              <a:rPr lang="en-US" sz="1800" dirty="0" smtClean="0"/>
              <a:t>Co-sponsored by Space Resources and Advanced Manufacturing Programs, run by Craig Brice and Jennifer Blacklock</a:t>
            </a:r>
            <a:endParaRPr lang="en-US" sz="1800" dirty="0"/>
          </a:p>
          <a:p>
            <a:pPr lvl="1"/>
            <a:r>
              <a:rPr lang="en-US" sz="1800" dirty="0"/>
              <a:t>Roughly </a:t>
            </a:r>
            <a:r>
              <a:rPr lang="en-US" sz="1800" dirty="0" smtClean="0"/>
              <a:t>80 </a:t>
            </a:r>
            <a:r>
              <a:rPr lang="en-US" sz="1800" dirty="0"/>
              <a:t>students from </a:t>
            </a:r>
            <a:r>
              <a:rPr lang="en-US" sz="1800" dirty="0" smtClean="0"/>
              <a:t>Mines</a:t>
            </a:r>
          </a:p>
          <a:p>
            <a:pPr lvl="1"/>
            <a:r>
              <a:rPr lang="en-US" sz="1800" dirty="0" smtClean="0"/>
              <a:t>Judges from Lockheed Martin, Ball Aerospace and Griffin Systems on Dec 5, 2019</a:t>
            </a:r>
            <a:endParaRPr lang="en-US" sz="2200" dirty="0"/>
          </a:p>
          <a:p>
            <a:r>
              <a:rPr lang="en-US" sz="2400" b="1" dirty="0" smtClean="0"/>
              <a:t>Future Cities Competition – hosted on Jan 18, 2020 </a:t>
            </a:r>
            <a:r>
              <a:rPr lang="en-US" sz="2400" dirty="0" smtClean="0"/>
              <a:t>(2</a:t>
            </a:r>
            <a:r>
              <a:rPr lang="en-US" sz="2400" baseline="30000" dirty="0" smtClean="0"/>
              <a:t>nd</a:t>
            </a:r>
            <a:r>
              <a:rPr lang="en-US" sz="2400" dirty="0" smtClean="0"/>
              <a:t> Annual at Mines)</a:t>
            </a:r>
          </a:p>
          <a:p>
            <a:pPr lvl="1"/>
            <a:r>
              <a:rPr lang="en-US" sz="1800" dirty="0"/>
              <a:t>Regional Competition was hosted on campus at Mines. This event encourages </a:t>
            </a:r>
            <a:r>
              <a:rPr lang="en-US" sz="1800" dirty="0" smtClean="0"/>
              <a:t>over 200 students in 6</a:t>
            </a:r>
            <a:r>
              <a:rPr lang="en-US" sz="1800" baseline="30000" dirty="0" smtClean="0"/>
              <a:t>th</a:t>
            </a:r>
            <a:r>
              <a:rPr lang="en-US" sz="1800" dirty="0" smtClean="0"/>
              <a:t>, 7</a:t>
            </a:r>
            <a:r>
              <a:rPr lang="en-US" sz="1800" baseline="30000" dirty="0" smtClean="0"/>
              <a:t>th</a:t>
            </a:r>
            <a:r>
              <a:rPr lang="en-US" sz="1800" dirty="0" smtClean="0"/>
              <a:t> and 8</a:t>
            </a:r>
            <a:r>
              <a:rPr lang="en-US" sz="1800" baseline="30000" dirty="0" smtClean="0"/>
              <a:t>th</a:t>
            </a:r>
            <a:r>
              <a:rPr lang="en-US" sz="1800" dirty="0" smtClean="0"/>
              <a:t> grades </a:t>
            </a:r>
            <a:r>
              <a:rPr lang="en-US" sz="1800" dirty="0"/>
              <a:t>to imagine, research, design, and build cities of the future that showcase their solution to a citywide sustainability issue</a:t>
            </a:r>
            <a:r>
              <a:rPr lang="en-US" sz="1800" dirty="0" smtClean="0"/>
              <a:t>.  Theme this year was water conservation.</a:t>
            </a:r>
            <a:endParaRPr lang="en-US" sz="1800" dirty="0"/>
          </a:p>
        </p:txBody>
      </p:sp>
      <p:sp>
        <p:nvSpPr>
          <p:cNvPr id="4" name="Subtitle 3"/>
          <p:cNvSpPr>
            <a:spLocks noGrp="1"/>
          </p:cNvSpPr>
          <p:nvPr>
            <p:ph type="subTitle" idx="13"/>
          </p:nvPr>
        </p:nvSpPr>
        <p:spPr/>
        <p:txBody>
          <a:bodyPr/>
          <a:lstStyle/>
          <a:p>
            <a:r>
              <a:rPr lang="en-US" sz="1400" b="1" dirty="0" smtClean="0"/>
              <a:t>2019/2020</a:t>
            </a:r>
            <a:endParaRPr lang="en-US" sz="1400" b="1"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600" y="1775859"/>
            <a:ext cx="3147333" cy="2240474"/>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3426" y="3836568"/>
            <a:ext cx="2537680" cy="2354784"/>
          </a:xfrm>
          <a:prstGeom prst="rect">
            <a:avLst/>
          </a:prstGeom>
        </p:spPr>
      </p:pic>
    </p:spTree>
    <p:extLst>
      <p:ext uri="{BB962C8B-B14F-4D97-AF65-F5344CB8AC3E}">
        <p14:creationId xmlns:p14="http://schemas.microsoft.com/office/powerpoint/2010/main" val="3701612637"/>
      </p:ext>
    </p:extLst>
  </p:cSld>
  <p:clrMapOvr>
    <a:masterClrMapping/>
  </p:clrMapOvr>
  <mc:AlternateContent xmlns:mc="http://schemas.openxmlformats.org/markup-compatibility/2006" xmlns:p14="http://schemas.microsoft.com/office/powerpoint/2010/main">
    <mc:Choice Requires="p14">
      <p:transition spd="slow" p14:dur="30000" advTm="15871"/>
    </mc:Choice>
    <mc:Fallback xmlns="">
      <p:transition spd="slow" advTm="15871"/>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es Template" id="{7208FCC9-ABAA-4388-ACA5-12E75D282D7B}" vid="{315AB267-BC5C-45B7-9509-02D9B6083C3F}"/>
    </a:ext>
  </a:extLst>
</a:theme>
</file>

<file path=ppt/theme/theme2.xml><?xml version="1.0" encoding="utf-8"?>
<a:theme xmlns:a="http://schemas.openxmlformats.org/drawingml/2006/main" name="1_Office Theme">
  <a:themeElements>
    <a:clrScheme name="Custom 19">
      <a:dk1>
        <a:sysClr val="windowText" lastClr="000000"/>
      </a:dk1>
      <a:lt1>
        <a:sysClr val="window" lastClr="FFFFFF"/>
      </a:lt1>
      <a:dk2>
        <a:srgbClr val="1F497D"/>
      </a:dk2>
      <a:lt2>
        <a:srgbClr val="3F6EC2"/>
      </a:lt2>
      <a:accent1>
        <a:srgbClr val="6DC6CD"/>
      </a:accent1>
      <a:accent2>
        <a:srgbClr val="52BF8A"/>
      </a:accent2>
      <a:accent3>
        <a:srgbClr val="638CA5"/>
      </a:accent3>
      <a:accent4>
        <a:srgbClr val="E9BB27"/>
      </a:accent4>
      <a:accent5>
        <a:srgbClr val="F46800"/>
      </a:accent5>
      <a:accent6>
        <a:srgbClr val="E45F56"/>
      </a:accent6>
      <a:hlink>
        <a:srgbClr val="0000FF"/>
      </a:hlink>
      <a:folHlink>
        <a:srgbClr val="800080"/>
      </a:folHlink>
    </a:clrScheme>
    <a:fontScheme name="Custom 2">
      <a:majorFont>
        <a:latin typeface="Calibri Light"/>
        <a:ea typeface="Helvetica Light"/>
        <a:cs typeface="Helvetica Light"/>
      </a:majorFont>
      <a:minorFont>
        <a:latin typeface="Calibri"/>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5BE7AFC77A6A4A809E338811858381" ma:contentTypeVersion="14" ma:contentTypeDescription="Create a new document." ma:contentTypeScope="" ma:versionID="d1572d9116f7cdc34e9dd7aa0fab98cd">
  <xsd:schema xmlns:xsd="http://www.w3.org/2001/XMLSchema" xmlns:xs="http://www.w3.org/2001/XMLSchema" xmlns:p="http://schemas.microsoft.com/office/2006/metadata/properties" xmlns:ns3="314ffe2a-9828-4062-ad8a-d000b8288ef4" xmlns:ns4="2c085236-aea5-4f8f-8456-6c094e0942f0" targetNamespace="http://schemas.microsoft.com/office/2006/metadata/properties" ma:root="true" ma:fieldsID="e95db3be75e761f94edd543b2de2a415" ns3:_="" ns4:_="">
    <xsd:import namespace="314ffe2a-9828-4062-ad8a-d000b8288ef4"/>
    <xsd:import namespace="2c085236-aea5-4f8f-8456-6c094e0942f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4ffe2a-9828-4062-ad8a-d000b8288e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085236-aea5-4f8f-8456-6c094e0942f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36D50D-4280-4A3B-9FBE-BFD6A08BB5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4ffe2a-9828-4062-ad8a-d000b8288ef4"/>
    <ds:schemaRef ds:uri="2c085236-aea5-4f8f-8456-6c094e0942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19F37D-AA4F-4B45-A030-0F34B0A6D0DF}">
  <ds:schemaRefs>
    <ds:schemaRef ds:uri="http://schemas.openxmlformats.org/package/2006/metadata/core-properties"/>
    <ds:schemaRef ds:uri="http://schemas.microsoft.com/office/2006/documentManagement/types"/>
    <ds:schemaRef ds:uri="http://schemas.microsoft.com/office/infopath/2007/PartnerControls"/>
    <ds:schemaRef ds:uri="2c085236-aea5-4f8f-8456-6c094e0942f0"/>
    <ds:schemaRef ds:uri="http://purl.org/dc/elements/1.1/"/>
    <ds:schemaRef ds:uri="http://schemas.microsoft.com/office/2006/metadata/properties"/>
    <ds:schemaRef ds:uri="http://purl.org/dc/terms/"/>
    <ds:schemaRef ds:uri="314ffe2a-9828-4062-ad8a-d000b8288ef4"/>
    <ds:schemaRef ds:uri="http://www.w3.org/XML/1998/namespace"/>
    <ds:schemaRef ds:uri="http://purl.org/dc/dcmitype/"/>
  </ds:schemaRefs>
</ds:datastoreItem>
</file>

<file path=customXml/itemProps3.xml><?xml version="1.0" encoding="utf-8"?>
<ds:datastoreItem xmlns:ds="http://schemas.openxmlformats.org/officeDocument/2006/customXml" ds:itemID="{D7FCEA67-D189-4C22-8EF2-F0BD97923B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Mines Template</Template>
  <TotalTime>109679</TotalTime>
  <Words>2574</Words>
  <Application>Microsoft Office PowerPoint</Application>
  <PresentationFormat>Widescreen</PresentationFormat>
  <Paragraphs>310</Paragraphs>
  <Slides>16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Gotham Book</vt:lpstr>
      <vt:lpstr>Gotham Medium</vt:lpstr>
      <vt:lpstr>Gotham-Bold</vt:lpstr>
      <vt:lpstr>Gotham-Book</vt:lpstr>
      <vt:lpstr>Helvetica Light</vt:lpstr>
      <vt:lpstr>Office Theme</vt:lpstr>
      <vt:lpstr>1_Office Theme</vt:lpstr>
      <vt:lpstr>Office for Entrepreneurship &amp; Innovation http://innovation.mines.edu </vt:lpstr>
      <vt:lpstr>Are Mines Graduates Entrepreneurial?</vt:lpstr>
      <vt:lpstr> Center for Entrepreneurship: Mission and Vision</vt:lpstr>
      <vt:lpstr>Entrepreneurship Process at Mines</vt:lpstr>
      <vt:lpstr>Mines E&amp;I Ecosystems</vt:lpstr>
      <vt:lpstr>Buildings</vt:lpstr>
      <vt:lpstr>McNeil Center for E&amp;I – Donors and New Facilities </vt:lpstr>
      <vt:lpstr>Academic programs with expanded entrepreneurial content – 2020/2021 (Dr. Sid Saleh, Associate Director)</vt:lpstr>
      <vt:lpstr> Innovation Competitions and Hackathons</vt:lpstr>
      <vt:lpstr>Existing Programs in E&amp;I at Mines</vt:lpstr>
      <vt:lpstr>Entrepreneurial Programs: Innovate X: Past, Present &amp; Future</vt:lpstr>
      <vt:lpstr>PowerPoint Presentation</vt:lpstr>
      <vt:lpstr>Beck Venture Center – Purpose and Function</vt:lpstr>
      <vt:lpstr>Beck Venture Center Programs</vt:lpstr>
      <vt:lpstr> New Partners in Entrepreneurship and Innovation</vt:lpstr>
      <vt:lpstr> Opportunities to engage Partners in E&amp;I at Mines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Beck Venture Center Planning</dc:title>
  <dc:creator>Werner Kuhr</dc:creator>
  <cp:lastModifiedBy>Werner Kuhr</cp:lastModifiedBy>
  <cp:revision>155</cp:revision>
  <cp:lastPrinted>2021-03-03T18:12:51Z</cp:lastPrinted>
  <dcterms:created xsi:type="dcterms:W3CDTF">2020-09-30T16:14:26Z</dcterms:created>
  <dcterms:modified xsi:type="dcterms:W3CDTF">2022-03-08T20:22:45Z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0x010100385BE7AFC77A6A4A809E338811858381</vt:lpwstr>
  </property>
</Properties>
</file>