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2" r:id="rId5"/>
  </p:sldMasterIdLst>
  <p:notesMasterIdLst>
    <p:notesMasterId r:id="rId12"/>
  </p:notesMasterIdLst>
  <p:handoutMasterIdLst>
    <p:handoutMasterId r:id="rId13"/>
  </p:handoutMasterIdLst>
  <p:sldIdLst>
    <p:sldId id="262" r:id="rId6"/>
    <p:sldId id="276" r:id="rId7"/>
    <p:sldId id="437" r:id="rId8"/>
    <p:sldId id="308" r:id="rId9"/>
    <p:sldId id="317" r:id="rId10"/>
    <p:sldId id="31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A9ABDA-2A86-490C-BEC8-4145E37EE0E9}">
          <p14:sldIdLst>
            <p14:sldId id="262"/>
            <p14:sldId id="276"/>
            <p14:sldId id="437"/>
            <p14:sldId id="308"/>
            <p14:sldId id="317"/>
          </p14:sldIdLst>
        </p14:section>
        <p14:section name="Untitled Section" id="{71D538B2-8571-4481-8F1A-2C18C9D64822}">
          <p14:sldIdLst>
            <p14:sldId id="31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3256CA-F45B-7261-BE3E-E09CEB198894}" name="Melanie Ulrich" initials="MU" userId="S::mulrich@mines.edu::a4df1a93-cac7-451d-b4db-ea1557312e0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F6A"/>
    <a:srgbClr val="B2B4B3"/>
    <a:srgbClr val="D19595"/>
    <a:srgbClr val="21314D"/>
    <a:srgbClr val="8B8D8E"/>
    <a:srgbClr val="CED5DD"/>
    <a:srgbClr val="DD5F36"/>
    <a:srgbClr val="D2492A"/>
    <a:srgbClr val="92A2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2660" autoAdjust="0"/>
  </p:normalViewPr>
  <p:slideViewPr>
    <p:cSldViewPr snapToGrid="0" snapToObjects="1">
      <p:cViewPr varScale="1">
        <p:scale>
          <a:sx n="106" d="100"/>
          <a:sy n="106" d="100"/>
        </p:scale>
        <p:origin x="618"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40"/>
    </p:cViewPr>
  </p:sorterViewPr>
  <p:notesViewPr>
    <p:cSldViewPr snapToGrid="0" snapToObjects="1" showGuides="1">
      <p:cViewPr varScale="1">
        <p:scale>
          <a:sx n="168" d="100"/>
          <a:sy n="168" d="100"/>
        </p:scale>
        <p:origin x="368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DD5C9C-88A3-CA43-B162-DCC4E1E4BE7D}" type="datetimeFigureOut">
              <a:rPr lang="en-US" smtClean="0"/>
              <a:t>5/9/2023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5FE5E8-0999-F94A-9937-3F8545B10484}" type="slidenum">
              <a:rPr lang="en-US" smtClean="0"/>
              <a:t>‹#›</a:t>
            </a:fld>
            <a:endParaRPr lang="en-US"/>
          </a:p>
        </p:txBody>
      </p:sp>
    </p:spTree>
    <p:extLst>
      <p:ext uri="{BB962C8B-B14F-4D97-AF65-F5344CB8AC3E}">
        <p14:creationId xmlns:p14="http://schemas.microsoft.com/office/powerpoint/2010/main" val="173891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AD4F0-218A-4815-8AC0-5E9D6774013E}" type="datetimeFigureOut">
              <a:rPr lang="en-US" smtClean="0"/>
              <a:t>5/9/2023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B94443-FAC8-47B0-B6C7-3B75EABD0BCF}" type="slidenum">
              <a:rPr lang="en-US" smtClean="0"/>
              <a:t>‹#›</a:t>
            </a:fld>
            <a:endParaRPr lang="en-US"/>
          </a:p>
        </p:txBody>
      </p:sp>
    </p:spTree>
    <p:extLst>
      <p:ext uri="{BB962C8B-B14F-4D97-AF65-F5344CB8AC3E}">
        <p14:creationId xmlns:p14="http://schemas.microsoft.com/office/powerpoint/2010/main" val="361114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 Johnson and Kirsten have seen this document and think through on if this is the right path for our comp strategy.</a:t>
            </a:r>
          </a:p>
          <a:p>
            <a:endParaRPr lang="en-US" dirty="0"/>
          </a:p>
          <a:p>
            <a:r>
              <a:rPr lang="en-US" dirty="0"/>
              <a:t>This is document about our core comp principles; serves to guide the future of our pay plans within the context of higher ed and specifically of Mines.  Its not overly detailed to allow us flexibility to change as needed given the evolution of the workforce and the ever changing landscape that is Mine’s programs and strategies.</a:t>
            </a:r>
          </a:p>
          <a:p>
            <a:endParaRPr lang="en-US" dirty="0"/>
          </a:p>
          <a:p>
            <a:r>
              <a:rPr lang="en-US" dirty="0"/>
              <a:t>Go though the document</a:t>
            </a:r>
          </a:p>
          <a:p>
            <a:endParaRPr lang="en-US" dirty="0"/>
          </a:p>
          <a:p>
            <a:r>
              <a:rPr lang="en-US" dirty="0"/>
              <a:t>Inclusive of total rewards as both compensation and benefits are vital to recruitment and retention.  Benefits also support DI&amp;A for need of our dynamic populations.</a:t>
            </a:r>
          </a:p>
          <a:p>
            <a:endParaRPr lang="en-US" dirty="0"/>
          </a:p>
          <a:p>
            <a:endParaRPr lang="en-US" dirty="0"/>
          </a:p>
          <a:p>
            <a:r>
              <a:rPr lang="en-US" dirty="0"/>
              <a:t>Thoughts?</a:t>
            </a:r>
          </a:p>
          <a:p>
            <a:endParaRPr lang="en-US" dirty="0"/>
          </a:p>
          <a:p>
            <a:r>
              <a:rPr lang="en-US" dirty="0"/>
              <a:t>30 minutes</a:t>
            </a:r>
          </a:p>
          <a:p>
            <a:endParaRPr lang="en-US" dirty="0"/>
          </a:p>
          <a:p>
            <a:endParaRPr lang="en-US" dirty="0"/>
          </a:p>
        </p:txBody>
      </p:sp>
      <p:sp>
        <p:nvSpPr>
          <p:cNvPr id="4" name="Slide Number Placeholder 3"/>
          <p:cNvSpPr>
            <a:spLocks noGrp="1"/>
          </p:cNvSpPr>
          <p:nvPr>
            <p:ph type="sldNum" sz="quarter" idx="5"/>
          </p:nvPr>
        </p:nvSpPr>
        <p:spPr/>
        <p:txBody>
          <a:bodyPr/>
          <a:lstStyle/>
          <a:p>
            <a:fld id="{6DB94443-FAC8-47B0-B6C7-3B75EABD0BCF}" type="slidenum">
              <a:rPr lang="en-US" smtClean="0"/>
              <a:t>4</a:t>
            </a:fld>
            <a:endParaRPr lang="en-US"/>
          </a:p>
        </p:txBody>
      </p:sp>
    </p:spTree>
    <p:extLst>
      <p:ext uri="{BB962C8B-B14F-4D97-AF65-F5344CB8AC3E}">
        <p14:creationId xmlns:p14="http://schemas.microsoft.com/office/powerpoint/2010/main" val="3710205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dirty="0"/>
              <a:t>Market Competitive Pay:</a:t>
            </a:r>
            <a:r>
              <a:rPr lang="en-US" sz="1200" dirty="0"/>
              <a:t> Compensation for all employees in-line with the relevant labor market for work performed.</a:t>
            </a:r>
          </a:p>
          <a:p>
            <a:pPr fontAlgn="base"/>
            <a:r>
              <a:rPr lang="en-US" sz="1200" b="1" dirty="0"/>
              <a:t>Pay Program Equity: </a:t>
            </a:r>
            <a:r>
              <a:rPr lang="en-US" sz="1200" dirty="0"/>
              <a:t>Administer compensation programs to be internally fair and equitable across similarly situated positions and use the six compensable factors in the CO Equal Pay for Equal Work Act. Mines maintains a commitment to nondiscrimination, affirmative action, equal opportunity and equal access as reflected in the administration of its policies, procedures, programs and activities and in its efforts to achieve a diverse student body and workforce.</a:t>
            </a:r>
          </a:p>
          <a:p>
            <a:pPr fontAlgn="base"/>
            <a:r>
              <a:rPr lang="en-US" sz="1200" b="1" dirty="0"/>
              <a:t>Program Flexibility:</a:t>
            </a:r>
            <a:r>
              <a:rPr lang="en-US" sz="1200" dirty="0"/>
              <a:t> Mines’ compensation programs are designed to be agile in relation to evolving market trends, talent supply, and best practices. </a:t>
            </a:r>
          </a:p>
          <a:p>
            <a:pPr fontAlgn="base"/>
            <a:r>
              <a:rPr lang="en-US" sz="1200" b="1" dirty="0"/>
              <a:t>Pay Communication:</a:t>
            </a:r>
            <a:r>
              <a:rPr lang="en-US" sz="1200" dirty="0"/>
              <a:t> Communicate openly with employees about their salary range, compensation, and total rewards value proposition. Post all jobs with hiring ranges in accordance with the CO Equal Pay for Equal Work Act.</a:t>
            </a:r>
          </a:p>
          <a:p>
            <a:endParaRPr lang="en-US" dirty="0"/>
          </a:p>
        </p:txBody>
      </p:sp>
      <p:sp>
        <p:nvSpPr>
          <p:cNvPr id="4" name="Slide Number Placeholder 3"/>
          <p:cNvSpPr>
            <a:spLocks noGrp="1"/>
          </p:cNvSpPr>
          <p:nvPr>
            <p:ph type="sldNum" sz="quarter" idx="5"/>
          </p:nvPr>
        </p:nvSpPr>
        <p:spPr/>
        <p:txBody>
          <a:bodyPr/>
          <a:lstStyle/>
          <a:p>
            <a:fld id="{6DB94443-FAC8-47B0-B6C7-3B75EABD0BCF}" type="slidenum">
              <a:rPr lang="en-US" smtClean="0"/>
              <a:t>5</a:t>
            </a:fld>
            <a:endParaRPr lang="en-US"/>
          </a:p>
        </p:txBody>
      </p:sp>
    </p:spTree>
    <p:extLst>
      <p:ext uri="{BB962C8B-B14F-4D97-AF65-F5344CB8AC3E}">
        <p14:creationId xmlns:p14="http://schemas.microsoft.com/office/powerpoint/2010/main" val="3991273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6183085"/>
            <a:ext cx="12192000" cy="666206"/>
          </a:xfrm>
          <a:prstGeom prst="rect">
            <a:avLst/>
          </a:prstGeom>
          <a:solidFill>
            <a:srgbClr val="21314D"/>
          </a:solidFill>
          <a:ln>
            <a:solidFill>
              <a:srgbClr val="2131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cxnSp>
        <p:nvCxnSpPr>
          <p:cNvPr id="14" name="Straight Connector 13"/>
          <p:cNvCxnSpPr/>
          <p:nvPr userDrawn="1"/>
        </p:nvCxnSpPr>
        <p:spPr>
          <a:xfrm>
            <a:off x="520878" y="3287006"/>
            <a:ext cx="911199" cy="0"/>
          </a:xfrm>
          <a:prstGeom prst="line">
            <a:avLst/>
          </a:prstGeom>
          <a:ln w="28575">
            <a:solidFill>
              <a:srgbClr val="D2492A"/>
            </a:solidFill>
          </a:ln>
          <a:effectLst/>
        </p:spPr>
        <p:style>
          <a:lnRef idx="2">
            <a:schemeClr val="accent1"/>
          </a:lnRef>
          <a:fillRef idx="0">
            <a:schemeClr val="accent1"/>
          </a:fillRef>
          <a:effectRef idx="1">
            <a:schemeClr val="accent1"/>
          </a:effectRef>
          <a:fontRef idx="minor">
            <a:schemeClr val="tx1"/>
          </a:fontRef>
        </p:style>
      </p:cxnSp>
      <p:sp>
        <p:nvSpPr>
          <p:cNvPr id="13" name="Subtitle 2"/>
          <p:cNvSpPr>
            <a:spLocks noGrp="1"/>
          </p:cNvSpPr>
          <p:nvPr>
            <p:ph type="subTitle" idx="1" hasCustomPrompt="1"/>
          </p:nvPr>
        </p:nvSpPr>
        <p:spPr>
          <a:xfrm>
            <a:off x="395371" y="3737295"/>
            <a:ext cx="9144000" cy="1655762"/>
          </a:xfrm>
        </p:spPr>
        <p:txBody>
          <a:bodyPr/>
          <a:lstStyle>
            <a:lvl1pPr marL="0" indent="0">
              <a:buNone/>
              <a:defRPr b="0" i="0">
                <a:solidFill>
                  <a:srgbClr val="21314D"/>
                </a:solidFill>
                <a:latin typeface="Arial" panose="020B0604020202020204" pitchFamily="34" charset="0"/>
                <a:ea typeface="Arial" panose="020B0604020202020204" pitchFamily="34" charset="0"/>
                <a:cs typeface="Arial" panose="020B0604020202020204" pitchFamily="34" charset="0"/>
              </a:defRPr>
            </a:lvl1pPr>
          </a:lstStyle>
          <a:p>
            <a:pPr algn="l"/>
            <a:r>
              <a:rPr lang="en-US" dirty="0">
                <a:solidFill>
                  <a:schemeClr val="bg1"/>
                </a:solidFill>
              </a:rPr>
              <a:t>Date</a:t>
            </a:r>
          </a:p>
        </p:txBody>
      </p:sp>
      <p:sp>
        <p:nvSpPr>
          <p:cNvPr id="12" name="Title 1"/>
          <p:cNvSpPr>
            <a:spLocks noGrp="1"/>
          </p:cNvSpPr>
          <p:nvPr>
            <p:ph type="ctrTitle"/>
          </p:nvPr>
        </p:nvSpPr>
        <p:spPr>
          <a:xfrm>
            <a:off x="395371" y="2243579"/>
            <a:ext cx="10803672" cy="719056"/>
          </a:xfrm>
        </p:spPr>
        <p:txBody>
          <a:bodyPr>
            <a:normAutofit/>
          </a:bodyPr>
          <a:lstStyle>
            <a:lvl1pPr>
              <a:defRPr b="1" i="0">
                <a:solidFill>
                  <a:srgbClr val="263F6A"/>
                </a:solidFill>
                <a:latin typeface="Arial" panose="020B0604020202020204" pitchFamily="34" charset="0"/>
                <a:ea typeface="Arial" panose="020B0604020202020204" pitchFamily="34" charset="0"/>
                <a:cs typeface="Arial" panose="020B0604020202020204" pitchFamily="34" charset="0"/>
              </a:defRPr>
            </a:lvl1pPr>
          </a:lstStyle>
          <a:p>
            <a:pPr algn="l"/>
            <a:r>
              <a:rPr lang="en-US" sz="5400">
                <a:solidFill>
                  <a:schemeClr val="bg1"/>
                </a:solidFill>
              </a:rPr>
              <a:t>Click to edit Master title style</a:t>
            </a:r>
            <a:endParaRPr lang="en-US" sz="5400" dirty="0">
              <a:solidFill>
                <a:schemeClr val="bg1"/>
              </a:solidFill>
            </a:endParaRPr>
          </a:p>
        </p:txBody>
      </p:sp>
      <p:pic>
        <p:nvPicPr>
          <p:cNvPr id="17" name="Picture 16">
            <a:extLst>
              <a:ext uri="{FF2B5EF4-FFF2-40B4-BE49-F238E27FC236}">
                <a16:creationId xmlns:a16="http://schemas.microsoft.com/office/drawing/2014/main" id="{08E7ABF0-DEE6-F34C-98A7-7FC5808DF58A}"/>
              </a:ext>
            </a:extLst>
          </p:cNvPr>
          <p:cNvPicPr/>
          <p:nvPr userDrawn="1"/>
        </p:nvPicPr>
        <p:blipFill>
          <a:blip r:embed="rId2">
            <a:extLst>
              <a:ext uri="{28A0092B-C50C-407E-A947-70E740481C1C}">
                <a14:useLocalDpi xmlns:a14="http://schemas.microsoft.com/office/drawing/2010/main" val="0"/>
              </a:ext>
            </a:extLst>
          </a:blip>
          <a:stretch>
            <a:fillRect/>
          </a:stretch>
        </p:blipFill>
        <p:spPr bwMode="auto">
          <a:xfrm>
            <a:off x="389132" y="6373243"/>
            <a:ext cx="318413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0832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1314D"/>
                </a:solidFill>
              </a:defRPr>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5/9/2023</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9" name="Rectangle 8"/>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4" name="Picture 13">
            <a:extLst>
              <a:ext uri="{FF2B5EF4-FFF2-40B4-BE49-F238E27FC236}">
                <a16:creationId xmlns:a16="http://schemas.microsoft.com/office/drawing/2014/main" id="{E530F95D-C0F7-B448-B59E-D27295E0C7A5}"/>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
        <p:nvSpPr>
          <p:cNvPr id="12" name="Slide Number Placeholder 5"/>
          <p:cNvSpPr txBox="1">
            <a:spLocks/>
          </p:cNvSpPr>
          <p:nvPr userDrawn="1"/>
        </p:nvSpPr>
        <p:spPr>
          <a:xfrm>
            <a:off x="8671560" y="6356350"/>
            <a:ext cx="2743200" cy="365125"/>
          </a:xfrm>
          <a:prstGeom prst="rect">
            <a:avLst/>
          </a:prstGeom>
        </p:spPr>
        <p:txBody>
          <a:bodyPr/>
          <a:lstStyle>
            <a:defPPr>
              <a:defRPr lang="en-US"/>
            </a:defPPr>
            <a:lvl1pPr marL="0" algn="l"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158150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10048" y="-10049"/>
            <a:ext cx="5183189" cy="6943412"/>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450058" y="472281"/>
            <a:ext cx="3932237" cy="1600200"/>
          </a:xfrm>
        </p:spPr>
        <p:txBody>
          <a:bodyPr anchor="b">
            <a:normAutofit/>
          </a:bodyPr>
          <a:lstStyle>
            <a:lvl1pPr>
              <a:defRPr sz="4400">
                <a:solidFill>
                  <a:schemeClr val="bg1"/>
                </a:solidFill>
              </a:defRPr>
            </a:lvl1pPr>
          </a:lstStyle>
          <a:p>
            <a:r>
              <a:rPr lang="en-US" dirty="0"/>
              <a:t>Copy goes here</a:t>
            </a:r>
          </a:p>
        </p:txBody>
      </p:sp>
      <p:sp>
        <p:nvSpPr>
          <p:cNvPr id="3" name="Picture Placeholder 2"/>
          <p:cNvSpPr>
            <a:spLocks noGrp="1"/>
          </p:cNvSpPr>
          <p:nvPr>
            <p:ph type="pic" idx="1"/>
          </p:nvPr>
        </p:nvSpPr>
        <p:spPr>
          <a:xfrm>
            <a:off x="5183189" y="-17416"/>
            <a:ext cx="7008812" cy="685799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hasCustomPrompt="1"/>
          </p:nvPr>
        </p:nvSpPr>
        <p:spPr>
          <a:xfrm>
            <a:off x="450058" y="2072481"/>
            <a:ext cx="3932237" cy="3811588"/>
          </a:xfrm>
        </p:spPr>
        <p:txBody>
          <a:bodyPr>
            <a:normAutofit/>
          </a:bodyPr>
          <a:lstStyle>
            <a:lvl1pPr marL="457189" indent="-457189">
              <a:buFont typeface="Arial" charset="0"/>
              <a:buChar char="•"/>
              <a:defRPr sz="2800">
                <a:solidFill>
                  <a:schemeClr val="bg1"/>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Supporting text goes here</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5/9/2023</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pic>
        <p:nvPicPr>
          <p:cNvPr id="12" name="Picture 11">
            <a:extLst>
              <a:ext uri="{FF2B5EF4-FFF2-40B4-BE49-F238E27FC236}">
                <a16:creationId xmlns:a16="http://schemas.microsoft.com/office/drawing/2014/main" id="{E01F5E0A-84A7-2F4C-A9C5-069A0CC392D2}"/>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
        <p:nvSpPr>
          <p:cNvPr id="10"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rgbClr val="21314D"/>
                </a:solidFill>
              </a:defRPr>
            </a:lvl1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885166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5/9/2023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7" name="Rectangle 6"/>
          <p:cNvSpPr/>
          <p:nvPr userDrawn="1"/>
        </p:nvSpPr>
        <p:spPr>
          <a:xfrm>
            <a:off x="-10048" y="6265545"/>
            <a:ext cx="1220204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12">
            <a:extLst>
              <a:ext uri="{FF2B5EF4-FFF2-40B4-BE49-F238E27FC236}">
                <a16:creationId xmlns:a16="http://schemas.microsoft.com/office/drawing/2014/main" id="{02467B4F-5A8F-3845-8B30-98B83A0003A1}"/>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
        <p:nvSpPr>
          <p:cNvPr id="10" name="Slide Number Placeholder 5"/>
          <p:cNvSpPr txBox="1">
            <a:spLocks/>
          </p:cNvSpPr>
          <p:nvPr userDrawn="1"/>
        </p:nvSpPr>
        <p:spPr>
          <a:xfrm>
            <a:off x="8671560" y="6356350"/>
            <a:ext cx="2743200" cy="365125"/>
          </a:xfrm>
          <a:prstGeom prst="rect">
            <a:avLst/>
          </a:prstGeom>
        </p:spPr>
        <p:txBody>
          <a:bodyPr/>
          <a:lstStyle>
            <a:defPPr>
              <a:defRPr lang="en-US"/>
            </a:defPPr>
            <a:lvl1pPr marL="0" algn="l"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136763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solidFill>
                  <a:srgbClr val="21314D"/>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5/9/2023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7" name="Rectangle 6"/>
          <p:cNvSpPr/>
          <p:nvPr userDrawn="1"/>
        </p:nvSpPr>
        <p:spPr>
          <a:xfrm>
            <a:off x="-10048" y="6265545"/>
            <a:ext cx="1220204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extBox 11">
            <a:extLst>
              <a:ext uri="{FF2B5EF4-FFF2-40B4-BE49-F238E27FC236}">
                <a16:creationId xmlns:a16="http://schemas.microsoft.com/office/drawing/2014/main" id="{1C06899B-D311-B446-8DBB-7D61E82846C1}"/>
              </a:ext>
            </a:extLst>
          </p:cNvPr>
          <p:cNvSpPr txBox="1"/>
          <p:nvPr userDrawn="1"/>
        </p:nvSpPr>
        <p:spPr>
          <a:xfrm>
            <a:off x="7478040" y="6407207"/>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3" name="Picture 12">
            <a:extLst>
              <a:ext uri="{FF2B5EF4-FFF2-40B4-BE49-F238E27FC236}">
                <a16:creationId xmlns:a16="http://schemas.microsoft.com/office/drawing/2014/main" id="{C4CB1FB3-2557-BB46-9386-C66D040E875F}"/>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81484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C2BC71D-0003-024E-9F29-71C949747F4A}"/>
              </a:ext>
            </a:extLst>
          </p:cNvPr>
          <p:cNvPicPr/>
          <p:nvPr userDrawn="1"/>
        </p:nvPicPr>
        <p:blipFill>
          <a:blip r:embed="rId2"/>
          <a:stretch>
            <a:fillRect/>
          </a:stretch>
        </p:blipFill>
        <p:spPr bwMode="auto">
          <a:xfrm>
            <a:off x="381000" y="6354919"/>
            <a:ext cx="3200400" cy="364310"/>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title" hasCustomPrompt="1"/>
          </p:nvPr>
        </p:nvSpPr>
        <p:spPr>
          <a:xfrm>
            <a:off x="831851" y="1709740"/>
            <a:ext cx="10515600" cy="2852737"/>
          </a:xfrm>
        </p:spPr>
        <p:txBody>
          <a:bodyPr anchor="b">
            <a:normAutofit/>
          </a:bodyPr>
          <a:lstStyle>
            <a:lvl1pPr>
              <a:defRPr sz="4400" b="1" i="0">
                <a:solidFill>
                  <a:srgbClr val="263F6A"/>
                </a:solidFill>
                <a:latin typeface="Arial" panose="020B0604020202020204" pitchFamily="34" charset="0"/>
                <a:ea typeface="Arial" panose="020B0604020202020204" pitchFamily="34" charset="0"/>
                <a:cs typeface="Arial" panose="020B0604020202020204" pitchFamily="34" charset="0"/>
              </a:defRPr>
            </a:lvl1pPr>
          </a:lstStyle>
          <a:p>
            <a:r>
              <a:rPr lang="en-US" dirty="0"/>
              <a:t>Section header goes here</a:t>
            </a:r>
          </a:p>
        </p:txBody>
      </p:sp>
      <p:sp>
        <p:nvSpPr>
          <p:cNvPr id="3" name="Text Placeholder 2"/>
          <p:cNvSpPr>
            <a:spLocks noGrp="1"/>
          </p:cNvSpPr>
          <p:nvPr>
            <p:ph type="body" idx="1" hasCustomPrompt="1"/>
          </p:nvPr>
        </p:nvSpPr>
        <p:spPr>
          <a:xfrm>
            <a:off x="831851" y="4589465"/>
            <a:ext cx="10515600" cy="1500187"/>
          </a:xfrm>
        </p:spPr>
        <p:txBody>
          <a:bodyPr/>
          <a:lstStyle>
            <a:lvl1pPr marL="0" indent="0">
              <a:buNone/>
              <a:defRPr sz="2400" b="0" i="0">
                <a:solidFill>
                  <a:srgbClr val="92A2BD"/>
                </a:solidFill>
                <a:latin typeface="Arial" panose="020B0604020202020204" pitchFamily="34" charset="0"/>
                <a:ea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Section subhead goes here</a:t>
            </a: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11"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rgbClr val="21314D"/>
                </a:solidFill>
              </a:defRPr>
            </a:lvl1pPr>
          </a:lstStyle>
          <a:p>
            <a:pPr algn="r"/>
            <a:endParaRPr lang="en-US" dirty="0"/>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2212442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ECBA9AA-1DB6-4B95-9987-6F465C4D3F7A}"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8"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rgbClr val="21314D"/>
                </a:solidFill>
              </a:defRPr>
            </a:lvl1pPr>
          </a:lstStyle>
          <a:p>
            <a:pPr algn="r"/>
            <a:endParaRPr lang="en-US" dirty="0"/>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2716852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BA9AA-1DB6-4B95-9987-6F465C4D3F7A}"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rgbClr val="21314D"/>
                </a:solidFill>
              </a:defRPr>
            </a:lvl1pPr>
          </a:lstStyle>
          <a:p>
            <a:pPr algn="r"/>
            <a:endParaRPr lang="en-US" dirty="0"/>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1123398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819005"/>
            <a:ext cx="5157787" cy="92954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1817096"/>
            <a:ext cx="5157787" cy="41569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819005"/>
            <a:ext cx="5183188" cy="92954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1817096"/>
            <a:ext cx="5183188" cy="41569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BA9AA-1DB6-4B95-9987-6F465C4D3F7A}" type="datetimeFigureOut">
              <a:rPr lang="en-US" smtClean="0"/>
              <a:t>5/9/2023</a:t>
            </a:fld>
            <a:endParaRPr lang="en-US"/>
          </a:p>
        </p:txBody>
      </p:sp>
      <p:sp>
        <p:nvSpPr>
          <p:cNvPr id="8" name="Footer Placeholder 7"/>
          <p:cNvSpPr>
            <a:spLocks noGrp="1"/>
          </p:cNvSpPr>
          <p:nvPr>
            <p:ph type="ftr" sz="quarter" idx="11"/>
          </p:nvPr>
        </p:nvSpPr>
        <p:spPr/>
        <p:txBody>
          <a:bodyPr/>
          <a:lstStyle/>
          <a:p>
            <a:endParaRPr lang="en-US"/>
          </a:p>
        </p:txBody>
      </p:sp>
      <p:sp>
        <p:nvSpPr>
          <p:cNvPr id="10" name="Slide Number Placeholder 5"/>
          <p:cNvSpPr>
            <a:spLocks noGrp="1"/>
          </p:cNvSpPr>
          <p:nvPr>
            <p:ph type="sldNum" sz="quarter" idx="12"/>
          </p:nvPr>
        </p:nvSpPr>
        <p:spPr>
          <a:xfrm>
            <a:off x="8671560" y="6356350"/>
            <a:ext cx="2743200" cy="365125"/>
          </a:xfrm>
          <a:prstGeom prst="rect">
            <a:avLst/>
          </a:prstGeom>
        </p:spPr>
        <p:txBody>
          <a:bodyPr/>
          <a:lstStyle>
            <a:lvl1pPr>
              <a:defRPr sz="1050">
                <a:solidFill>
                  <a:srgbClr val="21314D"/>
                </a:solidFill>
              </a:defRPr>
            </a:lvl1pPr>
          </a:lstStyle>
          <a:p>
            <a:pPr algn="r"/>
            <a:endParaRPr lang="en-US" dirty="0"/>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259226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C2BC71D-0003-024E-9F29-71C949747F4A}"/>
              </a:ext>
            </a:extLst>
          </p:cNvPr>
          <p:cNvPicPr/>
          <p:nvPr userDrawn="1"/>
        </p:nvPicPr>
        <p:blipFill>
          <a:blip r:embed="rId2"/>
          <a:stretch>
            <a:fillRect/>
          </a:stretch>
        </p:blipFill>
        <p:spPr bwMode="auto">
          <a:xfrm>
            <a:off x="381000" y="6354919"/>
            <a:ext cx="3200400" cy="364310"/>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title" hasCustomPrompt="1"/>
          </p:nvPr>
        </p:nvSpPr>
        <p:spPr>
          <a:xfrm>
            <a:off x="831851" y="1709740"/>
            <a:ext cx="10515600" cy="2852737"/>
          </a:xfrm>
        </p:spPr>
        <p:txBody>
          <a:bodyPr anchor="b">
            <a:normAutofit/>
          </a:bodyPr>
          <a:lstStyle>
            <a:lvl1pPr>
              <a:defRPr sz="4400" b="1" i="0">
                <a:solidFill>
                  <a:srgbClr val="263F6A"/>
                </a:solidFill>
                <a:latin typeface="Arial" panose="020B0604020202020204" pitchFamily="34" charset="0"/>
                <a:ea typeface="Arial" panose="020B0604020202020204" pitchFamily="34" charset="0"/>
                <a:cs typeface="Arial" panose="020B0604020202020204" pitchFamily="34" charset="0"/>
              </a:defRPr>
            </a:lvl1pPr>
          </a:lstStyle>
          <a:p>
            <a:r>
              <a:rPr lang="en-US" dirty="0"/>
              <a:t>Section header goes here</a:t>
            </a:r>
          </a:p>
        </p:txBody>
      </p:sp>
      <p:sp>
        <p:nvSpPr>
          <p:cNvPr id="3" name="Text Placeholder 2"/>
          <p:cNvSpPr>
            <a:spLocks noGrp="1"/>
          </p:cNvSpPr>
          <p:nvPr>
            <p:ph type="body" idx="1" hasCustomPrompt="1"/>
          </p:nvPr>
        </p:nvSpPr>
        <p:spPr>
          <a:xfrm>
            <a:off x="831851" y="4589465"/>
            <a:ext cx="10515600" cy="1500187"/>
          </a:xfrm>
        </p:spPr>
        <p:txBody>
          <a:bodyPr/>
          <a:lstStyle>
            <a:lvl1pPr marL="0" indent="0">
              <a:buNone/>
              <a:defRPr sz="2400" b="0" i="0">
                <a:solidFill>
                  <a:srgbClr val="92A2BD"/>
                </a:solidFill>
                <a:latin typeface="Arial" panose="020B0604020202020204" pitchFamily="34" charset="0"/>
                <a:ea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Section subhead goes here</a:t>
            </a: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11"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rgbClr val="21314D"/>
                </a:solidFill>
              </a:defRPr>
            </a:lvl1pPr>
          </a:lstStyle>
          <a:p>
            <a:pPr algn="r"/>
            <a:endParaRPr lang="en-US" dirty="0"/>
          </a:p>
          <a:p>
            <a:pPr algn="r"/>
            <a:fld id="{FAA3E255-DCE9-1E4B-905B-DD6A887BD484}" type="slidenum">
              <a:rPr lang="en-US" smtClean="0"/>
              <a:pPr algn="r"/>
              <a:t>‹#›</a:t>
            </a:fld>
            <a:endParaRPr lang="en-US" dirty="0"/>
          </a:p>
        </p:txBody>
      </p:sp>
      <p:sp>
        <p:nvSpPr>
          <p:cNvPr id="14" name="Rectangle 13"/>
          <p:cNvSpPr/>
          <p:nvPr userDrawn="1"/>
        </p:nvSpPr>
        <p:spPr>
          <a:xfrm>
            <a:off x="0" y="6183085"/>
            <a:ext cx="12192000" cy="666206"/>
          </a:xfrm>
          <a:prstGeom prst="rect">
            <a:avLst/>
          </a:prstGeom>
          <a:solidFill>
            <a:srgbClr val="21314D"/>
          </a:solidFill>
          <a:ln>
            <a:solidFill>
              <a:srgbClr val="2131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pic>
        <p:nvPicPr>
          <p:cNvPr id="15" name="Picture 14">
            <a:extLst>
              <a:ext uri="{FF2B5EF4-FFF2-40B4-BE49-F238E27FC236}">
                <a16:creationId xmlns:a16="http://schemas.microsoft.com/office/drawing/2014/main" id="{08E7ABF0-DEE6-F34C-98A7-7FC5808DF58A}"/>
              </a:ext>
            </a:extLst>
          </p:cNvPr>
          <p:cNvPicPr/>
          <p:nvPr userDrawn="1"/>
        </p:nvPicPr>
        <p:blipFill>
          <a:blip r:embed="rId3">
            <a:extLst>
              <a:ext uri="{28A0092B-C50C-407E-A947-70E740481C1C}">
                <a14:useLocalDpi xmlns:a14="http://schemas.microsoft.com/office/drawing/2010/main" val="0"/>
              </a:ext>
            </a:extLst>
          </a:blip>
          <a:stretch>
            <a:fillRect/>
          </a:stretch>
        </p:blipFill>
        <p:spPr bwMode="auto">
          <a:xfrm>
            <a:off x="389132" y="6373243"/>
            <a:ext cx="318413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9368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a:t>Click to edit Master title style</a:t>
            </a:r>
            <a:endParaRPr lang="en-US" dirty="0"/>
          </a:p>
        </p:txBody>
      </p:sp>
      <p:sp>
        <p:nvSpPr>
          <p:cNvPr id="15" name="Rectangle 14"/>
          <p:cNvSpPr/>
          <p:nvPr userDrawn="1"/>
        </p:nvSpPr>
        <p:spPr>
          <a:xfrm>
            <a:off x="-9728" y="6265545"/>
            <a:ext cx="1220172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5/9/2023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pic>
        <p:nvPicPr>
          <p:cNvPr id="10" name="Picture 9">
            <a:extLst>
              <a:ext uri="{FF2B5EF4-FFF2-40B4-BE49-F238E27FC236}">
                <a16:creationId xmlns:a16="http://schemas.microsoft.com/office/drawing/2014/main" id="{E3C7278D-9F84-1645-9C4A-4B5FD9D68954}"/>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
        <p:nvSpPr>
          <p:cNvPr id="11"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chemeClr val="bg1"/>
                </a:solidFill>
              </a:defRPr>
            </a:lvl1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213633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245326"/>
            <a:ext cx="5181600" cy="4931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245326"/>
            <a:ext cx="5181600" cy="4931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5/9/2023</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8" name="Rectangle 7"/>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4" name="Picture 13">
            <a:extLst>
              <a:ext uri="{FF2B5EF4-FFF2-40B4-BE49-F238E27FC236}">
                <a16:creationId xmlns:a16="http://schemas.microsoft.com/office/drawing/2014/main" id="{AA977242-14B3-B24E-8B0C-44E4362EFCBD}"/>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
        <p:nvSpPr>
          <p:cNvPr id="11" name="Slide Number Placeholder 5"/>
          <p:cNvSpPr txBox="1">
            <a:spLocks/>
          </p:cNvSpPr>
          <p:nvPr userDrawn="1"/>
        </p:nvSpPr>
        <p:spPr>
          <a:xfrm>
            <a:off x="8671560" y="6356350"/>
            <a:ext cx="2743200" cy="365125"/>
          </a:xfrm>
          <a:prstGeom prst="rect">
            <a:avLst/>
          </a:prstGeom>
        </p:spPr>
        <p:txBody>
          <a:bodyPr/>
          <a:lstStyle>
            <a:defPPr>
              <a:defRPr lang="en-US"/>
            </a:defPPr>
            <a:lvl1pPr marL="0" algn="l"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169185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001892"/>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1886766"/>
            <a:ext cx="5157787" cy="40263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001892"/>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1886766"/>
            <a:ext cx="5183188" cy="40263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5/9/2023</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10" name="Rectangle 9"/>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6" name="Picture 15">
            <a:extLst>
              <a:ext uri="{FF2B5EF4-FFF2-40B4-BE49-F238E27FC236}">
                <a16:creationId xmlns:a16="http://schemas.microsoft.com/office/drawing/2014/main" id="{32B57081-B141-9B4E-9482-F401745054EE}"/>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
        <p:nvSpPr>
          <p:cNvPr id="13" name="Slide Number Placeholder 5"/>
          <p:cNvSpPr txBox="1">
            <a:spLocks/>
          </p:cNvSpPr>
          <p:nvPr userDrawn="1"/>
        </p:nvSpPr>
        <p:spPr>
          <a:xfrm>
            <a:off x="8671560" y="6356350"/>
            <a:ext cx="2743200" cy="365125"/>
          </a:xfrm>
          <a:prstGeom prst="rect">
            <a:avLst/>
          </a:prstGeom>
        </p:spPr>
        <p:txBody>
          <a:bodyPr/>
          <a:lstStyle>
            <a:defPPr>
              <a:defRPr lang="en-US"/>
            </a:defPPr>
            <a:lvl1pPr marL="0" algn="l"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a:p>
          <a:p>
            <a:pPr algn="r"/>
            <a:fld id="{FAA3E255-DCE9-1E4B-905B-DD6A887BD484}" type="slidenum">
              <a:rPr lang="en-US" smtClean="0"/>
              <a:pPr algn="r"/>
              <a:t>‹#›</a:t>
            </a:fld>
            <a:endParaRPr lang="en-US" dirty="0"/>
          </a:p>
        </p:txBody>
      </p:sp>
      <p:sp>
        <p:nvSpPr>
          <p:cNvPr id="14" name="Title Placeholder 1"/>
          <p:cNvSpPr>
            <a:spLocks noGrp="1"/>
          </p:cNvSpPr>
          <p:nvPr>
            <p:ph type="title"/>
          </p:nvPr>
        </p:nvSpPr>
        <p:spPr>
          <a:xfrm>
            <a:off x="838200" y="208373"/>
            <a:ext cx="10515600" cy="73215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1187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5/9/2023</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6" name="Rectangle 5"/>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2" name="Picture 11">
            <a:extLst>
              <a:ext uri="{FF2B5EF4-FFF2-40B4-BE49-F238E27FC236}">
                <a16:creationId xmlns:a16="http://schemas.microsoft.com/office/drawing/2014/main" id="{43F1F743-16CE-3043-9E24-77715B0645DA}"/>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
        <p:nvSpPr>
          <p:cNvPr id="9" name="Slide Number Placeholder 5"/>
          <p:cNvSpPr txBox="1">
            <a:spLocks/>
          </p:cNvSpPr>
          <p:nvPr userDrawn="1"/>
        </p:nvSpPr>
        <p:spPr>
          <a:xfrm>
            <a:off x="8671560" y="6356350"/>
            <a:ext cx="2743200" cy="365125"/>
          </a:xfrm>
          <a:prstGeom prst="rect">
            <a:avLst/>
          </a:prstGeom>
        </p:spPr>
        <p:txBody>
          <a:bodyPr/>
          <a:lstStyle>
            <a:defPPr>
              <a:defRPr lang="en-US"/>
            </a:defPPr>
            <a:lvl1pPr marL="0" algn="l"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131159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Title 2"/>
          <p:cNvSpPr txBox="1">
            <a:spLocks/>
          </p:cNvSpPr>
          <p:nvPr userDrawn="1"/>
        </p:nvSpPr>
        <p:spPr>
          <a:xfrm>
            <a:off x="838202" y="5746528"/>
            <a:ext cx="13016751" cy="7793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rgbClr val="21314D"/>
                </a:solidFill>
                <a:latin typeface="Gotham Medium" charset="0"/>
                <a:ea typeface="Gotham Medium" charset="0"/>
                <a:cs typeface="Gotham Medium" charset="0"/>
              </a:defRPr>
            </a:lvl1pPr>
          </a:lstStyle>
          <a:p>
            <a:r>
              <a:rPr lang="en-US" sz="4400" b="1" i="0" dirty="0">
                <a:latin typeface="Arial" panose="020B0604020202020204" pitchFamily="34" charset="0"/>
                <a:cs typeface="Arial" panose="020B0604020202020204" pitchFamily="34" charset="0"/>
              </a:rPr>
              <a:t>Headline Copy Goes Here</a:t>
            </a:r>
          </a:p>
        </p:txBody>
      </p:sp>
      <p:sp>
        <p:nvSpPr>
          <p:cNvPr id="10" name="Picture Placeholder 2"/>
          <p:cNvSpPr>
            <a:spLocks noGrp="1"/>
          </p:cNvSpPr>
          <p:nvPr>
            <p:ph type="pic" idx="1"/>
          </p:nvPr>
        </p:nvSpPr>
        <p:spPr>
          <a:xfrm>
            <a:off x="0" y="1"/>
            <a:ext cx="12192000" cy="557703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7"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rgbClr val="21314D"/>
                </a:solidFill>
              </a:defRPr>
            </a:lvl1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213109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10048" y="-10048"/>
            <a:ext cx="12202048" cy="6868048"/>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4" name="Picture 3"/>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552941"/>
            <a:ext cx="10356915" cy="5825765"/>
          </a:xfrm>
          <a:prstGeom prst="rect">
            <a:avLst/>
          </a:prstGeom>
        </p:spPr>
      </p:pic>
      <p:sp>
        <p:nvSpPr>
          <p:cNvPr id="5" name="Subtitle 2"/>
          <p:cNvSpPr>
            <a:spLocks noGrp="1"/>
          </p:cNvSpPr>
          <p:nvPr>
            <p:ph type="subTitle" idx="1" hasCustomPrompt="1"/>
          </p:nvPr>
        </p:nvSpPr>
        <p:spPr>
          <a:xfrm>
            <a:off x="2046399" y="2531096"/>
            <a:ext cx="9144000" cy="1655762"/>
          </a:xfrm>
        </p:spPr>
        <p:txBody>
          <a:bodyPr>
            <a:normAutofit/>
          </a:bodyPr>
          <a:lstStyle>
            <a:lvl1pPr marL="0" indent="0">
              <a:buNone/>
              <a:defRPr sz="40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dirty="0">
                <a:solidFill>
                  <a:schemeClr val="bg1"/>
                </a:solidFill>
              </a:rPr>
              <a:t>“Quote goes here.”</a:t>
            </a:r>
          </a:p>
        </p:txBody>
      </p:sp>
    </p:spTree>
    <p:extLst>
      <p:ext uri="{BB962C8B-B14F-4D97-AF65-F5344CB8AC3E}">
        <p14:creationId xmlns:p14="http://schemas.microsoft.com/office/powerpoint/2010/main" val="22439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7060252" y="982464"/>
            <a:ext cx="4862405" cy="1794085"/>
          </a:xfrm>
        </p:spPr>
        <p:txBody>
          <a:bodyPr/>
          <a:lstStyle/>
          <a:p>
            <a:r>
              <a:rPr lang="en-US"/>
              <a:t>Click to edit Master title style</a:t>
            </a:r>
            <a:endParaRPr lang="en-US" dirty="0"/>
          </a:p>
        </p:txBody>
      </p:sp>
      <p:sp>
        <p:nvSpPr>
          <p:cNvPr id="4" name="Content Placeholder 2"/>
          <p:cNvSpPr>
            <a:spLocks noGrp="1"/>
          </p:cNvSpPr>
          <p:nvPr>
            <p:ph idx="1"/>
          </p:nvPr>
        </p:nvSpPr>
        <p:spPr>
          <a:xfrm>
            <a:off x="7060253" y="3052261"/>
            <a:ext cx="4862404" cy="1975926"/>
          </a:xfrm>
        </p:spPr>
        <p:txBody>
          <a:bodyPr/>
          <a:lstStyle/>
          <a:p>
            <a:pPr lvl="0"/>
            <a:r>
              <a:rPr lang="en-US"/>
              <a:t>Click to edit Master text styles</a:t>
            </a:r>
          </a:p>
          <a:p>
            <a:pPr lvl="1"/>
            <a:r>
              <a:rPr lang="en-US"/>
              <a:t>Second level</a:t>
            </a:r>
          </a:p>
        </p:txBody>
      </p:sp>
      <p:sp>
        <p:nvSpPr>
          <p:cNvPr id="6" name="Picture Placeholder 2"/>
          <p:cNvSpPr>
            <a:spLocks noGrp="1"/>
          </p:cNvSpPr>
          <p:nvPr>
            <p:ph type="pic" idx="10"/>
          </p:nvPr>
        </p:nvSpPr>
        <p:spPr>
          <a:xfrm>
            <a:off x="0" y="3"/>
            <a:ext cx="6890995" cy="685799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7"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rgbClr val="21314D"/>
                </a:solidFill>
              </a:defRPr>
            </a:lvl1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53956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08373"/>
            <a:ext cx="10515600" cy="732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314994"/>
            <a:ext cx="10515600" cy="4861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chemeClr val="bg1"/>
                </a:solidFill>
              </a:defRPr>
            </a:lvl1pPr>
          </a:lstStyle>
          <a:p>
            <a:pPr algn="r"/>
            <a:endParaRPr lang="en-US"/>
          </a:p>
          <a:p>
            <a:pPr algn="r"/>
            <a:fld id="{FAA3E255-DCE9-1E4B-905B-DD6A887BD484}" type="slidenum">
              <a:rPr lang="en-US" smtClean="0"/>
              <a:pPr algn="r"/>
              <a:t>‹#›</a:t>
            </a:fld>
            <a:endParaRPr lang="en-US" dirty="0"/>
          </a:p>
        </p:txBody>
      </p:sp>
    </p:spTree>
    <p:extLst>
      <p:ext uri="{BB962C8B-B14F-4D97-AF65-F5344CB8AC3E}">
        <p14:creationId xmlns:p14="http://schemas.microsoft.com/office/powerpoint/2010/main" val="75734776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61" r:id="rId8"/>
    <p:sldLayoutId id="2147483660" r:id="rId9"/>
    <p:sldLayoutId id="2147483656" r:id="rId10"/>
    <p:sldLayoutId id="2147483657" r:id="rId11"/>
    <p:sldLayoutId id="2147483658" r:id="rId12"/>
    <p:sldLayoutId id="2147483659" r:id="rId13"/>
  </p:sldLayoutIdLst>
  <p:txStyles>
    <p:titleStyle>
      <a:lvl1pPr algn="l" defTabSz="914377" rtl="0" eaLnBrk="1" latinLnBrk="0" hangingPunct="1">
        <a:lnSpc>
          <a:spcPct val="90000"/>
        </a:lnSpc>
        <a:spcBef>
          <a:spcPct val="0"/>
        </a:spcBef>
        <a:buNone/>
        <a:defRPr sz="4000" b="1" i="0" kern="1200">
          <a:solidFill>
            <a:srgbClr val="21314D"/>
          </a:solidFill>
          <a:latin typeface="Arial" panose="020B0604020202020204" pitchFamily="34" charset="0"/>
          <a:ea typeface="Arial" panose="020B0604020202020204" pitchFamily="34" charset="0"/>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a:buChar char="•"/>
        <a:defRPr sz="2800" b="0" i="0" kern="1200">
          <a:solidFill>
            <a:srgbClr val="21314D"/>
          </a:solidFill>
          <a:latin typeface="Arial" panose="020B0604020202020204" pitchFamily="34" charset="0"/>
          <a:ea typeface="Arial" panose="020B0604020202020204" pitchFamily="34" charset="0"/>
          <a:cs typeface="Arial" panose="020B0604020202020204" pitchFamily="34" charset="0"/>
        </a:defRPr>
      </a:lvl1pPr>
      <a:lvl2pPr marL="685783" indent="-228594" algn="l" defTabSz="914377" rtl="0" eaLnBrk="1" latinLnBrk="0" hangingPunct="1">
        <a:lnSpc>
          <a:spcPct val="90000"/>
        </a:lnSpc>
        <a:spcBef>
          <a:spcPts val="500"/>
        </a:spcBef>
        <a:buFont typeface="Wingdings" panose="05000000000000000000" pitchFamily="2" charset="2"/>
        <a:buChar char="§"/>
        <a:defRPr sz="2400" b="0" i="0" kern="1200">
          <a:solidFill>
            <a:srgbClr val="21314D"/>
          </a:solidFill>
          <a:latin typeface="Arial" panose="020B0604020202020204" pitchFamily="34" charset="0"/>
          <a:ea typeface="Arial" panose="020B0604020202020204" pitchFamily="34" charset="0"/>
          <a:cs typeface="Arial" panose="020B0604020202020204" pitchFamily="34" charset="0"/>
        </a:defRPr>
      </a:lvl2pPr>
      <a:lvl3pPr marL="1142971" indent="-228594" algn="l" defTabSz="914377" rtl="0" eaLnBrk="1" latinLnBrk="0" hangingPunct="1">
        <a:lnSpc>
          <a:spcPct val="90000"/>
        </a:lnSpc>
        <a:spcBef>
          <a:spcPts val="500"/>
        </a:spcBef>
        <a:buFont typeface="Calibri Light" panose="020F0302020204030204" pitchFamily="34" charset="0"/>
        <a:buChar char="‒"/>
        <a:defRPr sz="2000" b="0" i="0" kern="1200">
          <a:solidFill>
            <a:srgbClr val="21314D"/>
          </a:solidFill>
          <a:latin typeface="Arial" panose="020B0604020202020204" pitchFamily="34" charset="0"/>
          <a:ea typeface="Arial" panose="020B0604020202020204" pitchFamily="34" charset="0"/>
          <a:cs typeface="Arial" panose="020B0604020202020204" pitchFamily="34" charset="0"/>
        </a:defRPr>
      </a:lvl3pPr>
      <a:lvl4pPr marL="1600160" indent="-228594" algn="l" defTabSz="914377" rtl="0" eaLnBrk="1" latinLnBrk="0" hangingPunct="1">
        <a:lnSpc>
          <a:spcPct val="90000"/>
        </a:lnSpc>
        <a:spcBef>
          <a:spcPts val="500"/>
        </a:spcBef>
        <a:buFont typeface="Arial"/>
        <a:buChar char="•"/>
        <a:defRPr sz="1800" b="0" i="0" kern="1200">
          <a:solidFill>
            <a:srgbClr val="21314D"/>
          </a:solidFill>
          <a:latin typeface="Arial" panose="020B0604020202020204" pitchFamily="34" charset="0"/>
          <a:ea typeface="Arial" panose="020B0604020202020204" pitchFamily="34" charset="0"/>
          <a:cs typeface="Arial" panose="020B0604020202020204" pitchFamily="34" charset="0"/>
        </a:defRPr>
      </a:lvl4pPr>
      <a:lvl5pPr marL="2057349" indent="-228594" algn="l" defTabSz="914377" rtl="0" eaLnBrk="1" latinLnBrk="0" hangingPunct="1">
        <a:lnSpc>
          <a:spcPct val="90000"/>
        </a:lnSpc>
        <a:spcBef>
          <a:spcPts val="500"/>
        </a:spcBef>
        <a:buFont typeface="Wingdings" panose="05000000000000000000" pitchFamily="2" charset="2"/>
        <a:buChar char="§"/>
        <a:defRPr sz="1800" b="0" i="0" kern="1200">
          <a:solidFill>
            <a:srgbClr val="21314D"/>
          </a:solidFill>
          <a:latin typeface="Arial" panose="020B0604020202020204" pitchFamily="34" charset="0"/>
          <a:ea typeface="Arial" panose="020B0604020202020204" pitchFamily="34" charset="0"/>
          <a:cs typeface="Arial" panose="020B0604020202020204" pitchFamily="34"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175657"/>
            <a:ext cx="10515600" cy="5001306"/>
          </a:xfrm>
          <a:prstGeom prst="rect">
            <a:avLst/>
          </a:prstGeom>
        </p:spPr>
        <p:txBody>
          <a:bodyPr vert="horz" lIns="91440" tIns="45720" rIns="91440" bIns="45720" rtlCol="0">
            <a:normAutofit/>
          </a:bodyPr>
          <a:lstStyle/>
          <a:p>
            <a:pPr marL="228594" marR="0" lvl="0" indent="-228594" algn="l" defTabSz="914377"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dirty="0">
                <a:ln>
                  <a:noFill/>
                </a:ln>
                <a:solidFill>
                  <a:srgbClr val="21314D"/>
                </a:solidFill>
                <a:effectLst/>
                <a:uLnTx/>
                <a:uFillTx/>
                <a:latin typeface="Arial" panose="020B0604020202020204" pitchFamily="34" charset="0"/>
                <a:cs typeface="Arial" panose="020B0604020202020204" pitchFamily="34" charset="0"/>
              </a:rPr>
              <a:t>Click to edit Master text styles</a:t>
            </a:r>
          </a:p>
          <a:p>
            <a:pPr marL="685783" marR="0" lvl="1" indent="-228594" algn="l" defTabSz="914377"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21314D"/>
                </a:solidFill>
                <a:effectLst/>
                <a:uLnTx/>
                <a:uFillTx/>
                <a:latin typeface="Arial" panose="020B0604020202020204" pitchFamily="34" charset="0"/>
                <a:cs typeface="Arial" panose="020B0604020202020204" pitchFamily="34" charset="0"/>
              </a:rPr>
              <a:t>Second level</a:t>
            </a:r>
          </a:p>
          <a:p>
            <a:pPr marL="1142971" marR="0" lvl="2" indent="-228594" algn="l" defTabSz="914377" rtl="0" eaLnBrk="1" fontAlgn="auto" latinLnBrk="0" hangingPunct="1">
              <a:lnSpc>
                <a:spcPct val="90000"/>
              </a:lnSpc>
              <a:spcBef>
                <a:spcPts val="500"/>
              </a:spcBef>
              <a:spcAft>
                <a:spcPts val="0"/>
              </a:spcAft>
              <a:buClrTx/>
              <a:buSzTx/>
              <a:buFont typeface="Calibri Light" panose="020F0302020204030204" pitchFamily="34" charset="0"/>
              <a:buChar char="‒"/>
              <a:tabLst/>
              <a:defRPr/>
            </a:pPr>
            <a:r>
              <a:rPr kumimoji="0" lang="en-US" sz="2000" b="0" i="0" u="none" strike="noStrike" kern="1200" cap="none" spc="0" normalizeH="0" baseline="0" noProof="0" dirty="0">
                <a:ln>
                  <a:noFill/>
                </a:ln>
                <a:solidFill>
                  <a:srgbClr val="21314D"/>
                </a:solidFill>
                <a:effectLst/>
                <a:uLnTx/>
                <a:uFillTx/>
                <a:latin typeface="Arial" panose="020B0604020202020204" pitchFamily="34" charset="0"/>
                <a:cs typeface="Arial" panose="020B0604020202020204" pitchFamily="34" charset="0"/>
              </a:rPr>
              <a:t>Third level</a:t>
            </a:r>
          </a:p>
          <a:p>
            <a:pPr marL="1600160" marR="0" lvl="3" indent="-228594" algn="l" defTabSz="914377" rtl="0" eaLnBrk="1" fontAlgn="auto" latinLnBrk="0" hangingPunct="1">
              <a:lnSpc>
                <a:spcPct val="90000"/>
              </a:lnSpc>
              <a:spcBef>
                <a:spcPts val="500"/>
              </a:spcBef>
              <a:spcAft>
                <a:spcPts val="0"/>
              </a:spcAft>
              <a:buClrTx/>
              <a:buSzTx/>
              <a:buFont typeface="Arial"/>
              <a:buChar char="•"/>
              <a:tabLst/>
              <a:defRPr/>
            </a:pPr>
            <a:r>
              <a:rPr kumimoji="0" lang="en-US" sz="1800" b="0" i="0" u="none" strike="noStrike" kern="1200" cap="none" spc="0" normalizeH="0" baseline="0" noProof="0" dirty="0">
                <a:ln>
                  <a:noFill/>
                </a:ln>
                <a:solidFill>
                  <a:srgbClr val="21314D"/>
                </a:solidFill>
                <a:effectLst/>
                <a:uLnTx/>
                <a:uFillTx/>
                <a:latin typeface="Arial" panose="020B0604020202020204" pitchFamily="34" charset="0"/>
                <a:cs typeface="Arial" panose="020B0604020202020204" pitchFamily="34" charset="0"/>
              </a:rPr>
              <a:t>Fourth level</a:t>
            </a:r>
          </a:p>
          <a:p>
            <a:pPr marL="2057349" marR="0" lvl="4" indent="-228594" algn="l" defTabSz="914377"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21314D"/>
                </a:solidFill>
                <a:effectLst/>
                <a:uLnTx/>
                <a:uFillTx/>
                <a:latin typeface="Arial" panose="020B0604020202020204" pitchFamily="34" charset="0"/>
                <a:cs typeface="Arial" panose="020B0604020202020204" pitchFamily="34" charset="0"/>
              </a:rPr>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BA9AA-1DB6-4B95-9987-6F465C4D3F7A}" type="datetimeFigureOut">
              <a:rPr lang="en-US" smtClean="0"/>
              <a:t>5/9/2023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8671560" y="6356350"/>
            <a:ext cx="2743200" cy="365125"/>
          </a:xfrm>
          <a:prstGeom prst="rect">
            <a:avLst/>
          </a:prstGeom>
        </p:spPr>
        <p:txBody>
          <a:bodyPr/>
          <a:lstStyle>
            <a:lvl1pPr>
              <a:defRPr sz="1050">
                <a:solidFill>
                  <a:srgbClr val="21314D"/>
                </a:solidFill>
              </a:defRPr>
            </a:lvl1pPr>
          </a:lstStyle>
          <a:p>
            <a:pPr algn="r"/>
            <a:endParaRPr lang="en-US" dirty="0"/>
          </a:p>
          <a:p>
            <a:pPr algn="r"/>
            <a:fld id="{FAA3E255-DCE9-1E4B-905B-DD6A887BD484}" type="slidenum">
              <a:rPr lang="en-US" smtClean="0"/>
              <a:pPr algn="r"/>
              <a:t>‹#›</a:t>
            </a:fld>
            <a:endParaRPr lang="en-US" dirty="0"/>
          </a:p>
        </p:txBody>
      </p:sp>
      <p:sp>
        <p:nvSpPr>
          <p:cNvPr id="9" name="Title Placeholder 1"/>
          <p:cNvSpPr txBox="1">
            <a:spLocks/>
          </p:cNvSpPr>
          <p:nvPr userDrawn="1"/>
        </p:nvSpPr>
        <p:spPr>
          <a:xfrm>
            <a:off x="838200" y="208373"/>
            <a:ext cx="10515600" cy="7321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Click to edit Master title style</a:t>
            </a:r>
          </a:p>
        </p:txBody>
      </p:sp>
    </p:spTree>
    <p:extLst>
      <p:ext uri="{BB962C8B-B14F-4D97-AF65-F5344CB8AC3E}">
        <p14:creationId xmlns:p14="http://schemas.microsoft.com/office/powerpoint/2010/main" val="1137913282"/>
      </p:ext>
    </p:extLst>
  </p:cSld>
  <p:clrMap bg1="lt1" tx1="dk1" bg2="lt2" tx2="dk2" accent1="accent1" accent2="accent2" accent3="accent3" accent4="accent4" accent5="accent5" accent6="accent6" hlink="hlink" folHlink="folHlink"/>
  <p:sldLayoutIdLst>
    <p:sldLayoutId id="2147483668" r:id="rId1"/>
    <p:sldLayoutId id="2147483664" r:id="rId2"/>
    <p:sldLayoutId id="2147483666" r:id="rId3"/>
    <p:sldLayoutId id="214748366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marR="0" indent="-228594" algn="l" defTabSz="914377" rtl="0" eaLnBrk="1" fontAlgn="auto" latinLnBrk="0" hangingPunct="1">
        <a:lnSpc>
          <a:spcPct val="90000"/>
        </a:lnSpc>
        <a:spcBef>
          <a:spcPts val="1000"/>
        </a:spcBef>
        <a:spcAft>
          <a:spcPts val="0"/>
        </a:spcAft>
        <a:buClrTx/>
        <a:buSzTx/>
        <a:buFont typeface="Arial"/>
        <a:buChar char="•"/>
        <a:tabLst/>
        <a:defRPr sz="2800" kern="1200">
          <a:solidFill>
            <a:schemeClr val="tx1"/>
          </a:solidFill>
          <a:latin typeface="+mn-lt"/>
          <a:ea typeface="+mn-ea"/>
          <a:cs typeface="+mn-cs"/>
        </a:defRPr>
      </a:lvl1pPr>
      <a:lvl2pPr marL="685783" marR="0" indent="-228594" algn="l" defTabSz="914377" rtl="0" eaLnBrk="1" fontAlgn="auto" latinLnBrk="0" hangingPunct="1">
        <a:lnSpc>
          <a:spcPct val="90000"/>
        </a:lnSpc>
        <a:spcBef>
          <a:spcPts val="500"/>
        </a:spcBef>
        <a:spcAft>
          <a:spcPts val="0"/>
        </a:spcAft>
        <a:buClrTx/>
        <a:buSzTx/>
        <a:buFont typeface="Wingdings" panose="05000000000000000000" pitchFamily="2" charset="2"/>
        <a:buChar char="§"/>
        <a:tabLst/>
        <a:defRPr sz="2400" kern="1200">
          <a:solidFill>
            <a:schemeClr val="tx1"/>
          </a:solidFill>
          <a:latin typeface="+mn-lt"/>
          <a:ea typeface="+mn-ea"/>
          <a:cs typeface="+mn-cs"/>
        </a:defRPr>
      </a:lvl2pPr>
      <a:lvl3pPr marL="1142971" marR="0" indent="-228594" algn="l" defTabSz="914377" rtl="0" eaLnBrk="1" fontAlgn="auto" latinLnBrk="0" hangingPunct="1">
        <a:lnSpc>
          <a:spcPct val="90000"/>
        </a:lnSpc>
        <a:spcBef>
          <a:spcPts val="500"/>
        </a:spcBef>
        <a:spcAft>
          <a:spcPts val="0"/>
        </a:spcAft>
        <a:buClrTx/>
        <a:buSzTx/>
        <a:buFont typeface="Calibri Light" panose="020F0302020204030204" pitchFamily="34" charset="0"/>
        <a:buChar char="‒"/>
        <a:tabLst/>
        <a:defRPr sz="2000" kern="1200">
          <a:solidFill>
            <a:schemeClr val="tx1"/>
          </a:solidFill>
          <a:latin typeface="+mn-lt"/>
          <a:ea typeface="+mn-ea"/>
          <a:cs typeface="+mn-cs"/>
        </a:defRPr>
      </a:lvl3pPr>
      <a:lvl4pPr marL="1600160" marR="0" indent="-228594" algn="l" defTabSz="914377" rtl="0" eaLnBrk="1" fontAlgn="auto" latinLnBrk="0" hangingPunct="1">
        <a:lnSpc>
          <a:spcPct val="90000"/>
        </a:lnSpc>
        <a:spcBef>
          <a:spcPts val="500"/>
        </a:spcBef>
        <a:spcAft>
          <a:spcPts val="0"/>
        </a:spcAft>
        <a:buClrTx/>
        <a:buSzTx/>
        <a:buFont typeface="Arial"/>
        <a:buChar char="•"/>
        <a:tabLst/>
        <a:defRPr sz="1800" kern="1200">
          <a:solidFill>
            <a:schemeClr val="tx1"/>
          </a:solidFill>
          <a:latin typeface="+mn-lt"/>
          <a:ea typeface="+mn-ea"/>
          <a:cs typeface="+mn-cs"/>
        </a:defRPr>
      </a:lvl4pPr>
      <a:lvl5pPr marL="2057349" marR="0" indent="-228594" algn="l" defTabSz="914377" rtl="0" eaLnBrk="1" fontAlgn="auto" latinLnBrk="0" hangingPunct="1">
        <a:lnSpc>
          <a:spcPct val="90000"/>
        </a:lnSpc>
        <a:spcBef>
          <a:spcPts val="500"/>
        </a:spcBef>
        <a:spcAft>
          <a:spcPts val="0"/>
        </a:spcAft>
        <a:buClrTx/>
        <a:buSzTx/>
        <a:buFont typeface="Wingdings" panose="05000000000000000000" pitchFamily="2" charset="2"/>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Compensation Updates</a:t>
            </a:r>
          </a:p>
        </p:txBody>
      </p:sp>
      <p:sp>
        <p:nvSpPr>
          <p:cNvPr id="3" name="Subtitle 2"/>
          <p:cNvSpPr>
            <a:spLocks noGrp="1"/>
          </p:cNvSpPr>
          <p:nvPr>
            <p:ph type="subTitle" idx="1"/>
          </p:nvPr>
        </p:nvSpPr>
        <p:spPr>
          <a:xfrm>
            <a:off x="395371" y="3561449"/>
            <a:ext cx="9144000" cy="1655762"/>
          </a:xfrm>
        </p:spPr>
        <p:txBody>
          <a:bodyPr/>
          <a:lstStyle/>
          <a:p>
            <a:r>
              <a:rPr lang="en-US" dirty="0"/>
              <a:t>Faculty Senate Discussion</a:t>
            </a:r>
          </a:p>
          <a:p>
            <a:r>
              <a:rPr lang="en-US" dirty="0"/>
              <a:t>May 9, 2023</a:t>
            </a:r>
          </a:p>
        </p:txBody>
      </p:sp>
    </p:spTree>
    <p:extLst>
      <p:ext uri="{BB962C8B-B14F-4D97-AF65-F5344CB8AC3E}">
        <p14:creationId xmlns:p14="http://schemas.microsoft.com/office/powerpoint/2010/main" val="201888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0117C9-F0F6-48E7-A95F-B8B097DBAF0C}"/>
              </a:ext>
            </a:extLst>
          </p:cNvPr>
          <p:cNvSpPr>
            <a:spLocks noGrp="1"/>
          </p:cNvSpPr>
          <p:nvPr>
            <p:ph type="title"/>
          </p:nvPr>
        </p:nvSpPr>
        <p:spPr/>
        <p:txBody>
          <a:bodyPr/>
          <a:lstStyle/>
          <a:p>
            <a:r>
              <a:rPr lang="en-US" dirty="0"/>
              <a:t>Overview</a:t>
            </a:r>
          </a:p>
        </p:txBody>
      </p:sp>
      <p:sp>
        <p:nvSpPr>
          <p:cNvPr id="5" name="Content Placeholder 4">
            <a:extLst>
              <a:ext uri="{FF2B5EF4-FFF2-40B4-BE49-F238E27FC236}">
                <a16:creationId xmlns:a16="http://schemas.microsoft.com/office/drawing/2014/main" id="{E179E327-A393-488E-8299-DA7AD9A976D4}"/>
              </a:ext>
            </a:extLst>
          </p:cNvPr>
          <p:cNvSpPr>
            <a:spLocks noGrp="1"/>
          </p:cNvSpPr>
          <p:nvPr>
            <p:ph idx="1"/>
          </p:nvPr>
        </p:nvSpPr>
        <p:spPr/>
        <p:txBody>
          <a:bodyPr/>
          <a:lstStyle/>
          <a:p>
            <a:r>
              <a:rPr lang="en-US" dirty="0"/>
              <a:t>Segal Pay Equity Analysis</a:t>
            </a:r>
          </a:p>
          <a:p>
            <a:r>
              <a:rPr lang="en-US" dirty="0"/>
              <a:t>Mines Compensation Philosophy</a:t>
            </a:r>
          </a:p>
          <a:p>
            <a:r>
              <a:rPr lang="en-US" dirty="0"/>
              <a:t>Questions</a:t>
            </a:r>
          </a:p>
          <a:p>
            <a:pPr marL="0" indent="0">
              <a:buNone/>
            </a:pPr>
            <a:endParaRPr lang="en-US" dirty="0"/>
          </a:p>
          <a:p>
            <a:endParaRPr lang="en-US" dirty="0"/>
          </a:p>
        </p:txBody>
      </p:sp>
    </p:spTree>
    <p:extLst>
      <p:ext uri="{BB962C8B-B14F-4D97-AF65-F5344CB8AC3E}">
        <p14:creationId xmlns:p14="http://schemas.microsoft.com/office/powerpoint/2010/main" val="122883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5818A-DC3C-6901-3008-150848EC2BDC}"/>
              </a:ext>
            </a:extLst>
          </p:cNvPr>
          <p:cNvSpPr>
            <a:spLocks noGrp="1"/>
          </p:cNvSpPr>
          <p:nvPr>
            <p:ph type="title"/>
          </p:nvPr>
        </p:nvSpPr>
        <p:spPr/>
        <p:txBody>
          <a:bodyPr>
            <a:normAutofit/>
          </a:bodyPr>
          <a:lstStyle/>
          <a:p>
            <a:r>
              <a:rPr lang="en-US" dirty="0"/>
              <a:t>Segal Pay Equity Analysis</a:t>
            </a:r>
          </a:p>
        </p:txBody>
      </p:sp>
      <p:sp>
        <p:nvSpPr>
          <p:cNvPr id="7" name="Content Placeholder 5">
            <a:extLst>
              <a:ext uri="{FF2B5EF4-FFF2-40B4-BE49-F238E27FC236}">
                <a16:creationId xmlns:a16="http://schemas.microsoft.com/office/drawing/2014/main" id="{032530F9-C200-40D2-B4D4-46283E58D0DD}"/>
              </a:ext>
            </a:extLst>
          </p:cNvPr>
          <p:cNvSpPr>
            <a:spLocks noGrp="1"/>
          </p:cNvSpPr>
          <p:nvPr>
            <p:ph idx="1"/>
          </p:nvPr>
        </p:nvSpPr>
        <p:spPr>
          <a:xfrm>
            <a:off x="838200" y="1314994"/>
            <a:ext cx="10515600" cy="4861969"/>
          </a:xfrm>
        </p:spPr>
        <p:txBody>
          <a:bodyPr/>
          <a:lstStyle/>
          <a:p>
            <a:r>
              <a:rPr lang="en-US" dirty="0"/>
              <a:t>A pay equity analysis looks at pay and pay practices within an organization to establish if there are any unjustified differences in pay.</a:t>
            </a:r>
          </a:p>
          <a:p>
            <a:r>
              <a:rPr lang="en-US" dirty="0"/>
              <a:t>A pay equity analysis does not necessarily identify perceived compression and is not an external market study.</a:t>
            </a:r>
          </a:p>
          <a:p>
            <a:r>
              <a:rPr lang="en-US" dirty="0"/>
              <a:t>Across Mines there were three cohorts:  Academic Faculty, Administrative Faculty and Classifieds.</a:t>
            </a:r>
          </a:p>
          <a:p>
            <a:r>
              <a:rPr lang="en-US" dirty="0"/>
              <a:t>Overall the data looked really good and there will be few pay changes related specifically to the pay equity analysis.</a:t>
            </a:r>
          </a:p>
        </p:txBody>
      </p:sp>
    </p:spTree>
    <p:extLst>
      <p:ext uri="{BB962C8B-B14F-4D97-AF65-F5344CB8AC3E}">
        <p14:creationId xmlns:p14="http://schemas.microsoft.com/office/powerpoint/2010/main" val="307540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97972-58F2-4DC8-AD0D-062BD2532E38}"/>
              </a:ext>
            </a:extLst>
          </p:cNvPr>
          <p:cNvSpPr>
            <a:spLocks noGrp="1"/>
          </p:cNvSpPr>
          <p:nvPr>
            <p:ph type="title"/>
          </p:nvPr>
        </p:nvSpPr>
        <p:spPr/>
        <p:txBody>
          <a:bodyPr>
            <a:normAutofit/>
          </a:bodyPr>
          <a:lstStyle/>
          <a:p>
            <a:r>
              <a:rPr lang="en-US" dirty="0"/>
              <a:t>Mines Compensation Philosophy</a:t>
            </a:r>
          </a:p>
        </p:txBody>
      </p:sp>
      <p:sp>
        <p:nvSpPr>
          <p:cNvPr id="3" name="Content Placeholder 2">
            <a:extLst>
              <a:ext uri="{FF2B5EF4-FFF2-40B4-BE49-F238E27FC236}">
                <a16:creationId xmlns:a16="http://schemas.microsoft.com/office/drawing/2014/main" id="{B29DCA48-2D31-4DD9-9817-EF35617FE0F3}"/>
              </a:ext>
            </a:extLst>
          </p:cNvPr>
          <p:cNvSpPr>
            <a:spLocks noGrp="1"/>
          </p:cNvSpPr>
          <p:nvPr>
            <p:ph idx="1"/>
          </p:nvPr>
        </p:nvSpPr>
        <p:spPr>
          <a:xfrm>
            <a:off x="838200" y="996308"/>
            <a:ext cx="10515600" cy="4861969"/>
          </a:xfrm>
        </p:spPr>
        <p:txBody>
          <a:bodyPr>
            <a:noAutofit/>
          </a:bodyPr>
          <a:lstStyle/>
          <a:p>
            <a:pPr marL="0" indent="0" fontAlgn="base">
              <a:buNone/>
            </a:pPr>
            <a:r>
              <a:rPr lang="en-US" sz="1400" dirty="0"/>
              <a:t>To be a top of mind, nationally recognized university, Colorado School of Mines utilizes a compensation philosophy that positions total rewards offerings (direct salary and indirect benefits) to be market competitive within higher education. This combination of rewards is key to attracting, developing, and retaining the diverse workforce needed to fulfill the vision, mission, values, and strategic goals of the University.  In addition, Mines prides itself on having a comprehensive benefits program that includes robust health and wellness benefits for all employees. </a:t>
            </a:r>
          </a:p>
          <a:p>
            <a:pPr marL="0" indent="0" fontAlgn="base">
              <a:buNone/>
            </a:pPr>
            <a:r>
              <a:rPr lang="en-US" sz="1400" dirty="0"/>
              <a:t>Colorado School of Mines champions equitable, market-driven, competitive pay practices within an established set of guiding principles:</a:t>
            </a:r>
          </a:p>
          <a:p>
            <a:pPr marL="0" indent="0" fontAlgn="base">
              <a:buNone/>
            </a:pPr>
            <a:endParaRPr lang="en-US" sz="1400" dirty="0"/>
          </a:p>
          <a:p>
            <a:pPr fontAlgn="base"/>
            <a:r>
              <a:rPr lang="en-US" sz="1400" b="1" dirty="0"/>
              <a:t>Market Competitive Pay:</a:t>
            </a:r>
            <a:r>
              <a:rPr lang="en-US" sz="1400" dirty="0"/>
              <a:t> Compensation for all employees in-line with the relevant labor market for work performed.</a:t>
            </a:r>
          </a:p>
          <a:p>
            <a:pPr fontAlgn="base"/>
            <a:r>
              <a:rPr lang="en-US" sz="1400" b="1" dirty="0"/>
              <a:t>Pay Program Equity: </a:t>
            </a:r>
            <a:r>
              <a:rPr lang="en-US" sz="1400" dirty="0"/>
              <a:t>Administer compensation programs to be internally fair and equitable across similarly situated positions and use the six compensable factors in the CO Equal Pay for Equal Work Act. Mines maintains a commitment to nondiscrimination, affirmative action, equal opportunity and equal access as reflected in the administration of its policies, procedures, programs and activities and in its efforts to achieve a diverse student body and workforce.</a:t>
            </a:r>
          </a:p>
          <a:p>
            <a:pPr fontAlgn="base"/>
            <a:r>
              <a:rPr lang="en-US" sz="1400" b="1" dirty="0"/>
              <a:t>Program Flexibility:</a:t>
            </a:r>
            <a:r>
              <a:rPr lang="en-US" sz="1400" dirty="0"/>
              <a:t> Mines’ compensation programs are designed to be agile in relation to evolving market trends, talent supply, and best practices. </a:t>
            </a:r>
          </a:p>
          <a:p>
            <a:pPr fontAlgn="base"/>
            <a:r>
              <a:rPr lang="en-US" sz="1400" b="1" dirty="0"/>
              <a:t>Pay Communication:</a:t>
            </a:r>
            <a:r>
              <a:rPr lang="en-US" sz="1400" dirty="0"/>
              <a:t> Communicate openly with employees about their salary range, compensation, and total rewards value proposition. Post all jobs with hiring ranges in accordance with the CO Equal Pay for Equal Work Act.</a:t>
            </a:r>
          </a:p>
          <a:p>
            <a:pPr marL="0" indent="0">
              <a:buNone/>
            </a:pPr>
            <a:r>
              <a:rPr lang="en-US" sz="1400" dirty="0"/>
              <a:t> </a:t>
            </a:r>
          </a:p>
          <a:p>
            <a:pPr marL="0" indent="0">
              <a:buNone/>
            </a:pPr>
            <a:r>
              <a:rPr lang="en-US" sz="1200" b="1" i="1" dirty="0"/>
              <a:t>The compensation program is reviewed annually to adjust as other factors and emerging trends arise and to ensure ongoing equity and market competitiveness. </a:t>
            </a:r>
            <a:r>
              <a:rPr lang="en-US" sz="1200" dirty="0"/>
              <a:t> </a:t>
            </a:r>
          </a:p>
        </p:txBody>
      </p:sp>
    </p:spTree>
    <p:extLst>
      <p:ext uri="{BB962C8B-B14F-4D97-AF65-F5344CB8AC3E}">
        <p14:creationId xmlns:p14="http://schemas.microsoft.com/office/powerpoint/2010/main" val="166120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A7DA-537D-4246-A6E4-EB0B19E6F2AF}"/>
              </a:ext>
            </a:extLst>
          </p:cNvPr>
          <p:cNvSpPr>
            <a:spLocks noGrp="1"/>
          </p:cNvSpPr>
          <p:nvPr>
            <p:ph type="title"/>
          </p:nvPr>
        </p:nvSpPr>
        <p:spPr/>
        <p:txBody>
          <a:bodyPr/>
          <a:lstStyle/>
          <a:p>
            <a:r>
              <a:rPr lang="en-US" dirty="0"/>
              <a:t>Compensation Strategy</a:t>
            </a:r>
          </a:p>
        </p:txBody>
      </p:sp>
      <p:sp>
        <p:nvSpPr>
          <p:cNvPr id="3" name="Content Placeholder 2">
            <a:extLst>
              <a:ext uri="{FF2B5EF4-FFF2-40B4-BE49-F238E27FC236}">
                <a16:creationId xmlns:a16="http://schemas.microsoft.com/office/drawing/2014/main" id="{B43642C0-6D80-4233-B78E-0732F1D48413}"/>
              </a:ext>
            </a:extLst>
          </p:cNvPr>
          <p:cNvSpPr>
            <a:spLocks noGrp="1"/>
          </p:cNvSpPr>
          <p:nvPr>
            <p:ph idx="1"/>
          </p:nvPr>
        </p:nvSpPr>
        <p:spPr/>
        <p:txBody>
          <a:bodyPr/>
          <a:lstStyle/>
          <a:p>
            <a:pPr lvl="0">
              <a:lnSpc>
                <a:spcPct val="100000"/>
              </a:lnSpc>
              <a:spcAft>
                <a:spcPts val="600"/>
              </a:spcAft>
            </a:pPr>
            <a:r>
              <a:rPr lang="en-US" dirty="0"/>
              <a:t>The Total Rewards team is committed to Mines’ Compensation Philosophy.</a:t>
            </a:r>
          </a:p>
          <a:p>
            <a:pPr lvl="1">
              <a:lnSpc>
                <a:spcPct val="100000"/>
              </a:lnSpc>
              <a:spcAft>
                <a:spcPts val="600"/>
              </a:spcAft>
            </a:pPr>
            <a:r>
              <a:rPr lang="en-US" dirty="0"/>
              <a:t>Market check at time of hire, including internal equity analysis</a:t>
            </a:r>
          </a:p>
          <a:p>
            <a:pPr lvl="1">
              <a:lnSpc>
                <a:spcPct val="100000"/>
              </a:lnSpc>
              <a:spcAft>
                <a:spcPts val="600"/>
              </a:spcAft>
            </a:pPr>
            <a:r>
              <a:rPr lang="en-US" dirty="0"/>
              <a:t>Conduct periodic market check</a:t>
            </a:r>
          </a:p>
          <a:p>
            <a:pPr lvl="1">
              <a:lnSpc>
                <a:spcPct val="100000"/>
              </a:lnSpc>
              <a:spcAft>
                <a:spcPts val="600"/>
              </a:spcAft>
            </a:pPr>
            <a:r>
              <a:rPr lang="en-US" dirty="0"/>
              <a:t>Opportunity to address market and compression concerns during annual increase process</a:t>
            </a:r>
          </a:p>
          <a:p>
            <a:pPr lvl="0">
              <a:lnSpc>
                <a:spcPct val="100000"/>
              </a:lnSpc>
              <a:spcAft>
                <a:spcPts val="600"/>
              </a:spcAft>
            </a:pPr>
            <a:r>
              <a:rPr lang="en-US" dirty="0"/>
              <a:t>If you have a compensation concern please reach out to your supervisor who can coordinate with Total Rewards</a:t>
            </a:r>
          </a:p>
        </p:txBody>
      </p:sp>
    </p:spTree>
    <p:extLst>
      <p:ext uri="{BB962C8B-B14F-4D97-AF65-F5344CB8AC3E}">
        <p14:creationId xmlns:p14="http://schemas.microsoft.com/office/powerpoint/2010/main" val="72915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1FD3A-1672-4818-9877-A8E696633ED9}"/>
              </a:ext>
            </a:extLst>
          </p:cNvPr>
          <p:cNvSpPr>
            <a:spLocks noGrp="1"/>
          </p:cNvSpPr>
          <p:nvPr>
            <p:ph type="title"/>
          </p:nvPr>
        </p:nvSpPr>
        <p:spPr/>
        <p:txBody>
          <a:bodyPr/>
          <a:lstStyle/>
          <a:p>
            <a:r>
              <a:rPr lang="en-US" dirty="0"/>
              <a:t>Questions</a:t>
            </a:r>
          </a:p>
        </p:txBody>
      </p:sp>
      <p:sp>
        <p:nvSpPr>
          <p:cNvPr id="5" name="Text Placeholder 4">
            <a:extLst>
              <a:ext uri="{FF2B5EF4-FFF2-40B4-BE49-F238E27FC236}">
                <a16:creationId xmlns:a16="http://schemas.microsoft.com/office/drawing/2014/main" id="{F2122691-5BA5-4DEC-BB5F-951F9BE28B7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19569387"/>
      </p:ext>
    </p:extLst>
  </p:cSld>
  <p:clrMapOvr>
    <a:masterClrMapping/>
  </p:clrMapOvr>
</p:sld>
</file>

<file path=ppt/theme/theme1.xml><?xml version="1.0" encoding="utf-8"?>
<a:theme xmlns:a="http://schemas.openxmlformats.org/drawingml/2006/main" name="Office Theme">
  <a:themeElements>
    <a:clrScheme name="Mines Colors">
      <a:dk1>
        <a:srgbClr val="21314D"/>
      </a:dk1>
      <a:lt1>
        <a:srgbClr val="FFFFFF"/>
      </a:lt1>
      <a:dk2>
        <a:srgbClr val="263F6A"/>
      </a:dk2>
      <a:lt2>
        <a:srgbClr val="FFFFFF"/>
      </a:lt2>
      <a:accent1>
        <a:srgbClr val="B2B4B3"/>
      </a:accent1>
      <a:accent2>
        <a:srgbClr val="CED5DD"/>
      </a:accent2>
      <a:accent3>
        <a:srgbClr val="263F6A"/>
      </a:accent3>
      <a:accent4>
        <a:srgbClr val="D2492A"/>
      </a:accent4>
      <a:accent5>
        <a:srgbClr val="92A2BD"/>
      </a:accent5>
      <a:accent6>
        <a:srgbClr val="21314D"/>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5602050-C749-4C7E-97CA-A0CABABACB28}" vid="{97284545-0F7E-4D47-A7F4-57F8A976CDF2}"/>
    </a:ext>
  </a:extLst>
</a:theme>
</file>

<file path=ppt/theme/theme2.xml><?xml version="1.0" encoding="utf-8"?>
<a:theme xmlns:a="http://schemas.openxmlformats.org/drawingml/2006/main" name="Custom Design">
  <a:themeElements>
    <a:clrScheme name="Mines Colors">
      <a:dk1>
        <a:srgbClr val="21314D"/>
      </a:dk1>
      <a:lt1>
        <a:srgbClr val="FFFFFF"/>
      </a:lt1>
      <a:dk2>
        <a:srgbClr val="263F6A"/>
      </a:dk2>
      <a:lt2>
        <a:srgbClr val="FFFFFF"/>
      </a:lt2>
      <a:accent1>
        <a:srgbClr val="B2B4B3"/>
      </a:accent1>
      <a:accent2>
        <a:srgbClr val="CED5DD"/>
      </a:accent2>
      <a:accent3>
        <a:srgbClr val="263F6A"/>
      </a:accent3>
      <a:accent4>
        <a:srgbClr val="D2492A"/>
      </a:accent4>
      <a:accent5>
        <a:srgbClr val="92A2BD"/>
      </a:accent5>
      <a:accent6>
        <a:srgbClr val="21314D"/>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5602050-C749-4C7E-97CA-A0CABABACB28}" vid="{56626084-C869-4BBA-A327-CA44FE2675E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E49FFE3552FD4E97129F0672406CB1" ma:contentTypeVersion="13" ma:contentTypeDescription="Create a new document." ma:contentTypeScope="" ma:versionID="c2e3febd042c0400bf9cd7f4c6d1e650">
  <xsd:schema xmlns:xsd="http://www.w3.org/2001/XMLSchema" xmlns:xs="http://www.w3.org/2001/XMLSchema" xmlns:p="http://schemas.microsoft.com/office/2006/metadata/properties" xmlns:ns3="e3573d3f-5516-4ab2-b1cd-6f611eb0da4a" xmlns:ns4="57eef065-c568-4594-833f-aad2904d116e" targetNamespace="http://schemas.microsoft.com/office/2006/metadata/properties" ma:root="true" ma:fieldsID="0eba56b3a2e1ecc25de9bf07c9bd63c0" ns3:_="" ns4:_="">
    <xsd:import namespace="e3573d3f-5516-4ab2-b1cd-6f611eb0da4a"/>
    <xsd:import namespace="57eef065-c568-4594-833f-aad2904d116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573d3f-5516-4ab2-b1cd-6f611eb0da4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ef065-c568-4594-833f-aad2904d116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8B72FC-9342-44F3-A4B7-7C088FE1D7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573d3f-5516-4ab2-b1cd-6f611eb0da4a"/>
    <ds:schemaRef ds:uri="57eef065-c568-4594-833f-aad2904d11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143815-3E46-482C-ABB3-0490F6205D59}">
  <ds:schemaRefs>
    <ds:schemaRef ds:uri="http://purl.org/dc/terms/"/>
    <ds:schemaRef ds:uri="e3573d3f-5516-4ab2-b1cd-6f611eb0da4a"/>
    <ds:schemaRef ds:uri="http://schemas.microsoft.com/office/2006/metadata/properties"/>
    <ds:schemaRef ds:uri="http://schemas.microsoft.com/office/infopath/2007/PartnerControls"/>
    <ds:schemaRef ds:uri="http://purl.org/dc/elements/1.1/"/>
    <ds:schemaRef ds:uri="57eef065-c568-4594-833f-aad2904d116e"/>
    <ds:schemaRef ds:uri="http://schemas.openxmlformats.org/package/2006/metadata/core-properties"/>
    <ds:schemaRef ds:uri="http://schemas.microsoft.com/office/2006/documentManagement/types"/>
    <ds:schemaRef ds:uri="http://purl.org/dc/dcmitype/"/>
    <ds:schemaRef ds:uri="http://www.w3.org/XML/1998/namespace"/>
  </ds:schemaRefs>
</ds:datastoreItem>
</file>

<file path=customXml/itemProps3.xml><?xml version="1.0" encoding="utf-8"?>
<ds:datastoreItem xmlns:ds="http://schemas.openxmlformats.org/officeDocument/2006/customXml" ds:itemID="{A334D354-97B0-4873-AB49-B1024AE1A0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Mines_PPT_FAO_Template New (1)</Template>
  <TotalTime>30446</TotalTime>
  <Words>737</Words>
  <Application>Microsoft Office PowerPoint</Application>
  <PresentationFormat>Widescreen</PresentationFormat>
  <Paragraphs>47</Paragraphs>
  <Slides>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Gotham</vt:lpstr>
      <vt:lpstr>Gotham Book</vt:lpstr>
      <vt:lpstr>Wingdings</vt:lpstr>
      <vt:lpstr>Office Theme</vt:lpstr>
      <vt:lpstr>Custom Design</vt:lpstr>
      <vt:lpstr>Compensation Updates</vt:lpstr>
      <vt:lpstr>Overview</vt:lpstr>
      <vt:lpstr>Segal Pay Equity Analysis</vt:lpstr>
      <vt:lpstr>Mines Compensation Philosophy</vt:lpstr>
      <vt:lpstr>Compensation Strategy</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subject/>
  <dc:creator>Christine Homer</dc:creator>
  <cp:keywords/>
  <dc:description/>
  <cp:lastModifiedBy>Brandy Malatesta</cp:lastModifiedBy>
  <cp:revision>144</cp:revision>
  <dcterms:created xsi:type="dcterms:W3CDTF">2021-03-25T11:37:19Z</dcterms:created>
  <dcterms:modified xsi:type="dcterms:W3CDTF">2023-05-11T15:20:17Z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0x01010042E49FFE3552FD4E97129F0672406CB1</vt:lpwstr>
  </property>
</Properties>
</file>