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88" r:id="rId3"/>
    <p:sldId id="287" r:id="rId4"/>
    <p:sldId id="289" r:id="rId5"/>
    <p:sldId id="290" r:id="rId6"/>
    <p:sldId id="293" r:id="rId7"/>
    <p:sldId id="291" r:id="rId8"/>
    <p:sldId id="292" r:id="rId9"/>
    <p:sldId id="294" r:id="rId10"/>
    <p:sldId id="297" r:id="rId11"/>
    <p:sldId id="296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F6A"/>
    <a:srgbClr val="D2492A"/>
    <a:srgbClr val="21314D"/>
    <a:srgbClr val="8B8D8E"/>
    <a:srgbClr val="CED5DD"/>
    <a:srgbClr val="B2B4B3"/>
    <a:srgbClr val="DD5F36"/>
    <a:srgbClr val="92A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61"/>
    <p:restoredTop sz="94667"/>
  </p:normalViewPr>
  <p:slideViewPr>
    <p:cSldViewPr snapToGrid="0" snapToObjects="1">
      <p:cViewPr varScale="1">
        <p:scale>
          <a:sx n="114" d="100"/>
          <a:sy n="114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8" d="100"/>
          <a:sy n="168" d="100"/>
        </p:scale>
        <p:origin x="368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D5C9C-88A3-CA43-B162-DCC4E1E4BE7D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FE5E8-0999-F94A-9937-3F8545B104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1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E6721-7610-43E2-8947-34DFEC1DCC71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13933-228A-444E-9DC7-04C13B3572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085" y="170978"/>
            <a:ext cx="10356915" cy="582576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DF55106-BA85-A046-A450-43480962F8F7}"/>
              </a:ext>
            </a:extLst>
          </p:cNvPr>
          <p:cNvSpPr/>
          <p:nvPr userDrawn="1"/>
        </p:nvSpPr>
        <p:spPr>
          <a:xfrm>
            <a:off x="-34047" y="0"/>
            <a:ext cx="12260094" cy="6265544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20878" y="3287006"/>
            <a:ext cx="911199" cy="0"/>
          </a:xfrm>
          <a:prstGeom prst="line">
            <a:avLst/>
          </a:prstGeom>
          <a:ln w="28575">
            <a:solidFill>
              <a:srgbClr val="D249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08E7ABF0-DEE6-F34C-98A7-7FC5808DF58A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 bwMode="auto">
          <a:xfrm>
            <a:off x="381000" y="6373243"/>
            <a:ext cx="3200400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8B3FD82-CB41-C84B-B706-06F09C4B7CF1}"/>
              </a:ext>
            </a:extLst>
          </p:cNvPr>
          <p:cNvSpPr txBox="1"/>
          <p:nvPr userDrawn="1"/>
        </p:nvSpPr>
        <p:spPr>
          <a:xfrm>
            <a:off x="7478040" y="6407925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rgbClr val="21314D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95371" y="3737295"/>
            <a:ext cx="9144000" cy="1655762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Subhead, name or date goes here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3429AB2-51CA-D34A-933D-348196C30A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085" y="170976"/>
            <a:ext cx="10356915" cy="582576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95371" y="2243579"/>
            <a:ext cx="10803672" cy="719056"/>
          </a:xfrm>
        </p:spPr>
        <p:txBody>
          <a:bodyPr>
            <a:normAutofit/>
          </a:bodyPr>
          <a:lstStyle>
            <a:lvl1pPr>
              <a:defRPr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5400" dirty="0">
                <a:solidFill>
                  <a:schemeClr val="bg1"/>
                </a:solidFill>
              </a:rPr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816478-27A8-5948-917C-6E6357F4BB0B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30F95D-C0F7-B448-B59E-D27295E0C7A5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048" y="-10049"/>
            <a:ext cx="5183189" cy="6943412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0058" y="472281"/>
            <a:ext cx="3932237" cy="1600200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Copy goes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2"/>
            <a:ext cx="7008812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0058" y="2072481"/>
            <a:ext cx="3932237" cy="3811588"/>
          </a:xfrm>
        </p:spPr>
        <p:txBody>
          <a:bodyPr>
            <a:normAutofit/>
          </a:bodyPr>
          <a:lstStyle>
            <a:lvl1pPr marL="457189" indent="-457189">
              <a:buFont typeface="Arial" charset="0"/>
              <a:buChar char="•"/>
              <a:defRPr sz="28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Supporting text goes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1F5E0A-84A7-2F4C-A9C5-069A0CC392D2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5166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0048" y="6265545"/>
            <a:ext cx="1220204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529638-9519-5646-BC6C-4C995584BC00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467B4F-5A8F-3845-8B30-98B83A0003A1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67638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0048" y="6265545"/>
            <a:ext cx="1220204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06899B-D311-B446-8DBB-7D61E82846C1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CB1FB3-2557-BB46-9386-C66D040E875F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148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9728" y="-9729"/>
            <a:ext cx="12201728" cy="626554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92A2B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 goes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2BC71D-0003-024E-9F29-71C949747F4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0" y="6373243"/>
            <a:ext cx="3200400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5715021-AF61-AF4F-9B48-1343FD8CB059}"/>
              </a:ext>
            </a:extLst>
          </p:cNvPr>
          <p:cNvSpPr txBox="1"/>
          <p:nvPr userDrawn="1"/>
        </p:nvSpPr>
        <p:spPr>
          <a:xfrm>
            <a:off x="7478040" y="6407925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rgbClr val="21314D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-9728" y="6265545"/>
            <a:ext cx="1220172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C7278D-9F84-1645-9C4A-4B5FD9D68954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729617-3EE6-934F-B272-92B6163ABCA3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977242-14B3-B24E-8B0C-44E4362EFCBD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053E08-80AB-B043-979E-87B7A1E7EB21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2B57081-B141-9B4E-9482-F401745054EE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A0EA07-1225-FE4C-917E-74A024F5E428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F1F743-16CE-3043-9E24-77715B0645D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1159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38202" y="5746528"/>
            <a:ext cx="13016751" cy="779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21314D"/>
                </a:solidFill>
                <a:latin typeface="Gotham Medium" charset="0"/>
                <a:ea typeface="Gotham Medium" charset="0"/>
                <a:cs typeface="Gotham Medium" charset="0"/>
              </a:defRPr>
            </a:lvl1pPr>
          </a:lstStyle>
          <a:p>
            <a:r>
              <a:rPr lang="en-US" sz="4400" b="1" i="0" dirty="0">
                <a:latin typeface="Arial" panose="020B0604020202020204" pitchFamily="34" charset="0"/>
                <a:cs typeface="Arial" panose="020B0604020202020204" pitchFamily="34" charset="0"/>
              </a:rPr>
              <a:t>Headline Copy Goes 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557703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9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0048" y="-10048"/>
            <a:ext cx="12202048" cy="6868048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085" y="552941"/>
            <a:ext cx="10356915" cy="5825765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46399" y="2531096"/>
            <a:ext cx="9144000" cy="1655762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“Quote goes here.”</a:t>
            </a:r>
          </a:p>
        </p:txBody>
      </p:sp>
    </p:spTree>
    <p:extLst>
      <p:ext uri="{BB962C8B-B14F-4D97-AF65-F5344CB8AC3E}">
        <p14:creationId xmlns:p14="http://schemas.microsoft.com/office/powerpoint/2010/main" val="22439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060252" y="982464"/>
            <a:ext cx="4862405" cy="1794085"/>
          </a:xfrm>
        </p:spPr>
        <p:txBody>
          <a:bodyPr/>
          <a:lstStyle/>
          <a:p>
            <a:r>
              <a:rPr lang="en-US" dirty="0"/>
              <a:t>Headline Copy Goes Here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060253" y="3052261"/>
            <a:ext cx="4862404" cy="1975926"/>
          </a:xfrm>
        </p:spPr>
        <p:txBody>
          <a:bodyPr/>
          <a:lstStyle/>
          <a:p>
            <a:r>
              <a:rPr lang="en-US" dirty="0"/>
              <a:t>Click to add text</a:t>
            </a:r>
          </a:p>
          <a:p>
            <a:r>
              <a:rPr lang="en-US" dirty="0"/>
              <a:t>Click to add text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0" y="3"/>
            <a:ext cx="6890995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478040" y="6407925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rgbClr val="21314D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</p:spTree>
    <p:extLst>
      <p:ext uri="{BB962C8B-B14F-4D97-AF65-F5344CB8AC3E}">
        <p14:creationId xmlns:p14="http://schemas.microsoft.com/office/powerpoint/2010/main" val="5395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center.mines.edu/TDClient/2657/maps/Requests/ServiceDet?ID=49768#postSubmission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Participation Stipends – Accounts Payable</a:t>
            </a:r>
          </a:p>
        </p:txBody>
      </p:sp>
    </p:spTree>
    <p:extLst>
      <p:ext uri="{BB962C8B-B14F-4D97-AF65-F5344CB8AC3E}">
        <p14:creationId xmlns:p14="http://schemas.microsoft.com/office/powerpoint/2010/main" val="2018888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3E226-8FAD-6362-6A71-3951B37A0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A8F22-0A99-B92E-E86E-F73C39A08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Subsequent Payments</a:t>
            </a:r>
          </a:p>
          <a:p>
            <a:pPr lvl="1"/>
            <a:r>
              <a:rPr lang="en-US" dirty="0"/>
              <a:t>Requestor/PI needs to update ticket that subsequent payment is approved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Also, let Accounts Payable know if Participant has dropped or if payment should be delayed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3DEDFE-3CE5-D44F-C3C2-4FA56737C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5557" y="2727637"/>
            <a:ext cx="4734455" cy="25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667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8F113-CBDA-C782-54C1-8D444FB64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for PI/Requestor (AP Needs)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7164BDB-91E3-81AD-33DC-560E430855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3770" y="1588823"/>
            <a:ext cx="7726674" cy="3570573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6A6540-6921-5593-CB69-C2268101CD47}"/>
              </a:ext>
            </a:extLst>
          </p:cNvPr>
          <p:cNvSpPr txBox="1"/>
          <p:nvPr/>
        </p:nvSpPr>
        <p:spPr>
          <a:xfrm>
            <a:off x="419450" y="5293669"/>
            <a:ext cx="9966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Template Available Upon Request</a:t>
            </a:r>
          </a:p>
        </p:txBody>
      </p:sp>
    </p:spTree>
    <p:extLst>
      <p:ext uri="{BB962C8B-B14F-4D97-AF65-F5344CB8AC3E}">
        <p14:creationId xmlns:p14="http://schemas.microsoft.com/office/powerpoint/2010/main" val="266008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CC21F-DB8D-4539-8020-9421DB6B9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6224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CC9D-A5DD-4F9E-8CC5-EB0BA3B5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41ABE-00DA-4EE9-92B0-D47957C9E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275503" cy="4351338"/>
          </a:xfrm>
        </p:spPr>
        <p:txBody>
          <a:bodyPr>
            <a:normAutofit/>
          </a:bodyPr>
          <a:lstStyle/>
          <a:p>
            <a:r>
              <a:rPr lang="en-US" dirty="0"/>
              <a:t>Michael Dunn, Assistant Controller (Interim AP Supervisor Duties)</a:t>
            </a:r>
          </a:p>
          <a:p>
            <a:pPr lvl="1"/>
            <a:r>
              <a:rPr lang="en-US" dirty="0"/>
              <a:t>mdunn1@mines.edu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Ariel Pacheco, Accounts Payable Specialist</a:t>
            </a:r>
          </a:p>
          <a:p>
            <a:pPr lvl="1"/>
            <a:r>
              <a:rPr lang="en-US" dirty="0"/>
              <a:t>ArielPacheco@mines.edu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8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C8979-BD82-4C75-B9AA-1AA909BD7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11F22-E3FB-4B34-B9ED-C44E1BBE0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149668" cy="4351338"/>
          </a:xfrm>
        </p:spPr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Form</a:t>
            </a:r>
          </a:p>
          <a:p>
            <a:r>
              <a:rPr lang="en-US" dirty="0"/>
              <a:t>Funding and Approval</a:t>
            </a:r>
          </a:p>
          <a:p>
            <a:r>
              <a:rPr lang="en-US" dirty="0"/>
              <a:t>Participant Setup</a:t>
            </a:r>
          </a:p>
          <a:p>
            <a:r>
              <a:rPr lang="en-US" dirty="0"/>
              <a:t>Process</a:t>
            </a:r>
          </a:p>
          <a:p>
            <a:r>
              <a:rPr lang="en-US" dirty="0"/>
              <a:t>What Accounts Payable Needs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94648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9400A-86D6-450B-9AB6-E5BBBDC8C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Form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AC481E-BC1E-4B6F-34A3-8CC6A2EF2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801" y="0"/>
            <a:ext cx="4706000" cy="621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C5CE56A-3E14-2A25-C6A9-7B6F1D29D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1" y="0"/>
            <a:ext cx="4782423" cy="621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69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2D45A-BD1E-4269-B848-FB4E1057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&amp;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C0D42-6A02-46D8-9AAD-5D3B37F61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275503" cy="4351338"/>
          </a:xfrm>
        </p:spPr>
        <p:txBody>
          <a:bodyPr/>
          <a:lstStyle/>
          <a:p>
            <a:r>
              <a:rPr lang="en-US" b="1" i="1" u="sng" dirty="0"/>
              <a:t>If Grant Funded – We need ORA approval on the PAPRF form BEFORE payments can be made to participants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If Participant is a Mines Student, Student Financial Aid must also review and approve</a:t>
            </a:r>
          </a:p>
          <a:p>
            <a:endParaRPr lang="en-US" dirty="0"/>
          </a:p>
          <a:p>
            <a:r>
              <a:rPr lang="en-US" dirty="0"/>
              <a:t>PI must review and approve</a:t>
            </a:r>
          </a:p>
          <a:p>
            <a:endParaRPr lang="en-US" dirty="0"/>
          </a:p>
          <a:p>
            <a:r>
              <a:rPr lang="en-US" dirty="0"/>
              <a:t>Participant signs after all these approvals are complete</a:t>
            </a:r>
          </a:p>
        </p:txBody>
      </p:sp>
    </p:spTree>
    <p:extLst>
      <p:ext uri="{BB962C8B-B14F-4D97-AF65-F5344CB8AC3E}">
        <p14:creationId xmlns:p14="http://schemas.microsoft.com/office/powerpoint/2010/main" val="316169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C87BB-E01D-4F12-9F9B-F16B60228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Payment Setup – W-9 (W-8 International)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5A617-915E-4EE9-AF6C-7BD94E444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275503" cy="4351338"/>
          </a:xfrm>
        </p:spPr>
        <p:txBody>
          <a:bodyPr/>
          <a:lstStyle/>
          <a:p>
            <a:r>
              <a:rPr lang="en-US" dirty="0"/>
              <a:t>Only required for Non-Mines Students</a:t>
            </a: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https://helpcenter.mines.edu/TDClient/2657/maps/Requests/ServiceDet?ID=49768#postSubmission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how we establish their CWID in order to pay them!</a:t>
            </a:r>
          </a:p>
          <a:p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must have a CWID to get paid!!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9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40FDA-C7D3-40E0-9F6E-CEA321F18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68055"/>
          </a:xfrm>
        </p:spPr>
        <p:txBody>
          <a:bodyPr>
            <a:normAutofit/>
          </a:bodyPr>
          <a:lstStyle/>
          <a:p>
            <a:r>
              <a:rPr lang="en-US" sz="3600" dirty="0"/>
              <a:t>Payment Setup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9D992-4908-4ABA-9090-82AC749984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67406"/>
            <a:ext cx="11241947" cy="48095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the Non-Mines Participant prefers to be paid via </a:t>
            </a:r>
            <a:r>
              <a:rPr lang="en-US" b="1" i="1" u="sng" dirty="0"/>
              <a:t>Direct Deposit, this setup takes approximately 3-5 Business Days</a:t>
            </a:r>
          </a:p>
          <a:p>
            <a:endParaRPr lang="en-US" dirty="0"/>
          </a:p>
          <a:p>
            <a:r>
              <a:rPr lang="en-US" dirty="0"/>
              <a:t>It also requires one of the following to be submitted in addition to the standard information to establish a CWID</a:t>
            </a:r>
          </a:p>
          <a:p>
            <a:endParaRPr lang="en-US" dirty="0"/>
          </a:p>
          <a:p>
            <a:pPr lvl="1"/>
            <a:r>
              <a:rPr lang="en-US" dirty="0"/>
              <a:t>Bank Letter from the Participant’s Bank </a:t>
            </a:r>
          </a:p>
          <a:p>
            <a:pPr lvl="1"/>
            <a:r>
              <a:rPr lang="en-US" dirty="0"/>
              <a:t>Voided Check</a:t>
            </a:r>
          </a:p>
          <a:p>
            <a:pPr lvl="1"/>
            <a:r>
              <a:rPr lang="en-US" dirty="0"/>
              <a:t>Bank Statement Copy</a:t>
            </a:r>
          </a:p>
          <a:p>
            <a:pPr lvl="1"/>
            <a:endParaRPr lang="en-US" dirty="0"/>
          </a:p>
          <a:p>
            <a:r>
              <a:rPr lang="en-US" dirty="0"/>
              <a:t>We need to verify Account Number, Routing Number, and other institutional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12583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35812-3114-4324-AB40-75E8254C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Payment Setup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37285-59C5-4C97-91C5-0FA4BA7C0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283892" cy="4351338"/>
          </a:xfrm>
        </p:spPr>
        <p:txBody>
          <a:bodyPr/>
          <a:lstStyle/>
          <a:p>
            <a:r>
              <a:rPr lang="en-US" dirty="0"/>
              <a:t>Check Runs are on Tuesdays and Fridays for Accounts Payable</a:t>
            </a:r>
          </a:p>
          <a:p>
            <a:endParaRPr lang="en-US" dirty="0"/>
          </a:p>
          <a:p>
            <a:pPr lvl="1"/>
            <a:r>
              <a:rPr lang="en-US" dirty="0"/>
              <a:t>Typically, Participants are paid on the Friday Check Runs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Recurring PI/Requestor approval needed by COB Wednesday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This approval is made in the TDNext Ticket </a:t>
            </a:r>
          </a:p>
        </p:txBody>
      </p:sp>
    </p:spTree>
    <p:extLst>
      <p:ext uri="{BB962C8B-B14F-4D97-AF65-F5344CB8AC3E}">
        <p14:creationId xmlns:p14="http://schemas.microsoft.com/office/powerpoint/2010/main" val="227982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9BB6D-65E3-4F53-B89D-E50C5947D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9B519-327B-4C5D-A96C-47B3E1EAF7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258725" cy="4351338"/>
          </a:xfrm>
        </p:spPr>
        <p:txBody>
          <a:bodyPr/>
          <a:lstStyle/>
          <a:p>
            <a:r>
              <a:rPr lang="en-US" dirty="0"/>
              <a:t>Submit Completed PAPRF Form (Slide 4) for each participant as an attachment in TDNext ticket </a:t>
            </a:r>
          </a:p>
          <a:p>
            <a:endParaRPr lang="en-US" dirty="0"/>
          </a:p>
          <a:p>
            <a:pPr lvl="1"/>
            <a:r>
              <a:rPr lang="en-US" dirty="0"/>
              <a:t>1 Ticket for each participant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Assuming participant is setup for Direct Deposit or Check – this is what we need to process the first payment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09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5591</TotalTime>
  <Words>356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Gotham</vt:lpstr>
      <vt:lpstr>Gotham Book</vt:lpstr>
      <vt:lpstr>Office Theme</vt:lpstr>
      <vt:lpstr>Participation Stipends – Accounts Payable</vt:lpstr>
      <vt:lpstr>Introduction</vt:lpstr>
      <vt:lpstr>Overview  </vt:lpstr>
      <vt:lpstr>Form</vt:lpstr>
      <vt:lpstr>Funding &amp; Approval</vt:lpstr>
      <vt:lpstr>Payment Setup – W-9 (W-8 International)</vt:lpstr>
      <vt:lpstr>Payment Setup Continued</vt:lpstr>
      <vt:lpstr>Payment Setup Continued</vt:lpstr>
      <vt:lpstr>Process</vt:lpstr>
      <vt:lpstr>Process - Continued</vt:lpstr>
      <vt:lpstr>Insurance for PI/Requestor (AP Needs)</vt:lpstr>
      <vt:lpstr>Questions?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Michael Dunn</cp:lastModifiedBy>
  <cp:revision>90</cp:revision>
  <dcterms:created xsi:type="dcterms:W3CDTF">2017-08-01T15:06:47Z</dcterms:created>
  <dcterms:modified xsi:type="dcterms:W3CDTF">2022-09-15T17:42:19Z</dcterms:modified>
  <cp:category/>
</cp:coreProperties>
</file>