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commentAuthors.xml" ContentType="application/vnd.openxmlformats-officedocument.presentationml.commentAuthors+xml"/>
  <Override PartName="/ppt/comments/comment1.xml" ContentType="application/vnd.openxmlformats-officedocument.presentationml.comment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77" r:id="rId5"/>
    <p:sldMasterId id="2147483686" r:id="rId6"/>
    <p:sldMasterId id="2147483688" r:id="rId7"/>
    <p:sldMasterId id="2147483690"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Lst>
  <p:sldSz cy="6858000" cx="12192000"/>
  <p:notesSz cx="7023100" cy="9309100"/>
  <p:embeddedFontLst>
    <p:embeddedFont>
      <p:font typeface="Roboto Medium"/>
      <p:regular r:id="rId95"/>
      <p:bold r:id="rId96"/>
      <p:italic r:id="rId97"/>
      <p:boldItalic r:id="rId98"/>
    </p:embeddedFont>
    <p:embeddedFont>
      <p:font typeface="Roboto"/>
      <p:regular r:id="rId99"/>
      <p:bold r:id="rId100"/>
      <p:italic r:id="rId101"/>
      <p:boldItalic r:id="rId102"/>
    </p:embeddedFont>
    <p:embeddedFont>
      <p:font typeface="Montserrat Medium"/>
      <p:regular r:id="rId103"/>
      <p:bold r:id="rId104"/>
      <p:italic r:id="rId105"/>
      <p:boldItalic r:id="rId106"/>
    </p:embeddedFont>
    <p:embeddedFont>
      <p:font typeface="Arial Black"/>
      <p:regular r:id="rId10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08" roundtripDataSignature="AMtx7mj4Xy1Sf+S/QmgeQojLXcRVldDR6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Jennifer Davi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42" Type="http://schemas.openxmlformats.org/officeDocument/2006/relationships/slide" Target="slides/slide33.xml"/><Relationship Id="rId47" Type="http://schemas.openxmlformats.org/officeDocument/2006/relationships/slide" Target="slides/slide38.xml"/><Relationship Id="rId21" Type="http://schemas.openxmlformats.org/officeDocument/2006/relationships/slide" Target="slides/slide12.xml"/><Relationship Id="rId84" Type="http://schemas.openxmlformats.org/officeDocument/2006/relationships/slide" Target="slides/slide75.xml"/><Relationship Id="rId89" Type="http://schemas.openxmlformats.org/officeDocument/2006/relationships/slide" Target="slides/slide80.xml"/><Relationship Id="rId63" Type="http://schemas.openxmlformats.org/officeDocument/2006/relationships/slide" Target="slides/slide54.xml"/><Relationship Id="rId68" Type="http://schemas.openxmlformats.org/officeDocument/2006/relationships/slide" Target="slides/slide59.xml"/><Relationship Id="rId107" Type="http://schemas.openxmlformats.org/officeDocument/2006/relationships/font" Target="fonts/ArialBlack-regular.fntdata"/><Relationship Id="rId16" Type="http://schemas.openxmlformats.org/officeDocument/2006/relationships/slide" Target="slides/slide7.xml"/><Relationship Id="rId102" Type="http://schemas.openxmlformats.org/officeDocument/2006/relationships/font" Target="fonts/Roboto-boldItalic.fntdata"/><Relationship Id="rId32" Type="http://schemas.openxmlformats.org/officeDocument/2006/relationships/slide" Target="slides/slide23.xml"/><Relationship Id="rId37" Type="http://schemas.openxmlformats.org/officeDocument/2006/relationships/slide" Target="slides/slide28.xml"/><Relationship Id="rId11" Type="http://schemas.openxmlformats.org/officeDocument/2006/relationships/slide" Target="slides/slide2.xml"/><Relationship Id="rId74" Type="http://schemas.openxmlformats.org/officeDocument/2006/relationships/slide" Target="slides/slide65.xml"/><Relationship Id="rId79" Type="http://schemas.openxmlformats.org/officeDocument/2006/relationships/slide" Target="slides/slide70.xml"/><Relationship Id="rId53" Type="http://schemas.openxmlformats.org/officeDocument/2006/relationships/slide" Target="slides/slide44.xml"/><Relationship Id="rId58" Type="http://schemas.openxmlformats.org/officeDocument/2006/relationships/slide" Target="slides/slide49.xml"/><Relationship Id="rId95" Type="http://schemas.openxmlformats.org/officeDocument/2006/relationships/font" Target="fonts/RobotoMedium-regular.fntdata"/><Relationship Id="rId90" Type="http://schemas.openxmlformats.org/officeDocument/2006/relationships/slide" Target="slides/slide81.xml"/><Relationship Id="rId5" Type="http://schemas.openxmlformats.org/officeDocument/2006/relationships/slideMaster" Target="slideMasters/slideMaster2.xml"/><Relationship Id="rId43" Type="http://schemas.openxmlformats.org/officeDocument/2006/relationships/slide" Target="slides/slide34.xml"/><Relationship Id="rId48" Type="http://schemas.openxmlformats.org/officeDocument/2006/relationships/slide" Target="slides/slide39.xml"/><Relationship Id="rId22" Type="http://schemas.openxmlformats.org/officeDocument/2006/relationships/slide" Target="slides/slide13.xml"/><Relationship Id="rId27" Type="http://schemas.openxmlformats.org/officeDocument/2006/relationships/slide" Target="slides/slide18.xml"/><Relationship Id="rId64" Type="http://schemas.openxmlformats.org/officeDocument/2006/relationships/slide" Target="slides/slide55.xml"/><Relationship Id="rId69" Type="http://schemas.openxmlformats.org/officeDocument/2006/relationships/slide" Target="slides/slide60.xml"/><Relationship Id="rId85" Type="http://schemas.openxmlformats.org/officeDocument/2006/relationships/slide" Target="slides/slide76.xml"/><Relationship Id="rId80" Type="http://schemas.openxmlformats.org/officeDocument/2006/relationships/slide" Target="slides/slide71.xml"/><Relationship Id="rId108" Type="http://customschemas.google.com/relationships/presentationmetadata" Target="metadata"/><Relationship Id="rId103" Type="http://schemas.openxmlformats.org/officeDocument/2006/relationships/font" Target="fonts/MontserratMedium-regular.fntdata"/><Relationship Id="rId33" Type="http://schemas.openxmlformats.org/officeDocument/2006/relationships/slide" Target="slides/slide24.xml"/><Relationship Id="rId38" Type="http://schemas.openxmlformats.org/officeDocument/2006/relationships/slide" Target="slides/slide29.xml"/><Relationship Id="rId12" Type="http://schemas.openxmlformats.org/officeDocument/2006/relationships/slide" Target="slides/slide3.xml"/><Relationship Id="rId17" Type="http://schemas.openxmlformats.org/officeDocument/2006/relationships/slide" Target="slides/slide8.xml"/><Relationship Id="rId59" Type="http://schemas.openxmlformats.org/officeDocument/2006/relationships/slide" Target="slides/slide50.xml"/><Relationship Id="rId96" Type="http://schemas.openxmlformats.org/officeDocument/2006/relationships/font" Target="fonts/RobotoMedium-bold.fntdata"/><Relationship Id="rId91" Type="http://schemas.openxmlformats.org/officeDocument/2006/relationships/slide" Target="slides/slide82.xml"/><Relationship Id="rId75" Type="http://schemas.openxmlformats.org/officeDocument/2006/relationships/slide" Target="slides/slide66.xml"/><Relationship Id="rId70" Type="http://schemas.openxmlformats.org/officeDocument/2006/relationships/slide" Target="slides/slide61.xml"/><Relationship Id="rId54" Type="http://schemas.openxmlformats.org/officeDocument/2006/relationships/slide" Target="slides/slide45.xml"/><Relationship Id="rId1" Type="http://schemas.openxmlformats.org/officeDocument/2006/relationships/theme" Target="theme/theme1.xml"/><Relationship Id="rId6" Type="http://schemas.openxmlformats.org/officeDocument/2006/relationships/slideMaster" Target="slideMasters/slideMaster3.xml"/><Relationship Id="rId106" Type="http://schemas.openxmlformats.org/officeDocument/2006/relationships/font" Target="fonts/MontserratMedium-boldItalic.fntdata"/><Relationship Id="rId49" Type="http://schemas.openxmlformats.org/officeDocument/2006/relationships/slide" Target="slides/slide40.xml"/><Relationship Id="rId36" Type="http://schemas.openxmlformats.org/officeDocument/2006/relationships/slide" Target="slides/slide27.xml"/><Relationship Id="rId23" Type="http://schemas.openxmlformats.org/officeDocument/2006/relationships/slide" Target="slides/slide14.xml"/><Relationship Id="rId28" Type="http://schemas.openxmlformats.org/officeDocument/2006/relationships/slide" Target="slides/slide19.xml"/><Relationship Id="rId15" Type="http://schemas.openxmlformats.org/officeDocument/2006/relationships/slide" Target="slides/slide6.xml"/><Relationship Id="rId57" Type="http://schemas.openxmlformats.org/officeDocument/2006/relationships/slide" Target="slides/slide48.xml"/><Relationship Id="rId44" Type="http://schemas.openxmlformats.org/officeDocument/2006/relationships/slide" Target="slides/slide35.xml"/><Relationship Id="rId101" Type="http://schemas.openxmlformats.org/officeDocument/2006/relationships/font" Target="fonts/Roboto-italic.fntdata"/><Relationship Id="rId31" Type="http://schemas.openxmlformats.org/officeDocument/2006/relationships/slide" Target="slides/slide22.xml"/><Relationship Id="rId94" Type="http://schemas.openxmlformats.org/officeDocument/2006/relationships/slide" Target="slides/slide85.xml"/><Relationship Id="rId99" Type="http://schemas.openxmlformats.org/officeDocument/2006/relationships/font" Target="fonts/Roboto-regular.fntdata"/><Relationship Id="rId10" Type="http://schemas.openxmlformats.org/officeDocument/2006/relationships/slide" Target="slides/slide1.xml"/><Relationship Id="rId86" Type="http://schemas.openxmlformats.org/officeDocument/2006/relationships/slide" Target="slides/slide77.xml"/><Relationship Id="rId81" Type="http://schemas.openxmlformats.org/officeDocument/2006/relationships/slide" Target="slides/slide72.xml"/><Relationship Id="rId73" Type="http://schemas.openxmlformats.org/officeDocument/2006/relationships/slide" Target="slides/slide64.xml"/><Relationship Id="rId78" Type="http://schemas.openxmlformats.org/officeDocument/2006/relationships/slide" Target="slides/slide69.xml"/><Relationship Id="rId65" Type="http://schemas.openxmlformats.org/officeDocument/2006/relationships/slide" Target="slides/slide56.xml"/><Relationship Id="rId60" Type="http://schemas.openxmlformats.org/officeDocument/2006/relationships/slide" Target="slides/slide51.xml"/><Relationship Id="rId52" Type="http://schemas.openxmlformats.org/officeDocument/2006/relationships/slide" Target="slides/slide43.xml"/><Relationship Id="rId4" Type="http://schemas.openxmlformats.org/officeDocument/2006/relationships/slideMaster" Target="slideMasters/slideMaster1.xml"/><Relationship Id="rId9" Type="http://schemas.openxmlformats.org/officeDocument/2006/relationships/notesMaster" Target="notesMasters/notesMaster1.xml"/><Relationship Id="rId39" Type="http://schemas.openxmlformats.org/officeDocument/2006/relationships/slide" Target="slides/slide30.xml"/><Relationship Id="rId13" Type="http://schemas.openxmlformats.org/officeDocument/2006/relationships/slide" Target="slides/slide4.xml"/><Relationship Id="rId18" Type="http://schemas.openxmlformats.org/officeDocument/2006/relationships/slide" Target="slides/slide9.xml"/><Relationship Id="rId109" Type="http://schemas.openxmlformats.org/officeDocument/2006/relationships/customXml" Target="../customXml/item1.xml"/><Relationship Id="rId104" Type="http://schemas.openxmlformats.org/officeDocument/2006/relationships/font" Target="fonts/MontserratMedium-bold.fntdata"/><Relationship Id="rId34" Type="http://schemas.openxmlformats.org/officeDocument/2006/relationships/slide" Target="slides/slide25.xml"/><Relationship Id="rId97" Type="http://schemas.openxmlformats.org/officeDocument/2006/relationships/font" Target="fonts/RobotoMedium-italic.fntdata"/><Relationship Id="rId76" Type="http://schemas.openxmlformats.org/officeDocument/2006/relationships/slide" Target="slides/slide67.xml"/><Relationship Id="rId50" Type="http://schemas.openxmlformats.org/officeDocument/2006/relationships/slide" Target="slides/slide41.xml"/><Relationship Id="rId55" Type="http://schemas.openxmlformats.org/officeDocument/2006/relationships/slide" Target="slides/slide46.xml"/><Relationship Id="rId92" Type="http://schemas.openxmlformats.org/officeDocument/2006/relationships/slide" Target="slides/slide83.xml"/><Relationship Id="rId7" Type="http://schemas.openxmlformats.org/officeDocument/2006/relationships/slideMaster" Target="slideMasters/slideMaster4.xml"/><Relationship Id="rId71" Type="http://schemas.openxmlformats.org/officeDocument/2006/relationships/slide" Target="slides/slide62.xml"/><Relationship Id="rId29" Type="http://schemas.openxmlformats.org/officeDocument/2006/relationships/slide" Target="slides/slide20.xml"/><Relationship Id="rId2" Type="http://schemas.openxmlformats.org/officeDocument/2006/relationships/presProps" Target="presProps.xml"/><Relationship Id="rId40" Type="http://schemas.openxmlformats.org/officeDocument/2006/relationships/slide" Target="slides/slide31.xml"/><Relationship Id="rId45" Type="http://schemas.openxmlformats.org/officeDocument/2006/relationships/slide" Target="slides/slide36.xml"/><Relationship Id="rId24" Type="http://schemas.openxmlformats.org/officeDocument/2006/relationships/slide" Target="slides/slide15.xml"/><Relationship Id="rId87" Type="http://schemas.openxmlformats.org/officeDocument/2006/relationships/slide" Target="slides/slide78.xml"/><Relationship Id="rId66" Type="http://schemas.openxmlformats.org/officeDocument/2006/relationships/slide" Target="slides/slide57.xml"/><Relationship Id="rId110" Type="http://schemas.openxmlformats.org/officeDocument/2006/relationships/customXml" Target="../customXml/item2.xml"/><Relationship Id="rId82" Type="http://schemas.openxmlformats.org/officeDocument/2006/relationships/slide" Target="slides/slide73.xml"/><Relationship Id="rId61" Type="http://schemas.openxmlformats.org/officeDocument/2006/relationships/slide" Target="slides/slide52.xml"/><Relationship Id="rId19" Type="http://schemas.openxmlformats.org/officeDocument/2006/relationships/slide" Target="slides/slide10.xml"/><Relationship Id="rId105" Type="http://schemas.openxmlformats.org/officeDocument/2006/relationships/font" Target="fonts/MontserratMedium-italic.fntdata"/><Relationship Id="rId100" Type="http://schemas.openxmlformats.org/officeDocument/2006/relationships/font" Target="fonts/Roboto-bold.fntdata"/><Relationship Id="rId30" Type="http://schemas.openxmlformats.org/officeDocument/2006/relationships/slide" Target="slides/slide21.xml"/><Relationship Id="rId35" Type="http://schemas.openxmlformats.org/officeDocument/2006/relationships/slide" Target="slides/slide26.xml"/><Relationship Id="rId14" Type="http://schemas.openxmlformats.org/officeDocument/2006/relationships/slide" Target="slides/slide5.xml"/><Relationship Id="rId77" Type="http://schemas.openxmlformats.org/officeDocument/2006/relationships/slide" Target="slides/slide68.xml"/><Relationship Id="rId56" Type="http://schemas.openxmlformats.org/officeDocument/2006/relationships/slide" Target="slides/slide47.xml"/><Relationship Id="rId98" Type="http://schemas.openxmlformats.org/officeDocument/2006/relationships/font" Target="fonts/RobotoMedium-boldItalic.fntdata"/><Relationship Id="rId93" Type="http://schemas.openxmlformats.org/officeDocument/2006/relationships/slide" Target="slides/slide84.xml"/><Relationship Id="rId8" Type="http://schemas.openxmlformats.org/officeDocument/2006/relationships/slideMaster" Target="slideMasters/slideMaster5.xml"/><Relationship Id="rId72" Type="http://schemas.openxmlformats.org/officeDocument/2006/relationships/slide" Target="slides/slide63.xml"/><Relationship Id="rId51" Type="http://schemas.openxmlformats.org/officeDocument/2006/relationships/slide" Target="slides/slide42.xml"/><Relationship Id="rId3" Type="http://schemas.openxmlformats.org/officeDocument/2006/relationships/commentAuthors" Target="commentAuthors.xml"/><Relationship Id="rId46" Type="http://schemas.openxmlformats.org/officeDocument/2006/relationships/slide" Target="slides/slide37.xml"/><Relationship Id="rId25" Type="http://schemas.openxmlformats.org/officeDocument/2006/relationships/slide" Target="slides/slide16.xml"/><Relationship Id="rId67" Type="http://schemas.openxmlformats.org/officeDocument/2006/relationships/slide" Target="slides/slide58.xml"/><Relationship Id="rId41" Type="http://schemas.openxmlformats.org/officeDocument/2006/relationships/slide" Target="slides/slide32.xml"/><Relationship Id="rId20" Type="http://schemas.openxmlformats.org/officeDocument/2006/relationships/slide" Target="slides/slide11.xml"/><Relationship Id="rId83" Type="http://schemas.openxmlformats.org/officeDocument/2006/relationships/slide" Target="slides/slide74.xml"/><Relationship Id="rId88" Type="http://schemas.openxmlformats.org/officeDocument/2006/relationships/slide" Target="slides/slide79.xml"/><Relationship Id="rId62" Type="http://schemas.openxmlformats.org/officeDocument/2006/relationships/slide" Target="slides/slide53.xml"/><Relationship Id="rId111"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11-02T17:33:26.449">
    <p:pos x="6000" y="0"/>
    <p:text>Chart might help categorize content to make it more digestible? Feel free to edit if needed</p:text>
    <p:extLst>
      <p:ext uri="{C676402C-5697-4E1C-873F-D02D1690AC5C}">
        <p15:threadingInfo timeZoneBias="0"/>
      </p:ext>
      <p:ext uri="http://customooxmlschemas.google.com/">
        <go:slidesCustomData xmlns:go="http://customooxmlschemas.google.com/" commentPostId="AAAA_Wy2jGw"/>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43343" cy="467072"/>
          </a:xfrm>
          <a:prstGeom prst="rect">
            <a:avLst/>
          </a:prstGeom>
          <a:noFill/>
          <a:ln>
            <a:noFill/>
          </a:ln>
        </p:spPr>
        <p:txBody>
          <a:bodyPr anchorCtr="0" anchor="t" bIns="46650" lIns="93300" spcFirstLastPara="1" rIns="93300" wrap="square" tIns="4665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8132" y="0"/>
            <a:ext cx="3043343" cy="467072"/>
          </a:xfrm>
          <a:prstGeom prst="rect">
            <a:avLst/>
          </a:prstGeom>
          <a:noFill/>
          <a:ln>
            <a:noFill/>
          </a:ln>
        </p:spPr>
        <p:txBody>
          <a:bodyPr anchorCtr="0" anchor="t" bIns="46650" lIns="93300" spcFirstLastPara="1" rIns="93300" wrap="square" tIns="4665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42030"/>
            <a:ext cx="3043343" cy="467071"/>
          </a:xfrm>
          <a:prstGeom prst="rect">
            <a:avLst/>
          </a:prstGeom>
          <a:noFill/>
          <a:ln>
            <a:noFill/>
          </a:ln>
        </p:spPr>
        <p:txBody>
          <a:bodyPr anchorCtr="0" anchor="b" bIns="46650" lIns="93300" spcFirstLastPara="1" rIns="93300" wrap="square" tIns="4665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RdSdyW8Lw_U"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fGoWLWS4-kU"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5x0ypp5REaU&amp;t=4s" TargetMode="External"/><Relationship Id="rId3" Type="http://schemas.openxmlformats.org/officeDocument/2006/relationships/hyperlink" Target="https://www.youtube.com/watch?v=5x0ypp5REaU&amp;t=4s" TargetMode="Externa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1: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Everyone; share background role on campus, thank you</a:t>
            </a:r>
            <a:endParaRPr/>
          </a:p>
        </p:txBody>
      </p:sp>
      <p:sp>
        <p:nvSpPr>
          <p:cNvPr id="318" name="Google Shape;318;p1: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9: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p9: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Chat through examples from the group, and then click the mouse to share a few examples we came up with </a:t>
            </a:r>
            <a:endParaRPr/>
          </a:p>
        </p:txBody>
      </p:sp>
      <p:sp>
        <p:nvSpPr>
          <p:cNvPr id="412" name="Google Shape;412;p9: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a8090cc126_0_365:notes"/>
          <p:cNvSpPr txBox="1"/>
          <p:nvPr>
            <p:ph idx="1" type="body"/>
          </p:nvPr>
        </p:nvSpPr>
        <p:spPr>
          <a:xfrm>
            <a:off x="702310" y="4480005"/>
            <a:ext cx="5618400" cy="36654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p:txBody>
      </p:sp>
      <p:sp>
        <p:nvSpPr>
          <p:cNvPr id="424" name="Google Shape;424;g2a8090cc126_0_365: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11: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p11: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YouTube: Why we're confused about consent—rewriting our stories of seduction | Michele Meek | TEDxProvidence</a:t>
            </a:r>
            <a:endParaRPr/>
          </a:p>
          <a:p>
            <a:pPr indent="0" lvl="0" marL="0" rtl="0" algn="l">
              <a:lnSpc>
                <a:spcPct val="100000"/>
              </a:lnSpc>
              <a:spcBef>
                <a:spcPts val="0"/>
              </a:spcBef>
              <a:spcAft>
                <a:spcPts val="0"/>
              </a:spcAft>
              <a:buSzPts val="1400"/>
              <a:buNone/>
            </a:pPr>
            <a:r>
              <a:rPr lang="en-US" u="sng">
                <a:solidFill>
                  <a:schemeClr val="hlink"/>
                </a:solidFill>
                <a:hlinkClick r:id="rId2"/>
              </a:rPr>
              <a:t>https://www.youtube.com/watch?v=RdSdyW8Lw_U</a:t>
            </a:r>
            <a:endParaRPr/>
          </a:p>
          <a:p>
            <a:pPr indent="0" lvl="0" marL="0" rtl="0" algn="l">
              <a:lnSpc>
                <a:spcPct val="100000"/>
              </a:lnSpc>
              <a:spcBef>
                <a:spcPts val="0"/>
              </a:spcBef>
              <a:spcAft>
                <a:spcPts val="0"/>
              </a:spcAft>
              <a:buSzPts val="1400"/>
              <a:buNone/>
            </a:pPr>
            <a:r>
              <a:rPr b="1" lang="en-US"/>
              <a:t>Clip: </a:t>
            </a:r>
            <a:r>
              <a:rPr b="1" lang="en-US" u="sng"/>
              <a:t>Start </a:t>
            </a:r>
            <a:r>
              <a:rPr b="1" lang="en-US"/>
              <a:t>at 2:10, </a:t>
            </a:r>
            <a:r>
              <a:rPr b="1" lang="en-US" u="sng"/>
              <a:t>End</a:t>
            </a:r>
            <a:r>
              <a:rPr b="1" lang="en-US"/>
              <a:t> at 8:20</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Embed Code: &lt;iframe width="560" height="315" src="https://www.youtube.com/embed/RdSdyW8Lw_U" title="YouTube video player" frameborder="0" allow="accelerometer; autoplay; clipboard-write; encrypted-media; gyroscope; picture-in-picture" allowfullscreen&gt;&lt;/iframe&gt;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br>
              <a:rPr lang="en-US"/>
            </a:br>
            <a:endParaRPr/>
          </a:p>
        </p:txBody>
      </p:sp>
      <p:sp>
        <p:nvSpPr>
          <p:cNvPr id="431" name="Google Shape;431;p11: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a8090cc126_0_424:notes"/>
          <p:cNvSpPr txBox="1"/>
          <p:nvPr>
            <p:ph idx="1" type="body"/>
          </p:nvPr>
        </p:nvSpPr>
        <p:spPr>
          <a:xfrm>
            <a:off x="702310" y="4480005"/>
            <a:ext cx="5618400" cy="36654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p:txBody>
      </p:sp>
      <p:sp>
        <p:nvSpPr>
          <p:cNvPr id="436" name="Google Shape;436;g2a8090cc126_0_424: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a8090cc126_0_495: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g2a8090cc126_0_495:notes"/>
          <p:cNvSpPr txBox="1"/>
          <p:nvPr>
            <p:ph idx="1" type="body"/>
          </p:nvPr>
        </p:nvSpPr>
        <p:spPr>
          <a:xfrm>
            <a:off x="702310" y="4480005"/>
            <a:ext cx="5618400" cy="3665400"/>
          </a:xfrm>
          <a:prstGeom prst="rect">
            <a:avLst/>
          </a:prstGeom>
          <a:noFill/>
          <a:ln>
            <a:noFill/>
          </a:ln>
        </p:spPr>
        <p:txBody>
          <a:bodyPr anchorCtr="0" anchor="t" bIns="46625" lIns="93300" spcFirstLastPara="1" rIns="93300" wrap="square" tIns="46625">
            <a:noAutofit/>
          </a:bodyPr>
          <a:lstStyle/>
          <a:p>
            <a:pPr indent="0" lvl="0" marL="0" rtl="0" algn="l">
              <a:lnSpc>
                <a:spcPct val="115000"/>
              </a:lnSpc>
              <a:spcBef>
                <a:spcPts val="0"/>
              </a:spcBef>
              <a:spcAft>
                <a:spcPts val="0"/>
              </a:spcAft>
              <a:buClr>
                <a:schemeClr val="dk1"/>
              </a:buClr>
              <a:buSzPts val="1100"/>
              <a:buFont typeface="Arial"/>
              <a:buNone/>
            </a:pPr>
            <a:r>
              <a:rPr lang="en-US"/>
              <a:t>This pyramid by sexual and interpersonal violence predation researcher, scholar, and educator, David Lisak, visualizes for us the ecosystem in which cultural and social norms maintained and unchallenged, create a space for a small group of core offenders to exist in our society. On college campuses, Lisak’s research led to us understanding that a small group of perpetrators is responsible for the vast majority of campus sexual and interpersonal violence (as well as other boundary violation crimes – thefts, B&amp;Es, vandalism, etc). In Lisak’s study, “the undetected rapist”, his team interviews several students, 1,882 campus men w/ the average age of 28, and the findings were that 120 men had committed 483 rapes against women they knew. Of the 120 men, 44 committed a single act of rape and 76 were serial rapist who committed a total of 439 rapes (an average of 6). </a:t>
            </a:r>
            <a:endParaRPr/>
          </a:p>
          <a:p>
            <a:pPr indent="-228600" lvl="0" marL="457200" marR="0" rtl="0" algn="l">
              <a:lnSpc>
                <a:spcPct val="100000"/>
              </a:lnSpc>
              <a:spcBef>
                <a:spcPts val="0"/>
              </a:spcBef>
              <a:spcAft>
                <a:spcPts val="0"/>
              </a:spcAft>
              <a:buSzPts val="1400"/>
              <a:buNone/>
            </a:pPr>
            <a:r>
              <a:t/>
            </a:r>
            <a:endParaRPr/>
          </a:p>
        </p:txBody>
      </p:sp>
      <p:sp>
        <p:nvSpPr>
          <p:cNvPr id="444" name="Google Shape;444;g2a8090cc126_0_495:notes"/>
          <p:cNvSpPr txBox="1"/>
          <p:nvPr>
            <p:ph idx="12" type="sldNum"/>
          </p:nvPr>
        </p:nvSpPr>
        <p:spPr>
          <a:xfrm>
            <a:off x="3978132" y="8842030"/>
            <a:ext cx="3043200" cy="467100"/>
          </a:xfrm>
          <a:prstGeom prst="rect">
            <a:avLst/>
          </a:prstGeom>
          <a:noFill/>
          <a:ln>
            <a:noFill/>
          </a:ln>
        </p:spPr>
        <p:txBody>
          <a:bodyPr anchorCtr="0" anchor="b" bIns="46625" lIns="93300" spcFirstLastPara="1" rIns="93300" wrap="square" tIns="46625">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14: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p14: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p:txBody>
      </p:sp>
      <p:sp>
        <p:nvSpPr>
          <p:cNvPr id="459" name="Google Shape;459;p14: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15: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15: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RIBS: Ratio-induced bitch syndrome</a:t>
            </a:r>
            <a:endParaRPr/>
          </a:p>
          <a:p>
            <a:pPr indent="0" lvl="0" marL="0" rtl="0" algn="l">
              <a:lnSpc>
                <a:spcPct val="100000"/>
              </a:lnSpc>
              <a:spcBef>
                <a:spcPts val="0"/>
              </a:spcBef>
              <a:spcAft>
                <a:spcPts val="0"/>
              </a:spcAft>
              <a:buSzPts val="1400"/>
              <a:buNone/>
            </a:pPr>
            <a:r>
              <a:rPr lang="en-US"/>
              <a:t>Women students are like parking spaces: they are either already taken, handicap, or way out there</a:t>
            </a:r>
            <a:endParaRPr/>
          </a:p>
          <a:p>
            <a:pPr indent="0" lvl="0" marL="0" rtl="0" algn="l">
              <a:lnSpc>
                <a:spcPct val="100000"/>
              </a:lnSpc>
              <a:spcBef>
                <a:spcPts val="0"/>
              </a:spcBef>
              <a:spcAft>
                <a:spcPts val="0"/>
              </a:spcAft>
              <a:buSzPts val="1400"/>
              <a:buNone/>
            </a:pPr>
            <a:r>
              <a:rPr lang="en-US"/>
              <a:t>The odds are good but the good are odd, references the male to female student ratio</a:t>
            </a:r>
            <a:endParaRPr/>
          </a:p>
          <a:p>
            <a:pPr indent="0" lvl="0" marL="0" rtl="0" algn="l">
              <a:lnSpc>
                <a:spcPct val="100000"/>
              </a:lnSpc>
              <a:spcBef>
                <a:spcPts val="0"/>
              </a:spcBef>
              <a:spcAft>
                <a:spcPts val="0"/>
              </a:spcAft>
              <a:buSzPts val="1400"/>
              <a:buNone/>
            </a:pPr>
            <a:r>
              <a:rPr lang="en-US"/>
              <a:t>The Crazy-to-hotness scale is a tool to jokingly rank women students where there is an direct relationship between how crazy and how hot a woman. This chart is not unique to Mines but it is harmful to both women and gender-minorities. </a:t>
            </a:r>
            <a:endParaRPr/>
          </a:p>
          <a:p>
            <a:pPr indent="0" lvl="0" marL="0" rtl="0" algn="l">
              <a:lnSpc>
                <a:spcPct val="100000"/>
              </a:lnSpc>
              <a:spcBef>
                <a:spcPts val="0"/>
              </a:spcBef>
              <a:spcAft>
                <a:spcPts val="0"/>
              </a:spcAft>
              <a:buSzPts val="1400"/>
              <a:buNone/>
            </a:pPr>
            <a:r>
              <a:rPr lang="en-US"/>
              <a:t>These are normalized comments that some students perpetuate, typically to the disadvantage of women, gender-minority, or disabled students. However, the saying, “the odds are good but the goods are odd” is used in reference to the high number of male students; demonstrating that they stereotype harm everyone!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These comments do not directly cause interpersonal violence, however, they are part of the base of the pyramid and the low recognition/high frequency behaviors that create a climate where certain people feel and are less valued and safe, and where violence can occur. </a:t>
            </a:r>
            <a:endParaRPr/>
          </a:p>
        </p:txBody>
      </p:sp>
      <p:sp>
        <p:nvSpPr>
          <p:cNvPr id="465" name="Google Shape;465;p15: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16: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 name="Google Shape;474;p16: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RIBS: Ratio-induced bitch syndrome</a:t>
            </a:r>
            <a:endParaRPr/>
          </a:p>
          <a:p>
            <a:pPr indent="0" lvl="0" marL="0" rtl="0" algn="l">
              <a:lnSpc>
                <a:spcPct val="100000"/>
              </a:lnSpc>
              <a:spcBef>
                <a:spcPts val="0"/>
              </a:spcBef>
              <a:spcAft>
                <a:spcPts val="0"/>
              </a:spcAft>
              <a:buSzPts val="1400"/>
              <a:buNone/>
            </a:pPr>
            <a:r>
              <a:rPr lang="en-US"/>
              <a:t>Women students are like parking spaces: they are either already taken, handicap, or way out there</a:t>
            </a:r>
            <a:endParaRPr/>
          </a:p>
          <a:p>
            <a:pPr indent="0" lvl="0" marL="0" rtl="0" algn="l">
              <a:lnSpc>
                <a:spcPct val="100000"/>
              </a:lnSpc>
              <a:spcBef>
                <a:spcPts val="0"/>
              </a:spcBef>
              <a:spcAft>
                <a:spcPts val="0"/>
              </a:spcAft>
              <a:buSzPts val="1400"/>
              <a:buNone/>
            </a:pPr>
            <a:r>
              <a:rPr lang="en-US"/>
              <a:t>The odds are good but the good are odd, references the male to female student ratio</a:t>
            </a:r>
            <a:endParaRPr/>
          </a:p>
          <a:p>
            <a:pPr indent="0" lvl="0" marL="0" rtl="0" algn="l">
              <a:lnSpc>
                <a:spcPct val="100000"/>
              </a:lnSpc>
              <a:spcBef>
                <a:spcPts val="0"/>
              </a:spcBef>
              <a:spcAft>
                <a:spcPts val="0"/>
              </a:spcAft>
              <a:buSzPts val="1400"/>
              <a:buNone/>
            </a:pPr>
            <a:r>
              <a:rPr lang="en-US"/>
              <a:t>The Crazy-to-hotness scale is a tool to jokingly rank women students where there is an direct relationship between how crazy and how hot a woman. This chart is not unique to Mines but it is harmful to both women and gender-minorities. </a:t>
            </a:r>
            <a:endParaRPr/>
          </a:p>
          <a:p>
            <a:pPr indent="0" lvl="0" marL="0" rtl="0" algn="l">
              <a:lnSpc>
                <a:spcPct val="100000"/>
              </a:lnSpc>
              <a:spcBef>
                <a:spcPts val="0"/>
              </a:spcBef>
              <a:spcAft>
                <a:spcPts val="0"/>
              </a:spcAft>
              <a:buSzPts val="1400"/>
              <a:buNone/>
            </a:pPr>
            <a:r>
              <a:rPr lang="en-US"/>
              <a:t>These are normalized comments that some students perpetuate, typically to the disadvantage of women, gender-minority, or disabled students. However, the saying, “the odds are good but the goods are odd” is used in reference to the high number of male students; demonstrating that they stereotype harm everyone!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These comments do not directly cause interpersonal violence, however, they are part of the base of the pyramid and the low recognition/high frequency behaviors that create a climate where certain people feel and are less valued and safe, and where violence can occur. </a:t>
            </a:r>
            <a:endParaRPr/>
          </a:p>
        </p:txBody>
      </p:sp>
      <p:sp>
        <p:nvSpPr>
          <p:cNvPr id="475" name="Google Shape;475;p16: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17: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p17: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RIBS: Ratio-induced bitch syndrome</a:t>
            </a:r>
            <a:endParaRPr/>
          </a:p>
          <a:p>
            <a:pPr indent="0" lvl="0" marL="0" rtl="0" algn="l">
              <a:lnSpc>
                <a:spcPct val="100000"/>
              </a:lnSpc>
              <a:spcBef>
                <a:spcPts val="0"/>
              </a:spcBef>
              <a:spcAft>
                <a:spcPts val="0"/>
              </a:spcAft>
              <a:buSzPts val="1400"/>
              <a:buNone/>
            </a:pPr>
            <a:r>
              <a:rPr lang="en-US"/>
              <a:t>Women students are like parking spaces: they are either already taken, handicap, or way out there</a:t>
            </a:r>
            <a:endParaRPr/>
          </a:p>
          <a:p>
            <a:pPr indent="0" lvl="0" marL="0" rtl="0" algn="l">
              <a:lnSpc>
                <a:spcPct val="100000"/>
              </a:lnSpc>
              <a:spcBef>
                <a:spcPts val="0"/>
              </a:spcBef>
              <a:spcAft>
                <a:spcPts val="0"/>
              </a:spcAft>
              <a:buSzPts val="1400"/>
              <a:buNone/>
            </a:pPr>
            <a:r>
              <a:rPr lang="en-US"/>
              <a:t>The odds are good but the good are odd, references the male to female student ratio</a:t>
            </a:r>
            <a:endParaRPr/>
          </a:p>
          <a:p>
            <a:pPr indent="0" lvl="0" marL="0" rtl="0" algn="l">
              <a:lnSpc>
                <a:spcPct val="100000"/>
              </a:lnSpc>
              <a:spcBef>
                <a:spcPts val="0"/>
              </a:spcBef>
              <a:spcAft>
                <a:spcPts val="0"/>
              </a:spcAft>
              <a:buSzPts val="1400"/>
              <a:buNone/>
            </a:pPr>
            <a:r>
              <a:rPr lang="en-US"/>
              <a:t>The Crazy-to-hotness scale is a tool to jokingly rank women students where there is an direct relationship between how crazy and how hot a woman. This chart is not unique to Mines but it is harmful to both women and gender-minorities. </a:t>
            </a:r>
            <a:endParaRPr/>
          </a:p>
          <a:p>
            <a:pPr indent="0" lvl="0" marL="0" rtl="0" algn="l">
              <a:lnSpc>
                <a:spcPct val="100000"/>
              </a:lnSpc>
              <a:spcBef>
                <a:spcPts val="0"/>
              </a:spcBef>
              <a:spcAft>
                <a:spcPts val="0"/>
              </a:spcAft>
              <a:buSzPts val="1400"/>
              <a:buNone/>
            </a:pPr>
            <a:r>
              <a:rPr lang="en-US"/>
              <a:t>These are normalized comments that some students perpetuate, typically to the disadvantage of women, gender-minority, or disabled students. However, the saying, “the odds are good but the goods are odd” is used in reference to the high number of male students; demonstrating that they stereotype harm everyone!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These comments do not directly cause interpersonal violence, however, they are part of the base of the pyramid and the low recognition/high frequency behaviors that create a climate where certain people feel and are less valued and safe, and where violence can occur. </a:t>
            </a:r>
            <a:endParaRPr/>
          </a:p>
        </p:txBody>
      </p:sp>
      <p:sp>
        <p:nvSpPr>
          <p:cNvPr id="483" name="Google Shape;483;p17: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18: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18: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We’ve seen a significant increase in less than a decade. Research has generally shown that the more education a campus does the higher the number of reports. This likely has to do with people feeling more confident reporting, knowing what will happen and have larger trust in the system. </a:t>
            </a:r>
            <a:endParaRPr/>
          </a:p>
          <a:p>
            <a:pPr indent="0" lvl="0" marL="0" rtl="0" algn="l">
              <a:lnSpc>
                <a:spcPct val="100000"/>
              </a:lnSpc>
              <a:spcBef>
                <a:spcPts val="0"/>
              </a:spcBef>
              <a:spcAft>
                <a:spcPts val="0"/>
              </a:spcAft>
              <a:buSzPts val="1400"/>
              <a:buNone/>
            </a:pPr>
            <a:r>
              <a:rPr lang="en-US"/>
              <a:t>Pause for questions, comments, or concerns? </a:t>
            </a:r>
            <a:endParaRPr/>
          </a:p>
        </p:txBody>
      </p:sp>
      <p:sp>
        <p:nvSpPr>
          <p:cNvPr id="492" name="Google Shape;492;p18: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2: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We are going to begin with a listening activity. After all, one of the most important skills as an I Believe You badge-holder, is the ability to be that person who listens to a student when they come to you, sharing something that is deeply personal to them.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Pair up with another person in this room and get to know one another, asking and answering this question: What made you decided to attend this training? You will have 5 minutes to share with one another, when that time is up, each of you will take turns introducing the other person: their name, the office or department they are from, and what prompted them to decide to attend this training. </a:t>
            </a:r>
            <a:endParaRPr/>
          </a:p>
          <a:p>
            <a:pPr indent="0" lvl="0" marL="0" rtl="0" algn="l">
              <a:lnSpc>
                <a:spcPct val="100000"/>
              </a:lnSpc>
              <a:spcBef>
                <a:spcPts val="0"/>
              </a:spcBef>
              <a:spcAft>
                <a:spcPts val="0"/>
              </a:spcAft>
              <a:buSzPts val="1400"/>
              <a:buNone/>
            </a:pPr>
            <a:r>
              <a:t/>
            </a:r>
            <a:endParaRPr/>
          </a:p>
        </p:txBody>
      </p:sp>
      <p:sp>
        <p:nvSpPr>
          <p:cNvPr id="327" name="Google Shape;327;p2: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19: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p19: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Myths about rape, domestic violence, and other forms of abuse typically are beliefs that minimize the impact of these forms of violence, by claiming they are rare, that victims do things that somehow cause their victimization and perpetrators are absolved of their harms. You are educated and have likely heard many of these, but it's helpful to here what myths are persisting.</a:t>
            </a:r>
            <a:endParaRPr/>
          </a:p>
        </p:txBody>
      </p:sp>
      <p:sp>
        <p:nvSpPr>
          <p:cNvPr id="499" name="Google Shape;499;p19: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a8442e97b9_0_0: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g2a8442e97b9_0_0:notes"/>
          <p:cNvSpPr txBox="1"/>
          <p:nvPr>
            <p:ph idx="1" type="body"/>
          </p:nvPr>
        </p:nvSpPr>
        <p:spPr>
          <a:xfrm>
            <a:off x="702310" y="4480005"/>
            <a:ext cx="5618400" cy="3665400"/>
          </a:xfrm>
          <a:prstGeom prst="rect">
            <a:avLst/>
          </a:prstGeom>
          <a:noFill/>
          <a:ln>
            <a:noFill/>
          </a:ln>
        </p:spPr>
        <p:txBody>
          <a:bodyPr anchorCtr="0" anchor="t" bIns="46625" lIns="93300" spcFirstLastPara="1" rIns="93300" wrap="square" tIns="46625">
            <a:noAutofit/>
          </a:bodyPr>
          <a:lstStyle/>
          <a:p>
            <a:pPr indent="0" lvl="0" marL="0" rtl="0" algn="l">
              <a:lnSpc>
                <a:spcPct val="100000"/>
              </a:lnSpc>
              <a:spcBef>
                <a:spcPts val="0"/>
              </a:spcBef>
              <a:spcAft>
                <a:spcPts val="0"/>
              </a:spcAft>
              <a:buClr>
                <a:schemeClr val="dk1"/>
              </a:buClr>
              <a:buSzPts val="1400"/>
              <a:buFont typeface="Arial"/>
              <a:buNone/>
            </a:pPr>
            <a:r>
              <a:rPr lang="en-US"/>
              <a:t>Some common myths in our society get in the way of student understanding sexual assault. The first is that it’s rare. Research around this myth </a:t>
            </a:r>
            <a:endParaRPr/>
          </a:p>
          <a:p>
            <a:pPr indent="-83217" lvl="0" marL="401609" rtl="0" algn="l">
              <a:lnSpc>
                <a:spcPct val="100000"/>
              </a:lnSpc>
              <a:spcBef>
                <a:spcPts val="0"/>
              </a:spcBef>
              <a:spcAft>
                <a:spcPts val="0"/>
              </a:spcAft>
              <a:buSzPts val="1400"/>
              <a:buNone/>
            </a:pPr>
            <a:r>
              <a:t/>
            </a:r>
            <a:endParaRPr/>
          </a:p>
        </p:txBody>
      </p:sp>
      <p:sp>
        <p:nvSpPr>
          <p:cNvPr id="505" name="Google Shape;505;g2a8442e97b9_0_0:notes"/>
          <p:cNvSpPr txBox="1"/>
          <p:nvPr>
            <p:ph idx="12" type="sldNum"/>
          </p:nvPr>
        </p:nvSpPr>
        <p:spPr>
          <a:xfrm>
            <a:off x="3978132" y="8842030"/>
            <a:ext cx="3043200" cy="467100"/>
          </a:xfrm>
          <a:prstGeom prst="rect">
            <a:avLst/>
          </a:prstGeom>
          <a:noFill/>
          <a:ln>
            <a:noFill/>
          </a:ln>
        </p:spPr>
        <p:txBody>
          <a:bodyPr anchorCtr="0" anchor="b" bIns="46625" lIns="93300" spcFirstLastPara="1" rIns="93300" wrap="square" tIns="46625">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24: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p:txBody>
      </p:sp>
      <p:sp>
        <p:nvSpPr>
          <p:cNvPr id="520" name="Google Shape;520;p24: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25: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p25: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This short video from Blue Seat Studios has been viewed over 5 million times and has done a great job of starting the conversation about the nuances of consent. This is the clean version. </a:t>
            </a:r>
            <a:r>
              <a:rPr lang="en-US" sz="1100" u="sng">
                <a:solidFill>
                  <a:schemeClr val="hlink"/>
                </a:solidFill>
                <a:latin typeface="Arial"/>
                <a:ea typeface="Arial"/>
                <a:cs typeface="Arial"/>
                <a:sym typeface="Arial"/>
                <a:hlinkClick r:id="rId2"/>
              </a:rPr>
              <a:t>Tea Consent (Clean) (youtube.com)</a:t>
            </a:r>
            <a:endParaRPr/>
          </a:p>
        </p:txBody>
      </p:sp>
      <p:sp>
        <p:nvSpPr>
          <p:cNvPr id="526" name="Google Shape;526;p25: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26: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p:txBody>
      </p:sp>
      <p:sp>
        <p:nvSpPr>
          <p:cNvPr id="532" name="Google Shape;532;p26: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27: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p27: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Examples:</a:t>
            </a:r>
            <a:endParaRPr/>
          </a:p>
          <a:p>
            <a:pPr indent="-174982" lvl="0" marL="174982" rtl="0" algn="l">
              <a:lnSpc>
                <a:spcPct val="100000"/>
              </a:lnSpc>
              <a:spcBef>
                <a:spcPts val="0"/>
              </a:spcBef>
              <a:spcAft>
                <a:spcPts val="0"/>
              </a:spcAft>
              <a:buClr>
                <a:schemeClr val="dk1"/>
              </a:buClr>
              <a:buSzPts val="1200"/>
              <a:buFont typeface="Calibri"/>
              <a:buChar char="-"/>
            </a:pPr>
            <a:r>
              <a:rPr lang="en-US"/>
              <a:t>Supervisor and a supervisee</a:t>
            </a:r>
            <a:endParaRPr/>
          </a:p>
          <a:p>
            <a:pPr indent="-174982" lvl="0" marL="174982" rtl="0" algn="l">
              <a:lnSpc>
                <a:spcPct val="100000"/>
              </a:lnSpc>
              <a:spcBef>
                <a:spcPts val="0"/>
              </a:spcBef>
              <a:spcAft>
                <a:spcPts val="0"/>
              </a:spcAft>
              <a:buClr>
                <a:schemeClr val="dk1"/>
              </a:buClr>
              <a:buSzPts val="1200"/>
              <a:buFont typeface="Calibri"/>
              <a:buChar char="-"/>
            </a:pPr>
            <a:r>
              <a:rPr lang="en-US"/>
              <a:t>A faculty member/TA and a student</a:t>
            </a:r>
            <a:endParaRPr/>
          </a:p>
          <a:p>
            <a:pPr indent="-174982" lvl="0" marL="174982" rtl="0" algn="l">
              <a:lnSpc>
                <a:spcPct val="100000"/>
              </a:lnSpc>
              <a:spcBef>
                <a:spcPts val="0"/>
              </a:spcBef>
              <a:spcAft>
                <a:spcPts val="0"/>
              </a:spcAft>
              <a:buClr>
                <a:schemeClr val="dk1"/>
              </a:buClr>
              <a:buSzPts val="1200"/>
              <a:buFont typeface="Calibri"/>
              <a:buChar char="-"/>
            </a:pPr>
            <a:r>
              <a:rPr lang="en-US"/>
              <a:t>A Resident Advisor/Peer Mentor and a resident</a:t>
            </a:r>
            <a:endParaRPr/>
          </a:p>
        </p:txBody>
      </p:sp>
      <p:sp>
        <p:nvSpPr>
          <p:cNvPr id="539" name="Google Shape;539;p27: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28: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p28: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Perpetrators are individuals who committed harmful, criminal, or violent acts. For our purposes, we are looking specifically individuals who have caused sexual or interpersonal harm</a:t>
            </a:r>
            <a:endParaRPr/>
          </a:p>
        </p:txBody>
      </p:sp>
      <p:sp>
        <p:nvSpPr>
          <p:cNvPr id="546" name="Google Shape;546;p28: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29: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p29: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What stereotypes have you heard?</a:t>
            </a:r>
            <a:endParaRPr/>
          </a:p>
        </p:txBody>
      </p:sp>
      <p:sp>
        <p:nvSpPr>
          <p:cNvPr id="552" name="Google Shape;552;p29: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30: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p30: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The majority: </a:t>
            </a:r>
            <a:endParaRPr/>
          </a:p>
          <a:p>
            <a:pPr indent="0" lvl="0" marL="0" rtl="0" algn="l">
              <a:lnSpc>
                <a:spcPct val="100000"/>
              </a:lnSpc>
              <a:spcBef>
                <a:spcPts val="0"/>
              </a:spcBef>
              <a:spcAft>
                <a:spcPts val="0"/>
              </a:spcAft>
              <a:buSzPts val="1400"/>
              <a:buNone/>
            </a:pPr>
            <a:r>
              <a:rPr lang="en-US"/>
              <a:t>Know their victim; • Have access to consensual sex; • Are educated and employed; • Come from every racial, ethnic and economic group; • Are not mentally ill; • Plan and premeditate; • Rarely use weapons; • Rarely inflict serious visible injuries; • Use only instrumental violence, meaning only the level of threat or force needed to terrify and coerce their victims into submission; • Use psychological weapons—power, control, manipulation, and threats—backed up by physical force, and almost never resort to weapons such as knives or guns; • Use alcohol deliberately to render victims more vulnerable to attack, or completely unconscious; • Are as likely to be serial and multi-faceted offenders as are incarcerated rapists. </a:t>
            </a:r>
            <a:endParaRPr/>
          </a:p>
          <a:p>
            <a:pPr indent="0" lvl="0" marL="0" rtl="0" algn="l">
              <a:lnSpc>
                <a:spcPct val="100000"/>
              </a:lnSpc>
              <a:spcBef>
                <a:spcPts val="0"/>
              </a:spcBef>
              <a:spcAft>
                <a:spcPts val="0"/>
              </a:spcAft>
              <a:buSzPts val="1400"/>
              <a:buNone/>
            </a:pPr>
            <a:r>
              <a:t/>
            </a:r>
            <a:endParaRPr/>
          </a:p>
        </p:txBody>
      </p:sp>
      <p:sp>
        <p:nvSpPr>
          <p:cNvPr id="567" name="Google Shape;567;p30: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7: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p7:notes"/>
          <p:cNvSpPr txBox="1"/>
          <p:nvPr>
            <p:ph idx="1" type="body"/>
          </p:nvPr>
        </p:nvSpPr>
        <p:spPr>
          <a:xfrm>
            <a:off x="702310" y="4480005"/>
            <a:ext cx="5618400" cy="3665400"/>
          </a:xfrm>
          <a:prstGeom prst="rect">
            <a:avLst/>
          </a:prstGeom>
          <a:noFill/>
          <a:ln>
            <a:noFill/>
          </a:ln>
        </p:spPr>
        <p:txBody>
          <a:bodyPr anchorCtr="0" anchor="t" bIns="46625" lIns="93300" spcFirstLastPara="1" rIns="93300" wrap="square" tIns="46625">
            <a:noAutofit/>
          </a:bodyPr>
          <a:lstStyle/>
          <a:p>
            <a:pPr indent="0" lvl="0" marL="0" rtl="0" algn="l">
              <a:lnSpc>
                <a:spcPct val="100000"/>
              </a:lnSpc>
              <a:spcBef>
                <a:spcPts val="0"/>
              </a:spcBef>
              <a:spcAft>
                <a:spcPts val="0"/>
              </a:spcAft>
              <a:buClr>
                <a:schemeClr val="dk1"/>
              </a:buClr>
              <a:buSzPts val="1400"/>
              <a:buFont typeface="Arial"/>
              <a:buNone/>
            </a:pPr>
            <a:r>
              <a:rPr lang="en-US"/>
              <a:t>Some common myths in our society get in the way of student understanding sexual assault. The first is that it’s rare. Research around this myth </a:t>
            </a:r>
            <a:endParaRPr/>
          </a:p>
          <a:p>
            <a:pPr indent="-83217" lvl="0" marL="401609" rtl="0" algn="l">
              <a:lnSpc>
                <a:spcPct val="100000"/>
              </a:lnSpc>
              <a:spcBef>
                <a:spcPts val="0"/>
              </a:spcBef>
              <a:spcAft>
                <a:spcPts val="0"/>
              </a:spcAft>
              <a:buSzPts val="1400"/>
              <a:buNone/>
            </a:pPr>
            <a:r>
              <a:t/>
            </a:r>
            <a:endParaRPr/>
          </a:p>
        </p:txBody>
      </p:sp>
      <p:sp>
        <p:nvSpPr>
          <p:cNvPr id="574" name="Google Shape;574;p7:notes"/>
          <p:cNvSpPr txBox="1"/>
          <p:nvPr>
            <p:ph idx="12" type="sldNum"/>
          </p:nvPr>
        </p:nvSpPr>
        <p:spPr>
          <a:xfrm>
            <a:off x="3978132" y="8842030"/>
            <a:ext cx="3043200" cy="467100"/>
          </a:xfrm>
          <a:prstGeom prst="rect">
            <a:avLst/>
          </a:prstGeom>
          <a:noFill/>
          <a:ln>
            <a:noFill/>
          </a:ln>
        </p:spPr>
        <p:txBody>
          <a:bodyPr anchorCtr="0" anchor="b" bIns="46625" lIns="93300" spcFirstLastPara="1" rIns="93300" wrap="square" tIns="46625">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a8090cc126_0_9:notes"/>
          <p:cNvSpPr txBox="1"/>
          <p:nvPr>
            <p:ph idx="1" type="body"/>
          </p:nvPr>
        </p:nvSpPr>
        <p:spPr>
          <a:xfrm>
            <a:off x="702310" y="4480005"/>
            <a:ext cx="5618400" cy="36654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p:txBody>
      </p:sp>
      <p:sp>
        <p:nvSpPr>
          <p:cNvPr id="333" name="Google Shape;333;g2a8090cc126_0_9: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a8090cc126_0_568:notes"/>
          <p:cNvSpPr txBox="1"/>
          <p:nvPr>
            <p:ph idx="1" type="body"/>
          </p:nvPr>
        </p:nvSpPr>
        <p:spPr>
          <a:xfrm>
            <a:off x="702310" y="4480005"/>
            <a:ext cx="5618400" cy="36654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Clr>
                <a:schemeClr val="dk1"/>
              </a:buClr>
              <a:buSzPts val="1100"/>
              <a:buFont typeface="Arial"/>
              <a:buNone/>
            </a:pPr>
            <a:r>
              <a:rPr lang="en-US" sz="1000">
                <a:latin typeface="Arial"/>
                <a:ea typeface="Arial"/>
                <a:cs typeface="Arial"/>
                <a:sym typeface="Arial"/>
              </a:rPr>
              <a:t>Use or threat of physical force toward victim to gain compliance (e.g. pinning down, assaulting)</a:t>
            </a:r>
            <a:endParaRPr sz="10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000">
                <a:latin typeface="Arial"/>
                <a:ea typeface="Arial"/>
                <a:cs typeface="Arial"/>
                <a:sym typeface="Arial"/>
              </a:rPr>
              <a:t>Administering alcohol or drugs to gain compliance (e.g. spiking)</a:t>
            </a:r>
            <a:endParaRPr sz="10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000">
                <a:latin typeface="Arial"/>
                <a:ea typeface="Arial"/>
                <a:cs typeface="Arial"/>
                <a:sym typeface="Arial"/>
              </a:rPr>
              <a:t>Taking advantage of victim who is unable to consent due to intoxication or incapacitation from voluntary consumption of alcohol, recreational drugs, and medication</a:t>
            </a:r>
            <a:endParaRPr sz="10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000">
                <a:latin typeface="Arial"/>
                <a:ea typeface="Arial"/>
                <a:cs typeface="Arial"/>
                <a:sym typeface="Arial"/>
              </a:rPr>
              <a:t>Exploitation of vulnerability (e.g. immigration status, disability, undisclosed sexual orientation, age)</a:t>
            </a:r>
            <a:endParaRPr sz="10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000">
                <a:latin typeface="Arial"/>
                <a:ea typeface="Arial"/>
                <a:cs typeface="Arial"/>
                <a:sym typeface="Arial"/>
              </a:rPr>
              <a:t>Intimidation and manipulation</a:t>
            </a:r>
            <a:endParaRPr sz="10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000">
                <a:latin typeface="Arial"/>
                <a:ea typeface="Arial"/>
                <a:cs typeface="Arial"/>
                <a:sym typeface="Arial"/>
              </a:rPr>
              <a:t>Misuse of authority (e.g. using one’s position of power to coerce or force)</a:t>
            </a:r>
            <a:endParaRPr sz="10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000">
                <a:latin typeface="Arial"/>
                <a:ea typeface="Arial"/>
                <a:cs typeface="Arial"/>
                <a:sym typeface="Arial"/>
              </a:rPr>
              <a:t>Economic coercion, such as bartering sex for basic needs</a:t>
            </a:r>
            <a:endParaRPr sz="10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000">
                <a:latin typeface="Arial"/>
                <a:ea typeface="Arial"/>
                <a:cs typeface="Arial"/>
                <a:sym typeface="Arial"/>
              </a:rPr>
              <a:t>Using isolation</a:t>
            </a:r>
            <a:endParaRPr sz="10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000">
                <a:latin typeface="Arial"/>
                <a:ea typeface="Arial"/>
                <a:cs typeface="Arial"/>
                <a:sym typeface="Arial"/>
              </a:rPr>
              <a:t>Degradation, insults, humiliation</a:t>
            </a:r>
            <a:endParaRPr sz="10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000">
                <a:latin typeface="Arial"/>
                <a:ea typeface="Arial"/>
                <a:cs typeface="Arial"/>
                <a:sym typeface="Arial"/>
              </a:rPr>
              <a:t>Fraud, such as lies or misrepresentation of perpetrator’s identity</a:t>
            </a:r>
            <a:endParaRPr sz="10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000">
                <a:latin typeface="Arial"/>
                <a:ea typeface="Arial"/>
                <a:cs typeface="Arial"/>
                <a:sym typeface="Arial"/>
              </a:rPr>
              <a:t>Continual verbal pressure  (e.g. wearing someone down by repeated asks, whining)</a:t>
            </a:r>
            <a:endParaRPr sz="10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000">
                <a:latin typeface="Arial"/>
                <a:ea typeface="Arial"/>
                <a:cs typeface="Arial"/>
                <a:sym typeface="Arial"/>
              </a:rPr>
              <a:t>False promises by perpetrator (e.g. marriage, commitment)</a:t>
            </a:r>
            <a:endParaRPr sz="10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000">
                <a:latin typeface="Arial"/>
                <a:ea typeface="Arial"/>
                <a:cs typeface="Arial"/>
                <a:sym typeface="Arial"/>
              </a:rPr>
              <a:t>Non-physical threats to end relationship, spread rumors, sabotage</a:t>
            </a:r>
            <a:endParaRPr sz="10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000">
                <a:latin typeface="Arial"/>
                <a:ea typeface="Arial"/>
                <a:cs typeface="Arial"/>
                <a:sym typeface="Arial"/>
              </a:rPr>
              <a:t>Grooming and other tactics to gain a child’s trust</a:t>
            </a:r>
            <a:endParaRPr sz="10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000">
                <a:latin typeface="Arial"/>
                <a:ea typeface="Arial"/>
                <a:cs typeface="Arial"/>
                <a:sym typeface="Arial"/>
              </a:rPr>
              <a:t>Control of someone else’s sexuality through threats (reprisal, transmit STIs, force pregnancy</a:t>
            </a:r>
            <a:endParaRPr sz="10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000">
                <a:latin typeface="Arial"/>
                <a:ea typeface="Arial"/>
                <a:cs typeface="Arial"/>
                <a:sym typeface="Arial"/>
              </a:rPr>
              <a:t>Severe violence as a last resort to ensure compliance</a:t>
            </a:r>
            <a:endParaRPr sz="1000">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b="1" sz="1000">
              <a:latin typeface="Courier New"/>
              <a:ea typeface="Courier New"/>
              <a:cs typeface="Courier New"/>
              <a:sym typeface="Courier New"/>
            </a:endParaRPr>
          </a:p>
          <a:p>
            <a:pPr indent="0" lvl="0" marL="0" rtl="0" algn="l">
              <a:lnSpc>
                <a:spcPct val="100000"/>
              </a:lnSpc>
              <a:spcBef>
                <a:spcPts val="0"/>
              </a:spcBef>
              <a:spcAft>
                <a:spcPts val="0"/>
              </a:spcAft>
              <a:buSzPts val="1400"/>
              <a:buNone/>
            </a:pPr>
            <a:r>
              <a:t/>
            </a:r>
            <a:endParaRPr sz="1000"/>
          </a:p>
        </p:txBody>
      </p:sp>
      <p:sp>
        <p:nvSpPr>
          <p:cNvPr id="587" name="Google Shape;587;g2a8090cc126_0_568: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32: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p32: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p:txBody>
      </p:sp>
      <p:sp>
        <p:nvSpPr>
          <p:cNvPr id="594" name="Google Shape;594;p32: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33: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p33: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Violence against women – it’s a men’s issue – Jackson Katz’ Ted Talk https://youtu.be/yvhCKw6V7n8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Offender Focused in the Investigation/Criminal Process, but our common language for talking about sexual assault and interpersonal violence erases them. We talk about being victim (survivor) focused and trauma informed in all of our practices, but in a different way we also need to remain offender focused so the ownership stays on them for committing these actions. </a:t>
            </a:r>
            <a:endParaRPr/>
          </a:p>
        </p:txBody>
      </p:sp>
      <p:sp>
        <p:nvSpPr>
          <p:cNvPr id="601" name="Google Shape;601;p33: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10:notes"/>
          <p:cNvSpPr txBox="1"/>
          <p:nvPr>
            <p:ph idx="1" type="body"/>
          </p:nvPr>
        </p:nvSpPr>
        <p:spPr>
          <a:xfrm>
            <a:off x="702310" y="4480004"/>
            <a:ext cx="5618480" cy="3665458"/>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607" name="Google Shape;607;p10: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34: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 name="Google Shape;615;p34: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Reminder that survivors are not limited to specific identities (gender, sex, race sexual orientation) </a:t>
            </a:r>
            <a:endParaRPr/>
          </a:p>
        </p:txBody>
      </p:sp>
      <p:sp>
        <p:nvSpPr>
          <p:cNvPr id="616" name="Google Shape;616;p34: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35: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p35: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Brain Games – Fear Response (Amygdala) by Professor Ross https://youtu.be/0akKEDAZHt4 </a:t>
            </a:r>
            <a:endParaRPr/>
          </a:p>
          <a:p>
            <a:pPr indent="0" lvl="0" marL="0" rtl="0" algn="l">
              <a:lnSpc>
                <a:spcPct val="100000"/>
              </a:lnSpc>
              <a:spcBef>
                <a:spcPts val="0"/>
              </a:spcBef>
              <a:spcAft>
                <a:spcPts val="0"/>
              </a:spcAft>
              <a:buSzPts val="1400"/>
              <a:buNone/>
            </a:pPr>
            <a:r>
              <a:rPr lang="en-US"/>
              <a:t>This video demonstrates how our amygdala works</a:t>
            </a:r>
            <a:endParaRPr/>
          </a:p>
        </p:txBody>
      </p:sp>
      <p:sp>
        <p:nvSpPr>
          <p:cNvPr id="625" name="Google Shape;625;p35: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36: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1" name="Google Shape;631;p36: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Brain Games – Fear Response (Amygdala) by Professor Ross https://youtu.be/0akKEDAZHt4 </a:t>
            </a:r>
            <a:endParaRPr/>
          </a:p>
          <a:p>
            <a:pPr indent="0" lvl="0" marL="0" rtl="0" algn="l">
              <a:lnSpc>
                <a:spcPct val="100000"/>
              </a:lnSpc>
              <a:spcBef>
                <a:spcPts val="0"/>
              </a:spcBef>
              <a:spcAft>
                <a:spcPts val="0"/>
              </a:spcAft>
              <a:buSzPts val="1400"/>
              <a:buNone/>
            </a:pPr>
            <a:r>
              <a:t/>
            </a:r>
            <a:endParaRPr/>
          </a:p>
        </p:txBody>
      </p:sp>
      <p:sp>
        <p:nvSpPr>
          <p:cNvPr id="632" name="Google Shape;632;p36: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37: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8" name="Google Shape;638;p37: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p:txBody>
      </p:sp>
      <p:sp>
        <p:nvSpPr>
          <p:cNvPr id="639" name="Google Shape;639;p37: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38: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p38: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Image Source: https://www.anchoragepress.com/news/coronavirus/how-coronavirus-stress-may-scramble-our-brains/article_445a671c-9ec6-11ea-a806-a7ff5de5d061.html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left side of the illustration shows a person’s brain under alert, normal conditions, the right of the illustration shows the brain under a stress response where chemicals are flooding the brain and activating the amygdala fear circuit.</a:t>
            </a:r>
            <a:endParaRPr/>
          </a:p>
        </p:txBody>
      </p:sp>
      <p:sp>
        <p:nvSpPr>
          <p:cNvPr id="646" name="Google Shape;646;p38: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39: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p39: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The hippocampus and amygdala have a strong connection when stressed </a:t>
            </a:r>
            <a:endParaRPr/>
          </a:p>
          <a:p>
            <a:pPr indent="0" lvl="0" marL="0" rtl="0" algn="l">
              <a:lnSpc>
                <a:spcPct val="100000"/>
              </a:lnSpc>
              <a:spcBef>
                <a:spcPts val="0"/>
              </a:spcBef>
              <a:spcAft>
                <a:spcPts val="0"/>
              </a:spcAft>
              <a:buSzPts val="1400"/>
              <a:buNone/>
            </a:pPr>
            <a:r>
              <a:rPr lang="en-US"/>
              <a:t>Prefrontal cortex: responsible for executive function, logic, and reasoning</a:t>
            </a:r>
            <a:endParaRPr/>
          </a:p>
          <a:p>
            <a:pPr indent="0" lvl="0" marL="0" rtl="0" algn="l">
              <a:lnSpc>
                <a:spcPct val="100000"/>
              </a:lnSpc>
              <a:spcBef>
                <a:spcPts val="0"/>
              </a:spcBef>
              <a:spcAft>
                <a:spcPts val="0"/>
              </a:spcAft>
              <a:buSzPts val="1400"/>
              <a:buNone/>
            </a:pPr>
            <a:r>
              <a:rPr lang="en-US"/>
              <a:t>Hippocampus: responsible for regulating memory and emotion</a:t>
            </a:r>
            <a:endParaRPr/>
          </a:p>
          <a:p>
            <a:pPr indent="0" lvl="0" marL="0" rtl="0" algn="l">
              <a:lnSpc>
                <a:spcPct val="100000"/>
              </a:lnSpc>
              <a:spcBef>
                <a:spcPts val="0"/>
              </a:spcBef>
              <a:spcAft>
                <a:spcPts val="0"/>
              </a:spcAft>
              <a:buSzPts val="1400"/>
              <a:buNone/>
            </a:pPr>
            <a:r>
              <a:rPr lang="en-US"/>
              <a:t>Amygdala: responsible for fight/flight/freeze, stores memories</a:t>
            </a:r>
            <a:endParaRPr/>
          </a:p>
          <a:p>
            <a:pPr indent="0" lvl="0" marL="0" rtl="0" algn="l">
              <a:lnSpc>
                <a:spcPct val="100000"/>
              </a:lnSpc>
              <a:spcBef>
                <a:spcPts val="0"/>
              </a:spcBef>
              <a:spcAft>
                <a:spcPts val="0"/>
              </a:spcAft>
              <a:buSzPts val="1400"/>
              <a:buNone/>
            </a:pPr>
            <a:r>
              <a:rPr b="1" lang="en-US" u="sng"/>
              <a:t>Memory:</a:t>
            </a:r>
            <a:r>
              <a:rPr lang="en-US"/>
              <a:t> During a trauma event, the hippocampus and amygdala work in tandem by engaging senses, perceiving our emotional state, and developing our memories of the event. However, the prefrontal cortex has less connectivity with the amygdala/hippocampus during this time, meaning that logic/reasoning/and rationale are less activated as an evolutionary adaptation for staying alive. The combination of these occurrences can affect how events are coded in the brain, oftentimes meaning that aspects of a trauma event will be stored in a non-linear manner.</a:t>
            </a:r>
            <a:endParaRPr/>
          </a:p>
          <a:p>
            <a:pPr indent="0" lvl="0" marL="0" rtl="0" algn="l">
              <a:lnSpc>
                <a:spcPct val="100000"/>
              </a:lnSpc>
              <a:spcBef>
                <a:spcPts val="0"/>
              </a:spcBef>
              <a:spcAft>
                <a:spcPts val="0"/>
              </a:spcAft>
              <a:buSzPts val="1400"/>
              <a:buNone/>
            </a:pPr>
            <a:r>
              <a:rPr lang="en-US"/>
              <a:t>This can lead to fragmentation, where images/pictures, physical sensations, feelings, or behaviors get processed and stored separately,</a:t>
            </a:r>
            <a:endParaRPr/>
          </a:p>
          <a:p>
            <a:pPr indent="0" lvl="0" marL="0" rtl="0" algn="l">
              <a:lnSpc>
                <a:spcPct val="100000"/>
              </a:lnSpc>
              <a:spcBef>
                <a:spcPts val="0"/>
              </a:spcBef>
              <a:spcAft>
                <a:spcPts val="0"/>
              </a:spcAft>
              <a:buSzPts val="1400"/>
              <a:buNone/>
            </a:pPr>
            <a:r>
              <a:rPr lang="en-US"/>
              <a:t>oftentimes making it difficult for a survivor to provide a detailed and complete timeline of events.</a:t>
            </a:r>
            <a:endParaRPr/>
          </a:p>
          <a:p>
            <a:pPr indent="0" lvl="0" marL="0" rtl="0" algn="l">
              <a:lnSpc>
                <a:spcPct val="100000"/>
              </a:lnSpc>
              <a:spcBef>
                <a:spcPts val="0"/>
              </a:spcBef>
              <a:spcAft>
                <a:spcPts val="0"/>
              </a:spcAft>
              <a:buSzPts val="1400"/>
              <a:buNone/>
            </a:pPr>
            <a:r>
              <a:t/>
            </a:r>
            <a:endParaRPr/>
          </a:p>
        </p:txBody>
      </p:sp>
      <p:sp>
        <p:nvSpPr>
          <p:cNvPr id="652" name="Google Shape;652;p39: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3: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3: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90000"/>
              </a:lnSpc>
              <a:spcBef>
                <a:spcPts val="0"/>
              </a:spcBef>
              <a:spcAft>
                <a:spcPts val="0"/>
              </a:spcAft>
              <a:buSzPts val="1400"/>
              <a:buNone/>
            </a:pPr>
            <a:r>
              <a:rPr lang="en-US"/>
              <a:t>Prevention education and training for employees and students, includes:</a:t>
            </a:r>
            <a:endParaRPr/>
          </a:p>
          <a:p>
            <a:pPr indent="-349964" lvl="0" marL="349964" rtl="0" algn="l">
              <a:lnSpc>
                <a:spcPct val="90000"/>
              </a:lnSpc>
              <a:spcBef>
                <a:spcPts val="1021"/>
              </a:spcBef>
              <a:spcAft>
                <a:spcPts val="0"/>
              </a:spcAft>
              <a:buClr>
                <a:schemeClr val="dk1"/>
              </a:buClr>
              <a:buSzPts val="1200"/>
              <a:buFont typeface="Arial"/>
              <a:buChar char="•"/>
            </a:pPr>
            <a:r>
              <a:rPr lang="en-US"/>
              <a:t>Pre-matriculation online modules and two additional ongoing doses of education</a:t>
            </a:r>
            <a:endParaRPr/>
          </a:p>
          <a:p>
            <a:pPr indent="-349964" lvl="0" marL="349964" rtl="0" algn="l">
              <a:lnSpc>
                <a:spcPct val="90000"/>
              </a:lnSpc>
              <a:spcBef>
                <a:spcPts val="1021"/>
              </a:spcBef>
              <a:spcAft>
                <a:spcPts val="0"/>
              </a:spcAft>
              <a:buClr>
                <a:schemeClr val="dk1"/>
              </a:buClr>
              <a:buSzPts val="1200"/>
              <a:buFont typeface="Arial"/>
              <a:buChar char="•"/>
            </a:pPr>
            <a:r>
              <a:rPr lang="en-US"/>
              <a:t>Peer Education</a:t>
            </a:r>
            <a:endParaRPr/>
          </a:p>
          <a:p>
            <a:pPr indent="-349964" lvl="0" marL="349964" rtl="0" algn="l">
              <a:lnSpc>
                <a:spcPct val="90000"/>
              </a:lnSpc>
              <a:spcBef>
                <a:spcPts val="1021"/>
              </a:spcBef>
              <a:spcAft>
                <a:spcPts val="0"/>
              </a:spcAft>
              <a:buClr>
                <a:schemeClr val="dk1"/>
              </a:buClr>
              <a:buSzPts val="1200"/>
              <a:buFont typeface="Arial"/>
              <a:buChar char="•"/>
            </a:pPr>
            <a:r>
              <a:rPr lang="en-US"/>
              <a:t>Workshops on topics like Active Bystander Skills, Consent, Healthy Relationships, Dating and Sexual Violence prevention, Survivor Support Skills, and Inclusive Programming, and Stalking Prevention</a:t>
            </a:r>
            <a:endParaRPr/>
          </a:p>
          <a:p>
            <a:pPr indent="-349964" lvl="0" marL="349964" rtl="0" algn="l">
              <a:lnSpc>
                <a:spcPct val="90000"/>
              </a:lnSpc>
              <a:spcBef>
                <a:spcPts val="1021"/>
              </a:spcBef>
              <a:spcAft>
                <a:spcPts val="0"/>
              </a:spcAft>
              <a:buClr>
                <a:schemeClr val="dk1"/>
              </a:buClr>
              <a:buSzPts val="1200"/>
              <a:buFont typeface="Arial"/>
              <a:buChar char="•"/>
            </a:pPr>
            <a:r>
              <a:rPr lang="en-US"/>
              <a:t>Awareness campaign and special programs</a:t>
            </a:r>
            <a:endParaRPr/>
          </a:p>
          <a:p>
            <a:pPr indent="0" lvl="0" marL="0" rtl="0" algn="l">
              <a:lnSpc>
                <a:spcPct val="90000"/>
              </a:lnSpc>
              <a:spcBef>
                <a:spcPts val="1021"/>
              </a:spcBef>
              <a:spcAft>
                <a:spcPts val="0"/>
              </a:spcAft>
              <a:buSzPts val="1400"/>
              <a:buNone/>
            </a:pPr>
            <a:r>
              <a:t/>
            </a:r>
            <a:endParaRPr/>
          </a:p>
          <a:p>
            <a:pPr indent="0" lvl="0" marL="0" rtl="0" algn="l">
              <a:lnSpc>
                <a:spcPct val="90000"/>
              </a:lnSpc>
              <a:spcBef>
                <a:spcPts val="1021"/>
              </a:spcBef>
              <a:spcAft>
                <a:spcPts val="0"/>
              </a:spcAft>
              <a:buSzPts val="1400"/>
              <a:buNone/>
            </a:pPr>
            <a:r>
              <a:rPr lang="en-US"/>
              <a:t>Confidential Resources – confidential consultation and referrals for Title IX &amp; Equity related situations</a:t>
            </a:r>
            <a:endParaRPr/>
          </a:p>
        </p:txBody>
      </p:sp>
      <p:sp>
        <p:nvSpPr>
          <p:cNvPr id="349" name="Google Shape;349;p3: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40: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p40: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291636" lvl="0" marL="291636" rtl="0" algn="l">
              <a:lnSpc>
                <a:spcPct val="90000"/>
              </a:lnSpc>
              <a:spcBef>
                <a:spcPts val="0"/>
              </a:spcBef>
              <a:spcAft>
                <a:spcPts val="0"/>
              </a:spcAft>
              <a:buClr>
                <a:schemeClr val="dk1"/>
              </a:buClr>
              <a:buSzPts val="1200"/>
              <a:buFont typeface="Arial"/>
              <a:buChar char="•"/>
            </a:pPr>
            <a:r>
              <a:rPr lang="en-US"/>
              <a:t>Fight or Flight – evolved to freeze first, and then to flee; fight is very rare; 1000s of years of evolution</a:t>
            </a:r>
            <a:endParaRPr/>
          </a:p>
          <a:p>
            <a:pPr indent="-291636" lvl="0" marL="291636" rtl="0" algn="l">
              <a:lnSpc>
                <a:spcPct val="90000"/>
              </a:lnSpc>
              <a:spcBef>
                <a:spcPts val="1021"/>
              </a:spcBef>
              <a:spcAft>
                <a:spcPts val="0"/>
              </a:spcAft>
              <a:buClr>
                <a:schemeClr val="dk1"/>
              </a:buClr>
              <a:buSzPts val="1200"/>
              <a:buFont typeface="Arial"/>
              <a:buChar char="•"/>
            </a:pPr>
            <a:r>
              <a:rPr lang="en-US"/>
              <a:t>Freeze – 1 moment where all other processes are halted; less likely to draw attention from perpetrator; all senses dedicated to receiving information &amp; determining potential escape</a:t>
            </a:r>
            <a:endParaRPr/>
          </a:p>
          <a:p>
            <a:pPr indent="0" lvl="0" marL="0" rtl="0" algn="l">
              <a:lnSpc>
                <a:spcPct val="100000"/>
              </a:lnSpc>
              <a:spcBef>
                <a:spcPts val="0"/>
              </a:spcBef>
              <a:spcAft>
                <a:spcPts val="0"/>
              </a:spcAft>
              <a:buClr>
                <a:schemeClr val="dk1"/>
              </a:buClr>
              <a:buSzPts val="1200"/>
              <a:buFont typeface="Arial"/>
              <a:buChar char="•"/>
            </a:pPr>
            <a:r>
              <a:rPr lang="en-US"/>
              <a:t>Traditionally you hear only fight and flight. Leading one to believe that fight is always the initial response and then when that does not work, flight occurs. This is fairly inaccurate.</a:t>
            </a:r>
            <a:endParaRPr/>
          </a:p>
          <a:p>
            <a:pPr indent="0" lvl="0" marL="0" rtl="0" algn="l">
              <a:lnSpc>
                <a:spcPct val="100000"/>
              </a:lnSpc>
              <a:spcBef>
                <a:spcPts val="0"/>
              </a:spcBef>
              <a:spcAft>
                <a:spcPts val="0"/>
              </a:spcAft>
              <a:buClr>
                <a:schemeClr val="dk1"/>
              </a:buClr>
              <a:buSzPts val="1200"/>
              <a:buFont typeface="Arial"/>
              <a:buChar char="•"/>
            </a:pPr>
            <a:r>
              <a:rPr lang="en-US"/>
              <a:t>Development of these reactions over a long period of evolution, to include the freeze.</a:t>
            </a:r>
            <a:endParaRPr/>
          </a:p>
          <a:p>
            <a:pPr indent="0" lvl="0" marL="0" rtl="0" algn="l">
              <a:lnSpc>
                <a:spcPct val="100000"/>
              </a:lnSpc>
              <a:spcBef>
                <a:spcPts val="0"/>
              </a:spcBef>
              <a:spcAft>
                <a:spcPts val="0"/>
              </a:spcAft>
              <a:buClr>
                <a:schemeClr val="dk1"/>
              </a:buClr>
              <a:buSzPts val="1200"/>
              <a:buFont typeface="Arial"/>
              <a:buChar char="•"/>
            </a:pPr>
            <a:r>
              <a:rPr lang="en-US"/>
              <a:t>Often fight is used in dire situations: backed up against a corner, etc (from an evolutionary standpoint) </a:t>
            </a:r>
            <a:endParaRPr/>
          </a:p>
          <a:p>
            <a:pPr indent="0" lvl="0" marL="0" rtl="0" algn="l">
              <a:lnSpc>
                <a:spcPct val="100000"/>
              </a:lnSpc>
              <a:spcBef>
                <a:spcPts val="0"/>
              </a:spcBef>
              <a:spcAft>
                <a:spcPts val="0"/>
              </a:spcAft>
              <a:buClr>
                <a:schemeClr val="dk1"/>
              </a:buClr>
              <a:buSzPts val="1200"/>
              <a:buFont typeface="Arial"/>
              <a:buChar char="•"/>
            </a:pPr>
            <a:r>
              <a:rPr lang="en-US"/>
              <a:t>Freeze is likely though. If you study wild animals, when they are being hunted they will often freeze and fall over. The animals that are doing the hunting also need struggle and movement to be interested. 1000s of years of evolution</a:t>
            </a:r>
            <a:endParaRPr/>
          </a:p>
          <a:p>
            <a:pPr indent="0" lvl="0" marL="0" rtl="0" algn="l">
              <a:lnSpc>
                <a:spcPct val="100000"/>
              </a:lnSpc>
              <a:spcBef>
                <a:spcPts val="0"/>
              </a:spcBef>
              <a:spcAft>
                <a:spcPts val="0"/>
              </a:spcAft>
              <a:buClr>
                <a:schemeClr val="dk1"/>
              </a:buClr>
              <a:buSzPts val="1200"/>
              <a:buFont typeface="Arial"/>
              <a:buChar char="•"/>
            </a:pPr>
            <a:r>
              <a:rPr lang="en-US"/>
              <a:t>1 moment: where all other processes are halted</a:t>
            </a:r>
            <a:endParaRPr/>
          </a:p>
          <a:p>
            <a:pPr indent="0" lvl="0" marL="0" rtl="0" algn="l">
              <a:lnSpc>
                <a:spcPct val="100000"/>
              </a:lnSpc>
              <a:spcBef>
                <a:spcPts val="0"/>
              </a:spcBef>
              <a:spcAft>
                <a:spcPts val="0"/>
              </a:spcAft>
              <a:buClr>
                <a:schemeClr val="dk1"/>
              </a:buClr>
              <a:buSzPts val="1200"/>
              <a:buFont typeface="Arial"/>
              <a:buChar char="•"/>
            </a:pPr>
            <a:r>
              <a:rPr lang="en-US"/>
              <a:t>Less likely to draw attention from predator</a:t>
            </a:r>
            <a:endParaRPr/>
          </a:p>
          <a:p>
            <a:pPr indent="0" lvl="0" marL="0" rtl="0" algn="l">
              <a:lnSpc>
                <a:spcPct val="100000"/>
              </a:lnSpc>
              <a:spcBef>
                <a:spcPts val="0"/>
              </a:spcBef>
              <a:spcAft>
                <a:spcPts val="0"/>
              </a:spcAft>
              <a:buClr>
                <a:schemeClr val="dk1"/>
              </a:buClr>
              <a:buSzPts val="1200"/>
              <a:buFont typeface="Arial"/>
              <a:buChar char="•"/>
            </a:pPr>
            <a:r>
              <a:rPr lang="en-US"/>
              <a:t>All senses are dedicated to receiving information &amp; determining potential escape</a:t>
            </a:r>
            <a:endParaRPr/>
          </a:p>
          <a:p>
            <a:pPr indent="0" lvl="0" marL="0" rtl="0" algn="l">
              <a:lnSpc>
                <a:spcPct val="100000"/>
              </a:lnSpc>
              <a:spcBef>
                <a:spcPts val="0"/>
              </a:spcBef>
              <a:spcAft>
                <a:spcPts val="0"/>
              </a:spcAft>
              <a:buSzPts val="1400"/>
              <a:buChar char="•"/>
            </a:pPr>
            <a:r>
              <a:rPr b="1" lang="en-US"/>
              <a:t>During a traumatic incident, our brain has to make a decision about the best way to react.</a:t>
            </a:r>
            <a:endParaRPr b="1"/>
          </a:p>
          <a:p>
            <a:pPr indent="0" lvl="0" marL="0" rtl="0" algn="l">
              <a:lnSpc>
                <a:spcPct val="100000"/>
              </a:lnSpc>
              <a:spcBef>
                <a:spcPts val="0"/>
              </a:spcBef>
              <a:spcAft>
                <a:spcPts val="0"/>
              </a:spcAft>
              <a:buSzPts val="1400"/>
              <a:buChar char="•"/>
            </a:pPr>
            <a:r>
              <a:rPr b="1" lang="en-US"/>
              <a:t>“If I fight, or try to escape, will that make it worse? If I don’t do anything, will it be over sooner?”</a:t>
            </a:r>
            <a:endParaRPr b="1"/>
          </a:p>
          <a:p>
            <a:pPr indent="-215436" lvl="0" marL="291636" rtl="0" algn="l">
              <a:lnSpc>
                <a:spcPct val="90000"/>
              </a:lnSpc>
              <a:spcBef>
                <a:spcPts val="1021"/>
              </a:spcBef>
              <a:spcAft>
                <a:spcPts val="0"/>
              </a:spcAft>
              <a:buClr>
                <a:schemeClr val="dk1"/>
              </a:buClr>
              <a:buSzPts val="1200"/>
              <a:buFont typeface="Arial"/>
              <a:buNone/>
            </a:pPr>
            <a:r>
              <a:t/>
            </a:r>
            <a:endParaRPr/>
          </a:p>
        </p:txBody>
      </p:sp>
      <p:sp>
        <p:nvSpPr>
          <p:cNvPr id="662" name="Google Shape;662;p40: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43: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6" name="Google Shape;676;p43: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Sexual and interpersonal violence are personal and significantly impact ones sense of vulnerability and safety. This produces an emotional state of extreme discomfort and stress that requires extraordinary coping responses and behavior. Trauma is defined by actual or feared death or serious physical or emotion injury, and this is at times subjective to how the event is perceived by the victim based on their individual context, life experience, brain responses.</a:t>
            </a:r>
            <a:endParaRPr/>
          </a:p>
        </p:txBody>
      </p:sp>
      <p:sp>
        <p:nvSpPr>
          <p:cNvPr id="677" name="Google Shape;677;p43: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44: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4" name="Google Shape;684;p44: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1" lang="en-US"/>
              <a:t>Post-traumatic stress disorder</a:t>
            </a:r>
            <a:r>
              <a:rPr lang="en-US"/>
              <a:t> (</a:t>
            </a:r>
            <a:r>
              <a:rPr b="1" lang="en-US"/>
              <a:t>PTSD</a:t>
            </a:r>
            <a:r>
              <a:rPr lang="en-US"/>
              <a:t>) is an anxiety </a:t>
            </a:r>
            <a:r>
              <a:rPr b="1" lang="en-US"/>
              <a:t>disorder</a:t>
            </a:r>
            <a:r>
              <a:rPr lang="en-US"/>
              <a:t> caused by very </a:t>
            </a:r>
            <a:r>
              <a:rPr b="1" lang="en-US"/>
              <a:t>stressful</a:t>
            </a:r>
            <a:r>
              <a:rPr lang="en-US"/>
              <a:t>, frightening or distressing events. The type of events that can cause </a:t>
            </a:r>
            <a:r>
              <a:rPr b="1" lang="en-US"/>
              <a:t>PTSD</a:t>
            </a:r>
            <a:r>
              <a:rPr lang="en-US"/>
              <a:t> include: serious road accidents. violent personal assaults, such as sexual assault, mugging or robbery. </a:t>
            </a:r>
            <a:endParaRPr/>
          </a:p>
          <a:p>
            <a:pPr indent="-174982" lvl="0" marL="174982" rtl="0" algn="l">
              <a:lnSpc>
                <a:spcPct val="90000"/>
              </a:lnSpc>
              <a:spcBef>
                <a:spcPts val="1021"/>
              </a:spcBef>
              <a:spcAft>
                <a:spcPts val="0"/>
              </a:spcAft>
              <a:buClr>
                <a:schemeClr val="dk1"/>
              </a:buClr>
              <a:buSzPts val="1200"/>
              <a:buFont typeface="Arial"/>
              <a:buChar char="•"/>
            </a:pPr>
            <a:r>
              <a:rPr lang="en-US"/>
              <a:t>Rape is more likely to induce PTSD than other serious crimes because of its unpredictable, vulnerable, and personally violating features. Rape victims have more PTSD symptoms and have longer recovery times than any other type of victim.</a:t>
            </a:r>
            <a:endParaRPr/>
          </a:p>
          <a:p>
            <a:pPr indent="-174982" lvl="0" marL="174982" rtl="0" algn="l">
              <a:lnSpc>
                <a:spcPct val="90000"/>
              </a:lnSpc>
              <a:spcBef>
                <a:spcPts val="1021"/>
              </a:spcBef>
              <a:spcAft>
                <a:spcPts val="0"/>
              </a:spcAft>
              <a:buClr>
                <a:schemeClr val="dk1"/>
              </a:buClr>
              <a:buSzPts val="1200"/>
              <a:buFont typeface="Arial"/>
              <a:buChar char="•"/>
            </a:pPr>
            <a:r>
              <a:rPr lang="en-US"/>
              <a:t>94% of rape victims demonstrate PTSD symptoms measured in the first month after the traumatic event</a:t>
            </a:r>
            <a:endParaRPr/>
          </a:p>
          <a:p>
            <a:pPr indent="-174982" lvl="0" marL="174982" rtl="0" algn="l">
              <a:lnSpc>
                <a:spcPct val="90000"/>
              </a:lnSpc>
              <a:spcBef>
                <a:spcPts val="1021"/>
              </a:spcBef>
              <a:spcAft>
                <a:spcPts val="0"/>
              </a:spcAft>
              <a:buClr>
                <a:schemeClr val="dk1"/>
              </a:buClr>
              <a:buSzPts val="1200"/>
              <a:buFont typeface="Arial"/>
              <a:buChar char="•"/>
            </a:pPr>
            <a:r>
              <a:rPr lang="en-US"/>
              <a:t>Of all human experience of trauma, sexual trauma is second in severity only to those who have experienced extended active combat.</a:t>
            </a:r>
            <a:endParaRPr/>
          </a:p>
          <a:p>
            <a:pPr indent="-98782" lvl="0" marL="174982" rtl="0" algn="l">
              <a:lnSpc>
                <a:spcPct val="90000"/>
              </a:lnSpc>
              <a:spcBef>
                <a:spcPts val="1021"/>
              </a:spcBef>
              <a:spcAft>
                <a:spcPts val="0"/>
              </a:spcAft>
              <a:buClr>
                <a:schemeClr val="dk1"/>
              </a:buClr>
              <a:buSzPts val="1200"/>
              <a:buFont typeface="Arial"/>
              <a:buNone/>
            </a:pPr>
            <a:r>
              <a:t/>
            </a:r>
            <a:endParaRPr/>
          </a:p>
          <a:p>
            <a:pPr indent="0" lvl="0" marL="0" rtl="0" algn="l">
              <a:lnSpc>
                <a:spcPct val="100000"/>
              </a:lnSpc>
              <a:spcBef>
                <a:spcPts val="0"/>
              </a:spcBef>
              <a:spcAft>
                <a:spcPts val="0"/>
              </a:spcAft>
              <a:buSzPts val="1400"/>
              <a:buNone/>
            </a:pPr>
            <a:r>
              <a:t/>
            </a:r>
            <a:endParaRPr/>
          </a:p>
        </p:txBody>
      </p:sp>
      <p:sp>
        <p:nvSpPr>
          <p:cNvPr id="685" name="Google Shape;685;p44: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2a8442e97b9_0_96: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1" name="Google Shape;691;g2a8442e97b9_0_96:notes"/>
          <p:cNvSpPr txBox="1"/>
          <p:nvPr>
            <p:ph idx="1" type="body"/>
          </p:nvPr>
        </p:nvSpPr>
        <p:spPr>
          <a:xfrm>
            <a:off x="702310" y="4480005"/>
            <a:ext cx="5618400" cy="3665400"/>
          </a:xfrm>
          <a:prstGeom prst="rect">
            <a:avLst/>
          </a:prstGeom>
          <a:noFill/>
          <a:ln>
            <a:noFill/>
          </a:ln>
        </p:spPr>
        <p:txBody>
          <a:bodyPr anchorCtr="0" anchor="t" bIns="46625" lIns="93300" spcFirstLastPara="1" rIns="93300" wrap="square" tIns="46625">
            <a:noAutofit/>
          </a:bodyPr>
          <a:lstStyle/>
          <a:p>
            <a:pPr indent="-228600" lvl="0" marL="457200" marR="0" rtl="0" algn="l">
              <a:lnSpc>
                <a:spcPct val="100000"/>
              </a:lnSpc>
              <a:spcBef>
                <a:spcPts val="0"/>
              </a:spcBef>
              <a:spcAft>
                <a:spcPts val="0"/>
              </a:spcAft>
              <a:buSzPts val="1400"/>
              <a:buNone/>
            </a:pPr>
            <a:r>
              <a:t/>
            </a:r>
            <a:endParaRPr/>
          </a:p>
        </p:txBody>
      </p:sp>
      <p:sp>
        <p:nvSpPr>
          <p:cNvPr id="692" name="Google Shape;692;g2a8442e97b9_0_96:notes"/>
          <p:cNvSpPr txBox="1"/>
          <p:nvPr>
            <p:ph idx="12" type="sldNum"/>
          </p:nvPr>
        </p:nvSpPr>
        <p:spPr>
          <a:xfrm>
            <a:off x="3978132" y="8842030"/>
            <a:ext cx="3043200" cy="467100"/>
          </a:xfrm>
          <a:prstGeom prst="rect">
            <a:avLst/>
          </a:prstGeom>
          <a:noFill/>
          <a:ln>
            <a:noFill/>
          </a:ln>
        </p:spPr>
        <p:txBody>
          <a:bodyPr anchorCtr="0" anchor="b" bIns="46625" lIns="93300" spcFirstLastPara="1" rIns="93300" wrap="square" tIns="46625">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29649f88ec0_3_700: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8" name="Google Shape;698;g29649f88ec0_3_700:notes"/>
          <p:cNvSpPr txBox="1"/>
          <p:nvPr>
            <p:ph idx="1" type="body"/>
          </p:nvPr>
        </p:nvSpPr>
        <p:spPr>
          <a:xfrm>
            <a:off x="702310" y="4480004"/>
            <a:ext cx="5618400" cy="36654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All of these are common reactions as well. </a:t>
            </a:r>
            <a:endParaRPr/>
          </a:p>
        </p:txBody>
      </p:sp>
      <p:sp>
        <p:nvSpPr>
          <p:cNvPr id="699" name="Google Shape;699;g29649f88ec0_3_700:notes"/>
          <p:cNvSpPr txBox="1"/>
          <p:nvPr>
            <p:ph idx="12" type="sldNum"/>
          </p:nvPr>
        </p:nvSpPr>
        <p:spPr>
          <a:xfrm>
            <a:off x="3978132" y="8842030"/>
            <a:ext cx="3043200" cy="467100"/>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47: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4" name="Google Shape;734;p47: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Testing the water </a:t>
            </a:r>
            <a:endParaRPr/>
          </a:p>
          <a:p>
            <a:pPr indent="0" lvl="0" marL="0" rtl="0" algn="l">
              <a:lnSpc>
                <a:spcPct val="100000"/>
              </a:lnSpc>
              <a:spcBef>
                <a:spcPts val="0"/>
              </a:spcBef>
              <a:spcAft>
                <a:spcPts val="0"/>
              </a:spcAft>
              <a:buSzPts val="1400"/>
              <a:buNone/>
            </a:pPr>
            <a:r>
              <a:rPr lang="en-US"/>
              <a:t>Peeling the onion </a:t>
            </a:r>
            <a:endParaRPr/>
          </a:p>
          <a:p>
            <a:pPr indent="0" lvl="0" marL="0" rtl="0" algn="l">
              <a:lnSpc>
                <a:spcPct val="100000"/>
              </a:lnSpc>
              <a:spcBef>
                <a:spcPts val="0"/>
              </a:spcBef>
              <a:spcAft>
                <a:spcPts val="0"/>
              </a:spcAft>
              <a:buSzPts val="1400"/>
              <a:buNone/>
            </a:pPr>
            <a:r>
              <a:rPr lang="en-US"/>
              <a:t>Dump Truck </a:t>
            </a:r>
            <a:endParaRPr/>
          </a:p>
        </p:txBody>
      </p:sp>
      <p:sp>
        <p:nvSpPr>
          <p:cNvPr id="735" name="Google Shape;735;p47: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25e5b57cba8_1_0: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6" name="Google Shape;746;g25e5b57cba8_1_0:notes"/>
          <p:cNvSpPr txBox="1"/>
          <p:nvPr>
            <p:ph idx="1" type="body"/>
          </p:nvPr>
        </p:nvSpPr>
        <p:spPr>
          <a:xfrm>
            <a:off x="702310" y="4480004"/>
            <a:ext cx="5618400" cy="36654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Research shows that the first person a survivor tells and how they react (believing/not; supportive/not), impacts how they move forward through the recovery process/reporting process. </a:t>
            </a:r>
            <a:endParaRPr/>
          </a:p>
        </p:txBody>
      </p:sp>
      <p:sp>
        <p:nvSpPr>
          <p:cNvPr id="747" name="Google Shape;747;g25e5b57cba8_1_0:notes"/>
          <p:cNvSpPr txBox="1"/>
          <p:nvPr>
            <p:ph idx="12" type="sldNum"/>
          </p:nvPr>
        </p:nvSpPr>
        <p:spPr>
          <a:xfrm>
            <a:off x="3978132" y="8842030"/>
            <a:ext cx="3043200" cy="467100"/>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25e5b57cba8_1_8: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6" name="Google Shape;756;g25e5b57cba8_1_8:notes"/>
          <p:cNvSpPr txBox="1"/>
          <p:nvPr>
            <p:ph idx="1" type="body"/>
          </p:nvPr>
        </p:nvSpPr>
        <p:spPr>
          <a:xfrm>
            <a:off x="702310" y="4480004"/>
            <a:ext cx="5618400" cy="36654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Again don’t ask for details. Remember, it may not make sense or be linear.  That’s okay. </a:t>
            </a:r>
            <a:endParaRPr/>
          </a:p>
          <a:p>
            <a:pPr indent="0" lvl="0" marL="0" rtl="0" algn="l">
              <a:lnSpc>
                <a:spcPct val="100000"/>
              </a:lnSpc>
              <a:spcBef>
                <a:spcPts val="0"/>
              </a:spcBef>
              <a:spcAft>
                <a:spcPts val="0"/>
              </a:spcAft>
              <a:buSzPts val="1400"/>
              <a:buNone/>
            </a:pPr>
            <a:r>
              <a:rPr lang="en-US"/>
              <a:t>  </a:t>
            </a:r>
            <a:endParaRPr/>
          </a:p>
          <a:p>
            <a:pPr indent="-291636" lvl="0" marL="291636" rtl="0" algn="l">
              <a:lnSpc>
                <a:spcPct val="100000"/>
              </a:lnSpc>
              <a:spcBef>
                <a:spcPts val="0"/>
              </a:spcBef>
              <a:spcAft>
                <a:spcPts val="0"/>
              </a:spcAft>
              <a:buClr>
                <a:schemeClr val="dk1"/>
              </a:buClr>
              <a:buSzPts val="1200"/>
              <a:buFont typeface="Arial"/>
              <a:buChar char="•"/>
            </a:pPr>
            <a:r>
              <a:rPr lang="en-US"/>
              <a:t>Let them use their own language to describe what happened (only 3.4% of victims of sex assault on a college campus described it as rape).</a:t>
            </a:r>
            <a:endParaRPr/>
          </a:p>
          <a:p>
            <a:pPr indent="-291636" lvl="0" marL="291636" rtl="0" algn="l">
              <a:lnSpc>
                <a:spcPct val="100000"/>
              </a:lnSpc>
              <a:spcBef>
                <a:spcPts val="0"/>
              </a:spcBef>
              <a:spcAft>
                <a:spcPts val="0"/>
              </a:spcAft>
              <a:buClr>
                <a:schemeClr val="dk1"/>
              </a:buClr>
              <a:buSzPts val="1200"/>
              <a:buFont typeface="Arial"/>
              <a:buChar char="•"/>
            </a:pPr>
            <a:r>
              <a:rPr lang="en-US"/>
              <a:t>Let them know they do not have to manage this crisis alone.</a:t>
            </a:r>
            <a:endParaRPr/>
          </a:p>
          <a:p>
            <a:pPr indent="0" lvl="0" marL="0" rtl="0" algn="l">
              <a:lnSpc>
                <a:spcPct val="100000"/>
              </a:lnSpc>
              <a:spcBef>
                <a:spcPts val="0"/>
              </a:spcBef>
              <a:spcAft>
                <a:spcPts val="0"/>
              </a:spcAft>
              <a:buSzPts val="1400"/>
              <a:buNone/>
            </a:pPr>
            <a:r>
              <a:t/>
            </a:r>
            <a:endParaRPr/>
          </a:p>
        </p:txBody>
      </p:sp>
      <p:sp>
        <p:nvSpPr>
          <p:cNvPr id="757" name="Google Shape;757;g25e5b57cba8_1_8:notes"/>
          <p:cNvSpPr txBox="1"/>
          <p:nvPr>
            <p:ph idx="12" type="sldNum"/>
          </p:nvPr>
        </p:nvSpPr>
        <p:spPr>
          <a:xfrm>
            <a:off x="3978132" y="8842030"/>
            <a:ext cx="3043200" cy="467100"/>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25e5b57cba8_1_14: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3" name="Google Shape;763;g25e5b57cba8_1_14:notes"/>
          <p:cNvSpPr txBox="1"/>
          <p:nvPr>
            <p:ph idx="1" type="body"/>
          </p:nvPr>
        </p:nvSpPr>
        <p:spPr>
          <a:xfrm>
            <a:off x="702310" y="4480004"/>
            <a:ext cx="5618400" cy="36654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Letting the person know that you hear them and that it took a lot of courage to come forward is very helpful.</a:t>
            </a:r>
            <a:endParaRPr/>
          </a:p>
          <a:p>
            <a:pPr indent="0" lvl="0" marL="0" rtl="0" algn="l">
              <a:lnSpc>
                <a:spcPct val="100000"/>
              </a:lnSpc>
              <a:spcBef>
                <a:spcPts val="0"/>
              </a:spcBef>
              <a:spcAft>
                <a:spcPts val="0"/>
              </a:spcAft>
              <a:buSzPts val="1400"/>
              <a:buNone/>
            </a:pPr>
            <a:r>
              <a:rPr b="1" lang="en-US"/>
              <a:t>*Validating a survivor requires us to avoid assumption, need for rationale, or assigning responsibility to the affected person</a:t>
            </a:r>
            <a:endParaRPr b="1"/>
          </a:p>
        </p:txBody>
      </p:sp>
      <p:sp>
        <p:nvSpPr>
          <p:cNvPr id="764" name="Google Shape;764;g25e5b57cba8_1_14:notes"/>
          <p:cNvSpPr txBox="1"/>
          <p:nvPr>
            <p:ph idx="12" type="sldNum"/>
          </p:nvPr>
        </p:nvSpPr>
        <p:spPr>
          <a:xfrm>
            <a:off x="3978132" y="8842030"/>
            <a:ext cx="3043200" cy="467100"/>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25e5b57cba8_1_30: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0" name="Google Shape;770;g25e5b57cba8_1_30:notes"/>
          <p:cNvSpPr txBox="1"/>
          <p:nvPr>
            <p:ph idx="1" type="body"/>
          </p:nvPr>
        </p:nvSpPr>
        <p:spPr>
          <a:xfrm>
            <a:off x="702310" y="4480004"/>
            <a:ext cx="5618400" cy="36654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Check in with the student about their safety. We are not asking you to jump in and make sure that their safety needs are met, but it is helpful to share what you learn with us so that way we can address their safety needs. </a:t>
            </a:r>
            <a:endParaRPr/>
          </a:p>
        </p:txBody>
      </p:sp>
      <p:sp>
        <p:nvSpPr>
          <p:cNvPr id="771" name="Google Shape;771;g25e5b57cba8_1_30:notes"/>
          <p:cNvSpPr txBox="1"/>
          <p:nvPr>
            <p:ph idx="12" type="sldNum"/>
          </p:nvPr>
        </p:nvSpPr>
        <p:spPr>
          <a:xfrm>
            <a:off x="3978132" y="8842030"/>
            <a:ext cx="3043200" cy="467100"/>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4: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4: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Learning outcomes:</a:t>
            </a:r>
            <a:endParaRPr/>
          </a:p>
          <a:p>
            <a:pPr indent="-524946" lvl="0" marL="524946" rtl="0" algn="l">
              <a:lnSpc>
                <a:spcPct val="90000"/>
              </a:lnSpc>
              <a:spcBef>
                <a:spcPts val="1021"/>
              </a:spcBef>
              <a:spcAft>
                <a:spcPts val="0"/>
              </a:spcAft>
              <a:buClr>
                <a:schemeClr val="dk1"/>
              </a:buClr>
              <a:buSzPts val="1200"/>
              <a:buFont typeface="Calibri"/>
              <a:buAutoNum type="arabicPeriod"/>
            </a:pPr>
            <a:r>
              <a:rPr lang="en-US"/>
              <a:t>Recognize the unique environment that institutions of higher education exist in and the unique laws that impact and guide us</a:t>
            </a:r>
            <a:endParaRPr/>
          </a:p>
          <a:p>
            <a:pPr indent="-524946" lvl="0" marL="524946" rtl="0" algn="l">
              <a:lnSpc>
                <a:spcPct val="90000"/>
              </a:lnSpc>
              <a:spcBef>
                <a:spcPts val="1021"/>
              </a:spcBef>
              <a:spcAft>
                <a:spcPts val="0"/>
              </a:spcAft>
              <a:buClr>
                <a:schemeClr val="dk1"/>
              </a:buClr>
              <a:buSzPts val="1200"/>
              <a:buFont typeface="Calibri"/>
              <a:buAutoNum type="arabicPeriod"/>
            </a:pPr>
            <a:r>
              <a:rPr lang="en-US"/>
              <a:t>Understand social norms and dynamics that influence victimization in society, on college campuses, and at Mines</a:t>
            </a:r>
            <a:endParaRPr/>
          </a:p>
          <a:p>
            <a:pPr indent="-524946" lvl="0" marL="524946" rtl="0" algn="l">
              <a:lnSpc>
                <a:spcPct val="90000"/>
              </a:lnSpc>
              <a:spcBef>
                <a:spcPts val="1021"/>
              </a:spcBef>
              <a:spcAft>
                <a:spcPts val="0"/>
              </a:spcAft>
              <a:buClr>
                <a:schemeClr val="dk1"/>
              </a:buClr>
              <a:buSzPts val="1200"/>
              <a:buFont typeface="Calibri"/>
              <a:buAutoNum type="arabicPeriod"/>
            </a:pPr>
            <a:r>
              <a:rPr lang="en-US"/>
              <a:t>Challenge popular myths regarding sexual assault and interpersonal violence</a:t>
            </a:r>
            <a:endParaRPr/>
          </a:p>
          <a:p>
            <a:pPr indent="-524946" lvl="0" marL="524946" rtl="0" algn="l">
              <a:lnSpc>
                <a:spcPct val="90000"/>
              </a:lnSpc>
              <a:spcBef>
                <a:spcPts val="1021"/>
              </a:spcBef>
              <a:spcAft>
                <a:spcPts val="0"/>
              </a:spcAft>
              <a:buClr>
                <a:schemeClr val="dk1"/>
              </a:buClr>
              <a:buSzPts val="1200"/>
              <a:buFont typeface="Calibri"/>
              <a:buAutoNum type="arabicPeriod"/>
            </a:pPr>
            <a:r>
              <a:rPr lang="en-US"/>
              <a:t>Understand consent and how power dynamics influence consent</a:t>
            </a:r>
            <a:endParaRPr/>
          </a:p>
          <a:p>
            <a:pPr indent="-524946" lvl="0" marL="524946" rtl="0" algn="l">
              <a:lnSpc>
                <a:spcPct val="90000"/>
              </a:lnSpc>
              <a:spcBef>
                <a:spcPts val="1021"/>
              </a:spcBef>
              <a:spcAft>
                <a:spcPts val="0"/>
              </a:spcAft>
              <a:buClr>
                <a:schemeClr val="dk1"/>
              </a:buClr>
              <a:buSzPts val="1200"/>
              <a:buFont typeface="Calibri"/>
              <a:buAutoNum type="arabicPeriod"/>
            </a:pPr>
            <a:r>
              <a:rPr lang="en-US"/>
              <a:t>Understand some typical perpetrator dynamics</a:t>
            </a:r>
            <a:endParaRPr/>
          </a:p>
          <a:p>
            <a:pPr indent="-524946" lvl="0" marL="524946" rtl="0" algn="l">
              <a:lnSpc>
                <a:spcPct val="90000"/>
              </a:lnSpc>
              <a:spcBef>
                <a:spcPts val="1021"/>
              </a:spcBef>
              <a:spcAft>
                <a:spcPts val="0"/>
              </a:spcAft>
              <a:buClr>
                <a:schemeClr val="dk1"/>
              </a:buClr>
              <a:buSzPts val="1200"/>
              <a:buFont typeface="Calibri"/>
              <a:buAutoNum type="arabicPeriod"/>
            </a:pPr>
            <a:r>
              <a:rPr lang="en-US"/>
              <a:t>Understand some typical survivor dynamics and how trauma and trauma-responses affect survivors</a:t>
            </a:r>
            <a:endParaRPr/>
          </a:p>
          <a:p>
            <a:pPr indent="-524946" lvl="0" marL="524946" rtl="0" algn="l">
              <a:lnSpc>
                <a:spcPct val="90000"/>
              </a:lnSpc>
              <a:spcBef>
                <a:spcPts val="1021"/>
              </a:spcBef>
              <a:spcAft>
                <a:spcPts val="0"/>
              </a:spcAft>
              <a:buClr>
                <a:schemeClr val="dk1"/>
              </a:buClr>
              <a:buSzPts val="1200"/>
              <a:buFont typeface="Calibri"/>
              <a:buAutoNum type="arabicPeriod"/>
            </a:pPr>
            <a:r>
              <a:rPr lang="en-US"/>
              <a:t>How to compassionately work with survivors within the framework of our mandatory reporting requirement</a:t>
            </a:r>
            <a:endParaRPr/>
          </a:p>
          <a:p>
            <a:pPr indent="-524946" lvl="0" marL="524946" rtl="0" algn="l">
              <a:lnSpc>
                <a:spcPct val="90000"/>
              </a:lnSpc>
              <a:spcBef>
                <a:spcPts val="1021"/>
              </a:spcBef>
              <a:spcAft>
                <a:spcPts val="0"/>
              </a:spcAft>
              <a:buClr>
                <a:schemeClr val="dk1"/>
              </a:buClr>
              <a:buSzPts val="1200"/>
              <a:buFont typeface="Calibri"/>
              <a:buAutoNum type="arabicPeriod"/>
            </a:pPr>
            <a:r>
              <a:rPr lang="en-US"/>
              <a:t>Learn campus process and campus, community resources</a:t>
            </a:r>
            <a:endParaRPr/>
          </a:p>
        </p:txBody>
      </p:sp>
      <p:sp>
        <p:nvSpPr>
          <p:cNvPr id="357" name="Google Shape;357;p4: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25e5b57cba8_1_36: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7" name="Google Shape;777;g25e5b57cba8_1_36:notes"/>
          <p:cNvSpPr txBox="1"/>
          <p:nvPr>
            <p:ph idx="1" type="body"/>
          </p:nvPr>
        </p:nvSpPr>
        <p:spPr>
          <a:xfrm>
            <a:off x="702310" y="4480004"/>
            <a:ext cx="5618400" cy="36654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We’ll go over these options, and you’re not expected to memorize them all, rather generally know that they exist, and where to access them on our Mines website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778" name="Google Shape;778;g25e5b57cba8_1_36:notes"/>
          <p:cNvSpPr txBox="1"/>
          <p:nvPr>
            <p:ph idx="12" type="sldNum"/>
          </p:nvPr>
        </p:nvSpPr>
        <p:spPr>
          <a:xfrm>
            <a:off x="3978132" y="8842030"/>
            <a:ext cx="3043200" cy="467100"/>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48: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4" name="Google Shape;784;p48: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p:txBody>
      </p:sp>
      <p:sp>
        <p:nvSpPr>
          <p:cNvPr id="785" name="Google Shape;785;p48: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49: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p:txBody>
      </p:sp>
      <p:sp>
        <p:nvSpPr>
          <p:cNvPr id="791" name="Google Shape;791;p49: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50: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1" name="Google Shape;801;p50: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The Blue Bench – 24/7 hotline, hospital advocacy, and counseling</a:t>
            </a:r>
            <a:endParaRPr/>
          </a:p>
          <a:p>
            <a:pPr indent="0" lvl="0" marL="0" rtl="0" algn="l">
              <a:lnSpc>
                <a:spcPct val="100000"/>
              </a:lnSpc>
              <a:spcBef>
                <a:spcPts val="0"/>
              </a:spcBef>
              <a:spcAft>
                <a:spcPts val="0"/>
              </a:spcAft>
              <a:buSzPts val="1400"/>
              <a:buNone/>
            </a:pPr>
            <a:r>
              <a:rPr lang="en-US"/>
              <a:t>Victim Outreach Incorporated 24/7 phone line, on-scene advocacy, assistance navigating the criminal justice process (police reporting, follow up with detectives, crime victim compensation forms, help identifying needed resources)</a:t>
            </a:r>
            <a:endParaRPr/>
          </a:p>
          <a:p>
            <a:pPr indent="0" lvl="0" marL="0" rtl="0" algn="l">
              <a:lnSpc>
                <a:spcPct val="100000"/>
              </a:lnSpc>
              <a:spcBef>
                <a:spcPts val="0"/>
              </a:spcBef>
              <a:spcAft>
                <a:spcPts val="0"/>
              </a:spcAft>
              <a:buSzPts val="1400"/>
              <a:buNone/>
            </a:pPr>
            <a:r>
              <a:rPr lang="en-US"/>
              <a:t>Family Tree Legal Advocacy Program – works with survivors to help them prepare order of protection applications for submission with Jefferson County courts. </a:t>
            </a:r>
            <a:endParaRPr/>
          </a:p>
        </p:txBody>
      </p:sp>
      <p:sp>
        <p:nvSpPr>
          <p:cNvPr id="802" name="Google Shape;802;p50: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2a8442e97b9_0_418: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3" name="Google Shape;813;g2a8442e97b9_0_418:notes"/>
          <p:cNvSpPr txBox="1"/>
          <p:nvPr>
            <p:ph idx="1" type="body"/>
          </p:nvPr>
        </p:nvSpPr>
        <p:spPr>
          <a:xfrm>
            <a:off x="702310" y="4480005"/>
            <a:ext cx="5618400" cy="3665400"/>
          </a:xfrm>
          <a:prstGeom prst="rect">
            <a:avLst/>
          </a:prstGeom>
          <a:noFill/>
          <a:ln>
            <a:noFill/>
          </a:ln>
        </p:spPr>
        <p:txBody>
          <a:bodyPr anchorCtr="0" anchor="t" bIns="46625" lIns="93300" spcFirstLastPara="1" rIns="93300" wrap="square" tIns="46625">
            <a:noAutofit/>
          </a:bodyPr>
          <a:lstStyle/>
          <a:p>
            <a:pPr indent="-228600" lvl="0" marL="457200" marR="0" rtl="0" algn="l">
              <a:lnSpc>
                <a:spcPct val="100000"/>
              </a:lnSpc>
              <a:spcBef>
                <a:spcPts val="0"/>
              </a:spcBef>
              <a:spcAft>
                <a:spcPts val="0"/>
              </a:spcAft>
              <a:buSzPts val="1400"/>
              <a:buNone/>
            </a:pPr>
            <a:r>
              <a:rPr lang="en-US"/>
              <a:t>Molly </a:t>
            </a:r>
            <a:endParaRPr/>
          </a:p>
        </p:txBody>
      </p:sp>
      <p:sp>
        <p:nvSpPr>
          <p:cNvPr id="814" name="Google Shape;814;g2a8442e97b9_0_418:notes"/>
          <p:cNvSpPr txBox="1"/>
          <p:nvPr>
            <p:ph idx="12" type="sldNum"/>
          </p:nvPr>
        </p:nvSpPr>
        <p:spPr>
          <a:xfrm>
            <a:off x="3978132" y="8842030"/>
            <a:ext cx="3043200" cy="467100"/>
          </a:xfrm>
          <a:prstGeom prst="rect">
            <a:avLst/>
          </a:prstGeom>
          <a:noFill/>
          <a:ln>
            <a:noFill/>
          </a:ln>
        </p:spPr>
        <p:txBody>
          <a:bodyPr anchorCtr="0" anchor="b" bIns="46625" lIns="93300" spcFirstLastPara="1" rIns="93300" wrap="square" tIns="46625">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p52: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0" name="Google Shape;820;p52: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p:txBody>
      </p:sp>
      <p:sp>
        <p:nvSpPr>
          <p:cNvPr id="821" name="Google Shape;821;p52: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2a8442e97b9_0_231: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7" name="Google Shape;827;g2a8442e97b9_0_231:notes"/>
          <p:cNvSpPr txBox="1"/>
          <p:nvPr>
            <p:ph idx="1" type="body"/>
          </p:nvPr>
        </p:nvSpPr>
        <p:spPr>
          <a:xfrm>
            <a:off x="702310" y="4480005"/>
            <a:ext cx="5618400" cy="3665400"/>
          </a:xfrm>
          <a:prstGeom prst="rect">
            <a:avLst/>
          </a:prstGeom>
          <a:noFill/>
          <a:ln>
            <a:noFill/>
          </a:ln>
        </p:spPr>
        <p:txBody>
          <a:bodyPr anchorCtr="0" anchor="t" bIns="46625" lIns="93300" spcFirstLastPara="1" rIns="93300" wrap="square" tIns="46625">
            <a:noAutofit/>
          </a:bodyPr>
          <a:lstStyle/>
          <a:p>
            <a:pPr indent="-228600" lvl="0" marL="457200" marR="0" rtl="0" algn="l">
              <a:lnSpc>
                <a:spcPct val="100000"/>
              </a:lnSpc>
              <a:spcBef>
                <a:spcPts val="0"/>
              </a:spcBef>
              <a:spcAft>
                <a:spcPts val="0"/>
              </a:spcAft>
              <a:buSzPts val="1400"/>
              <a:buNone/>
            </a:pPr>
            <a:r>
              <a:rPr lang="en-US"/>
              <a:t>External condoms, internal condoms, dental dams, gloves, and capes</a:t>
            </a:r>
            <a:endParaRPr/>
          </a:p>
        </p:txBody>
      </p:sp>
      <p:sp>
        <p:nvSpPr>
          <p:cNvPr id="828" name="Google Shape;828;g2a8442e97b9_0_231:notes"/>
          <p:cNvSpPr txBox="1"/>
          <p:nvPr>
            <p:ph idx="12" type="sldNum"/>
          </p:nvPr>
        </p:nvSpPr>
        <p:spPr>
          <a:xfrm>
            <a:off x="3978132" y="8842030"/>
            <a:ext cx="3043200" cy="467100"/>
          </a:xfrm>
          <a:prstGeom prst="rect">
            <a:avLst/>
          </a:prstGeom>
          <a:noFill/>
          <a:ln>
            <a:noFill/>
          </a:ln>
        </p:spPr>
        <p:txBody>
          <a:bodyPr anchorCtr="0" anchor="b" bIns="46625" lIns="93300" spcFirstLastPara="1" rIns="93300" wrap="square" tIns="46625">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2a8442e97b9_0_333: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5" name="Google Shape;835;g2a8442e97b9_0_333:notes"/>
          <p:cNvSpPr txBox="1"/>
          <p:nvPr>
            <p:ph idx="1" type="body"/>
          </p:nvPr>
        </p:nvSpPr>
        <p:spPr>
          <a:xfrm>
            <a:off x="702310" y="4480005"/>
            <a:ext cx="5618400" cy="3665400"/>
          </a:xfrm>
          <a:prstGeom prst="rect">
            <a:avLst/>
          </a:prstGeom>
          <a:noFill/>
          <a:ln>
            <a:noFill/>
          </a:ln>
        </p:spPr>
        <p:txBody>
          <a:bodyPr anchorCtr="0" anchor="t" bIns="46625" lIns="93300" spcFirstLastPara="1" rIns="93300" wrap="square" tIns="46625">
            <a:noAutofit/>
          </a:bodyPr>
          <a:lstStyle/>
          <a:p>
            <a:pPr indent="-228600" lvl="0" marL="457200" marR="0" rtl="0" algn="l">
              <a:lnSpc>
                <a:spcPct val="100000"/>
              </a:lnSpc>
              <a:spcBef>
                <a:spcPts val="0"/>
              </a:spcBef>
              <a:spcAft>
                <a:spcPts val="0"/>
              </a:spcAft>
              <a:buSzPts val="1400"/>
              <a:buNone/>
            </a:pPr>
            <a:r>
              <a:rPr lang="en-US"/>
              <a:t>Molly </a:t>
            </a:r>
            <a:endParaRPr/>
          </a:p>
        </p:txBody>
      </p:sp>
      <p:sp>
        <p:nvSpPr>
          <p:cNvPr id="836" name="Google Shape;836;g2a8442e97b9_0_333:notes"/>
          <p:cNvSpPr txBox="1"/>
          <p:nvPr>
            <p:ph idx="12" type="sldNum"/>
          </p:nvPr>
        </p:nvSpPr>
        <p:spPr>
          <a:xfrm>
            <a:off x="3978132" y="8842030"/>
            <a:ext cx="3043200" cy="467100"/>
          </a:xfrm>
          <a:prstGeom prst="rect">
            <a:avLst/>
          </a:prstGeom>
          <a:noFill/>
          <a:ln>
            <a:noFill/>
          </a:ln>
        </p:spPr>
        <p:txBody>
          <a:bodyPr anchorCtr="0" anchor="b" bIns="46625" lIns="93300" spcFirstLastPara="1" rIns="93300" wrap="square" tIns="46625">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63: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4" name="Google Shape;844;p63: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While this may be the last major portion of this training, we needed to cover everything that we did to ensure context for understanding who may be coming to you and their range of responses and why these types of things happen on college campuses, including Mines. </a:t>
            </a:r>
            <a:endParaRPr/>
          </a:p>
        </p:txBody>
      </p:sp>
      <p:sp>
        <p:nvSpPr>
          <p:cNvPr id="845" name="Google Shape;845;p63: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28e69fe94d9_0_0: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0" name="Google Shape;850;g28e69fe94d9_0_0:notes"/>
          <p:cNvSpPr txBox="1"/>
          <p:nvPr>
            <p:ph idx="1" type="body"/>
          </p:nvPr>
        </p:nvSpPr>
        <p:spPr>
          <a:xfrm>
            <a:off x="702310" y="4480004"/>
            <a:ext cx="5618400" cy="36654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p:txBody>
      </p:sp>
      <p:sp>
        <p:nvSpPr>
          <p:cNvPr id="851" name="Google Shape;851;g28e69fe94d9_0_0:notes"/>
          <p:cNvSpPr txBox="1"/>
          <p:nvPr>
            <p:ph idx="12" type="sldNum"/>
          </p:nvPr>
        </p:nvSpPr>
        <p:spPr>
          <a:xfrm>
            <a:off x="3978132" y="8842030"/>
            <a:ext cx="3043200" cy="467100"/>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5: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p5: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This topic can be difficult, whether or not you had these experiences before. This topic is also complex, so let's all come from a place of honesty and compassion</a:t>
            </a:r>
            <a:endParaRPr/>
          </a:p>
        </p:txBody>
      </p:sp>
      <p:sp>
        <p:nvSpPr>
          <p:cNvPr id="364" name="Google Shape;364;p5: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53: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6" name="Google Shape;856;p53: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Hand-off to Kristin</a:t>
            </a:r>
            <a:endParaRPr/>
          </a:p>
        </p:txBody>
      </p:sp>
      <p:sp>
        <p:nvSpPr>
          <p:cNvPr id="857" name="Google Shape;857;p53: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54: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3" name="Google Shape;863;p54: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Kristin</a:t>
            </a:r>
            <a:endParaRPr/>
          </a:p>
          <a:p>
            <a:pPr indent="0" lvl="0" marL="0" rtl="0" algn="l">
              <a:lnSpc>
                <a:spcPct val="100000"/>
              </a:lnSpc>
              <a:spcBef>
                <a:spcPts val="0"/>
              </a:spcBef>
              <a:spcAft>
                <a:spcPts val="0"/>
              </a:spcAft>
              <a:buSzPts val="1400"/>
              <a:buNone/>
            </a:pPr>
            <a:r>
              <a:rPr lang="en-US"/>
              <a:t>Introduce self, background role on campus, thank you</a:t>
            </a:r>
            <a:endParaRPr/>
          </a:p>
        </p:txBody>
      </p:sp>
      <p:sp>
        <p:nvSpPr>
          <p:cNvPr id="864" name="Google Shape;864;p54: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55: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p55: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7000"/>
              </a:lnSpc>
              <a:spcBef>
                <a:spcPts val="0"/>
              </a:spcBef>
              <a:spcAft>
                <a:spcPts val="0"/>
              </a:spcAft>
              <a:buSzPts val="1400"/>
              <a:buNone/>
            </a:pPr>
            <a:r>
              <a:rPr lang="en-US" sz="1800">
                <a:latin typeface="Calibri"/>
                <a:ea typeface="Calibri"/>
                <a:cs typeface="Calibri"/>
                <a:sym typeface="Calibri"/>
              </a:rPr>
              <a:t>The Office of Title IX and Equity manages complaints supportive measures and resolution options for complaints alleging bias, discrimination, harassment, sexual assault, domestic violence, dating violence, stalking, and retaliation on the basis of a protected class for students and employees.</a:t>
            </a:r>
            <a:endParaRPr/>
          </a:p>
          <a:p>
            <a:pPr indent="0" lvl="0" marL="0" rtl="0" algn="l">
              <a:lnSpc>
                <a:spcPct val="107000"/>
              </a:lnSpc>
              <a:spcBef>
                <a:spcPts val="816"/>
              </a:spcBef>
              <a:spcAft>
                <a:spcPts val="0"/>
              </a:spcAft>
              <a:buSzPts val="1400"/>
              <a:buNone/>
            </a:pPr>
            <a:r>
              <a:rPr lang="en-US" sz="1800">
                <a:latin typeface="Calibri"/>
                <a:ea typeface="Calibri"/>
                <a:cs typeface="Calibri"/>
                <a:sym typeface="Calibri"/>
              </a:rPr>
              <a:t>Our office also manages prevention education and training for employees and students, and compliance with the Clery. </a:t>
            </a:r>
            <a:endParaRPr/>
          </a:p>
        </p:txBody>
      </p:sp>
      <p:sp>
        <p:nvSpPr>
          <p:cNvPr id="872" name="Google Shape;872;p55: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56: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8" name="Google Shape;878;p56: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7000"/>
              </a:lnSpc>
              <a:spcBef>
                <a:spcPts val="0"/>
              </a:spcBef>
              <a:spcAft>
                <a:spcPts val="0"/>
              </a:spcAft>
              <a:buSzPts val="1400"/>
              <a:buNone/>
            </a:pPr>
            <a:r>
              <a:rPr lang="en-US" sz="1800">
                <a:latin typeface="Calibri"/>
                <a:ea typeface="Calibri"/>
                <a:cs typeface="Calibri"/>
                <a:sym typeface="Calibri"/>
              </a:rPr>
              <a:t>First I’ll share Mines Policies on Discrimination and Sexual Violence.  Mines combine</a:t>
            </a:r>
            <a:r>
              <a:rPr lang="en-US" sz="1800"/>
              <a:t>d the policies prohibiting sexual misconduct, discrimination, and relation into one policy.  OIE manages and investigates complaints that fall under this policies jurisdiction.  I will break down this policy and discuss each part.  </a:t>
            </a:r>
            <a:endParaRPr/>
          </a:p>
        </p:txBody>
      </p:sp>
      <p:sp>
        <p:nvSpPr>
          <p:cNvPr id="879" name="Google Shape;879;p56: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57: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5" name="Google Shape;885;p57: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7000"/>
              </a:lnSpc>
              <a:spcBef>
                <a:spcPts val="0"/>
              </a:spcBef>
              <a:spcAft>
                <a:spcPts val="0"/>
              </a:spcAft>
              <a:buSzPts val="1400"/>
              <a:buNone/>
            </a:pPr>
            <a:r>
              <a:rPr lang="en-US" sz="1600"/>
              <a:t>Starting with sexual misconduct.  Sexual misconduct can include several actions or items, but instead of legal definitions, I have some examples of each off to the right.  If an action does not rise to jurisdictional level required for the complaint process under this policy, it can still be referred to conduct (student conduct or HR) for resolution.  </a:t>
            </a:r>
            <a:endParaRPr sz="1600"/>
          </a:p>
          <a:p>
            <a:pPr indent="0" lvl="0" marL="0" rtl="0" algn="l">
              <a:lnSpc>
                <a:spcPct val="100000"/>
              </a:lnSpc>
              <a:spcBef>
                <a:spcPts val="0"/>
              </a:spcBef>
              <a:spcAft>
                <a:spcPts val="0"/>
              </a:spcAft>
              <a:buSzPts val="1400"/>
              <a:buNone/>
            </a:pPr>
            <a:r>
              <a:t/>
            </a:r>
            <a:endParaRPr/>
          </a:p>
        </p:txBody>
      </p:sp>
      <p:sp>
        <p:nvSpPr>
          <p:cNvPr id="886" name="Google Shape;886;p57: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p58: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3" name="Google Shape;893;p58: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7000"/>
              </a:lnSpc>
              <a:spcBef>
                <a:spcPts val="0"/>
              </a:spcBef>
              <a:spcAft>
                <a:spcPts val="0"/>
              </a:spcAft>
              <a:buSzPts val="1400"/>
              <a:buNone/>
            </a:pPr>
            <a:r>
              <a:rPr lang="en-US" sz="1800"/>
              <a:t>Mines prohibits discrimination and harassment based on protected classes.  </a:t>
            </a:r>
            <a:r>
              <a:rPr lang="en-US" sz="1800">
                <a:latin typeface="Calibri"/>
                <a:ea typeface="Calibri"/>
                <a:cs typeface="Calibri"/>
                <a:sym typeface="Calibri"/>
              </a:rPr>
              <a:t>The protected classes covered under Mines policy include protected classes at the federal and state level including; </a:t>
            </a:r>
            <a:endParaRPr/>
          </a:p>
          <a:p>
            <a:pPr indent="0" lvl="0" marL="0" rtl="0" algn="l">
              <a:lnSpc>
                <a:spcPct val="107000"/>
              </a:lnSpc>
              <a:spcBef>
                <a:spcPts val="0"/>
              </a:spcBef>
              <a:spcAft>
                <a:spcPts val="0"/>
              </a:spcAft>
              <a:buSzPts val="1400"/>
              <a:buNone/>
            </a:pPr>
            <a:r>
              <a:rPr i="1" lang="en-US" sz="1800">
                <a:latin typeface="Calibri"/>
                <a:ea typeface="Calibri"/>
                <a:cs typeface="Calibri"/>
                <a:sym typeface="Calibri"/>
              </a:rPr>
              <a:t>Race, color, religion or creed, sex (including pregnancy, childbirth, related medical conditions, sexual orientation, gender identity, and gender expression) added in 2020, marital status, ethnicity, national origin, age, disability, genetic information, ancestry, and veteran status or military service.</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894" name="Google Shape;894;p58: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p59: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0" name="Google Shape;900;p59: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7000"/>
              </a:lnSpc>
              <a:spcBef>
                <a:spcPts val="0"/>
              </a:spcBef>
              <a:spcAft>
                <a:spcPts val="0"/>
              </a:spcAft>
              <a:buSzPts val="1400"/>
              <a:buNone/>
            </a:pPr>
            <a:r>
              <a:rPr lang="en-US" sz="1800"/>
              <a:t>Lastly, </a:t>
            </a:r>
            <a:r>
              <a:rPr lang="en-US" sz="1800">
                <a:latin typeface="Calibri"/>
                <a:ea typeface="Calibri"/>
                <a:cs typeface="Calibri"/>
                <a:sym typeface="Calibri"/>
              </a:rPr>
              <a:t>Retaliation.  We recognize that the </a:t>
            </a:r>
            <a:r>
              <a:rPr lang="en-US" sz="1800"/>
              <a:t>fear of reporting or participating in an investigation is a real factor for Mines staff and students.  This is why Mines includes prohibitions against retaliation in</a:t>
            </a:r>
            <a:r>
              <a:rPr lang="en-US" sz="1800">
                <a:latin typeface="Calibri"/>
                <a:ea typeface="Calibri"/>
                <a:cs typeface="Calibri"/>
                <a:sym typeface="Calibri"/>
              </a:rPr>
              <a:t> our Policies. Retaliation means any negative or adverse action against an individual for reporting an allegation of Sexual Misconduct or Discrimination; or for cooperating or participating in an investigation. You as a complainant, as a witness, or part of the Title IX admin</a:t>
            </a:r>
            <a:r>
              <a:rPr lang="en-US" sz="1800"/>
              <a:t>istrative and decision making team are covered under this policy.  </a:t>
            </a:r>
            <a:endParaRPr/>
          </a:p>
        </p:txBody>
      </p:sp>
      <p:sp>
        <p:nvSpPr>
          <p:cNvPr id="901" name="Google Shape;901;p59: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25e5b57cba8_0_3: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7" name="Google Shape;907;g25e5b57cba8_0_3:notes"/>
          <p:cNvSpPr txBox="1"/>
          <p:nvPr>
            <p:ph idx="1" type="body"/>
          </p:nvPr>
        </p:nvSpPr>
        <p:spPr>
          <a:xfrm>
            <a:off x="702310" y="4480004"/>
            <a:ext cx="5618400" cy="3665400"/>
          </a:xfrm>
          <a:prstGeom prst="rect">
            <a:avLst/>
          </a:prstGeom>
          <a:noFill/>
          <a:ln>
            <a:noFill/>
          </a:ln>
        </p:spPr>
        <p:txBody>
          <a:bodyPr anchorCtr="0" anchor="t" bIns="46650" lIns="93300" spcFirstLastPara="1" rIns="93300" wrap="square" tIns="46650">
            <a:noAutofit/>
          </a:bodyPr>
          <a:lstStyle/>
          <a:p>
            <a:pPr indent="0" lvl="0" marL="0" rtl="0" algn="l">
              <a:lnSpc>
                <a:spcPct val="107000"/>
              </a:lnSpc>
              <a:spcBef>
                <a:spcPts val="0"/>
              </a:spcBef>
              <a:spcAft>
                <a:spcPts val="0"/>
              </a:spcAft>
              <a:buClr>
                <a:schemeClr val="dk1"/>
              </a:buClr>
              <a:buSzPts val="1100"/>
              <a:buFont typeface="Arial"/>
              <a:buNone/>
            </a:pPr>
            <a:r>
              <a:rPr lang="en-US" sz="1800"/>
              <a:t>All Mines faculty and staff at Mines are mandatory reporters.  If you are an employee of Mines you are required to report reports of sexual misconduct, discrimination and retaliation.  Always remember, The agency will always lie with the complainant on how they want to proceed.  We just need you to get the disclosure to us so we can offer the complainant resources and investigative options. </a:t>
            </a:r>
            <a:endParaRPr sz="1800"/>
          </a:p>
          <a:p>
            <a:pPr indent="0" lvl="0" marL="0" rtl="0" algn="l">
              <a:lnSpc>
                <a:spcPct val="107000"/>
              </a:lnSpc>
              <a:spcBef>
                <a:spcPts val="800"/>
              </a:spcBef>
              <a:spcAft>
                <a:spcPts val="0"/>
              </a:spcAft>
              <a:buClr>
                <a:schemeClr val="dk1"/>
              </a:buClr>
              <a:buSzPts val="1100"/>
              <a:buFont typeface="Arial"/>
              <a:buNone/>
            </a:pPr>
            <a:r>
              <a:rPr lang="en-US" sz="1800"/>
              <a:t>Student employees are designated as mandatory reporters, including residence life student staff, Peer mentors, and Teaching Assistants. </a:t>
            </a:r>
            <a:endParaRPr sz="1800"/>
          </a:p>
          <a:p>
            <a:pPr indent="0" lvl="0" marL="0" rtl="0" algn="l">
              <a:lnSpc>
                <a:spcPct val="107000"/>
              </a:lnSpc>
              <a:spcBef>
                <a:spcPts val="800"/>
              </a:spcBef>
              <a:spcAft>
                <a:spcPts val="0"/>
              </a:spcAft>
              <a:buClr>
                <a:schemeClr val="dk1"/>
              </a:buClr>
              <a:buSzPts val="1100"/>
              <a:buFont typeface="Arial"/>
              <a:buNone/>
            </a:pPr>
            <a:r>
              <a:rPr lang="en-US" sz="1800"/>
              <a:t>There are some exceptions to this which include Counselors, personnel in the SHAPE Office, and Health care providers on campus.</a:t>
            </a:r>
            <a:endParaRPr sz="1800"/>
          </a:p>
          <a:p>
            <a:pPr indent="0" lvl="0" marL="0" rtl="0" algn="l">
              <a:lnSpc>
                <a:spcPct val="100000"/>
              </a:lnSpc>
              <a:spcBef>
                <a:spcPts val="800"/>
              </a:spcBef>
              <a:spcAft>
                <a:spcPts val="0"/>
              </a:spcAft>
              <a:buSzPts val="1400"/>
              <a:buNone/>
            </a:pPr>
            <a:r>
              <a:t/>
            </a:r>
            <a:endParaRPr/>
          </a:p>
        </p:txBody>
      </p:sp>
      <p:sp>
        <p:nvSpPr>
          <p:cNvPr id="908" name="Google Shape;908;g25e5b57cba8_0_3:notes"/>
          <p:cNvSpPr txBox="1"/>
          <p:nvPr>
            <p:ph idx="12" type="sldNum"/>
          </p:nvPr>
        </p:nvSpPr>
        <p:spPr>
          <a:xfrm>
            <a:off x="3978132" y="8842030"/>
            <a:ext cx="3043200" cy="467100"/>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2a0d827f2ff_5_9: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3" name="Google Shape;913;g2a0d827f2ff_5_9:notes"/>
          <p:cNvSpPr txBox="1"/>
          <p:nvPr>
            <p:ph idx="1" type="body"/>
          </p:nvPr>
        </p:nvSpPr>
        <p:spPr>
          <a:xfrm>
            <a:off x="702310" y="4480004"/>
            <a:ext cx="5618400" cy="36654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sz="1600"/>
              <a:t>Through your actions of fulfilling your mandatory reporting requirements you will help protect student and faculty from incident of sexual violence, support sexual assult survivors, and help Mines maintain a safe environment.  We also want to reduce and prevent incidents like these on campus and its hard to do if we do not have knowledge of all incidents on campus. </a:t>
            </a:r>
            <a:endParaRPr sz="1600"/>
          </a:p>
        </p:txBody>
      </p:sp>
      <p:sp>
        <p:nvSpPr>
          <p:cNvPr id="914" name="Google Shape;914;g2a0d827f2ff_5_9:notes"/>
          <p:cNvSpPr txBox="1"/>
          <p:nvPr>
            <p:ph idx="12" type="sldNum"/>
          </p:nvPr>
        </p:nvSpPr>
        <p:spPr>
          <a:xfrm>
            <a:off x="3978132" y="8842030"/>
            <a:ext cx="3043200" cy="467100"/>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61: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9" name="Google Shape;919;p61: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sz="1800"/>
              <a:t>What does mandatory reporting mean for me? </a:t>
            </a:r>
            <a:endParaRPr sz="1800"/>
          </a:p>
          <a:p>
            <a:pPr indent="0" lvl="0" marL="0" rtl="0" algn="l">
              <a:lnSpc>
                <a:spcPct val="100000"/>
              </a:lnSpc>
              <a:spcBef>
                <a:spcPts val="0"/>
              </a:spcBef>
              <a:spcAft>
                <a:spcPts val="0"/>
              </a:spcAft>
              <a:buSzPts val="1400"/>
              <a:buNone/>
            </a:pPr>
            <a:r>
              <a:rPr lang="en-US" sz="1800"/>
              <a:t>As a Mines employee including and while under contract; Your main responsibility as a mandatory reporters is to report any disclosure of discriminatory harassment or sexual misconduct; including sexual harassment, sexual assault, dating/domestic violence, and/or stalking to the Office for Institutional Equity.</a:t>
            </a:r>
            <a:endParaRPr sz="1800"/>
          </a:p>
          <a:p>
            <a:pPr indent="0" lvl="0" marL="0" rtl="0" algn="l">
              <a:lnSpc>
                <a:spcPct val="100000"/>
              </a:lnSpc>
              <a:spcBef>
                <a:spcPts val="0"/>
              </a:spcBef>
              <a:spcAft>
                <a:spcPts val="0"/>
              </a:spcAft>
              <a:buSzPts val="1400"/>
              <a:buNone/>
            </a:pPr>
            <a:r>
              <a:rPr lang="en-US" sz="1800"/>
              <a:t>You are required to report incidents you personally observe as well as incidents reported to you. You must report these offenses to Mines police or OIE.</a:t>
            </a:r>
            <a:endParaRPr sz="1800"/>
          </a:p>
          <a:p>
            <a:pPr indent="0" lvl="0" marL="0" rtl="0" algn="l">
              <a:lnSpc>
                <a:spcPct val="100000"/>
              </a:lnSpc>
              <a:spcBef>
                <a:spcPts val="0"/>
              </a:spcBef>
              <a:spcAft>
                <a:spcPts val="0"/>
              </a:spcAft>
              <a:buSzPts val="1400"/>
              <a:buNone/>
            </a:pPr>
            <a:r>
              <a:t/>
            </a:r>
            <a:endParaRPr sz="1800"/>
          </a:p>
          <a:p>
            <a:pPr indent="0" lvl="0" marL="0" rtl="0" algn="l">
              <a:lnSpc>
                <a:spcPct val="100000"/>
              </a:lnSpc>
              <a:spcBef>
                <a:spcPts val="0"/>
              </a:spcBef>
              <a:spcAft>
                <a:spcPts val="0"/>
              </a:spcAft>
              <a:buSzPts val="1400"/>
              <a:buNone/>
            </a:pPr>
            <a:r>
              <a:t/>
            </a:r>
            <a:endParaRPr sz="1800"/>
          </a:p>
          <a:p>
            <a:pPr indent="0" lvl="0" marL="0" rtl="0" algn="l">
              <a:lnSpc>
                <a:spcPct val="100000"/>
              </a:lnSpc>
              <a:spcBef>
                <a:spcPts val="0"/>
              </a:spcBef>
              <a:spcAft>
                <a:spcPts val="0"/>
              </a:spcAft>
              <a:buSzPts val="1400"/>
              <a:buNone/>
            </a:pPr>
            <a:r>
              <a:t/>
            </a:r>
            <a:endParaRPr/>
          </a:p>
        </p:txBody>
      </p:sp>
      <p:sp>
        <p:nvSpPr>
          <p:cNvPr id="920" name="Google Shape;920;p61: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6: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p6: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Chat through how the values of our society impact Mines.</a:t>
            </a:r>
            <a:endParaRPr/>
          </a:p>
        </p:txBody>
      </p:sp>
      <p:sp>
        <p:nvSpPr>
          <p:cNvPr id="374" name="Google Shape;374;p6: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p72: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6" name="Google Shape;926;p72: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Supportive Measures are available regardless of the decision to move through a resolution process at Mines.</a:t>
            </a:r>
            <a:endParaRPr/>
          </a:p>
        </p:txBody>
      </p:sp>
      <p:sp>
        <p:nvSpPr>
          <p:cNvPr id="927" name="Google Shape;927;p72: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p73: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4" name="Google Shape;934;p73: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p:txBody>
      </p:sp>
      <p:sp>
        <p:nvSpPr>
          <p:cNvPr id="935" name="Google Shape;935;p73: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74: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1" name="Google Shape;941;p74: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p:txBody>
      </p:sp>
      <p:sp>
        <p:nvSpPr>
          <p:cNvPr id="942" name="Google Shape;942;p74: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75: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9" name="Google Shape;949;p75: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p:txBody>
      </p:sp>
      <p:sp>
        <p:nvSpPr>
          <p:cNvPr id="950" name="Google Shape;950;p75: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p70: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6" name="Google Shape;956;p70: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sz="1400"/>
              <a:t>I will cover your reporting options so you are little more confident on how to make a report. </a:t>
            </a:r>
            <a:endParaRPr sz="1400"/>
          </a:p>
        </p:txBody>
      </p:sp>
      <p:sp>
        <p:nvSpPr>
          <p:cNvPr id="957" name="Google Shape;957;p70: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p71: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3" name="Google Shape;963;p71: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964" name="Google Shape;964;p71: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2b8ca40c20a_6_9: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1" name="Google Shape;971;g2b8ca40c20a_6_9:notes"/>
          <p:cNvSpPr txBox="1"/>
          <p:nvPr>
            <p:ph idx="1" type="body"/>
          </p:nvPr>
        </p:nvSpPr>
        <p:spPr>
          <a:xfrm>
            <a:off x="702310" y="4480004"/>
            <a:ext cx="5618400" cy="36654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Kristin hands to Sam</a:t>
            </a:r>
            <a:endParaRPr/>
          </a:p>
          <a:p>
            <a:pPr indent="0" lvl="0" marL="0" rtl="0" algn="l">
              <a:lnSpc>
                <a:spcPct val="100000"/>
              </a:lnSpc>
              <a:spcBef>
                <a:spcPts val="0"/>
              </a:spcBef>
              <a:spcAft>
                <a:spcPts val="0"/>
              </a:spcAft>
              <a:buSzPts val="1400"/>
              <a:buNone/>
            </a:pPr>
            <a:r>
              <a:rPr lang="en-US"/>
              <a:t>Introduce self, background role on campus, thank you</a:t>
            </a:r>
            <a:endParaRPr/>
          </a:p>
        </p:txBody>
      </p:sp>
      <p:sp>
        <p:nvSpPr>
          <p:cNvPr id="972" name="Google Shape;972;g2b8ca40c20a_6_9:notes"/>
          <p:cNvSpPr txBox="1"/>
          <p:nvPr>
            <p:ph idx="12" type="sldNum"/>
          </p:nvPr>
        </p:nvSpPr>
        <p:spPr>
          <a:xfrm>
            <a:off x="3978132" y="8842030"/>
            <a:ext cx="3043200" cy="467100"/>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2b8ca40c20a_6_26: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p:spPr>
      </p:sp>
      <p:sp>
        <p:nvSpPr>
          <p:cNvPr id="978" name="Google Shape;978;g2b8ca40c20a_6_26:notes"/>
          <p:cNvSpPr txBox="1"/>
          <p:nvPr>
            <p:ph idx="1" type="body"/>
          </p:nvPr>
        </p:nvSpPr>
        <p:spPr>
          <a:xfrm>
            <a:off x="702310" y="4480004"/>
            <a:ext cx="5618400" cy="3665400"/>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979" name="Google Shape;979;g2b8ca40c20a_6_26:notes"/>
          <p:cNvSpPr txBox="1"/>
          <p:nvPr>
            <p:ph idx="12" type="sldNum"/>
          </p:nvPr>
        </p:nvSpPr>
        <p:spPr>
          <a:xfrm>
            <a:off x="3978132" y="8842030"/>
            <a:ext cx="3043200" cy="467100"/>
          </a:xfrm>
          <a:prstGeom prst="rect">
            <a:avLst/>
          </a:prstGeom>
        </p:spPr>
        <p:txBody>
          <a:bodyPr anchorCtr="0" anchor="b" bIns="46650" lIns="93300" spcFirstLastPara="1" rIns="93300" wrap="square" tIns="4665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2b8ca40c20a_6_17:notes"/>
          <p:cNvSpPr txBox="1"/>
          <p:nvPr>
            <p:ph idx="1" type="body"/>
          </p:nvPr>
        </p:nvSpPr>
        <p:spPr>
          <a:xfrm>
            <a:off x="702310" y="4480004"/>
            <a:ext cx="5618400" cy="36654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p:txBody>
      </p:sp>
      <p:sp>
        <p:nvSpPr>
          <p:cNvPr id="984" name="Google Shape;984;g2b8ca40c20a_6_17: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262b70ab6fd_0_15: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2" name="Google Shape;992;g262b70ab6fd_0_15:notes"/>
          <p:cNvSpPr txBox="1"/>
          <p:nvPr>
            <p:ph idx="1" type="body"/>
          </p:nvPr>
        </p:nvSpPr>
        <p:spPr>
          <a:xfrm>
            <a:off x="702310" y="4480004"/>
            <a:ext cx="5618400" cy="36654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Explain your duty to report before the conversation starts.  </a:t>
            </a:r>
            <a:endParaRPr/>
          </a:p>
          <a:p>
            <a:pPr indent="0" lvl="0" marL="0" rtl="0" algn="l">
              <a:lnSpc>
                <a:spcPct val="100000"/>
              </a:lnSpc>
              <a:spcBef>
                <a:spcPts val="0"/>
              </a:spcBef>
              <a:spcAft>
                <a:spcPts val="0"/>
              </a:spcAft>
              <a:buSzPts val="1400"/>
              <a:buNone/>
            </a:pPr>
            <a:r>
              <a:rPr lang="en-US"/>
              <a:t>Listen and validate</a:t>
            </a:r>
            <a:endParaRPr/>
          </a:p>
          <a:p>
            <a:pPr indent="0" lvl="0" marL="0" rtl="0" algn="l">
              <a:lnSpc>
                <a:spcPct val="100000"/>
              </a:lnSpc>
              <a:spcBef>
                <a:spcPts val="0"/>
              </a:spcBef>
              <a:spcAft>
                <a:spcPts val="0"/>
              </a:spcAft>
              <a:buSzPts val="1400"/>
              <a:buNone/>
            </a:pPr>
            <a:r>
              <a:rPr lang="en-US"/>
              <a:t>Ensure Safety…ask the important questions so we can address any safety concerns immediately  </a:t>
            </a:r>
            <a:endParaRPr/>
          </a:p>
          <a:p>
            <a:pPr indent="0" lvl="0" marL="0" rtl="0" algn="l">
              <a:lnSpc>
                <a:spcPct val="100000"/>
              </a:lnSpc>
              <a:spcBef>
                <a:spcPts val="0"/>
              </a:spcBef>
              <a:spcAft>
                <a:spcPts val="0"/>
              </a:spcAft>
              <a:buSzPts val="1400"/>
              <a:buNone/>
            </a:pPr>
            <a:r>
              <a:rPr lang="en-US"/>
              <a:t>Know where Mines resources are!  There are confidential resources (Shape/</a:t>
            </a:r>
            <a:r>
              <a:rPr lang="en-US"/>
              <a:t>Counseling</a:t>
            </a:r>
            <a:r>
              <a:rPr lang="en-US"/>
              <a:t>) and of course OIE.   </a:t>
            </a:r>
            <a:endParaRPr/>
          </a:p>
          <a:p>
            <a:pPr indent="0" lvl="0" marL="0" rtl="0" algn="l">
              <a:lnSpc>
                <a:spcPct val="100000"/>
              </a:lnSpc>
              <a:spcBef>
                <a:spcPts val="0"/>
              </a:spcBef>
              <a:spcAft>
                <a:spcPts val="0"/>
              </a:spcAft>
              <a:buSzPts val="1400"/>
              <a:buNone/>
            </a:pPr>
            <a:r>
              <a:t/>
            </a:r>
            <a:endParaRPr/>
          </a:p>
        </p:txBody>
      </p:sp>
      <p:sp>
        <p:nvSpPr>
          <p:cNvPr id="993" name="Google Shape;993;g262b70ab6fd_0_15:notes"/>
          <p:cNvSpPr txBox="1"/>
          <p:nvPr>
            <p:ph idx="12" type="sldNum"/>
          </p:nvPr>
        </p:nvSpPr>
        <p:spPr>
          <a:xfrm>
            <a:off x="3978132" y="8842030"/>
            <a:ext cx="3043200" cy="467100"/>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a8090cc126_0_83: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g2a8090cc126_0_83:notes"/>
          <p:cNvSpPr txBox="1"/>
          <p:nvPr>
            <p:ph idx="1" type="body"/>
          </p:nvPr>
        </p:nvSpPr>
        <p:spPr>
          <a:xfrm>
            <a:off x="702310" y="4480005"/>
            <a:ext cx="5618400" cy="3665400"/>
          </a:xfrm>
          <a:prstGeom prst="rect">
            <a:avLst/>
          </a:prstGeom>
          <a:noFill/>
          <a:ln>
            <a:noFill/>
          </a:ln>
        </p:spPr>
        <p:txBody>
          <a:bodyPr anchorCtr="0" anchor="t" bIns="46625" lIns="93300" spcFirstLastPara="1" rIns="93300" wrap="square" tIns="46625">
            <a:noAutofit/>
          </a:bodyPr>
          <a:lstStyle/>
          <a:p>
            <a:pPr indent="0" lvl="0" marL="0" rtl="0" algn="l">
              <a:lnSpc>
                <a:spcPct val="100000"/>
              </a:lnSpc>
              <a:spcBef>
                <a:spcPts val="0"/>
              </a:spcBef>
              <a:spcAft>
                <a:spcPts val="0"/>
              </a:spcAft>
              <a:buClr>
                <a:schemeClr val="dk1"/>
              </a:buClr>
              <a:buSzPts val="1400"/>
              <a:buFont typeface="Arial"/>
              <a:buNone/>
            </a:pPr>
            <a:r>
              <a:rPr lang="en-US"/>
              <a:t>Our system of laws and polices are contextually specific to the united states, Colorado, higher education, and our campus. In the united states, there were law prohibiting rape as early as the colonies in the 16th century. At that time the age of consent in law was 10. Note: this law did not apply to those enslaved.</a:t>
            </a:r>
            <a:endParaRPr/>
          </a:p>
          <a:p>
            <a:pPr indent="-83217" lvl="0" marL="401609" rtl="0" algn="l">
              <a:lnSpc>
                <a:spcPct val="100000"/>
              </a:lnSpc>
              <a:spcBef>
                <a:spcPts val="0"/>
              </a:spcBef>
              <a:spcAft>
                <a:spcPts val="0"/>
              </a:spcAft>
              <a:buSzPts val="1400"/>
              <a:buNone/>
            </a:pPr>
            <a:r>
              <a:t/>
            </a:r>
            <a:endParaRPr/>
          </a:p>
        </p:txBody>
      </p:sp>
      <p:sp>
        <p:nvSpPr>
          <p:cNvPr id="380" name="Google Shape;380;g2a8090cc126_0_83:notes"/>
          <p:cNvSpPr txBox="1"/>
          <p:nvPr>
            <p:ph idx="12" type="sldNum"/>
          </p:nvPr>
        </p:nvSpPr>
        <p:spPr>
          <a:xfrm>
            <a:off x="3978132" y="8842030"/>
            <a:ext cx="3043200" cy="467100"/>
          </a:xfrm>
          <a:prstGeom prst="rect">
            <a:avLst/>
          </a:prstGeom>
          <a:noFill/>
          <a:ln>
            <a:noFill/>
          </a:ln>
        </p:spPr>
        <p:txBody>
          <a:bodyPr anchorCtr="0" anchor="b" bIns="46625" lIns="93300" spcFirstLastPara="1" rIns="93300" wrap="square" tIns="46625">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262b70ab6fd_0_25: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1" name="Google Shape;1001;g262b70ab6fd_0_25:notes"/>
          <p:cNvSpPr txBox="1"/>
          <p:nvPr>
            <p:ph idx="1" type="body"/>
          </p:nvPr>
        </p:nvSpPr>
        <p:spPr>
          <a:xfrm>
            <a:off x="702310" y="4480004"/>
            <a:ext cx="5618400" cy="36654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Dont investigate yourself.</a:t>
            </a:r>
            <a:endParaRPr/>
          </a:p>
          <a:p>
            <a:pPr indent="0" lvl="0" marL="0" rtl="0" algn="l">
              <a:lnSpc>
                <a:spcPct val="100000"/>
              </a:lnSpc>
              <a:spcBef>
                <a:spcPts val="0"/>
              </a:spcBef>
              <a:spcAft>
                <a:spcPts val="0"/>
              </a:spcAft>
              <a:buSzPts val="1400"/>
              <a:buNone/>
            </a:pPr>
            <a:r>
              <a:rPr lang="en-US"/>
              <a:t>Do not confront other parties.  If this information was not disclosed to you, avoid asking for this information.  The person who confided in you may be </a:t>
            </a:r>
            <a:r>
              <a:rPr lang="en-US"/>
              <a:t>purposely</a:t>
            </a:r>
            <a:r>
              <a:rPr lang="en-US"/>
              <a:t> </a:t>
            </a:r>
            <a:r>
              <a:rPr lang="en-US"/>
              <a:t>omitting</a:t>
            </a:r>
            <a:r>
              <a:rPr lang="en-US"/>
              <a:t> this information.</a:t>
            </a:r>
            <a:endParaRPr/>
          </a:p>
          <a:p>
            <a:pPr indent="0" lvl="0" marL="0" rtl="0" algn="l">
              <a:lnSpc>
                <a:spcPct val="100000"/>
              </a:lnSpc>
              <a:spcBef>
                <a:spcPts val="0"/>
              </a:spcBef>
              <a:spcAft>
                <a:spcPts val="0"/>
              </a:spcAft>
              <a:buSzPts val="1400"/>
              <a:buNone/>
            </a:pPr>
            <a:r>
              <a:rPr lang="en-US"/>
              <a:t>Dont share information or disclosures with others</a:t>
            </a:r>
            <a:endParaRPr/>
          </a:p>
          <a:p>
            <a:pPr indent="0" lvl="0" marL="0" rtl="0" algn="l">
              <a:lnSpc>
                <a:spcPct val="100000"/>
              </a:lnSpc>
              <a:spcBef>
                <a:spcPts val="0"/>
              </a:spcBef>
              <a:spcAft>
                <a:spcPts val="0"/>
              </a:spcAft>
              <a:buSzPts val="1400"/>
              <a:buNone/>
            </a:pPr>
            <a:r>
              <a:rPr lang="en-US"/>
              <a:t>Get the care you need. </a:t>
            </a:r>
            <a:endParaRPr/>
          </a:p>
        </p:txBody>
      </p:sp>
      <p:sp>
        <p:nvSpPr>
          <p:cNvPr id="1002" name="Google Shape;1002;g262b70ab6fd_0_25:notes"/>
          <p:cNvSpPr txBox="1"/>
          <p:nvPr>
            <p:ph idx="12" type="sldNum"/>
          </p:nvPr>
        </p:nvSpPr>
        <p:spPr>
          <a:xfrm>
            <a:off x="3978132" y="8842030"/>
            <a:ext cx="3043200" cy="467100"/>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25e5b57cba8_0_15: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1" name="Google Shape;1011;g25e5b57cba8_0_15:notes"/>
          <p:cNvSpPr txBox="1"/>
          <p:nvPr>
            <p:ph idx="1" type="body"/>
          </p:nvPr>
        </p:nvSpPr>
        <p:spPr>
          <a:xfrm>
            <a:off x="702310" y="4480004"/>
            <a:ext cx="5618400" cy="3665400"/>
          </a:xfrm>
          <a:prstGeom prst="rect">
            <a:avLst/>
          </a:prstGeom>
          <a:noFill/>
          <a:ln>
            <a:noFill/>
          </a:ln>
        </p:spPr>
        <p:txBody>
          <a:bodyPr anchorCtr="0" anchor="t" bIns="46650" lIns="93300" spcFirstLastPara="1" rIns="93300" wrap="square" tIns="46650">
            <a:noAutofit/>
          </a:bodyPr>
          <a:lstStyle/>
          <a:p>
            <a:pPr indent="0" lvl="0" marL="0" rtl="0" algn="l">
              <a:lnSpc>
                <a:spcPct val="115000"/>
              </a:lnSpc>
              <a:spcBef>
                <a:spcPts val="0"/>
              </a:spcBef>
              <a:spcAft>
                <a:spcPts val="0"/>
              </a:spcAft>
              <a:buClr>
                <a:schemeClr val="dk1"/>
              </a:buClr>
              <a:buSzPts val="1100"/>
              <a:buFont typeface="Arial"/>
              <a:buNone/>
            </a:pPr>
            <a:r>
              <a:rPr lang="en-US"/>
              <a:t>So I think most people are nervous at the thought of receiving a disclose and how to respond or how to interact with the person who disclosed to them afterwards. So this video really emphasises what we just discussed and give some great advice on receiving disclosures.  </a:t>
            </a:r>
            <a:endParaRPr/>
          </a:p>
          <a:p>
            <a:pPr indent="0" lvl="0" marL="0" rtl="0" algn="l">
              <a:lnSpc>
                <a:spcPct val="115000"/>
              </a:lnSpc>
              <a:spcBef>
                <a:spcPts val="0"/>
              </a:spcBef>
              <a:spcAft>
                <a:spcPts val="0"/>
              </a:spcAft>
              <a:buClr>
                <a:schemeClr val="dk1"/>
              </a:buClr>
              <a:buSzPts val="1100"/>
              <a:buFont typeface="Arial"/>
              <a:buNone/>
            </a:pPr>
            <a:r>
              <a:rPr lang="en-US"/>
              <a:t>Talking to victims Scott Lewis:</a:t>
            </a:r>
            <a:r>
              <a:rPr lang="en-US">
                <a:solidFill>
                  <a:schemeClr val="hlink"/>
                </a:solidFill>
                <a:uFill>
                  <a:noFill/>
                </a:uFill>
                <a:hlinkClick r:id="rId2"/>
              </a:rPr>
              <a:t> </a:t>
            </a:r>
            <a:r>
              <a:rPr lang="en-US" u="sng">
                <a:solidFill>
                  <a:schemeClr val="hlink"/>
                </a:solidFill>
                <a:hlinkClick r:id="rId3"/>
              </a:rPr>
              <a:t>Talking to Victims | W. Scott Lewis | TEDxSpokane – YouTube</a:t>
            </a:r>
            <a:endParaRPr u="sng">
              <a:solidFill>
                <a:schemeClr val="hlink"/>
              </a:solidFill>
            </a:endParaRPr>
          </a:p>
          <a:p>
            <a:pPr indent="0" lvl="0" marL="0" rtl="0" algn="l">
              <a:lnSpc>
                <a:spcPct val="115000"/>
              </a:lnSpc>
              <a:spcBef>
                <a:spcPts val="0"/>
              </a:spcBef>
              <a:spcAft>
                <a:spcPts val="0"/>
              </a:spcAft>
              <a:buClr>
                <a:schemeClr val="dk1"/>
              </a:buClr>
              <a:buSzPts val="1100"/>
              <a:buFont typeface="Arial"/>
              <a:buNone/>
            </a:pPr>
            <a:r>
              <a:rPr lang="en-US"/>
              <a:t>www.youtube.com/watch?v=5x0ypp5REaU&amp;t=4s</a:t>
            </a:r>
            <a:endParaRPr/>
          </a:p>
          <a:p>
            <a:pPr indent="0" lvl="0" marL="0" rtl="0" algn="l">
              <a:lnSpc>
                <a:spcPct val="100000"/>
              </a:lnSpc>
              <a:spcBef>
                <a:spcPts val="0"/>
              </a:spcBef>
              <a:spcAft>
                <a:spcPts val="0"/>
              </a:spcAft>
              <a:buSzPts val="1400"/>
              <a:buNone/>
            </a:pPr>
            <a:r>
              <a:t/>
            </a:r>
            <a:endParaRPr/>
          </a:p>
        </p:txBody>
      </p:sp>
      <p:sp>
        <p:nvSpPr>
          <p:cNvPr id="1012" name="Google Shape;1012;g25e5b57cba8_0_15:notes"/>
          <p:cNvSpPr txBox="1"/>
          <p:nvPr>
            <p:ph idx="12" type="sldNum"/>
          </p:nvPr>
        </p:nvSpPr>
        <p:spPr>
          <a:xfrm>
            <a:off x="3978132" y="8842030"/>
            <a:ext cx="3043200" cy="467100"/>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2b8e0083aba_0_0: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p:spPr>
      </p:sp>
      <p:sp>
        <p:nvSpPr>
          <p:cNvPr id="1018" name="Google Shape;1018;g2b8e0083aba_0_0:notes"/>
          <p:cNvSpPr txBox="1"/>
          <p:nvPr>
            <p:ph idx="1" type="body"/>
          </p:nvPr>
        </p:nvSpPr>
        <p:spPr>
          <a:xfrm>
            <a:off x="702310" y="4480004"/>
            <a:ext cx="5618400" cy="3665400"/>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1019" name="Google Shape;1019;g2b8e0083aba_0_0:notes"/>
          <p:cNvSpPr txBox="1"/>
          <p:nvPr>
            <p:ph idx="12" type="sldNum"/>
          </p:nvPr>
        </p:nvSpPr>
        <p:spPr>
          <a:xfrm>
            <a:off x="3978132" y="8842030"/>
            <a:ext cx="3043200" cy="467100"/>
          </a:xfrm>
          <a:prstGeom prst="rect">
            <a:avLst/>
          </a:prstGeom>
        </p:spPr>
        <p:txBody>
          <a:bodyPr anchorCtr="0" anchor="b" bIns="46650" lIns="93300" spcFirstLastPara="1" rIns="93300" wrap="square" tIns="4665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p78: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6" name="Google Shape;1026;p78: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p:txBody>
      </p:sp>
      <p:sp>
        <p:nvSpPr>
          <p:cNvPr id="1027" name="Google Shape;1027;p78: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p79: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2" name="Google Shape;1032;p79: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After this training, you have the option of receiving an “I believe you” badge for your office, as well as being part of our listed roster of professionals on campus who have went through this training.</a:t>
            </a:r>
            <a:endParaRPr/>
          </a:p>
        </p:txBody>
      </p:sp>
      <p:sp>
        <p:nvSpPr>
          <p:cNvPr id="1033" name="Google Shape;1033;p79: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2a8090cc126_0_274: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9" name="Google Shape;1039;g2a8090cc126_0_274:notes"/>
          <p:cNvSpPr txBox="1"/>
          <p:nvPr>
            <p:ph idx="1" type="body"/>
          </p:nvPr>
        </p:nvSpPr>
        <p:spPr>
          <a:xfrm>
            <a:off x="702310" y="4480004"/>
            <a:ext cx="5618400" cy="36654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p:txBody>
      </p:sp>
      <p:sp>
        <p:nvSpPr>
          <p:cNvPr id="1040" name="Google Shape;1040;g2a8090cc126_0_274:notes"/>
          <p:cNvSpPr txBox="1"/>
          <p:nvPr>
            <p:ph idx="12" type="sldNum"/>
          </p:nvPr>
        </p:nvSpPr>
        <p:spPr>
          <a:xfrm>
            <a:off x="3978132" y="8842030"/>
            <a:ext cx="3043200" cy="467100"/>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8: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8: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Chat through examples from the group, and click the mouse to share a few examples we came up with </a:t>
            </a:r>
            <a:endParaRPr/>
          </a:p>
        </p:txBody>
      </p:sp>
      <p:sp>
        <p:nvSpPr>
          <p:cNvPr id="396" name="Google Shape;396;p8: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39.png"/><Relationship Id="rId4" Type="http://schemas.openxmlformats.org/officeDocument/2006/relationships/image" Target="../media/image2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 Id="rId3"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2" name="Shape 12"/>
        <p:cNvGrpSpPr/>
        <p:nvPr/>
      </p:nvGrpSpPr>
      <p:grpSpPr>
        <a:xfrm>
          <a:off x="0" y="0"/>
          <a:ext cx="0" cy="0"/>
          <a:chOff x="0" y="0"/>
          <a:chExt cx="0" cy="0"/>
        </a:xfrm>
      </p:grpSpPr>
      <p:sp>
        <p:nvSpPr>
          <p:cNvPr id="13" name="Google Shape;13;p81"/>
          <p:cNvSpPr/>
          <p:nvPr/>
        </p:nvSpPr>
        <p:spPr>
          <a:xfrm>
            <a:off x="0" y="-1"/>
            <a:ext cx="12192000" cy="6858001"/>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4" name="Google Shape;14;p81"/>
          <p:cNvPicPr preferRelativeResize="0"/>
          <p:nvPr/>
        </p:nvPicPr>
        <p:blipFill rotWithShape="1">
          <a:blip r:embed="rId2">
            <a:alphaModFix amt="25000"/>
          </a:blip>
          <a:srcRect b="0" l="0" r="0" t="0"/>
          <a:stretch/>
        </p:blipFill>
        <p:spPr>
          <a:xfrm>
            <a:off x="1835085" y="552941"/>
            <a:ext cx="10356915" cy="5825765"/>
          </a:xfrm>
          <a:prstGeom prst="rect">
            <a:avLst/>
          </a:prstGeom>
          <a:noFill/>
          <a:ln>
            <a:noFill/>
          </a:ln>
        </p:spPr>
      </p:pic>
      <p:sp>
        <p:nvSpPr>
          <p:cNvPr id="15" name="Google Shape;15;p81"/>
          <p:cNvSpPr txBox="1"/>
          <p:nvPr>
            <p:ph idx="1" type="subTitle"/>
          </p:nvPr>
        </p:nvSpPr>
        <p:spPr>
          <a:xfrm>
            <a:off x="2046398" y="2531096"/>
            <a:ext cx="9144000" cy="16557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4000"/>
              <a:buNone/>
              <a:defRPr b="0" i="0" sz="4000">
                <a:solidFill>
                  <a:schemeClr val="lt1"/>
                </a:solidFill>
                <a:latin typeface="Montserrat Medium"/>
                <a:ea typeface="Montserrat Medium"/>
                <a:cs typeface="Montserrat Medium"/>
                <a:sym typeface="Montserrat Medium"/>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75" name="Shape 75"/>
        <p:cNvGrpSpPr/>
        <p:nvPr/>
      </p:nvGrpSpPr>
      <p:grpSpPr>
        <a:xfrm>
          <a:off x="0" y="0"/>
          <a:ext cx="0" cy="0"/>
          <a:chOff x="0" y="0"/>
          <a:chExt cx="0" cy="0"/>
        </a:xfrm>
      </p:grpSpPr>
      <p:sp>
        <p:nvSpPr>
          <p:cNvPr id="76" name="Google Shape;76;p8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1314D"/>
              </a:buClr>
              <a:buSzPts val="4400"/>
              <a:buFont typeface="Montserrat Medium"/>
              <a:buNone/>
              <a:defRPr>
                <a:solidFill>
                  <a:srgbClr val="21314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9"/>
          <p:cNvSpPr/>
          <p:nvPr/>
        </p:nvSpPr>
        <p:spPr>
          <a:xfrm>
            <a:off x="0" y="6265543"/>
            <a:ext cx="12192000" cy="601701"/>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8" name="Google Shape;78;p8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8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0" name="Google Shape;80;p89"/>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81" name="Google Shape;81;p89"/>
          <p:cNvSpPr txBox="1"/>
          <p:nvPr/>
        </p:nvSpPr>
        <p:spPr>
          <a:xfrm>
            <a:off x="7312145" y="6388039"/>
            <a:ext cx="4489537"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MINES</a:t>
            </a:r>
            <a:r>
              <a:rPr b="1" i="0" lang="en-US" sz="1800" u="none" cap="none" strike="noStrike">
                <a:solidFill>
                  <a:srgbClr val="D2492A"/>
                </a:solidFill>
                <a:latin typeface="Arial"/>
                <a:ea typeface="Arial"/>
                <a:cs typeface="Arial"/>
                <a:sym typeface="Arial"/>
              </a:rPr>
              <a:t>.</a:t>
            </a:r>
            <a:r>
              <a:rPr b="0" i="0" lang="en-US" sz="1800" u="none" cap="none" strike="noStrike">
                <a:solidFill>
                  <a:srgbClr val="92A2BD"/>
                </a:solidFill>
                <a:latin typeface="Arial"/>
                <a:ea typeface="Arial"/>
                <a:cs typeface="Arial"/>
                <a:sym typeface="Arial"/>
              </a:rPr>
              <a:t>EDU</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ight background quote">
  <p:cSld name="Bright background quote">
    <p:bg>
      <p:bgPr>
        <a:solidFill>
          <a:srgbClr val="EA636C"/>
        </a:solidFill>
      </p:bgPr>
    </p:bg>
    <p:spTree>
      <p:nvGrpSpPr>
        <p:cNvPr id="82" name="Shape 82"/>
        <p:cNvGrpSpPr/>
        <p:nvPr/>
      </p:nvGrpSpPr>
      <p:grpSpPr>
        <a:xfrm>
          <a:off x="0" y="0"/>
          <a:ext cx="0" cy="0"/>
          <a:chOff x="0" y="0"/>
          <a:chExt cx="0" cy="0"/>
        </a:xfrm>
      </p:grpSpPr>
      <p:sp>
        <p:nvSpPr>
          <p:cNvPr id="83" name="Google Shape;83;p107"/>
          <p:cNvSpPr txBox="1"/>
          <p:nvPr>
            <p:ph idx="1" type="body"/>
          </p:nvPr>
        </p:nvSpPr>
        <p:spPr>
          <a:xfrm>
            <a:off x="1010571" y="1754982"/>
            <a:ext cx="9565482" cy="291327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Clr>
                <a:schemeClr val="dk1"/>
              </a:buClr>
              <a:buSzPts val="10000"/>
              <a:buNone/>
              <a:defRPr b="0" sz="10000">
                <a:latin typeface="Avenir"/>
                <a:ea typeface="Avenir"/>
                <a:cs typeface="Avenir"/>
                <a:sym typeface="Aveni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107"/>
          <p:cNvSpPr txBox="1"/>
          <p:nvPr>
            <p:ph idx="2" type="body"/>
          </p:nvPr>
        </p:nvSpPr>
        <p:spPr>
          <a:xfrm>
            <a:off x="1010571" y="4884988"/>
            <a:ext cx="3717925" cy="457200"/>
          </a:xfrm>
          <a:prstGeom prst="rect">
            <a:avLst/>
          </a:prstGeom>
          <a:noFill/>
          <a:ln>
            <a:noFill/>
          </a:ln>
        </p:spPr>
        <p:txBody>
          <a:bodyPr anchorCtr="0" anchor="t" bIns="45700" lIns="91425" spcFirstLastPara="1" rIns="91425" wrap="square" tIns="45700">
            <a:normAutofit/>
          </a:bodyPr>
          <a:lstStyle>
            <a:lvl1pPr indent="-228600" lvl="0" marL="457200" marR="0" algn="l">
              <a:lnSpc>
                <a:spcPct val="120000"/>
              </a:lnSpc>
              <a:spcBef>
                <a:spcPts val="0"/>
              </a:spcBef>
              <a:spcAft>
                <a:spcPts val="0"/>
              </a:spcAft>
              <a:buClr>
                <a:srgbClr val="FFFFFF"/>
              </a:buClr>
              <a:buSzPts val="2500"/>
              <a:buFont typeface="Avenir"/>
              <a:buNone/>
              <a:defRPr b="0" i="0" sz="2000">
                <a:latin typeface="Avenir"/>
                <a:ea typeface="Avenir"/>
                <a:cs typeface="Avenir"/>
                <a:sym typeface="Aveni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9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1314D"/>
              </a:buClr>
              <a:buSzPts val="4400"/>
              <a:buFont typeface="Montserrat Medium"/>
              <a:buNone/>
              <a:defRPr>
                <a:solidFill>
                  <a:srgbClr val="21314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9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8" name="Google Shape;88;p9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9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0" name="Google Shape;90;p9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92"/>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2" name="Google Shape;92;p92"/>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3" name="Google Shape;93;p92"/>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94" name="Google Shape;94;p92"/>
          <p:cNvSpPr/>
          <p:nvPr/>
        </p:nvSpPr>
        <p:spPr>
          <a:xfrm>
            <a:off x="0" y="6265543"/>
            <a:ext cx="12192000" cy="601701"/>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 name="Google Shape;95;p92"/>
          <p:cNvSpPr txBox="1"/>
          <p:nvPr/>
        </p:nvSpPr>
        <p:spPr>
          <a:xfrm>
            <a:off x="6515100" y="6388039"/>
            <a:ext cx="5286583"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MINES</a:t>
            </a:r>
            <a:r>
              <a:rPr b="1" i="0" lang="en-US" sz="1800" u="none" cap="none" strike="noStrike">
                <a:solidFill>
                  <a:srgbClr val="D2492A"/>
                </a:solidFill>
                <a:latin typeface="Arial"/>
                <a:ea typeface="Arial"/>
                <a:cs typeface="Arial"/>
                <a:sym typeface="Arial"/>
              </a:rPr>
              <a:t>.</a:t>
            </a:r>
            <a:r>
              <a:rPr b="0" i="0" lang="en-US" sz="1800" u="none" cap="none" strike="noStrike">
                <a:solidFill>
                  <a:srgbClr val="92A2BD"/>
                </a:solidFill>
                <a:latin typeface="Arial"/>
                <a:ea typeface="Arial"/>
                <a:cs typeface="Arial"/>
                <a:sym typeface="Arial"/>
              </a:rPr>
              <a:t>EDU</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6" name="Shape 96"/>
        <p:cNvGrpSpPr/>
        <p:nvPr/>
      </p:nvGrpSpPr>
      <p:grpSpPr>
        <a:xfrm>
          <a:off x="0" y="0"/>
          <a:ext cx="0" cy="0"/>
          <a:chOff x="0" y="0"/>
          <a:chExt cx="0" cy="0"/>
        </a:xfrm>
      </p:grpSpPr>
      <p:sp>
        <p:nvSpPr>
          <p:cNvPr id="97" name="Google Shape;97;p8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1314D"/>
              </a:buClr>
              <a:buSzPts val="4400"/>
              <a:buFont typeface="Montserrat Medium"/>
              <a:buNone/>
              <a:defRPr>
                <a:solidFill>
                  <a:srgbClr val="21314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84"/>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9" name="Google Shape;99;p8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0" name="Google Shape;100;p84"/>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01" name="Google Shape;101;p84"/>
          <p:cNvSpPr/>
          <p:nvPr/>
        </p:nvSpPr>
        <p:spPr>
          <a:xfrm>
            <a:off x="0" y="6265543"/>
            <a:ext cx="12192000" cy="601701"/>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 name="Google Shape;102;p84"/>
          <p:cNvSpPr txBox="1"/>
          <p:nvPr/>
        </p:nvSpPr>
        <p:spPr>
          <a:xfrm>
            <a:off x="6003471" y="6388039"/>
            <a:ext cx="5798211"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MINES</a:t>
            </a:r>
            <a:r>
              <a:rPr b="1" i="0" lang="en-US" sz="1800" u="none" cap="none" strike="noStrike">
                <a:solidFill>
                  <a:srgbClr val="D2492A"/>
                </a:solidFill>
                <a:latin typeface="Arial"/>
                <a:ea typeface="Arial"/>
                <a:cs typeface="Arial"/>
                <a:sym typeface="Arial"/>
              </a:rPr>
              <a:t>.</a:t>
            </a:r>
            <a:r>
              <a:rPr b="0" i="0" lang="en-US" sz="1800" u="none" cap="none" strike="noStrike">
                <a:solidFill>
                  <a:srgbClr val="92A2BD"/>
                </a:solidFill>
                <a:latin typeface="Arial"/>
                <a:ea typeface="Arial"/>
                <a:cs typeface="Arial"/>
                <a:sym typeface="Arial"/>
              </a:rPr>
              <a:t>EDU</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03" name="Shape 103"/>
        <p:cNvGrpSpPr/>
        <p:nvPr/>
      </p:nvGrpSpPr>
      <p:grpSpPr>
        <a:xfrm>
          <a:off x="0" y="0"/>
          <a:ext cx="0" cy="0"/>
          <a:chOff x="0" y="0"/>
          <a:chExt cx="0" cy="0"/>
        </a:xfrm>
      </p:grpSpPr>
      <p:sp>
        <p:nvSpPr>
          <p:cNvPr id="104" name="Google Shape;104;p93"/>
          <p:cNvSpPr/>
          <p:nvPr/>
        </p:nvSpPr>
        <p:spPr>
          <a:xfrm>
            <a:off x="0" y="0"/>
            <a:ext cx="12192000" cy="6265545"/>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5" name="Google Shape;105;p93"/>
          <p:cNvPicPr preferRelativeResize="0"/>
          <p:nvPr/>
        </p:nvPicPr>
        <p:blipFill rotWithShape="1">
          <a:blip r:embed="rId2">
            <a:alphaModFix amt="25000"/>
          </a:blip>
          <a:srcRect b="0" l="0" r="0" t="0"/>
          <a:stretch/>
        </p:blipFill>
        <p:spPr>
          <a:xfrm>
            <a:off x="1835085" y="170976"/>
            <a:ext cx="10356915" cy="5825765"/>
          </a:xfrm>
          <a:prstGeom prst="rect">
            <a:avLst/>
          </a:prstGeom>
          <a:noFill/>
          <a:ln>
            <a:noFill/>
          </a:ln>
        </p:spPr>
      </p:pic>
      <p:sp>
        <p:nvSpPr>
          <p:cNvPr id="106" name="Google Shape;106;p93"/>
          <p:cNvSpPr txBox="1"/>
          <p:nvPr/>
        </p:nvSpPr>
        <p:spPr>
          <a:xfrm>
            <a:off x="7312145" y="6399991"/>
            <a:ext cx="4489537"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rgbClr val="21314D"/>
                </a:solidFill>
                <a:latin typeface="Arial"/>
                <a:ea typeface="Arial"/>
                <a:cs typeface="Arial"/>
                <a:sym typeface="Arial"/>
              </a:rPr>
              <a:t>MINES</a:t>
            </a:r>
            <a:r>
              <a:rPr b="1" i="0" lang="en-US" sz="1800" u="none" cap="none" strike="noStrike">
                <a:solidFill>
                  <a:srgbClr val="D2492A"/>
                </a:solidFill>
                <a:latin typeface="Arial"/>
                <a:ea typeface="Arial"/>
                <a:cs typeface="Arial"/>
                <a:sym typeface="Arial"/>
              </a:rPr>
              <a:t>.</a:t>
            </a:r>
            <a:r>
              <a:rPr b="0" i="0" lang="en-US" sz="1800" u="none" cap="none" strike="noStrike">
                <a:solidFill>
                  <a:srgbClr val="92A2BD"/>
                </a:solidFill>
                <a:latin typeface="Arial"/>
                <a:ea typeface="Arial"/>
                <a:cs typeface="Arial"/>
                <a:sym typeface="Arial"/>
              </a:rPr>
              <a:t>EDU</a:t>
            </a:r>
            <a:endParaRPr b="0" i="0" sz="1400" u="none" cap="none" strike="noStrike">
              <a:solidFill>
                <a:srgbClr val="000000"/>
              </a:solidFill>
              <a:latin typeface="Arial"/>
              <a:ea typeface="Arial"/>
              <a:cs typeface="Arial"/>
              <a:sym typeface="Arial"/>
            </a:endParaRPr>
          </a:p>
        </p:txBody>
      </p:sp>
      <p:sp>
        <p:nvSpPr>
          <p:cNvPr id="107" name="Google Shape;107;p93"/>
          <p:cNvSpPr txBox="1"/>
          <p:nvPr>
            <p:ph type="ctrTitle"/>
          </p:nvPr>
        </p:nvSpPr>
        <p:spPr>
          <a:xfrm>
            <a:off x="395371" y="2243579"/>
            <a:ext cx="10803672" cy="71905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Montserrat Medium"/>
              <a:buNone/>
              <a:defRPr b="0" i="0">
                <a:solidFill>
                  <a:schemeClr val="lt1"/>
                </a:solidFill>
                <a:latin typeface="Montserrat Medium"/>
                <a:ea typeface="Montserrat Medium"/>
                <a:cs typeface="Montserrat Medium"/>
                <a:sym typeface="Montserrat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93"/>
          <p:cNvSpPr txBox="1"/>
          <p:nvPr>
            <p:ph idx="1" type="subTitle"/>
          </p:nvPr>
        </p:nvSpPr>
        <p:spPr>
          <a:xfrm>
            <a:off x="395371" y="3737295"/>
            <a:ext cx="9144000" cy="16557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800"/>
              <a:buNone/>
              <a:defRPr b="0" i="0">
                <a:solidFill>
                  <a:schemeClr val="lt1"/>
                </a:solidFill>
                <a:latin typeface="Arial"/>
                <a:ea typeface="Arial"/>
                <a:cs typeface="Arial"/>
                <a:sym typeface="Arial"/>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cxnSp>
        <p:nvCxnSpPr>
          <p:cNvPr id="109" name="Google Shape;109;p93"/>
          <p:cNvCxnSpPr/>
          <p:nvPr/>
        </p:nvCxnSpPr>
        <p:spPr>
          <a:xfrm>
            <a:off x="520877" y="3287006"/>
            <a:ext cx="911198" cy="0"/>
          </a:xfrm>
          <a:prstGeom prst="straightConnector1">
            <a:avLst/>
          </a:prstGeom>
          <a:noFill/>
          <a:ln cap="flat" cmpd="sng" w="28575">
            <a:solidFill>
              <a:srgbClr val="D2492A"/>
            </a:solidFill>
            <a:prstDash val="solid"/>
            <a:miter lim="800000"/>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10" name="Shape 110"/>
        <p:cNvGrpSpPr/>
        <p:nvPr/>
      </p:nvGrpSpPr>
      <p:grpSpPr>
        <a:xfrm>
          <a:off x="0" y="0"/>
          <a:ext cx="0" cy="0"/>
          <a:chOff x="0" y="0"/>
          <a:chExt cx="0" cy="0"/>
        </a:xfrm>
      </p:grpSpPr>
      <p:sp>
        <p:nvSpPr>
          <p:cNvPr id="111" name="Google Shape;111;p94"/>
          <p:cNvSpPr/>
          <p:nvPr/>
        </p:nvSpPr>
        <p:spPr>
          <a:xfrm>
            <a:off x="0" y="-1"/>
            <a:ext cx="12192000" cy="6265545"/>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 name="Google Shape;112;p9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400"/>
              <a:buFont typeface="Montserrat Medium"/>
              <a:buNone/>
              <a:defRPr b="0" i="0" sz="4400">
                <a:solidFill>
                  <a:schemeClr val="lt1"/>
                </a:solidFill>
                <a:latin typeface="Montserrat Medium"/>
                <a:ea typeface="Montserrat Medium"/>
                <a:cs typeface="Montserrat Medium"/>
                <a:sym typeface="Montserrat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9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92A2BD"/>
              </a:buClr>
              <a:buSzPts val="2400"/>
              <a:buNone/>
              <a:defRPr b="0" i="0" sz="2400">
                <a:solidFill>
                  <a:srgbClr val="92A2BD"/>
                </a:solidFill>
                <a:latin typeface="Arial"/>
                <a:ea typeface="Arial"/>
                <a:cs typeface="Arial"/>
                <a:sym typeface="Aria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14" name="Google Shape;114;p94"/>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15" name="Google Shape;115;p9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16" name="Google Shape;116;p94"/>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17" name="Google Shape;117;p94"/>
          <p:cNvSpPr txBox="1"/>
          <p:nvPr/>
        </p:nvSpPr>
        <p:spPr>
          <a:xfrm>
            <a:off x="7312145" y="6399991"/>
            <a:ext cx="4489537"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rgbClr val="21314D"/>
                </a:solidFill>
                <a:latin typeface="Arial"/>
                <a:ea typeface="Arial"/>
                <a:cs typeface="Arial"/>
                <a:sym typeface="Arial"/>
              </a:rPr>
              <a:t>MINES</a:t>
            </a:r>
            <a:r>
              <a:rPr b="1" i="0" lang="en-US" sz="1800" u="none" cap="none" strike="noStrike">
                <a:solidFill>
                  <a:srgbClr val="D2492A"/>
                </a:solidFill>
                <a:latin typeface="Arial"/>
                <a:ea typeface="Arial"/>
                <a:cs typeface="Arial"/>
                <a:sym typeface="Arial"/>
              </a:rPr>
              <a:t>.</a:t>
            </a:r>
            <a:r>
              <a:rPr b="0" i="0" lang="en-US" sz="1800" u="none" cap="none" strike="noStrike">
                <a:solidFill>
                  <a:srgbClr val="92A2BD"/>
                </a:solidFill>
                <a:latin typeface="Arial"/>
                <a:ea typeface="Arial"/>
                <a:cs typeface="Arial"/>
                <a:sym typeface="Arial"/>
              </a:rPr>
              <a:t>EDU</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8" name="Shape 118"/>
        <p:cNvGrpSpPr/>
        <p:nvPr/>
      </p:nvGrpSpPr>
      <p:grpSpPr>
        <a:xfrm>
          <a:off x="0" y="0"/>
          <a:ext cx="0" cy="0"/>
          <a:chOff x="0" y="0"/>
          <a:chExt cx="0" cy="0"/>
        </a:xfrm>
      </p:grpSpPr>
      <p:sp>
        <p:nvSpPr>
          <p:cNvPr id="119" name="Google Shape;119;p9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1314D"/>
              </a:buClr>
              <a:buSzPts val="4400"/>
              <a:buFont typeface="Montserrat Medium"/>
              <a:buNone/>
              <a:defRPr>
                <a:solidFill>
                  <a:srgbClr val="21314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9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9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 name="Google Shape;122;p95"/>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23" name="Google Shape;123;p9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24" name="Google Shape;124;p95"/>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25" name="Google Shape;125;p95"/>
          <p:cNvSpPr/>
          <p:nvPr/>
        </p:nvSpPr>
        <p:spPr>
          <a:xfrm>
            <a:off x="0" y="6265543"/>
            <a:ext cx="12192000" cy="601701"/>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95"/>
          <p:cNvSpPr txBox="1"/>
          <p:nvPr/>
        </p:nvSpPr>
        <p:spPr>
          <a:xfrm>
            <a:off x="7312145" y="6388039"/>
            <a:ext cx="4489537"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MINES</a:t>
            </a:r>
            <a:r>
              <a:rPr b="1" i="0" lang="en-US" sz="1800" u="none" cap="none" strike="noStrike">
                <a:solidFill>
                  <a:srgbClr val="D2492A"/>
                </a:solidFill>
                <a:latin typeface="Arial"/>
                <a:ea typeface="Arial"/>
                <a:cs typeface="Arial"/>
                <a:sym typeface="Arial"/>
              </a:rPr>
              <a:t>.</a:t>
            </a:r>
            <a:r>
              <a:rPr b="0" i="0" lang="en-US" sz="1800" u="none" cap="none" strike="noStrike">
                <a:solidFill>
                  <a:srgbClr val="92A2BD"/>
                </a:solidFill>
                <a:latin typeface="Arial"/>
                <a:ea typeface="Arial"/>
                <a:cs typeface="Arial"/>
                <a:sym typeface="Arial"/>
              </a:rPr>
              <a:t>EDU</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27" name="Shape 127"/>
        <p:cNvGrpSpPr/>
        <p:nvPr/>
      </p:nvGrpSpPr>
      <p:grpSpPr>
        <a:xfrm>
          <a:off x="0" y="0"/>
          <a:ext cx="0" cy="0"/>
          <a:chOff x="0" y="0"/>
          <a:chExt cx="0" cy="0"/>
        </a:xfrm>
      </p:grpSpPr>
      <p:sp>
        <p:nvSpPr>
          <p:cNvPr id="128" name="Google Shape;128;p9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1314D"/>
              </a:buClr>
              <a:buSzPts val="4400"/>
              <a:buFont typeface="Montserrat Medium"/>
              <a:buNone/>
              <a:defRPr>
                <a:solidFill>
                  <a:srgbClr val="21314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9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0" name="Google Shape;130;p9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 name="Google Shape;131;p9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2" name="Google Shape;132;p9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p9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4" name="Google Shape;134;p9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5" name="Google Shape;135;p96"/>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36" name="Google Shape;136;p96"/>
          <p:cNvSpPr/>
          <p:nvPr/>
        </p:nvSpPr>
        <p:spPr>
          <a:xfrm>
            <a:off x="0" y="6265543"/>
            <a:ext cx="12192000" cy="601701"/>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7" name="Google Shape;137;p96"/>
          <p:cNvSpPr txBox="1"/>
          <p:nvPr/>
        </p:nvSpPr>
        <p:spPr>
          <a:xfrm>
            <a:off x="7312145" y="6388039"/>
            <a:ext cx="4489537"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MINES</a:t>
            </a:r>
            <a:r>
              <a:rPr b="1" i="0" lang="en-US" sz="1800" u="none" cap="none" strike="noStrike">
                <a:solidFill>
                  <a:srgbClr val="D2492A"/>
                </a:solidFill>
                <a:latin typeface="Arial"/>
                <a:ea typeface="Arial"/>
                <a:cs typeface="Arial"/>
                <a:sym typeface="Arial"/>
              </a:rPr>
              <a:t>.</a:t>
            </a:r>
            <a:r>
              <a:rPr b="0" i="0" lang="en-US" sz="1800" u="none" cap="none" strike="noStrike">
                <a:solidFill>
                  <a:srgbClr val="92A2BD"/>
                </a:solidFill>
                <a:latin typeface="Arial"/>
                <a:ea typeface="Arial"/>
                <a:cs typeface="Arial"/>
                <a:sym typeface="Arial"/>
              </a:rPr>
              <a:t>EDU</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38" name="Shape 138"/>
        <p:cNvGrpSpPr/>
        <p:nvPr/>
      </p:nvGrpSpPr>
      <p:grpSpPr>
        <a:xfrm>
          <a:off x="0" y="0"/>
          <a:ext cx="0" cy="0"/>
          <a:chOff x="0" y="0"/>
          <a:chExt cx="0" cy="0"/>
        </a:xfrm>
      </p:grpSpPr>
      <p:sp>
        <p:nvSpPr>
          <p:cNvPr id="139" name="Google Shape;139;p9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1314D"/>
              </a:buClr>
              <a:buSzPts val="4400"/>
              <a:buFont typeface="Montserrat Medium"/>
              <a:buNone/>
              <a:defRPr>
                <a:solidFill>
                  <a:srgbClr val="21314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97"/>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1" name="Google Shape;141;p97"/>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2" name="Google Shape;142;p97"/>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43" name="Google Shape;143;p97"/>
          <p:cNvSpPr/>
          <p:nvPr/>
        </p:nvSpPr>
        <p:spPr>
          <a:xfrm>
            <a:off x="0" y="6265543"/>
            <a:ext cx="12192000" cy="601701"/>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4" name="Google Shape;144;p97"/>
          <p:cNvSpPr txBox="1"/>
          <p:nvPr/>
        </p:nvSpPr>
        <p:spPr>
          <a:xfrm>
            <a:off x="7312145" y="6388039"/>
            <a:ext cx="4489537"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MINES</a:t>
            </a:r>
            <a:r>
              <a:rPr b="1" i="0" lang="en-US" sz="1800" u="none" cap="none" strike="noStrike">
                <a:solidFill>
                  <a:srgbClr val="D2492A"/>
                </a:solidFill>
                <a:latin typeface="Arial"/>
                <a:ea typeface="Arial"/>
                <a:cs typeface="Arial"/>
                <a:sym typeface="Arial"/>
              </a:rPr>
              <a:t>.</a:t>
            </a:r>
            <a:r>
              <a:rPr b="0" i="0" lang="en-US" sz="1800" u="none" cap="none" strike="noStrike">
                <a:solidFill>
                  <a:srgbClr val="92A2BD"/>
                </a:solidFill>
                <a:latin typeface="Arial"/>
                <a:ea typeface="Arial"/>
                <a:cs typeface="Arial"/>
                <a:sym typeface="Arial"/>
              </a:rPr>
              <a:t>EDU</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2">
    <p:spTree>
      <p:nvGrpSpPr>
        <p:cNvPr id="145" name="Shape 145"/>
        <p:cNvGrpSpPr/>
        <p:nvPr/>
      </p:nvGrpSpPr>
      <p:grpSpPr>
        <a:xfrm>
          <a:off x="0" y="0"/>
          <a:ext cx="0" cy="0"/>
          <a:chOff x="0" y="0"/>
          <a:chExt cx="0" cy="0"/>
        </a:xfrm>
      </p:grpSpPr>
      <p:sp>
        <p:nvSpPr>
          <p:cNvPr id="146" name="Google Shape;146;p98"/>
          <p:cNvSpPr/>
          <p:nvPr/>
        </p:nvSpPr>
        <p:spPr>
          <a:xfrm>
            <a:off x="0" y="0"/>
            <a:ext cx="12192000" cy="6265545"/>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47" name="Google Shape;147;p98"/>
          <p:cNvPicPr preferRelativeResize="0"/>
          <p:nvPr/>
        </p:nvPicPr>
        <p:blipFill rotWithShape="1">
          <a:blip r:embed="rId2">
            <a:alphaModFix amt="25000"/>
          </a:blip>
          <a:srcRect b="0" l="0" r="0" t="0"/>
          <a:stretch/>
        </p:blipFill>
        <p:spPr>
          <a:xfrm>
            <a:off x="1835085" y="170976"/>
            <a:ext cx="10356915" cy="5825765"/>
          </a:xfrm>
          <a:prstGeom prst="rect">
            <a:avLst/>
          </a:prstGeom>
          <a:noFill/>
          <a:ln>
            <a:noFill/>
          </a:ln>
        </p:spPr>
      </p:pic>
      <p:sp>
        <p:nvSpPr>
          <p:cNvPr id="148" name="Google Shape;148;p98"/>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9" name="Google Shape;149;p98"/>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50" name="Google Shape;150;p98"/>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51" name="Google Shape;151;p98"/>
          <p:cNvSpPr txBox="1"/>
          <p:nvPr/>
        </p:nvSpPr>
        <p:spPr>
          <a:xfrm>
            <a:off x="6531429" y="6399991"/>
            <a:ext cx="5270253"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rgbClr val="21314D"/>
                </a:solidFill>
                <a:latin typeface="Arial"/>
                <a:ea typeface="Arial"/>
                <a:cs typeface="Arial"/>
                <a:sym typeface="Arial"/>
              </a:rPr>
              <a:t>MINES</a:t>
            </a:r>
            <a:r>
              <a:rPr b="1" i="0" lang="en-US" sz="1800" u="none" cap="none" strike="noStrike">
                <a:solidFill>
                  <a:srgbClr val="D2492A"/>
                </a:solidFill>
                <a:latin typeface="Arial"/>
                <a:ea typeface="Arial"/>
                <a:cs typeface="Arial"/>
                <a:sym typeface="Arial"/>
              </a:rPr>
              <a:t>.</a:t>
            </a:r>
            <a:r>
              <a:rPr b="0" i="0" lang="en-US" sz="1800" u="none" cap="none" strike="noStrike">
                <a:solidFill>
                  <a:srgbClr val="92A2BD"/>
                </a:solidFill>
                <a:latin typeface="Arial"/>
                <a:ea typeface="Arial"/>
                <a:cs typeface="Arial"/>
                <a:sym typeface="Arial"/>
              </a:rPr>
              <a:t>EDU</a:t>
            </a:r>
            <a:endParaRPr b="0" i="0" sz="1400" u="none" cap="none" strike="noStrike">
              <a:solidFill>
                <a:srgbClr val="000000"/>
              </a:solidFill>
              <a:latin typeface="Arial"/>
              <a:ea typeface="Arial"/>
              <a:cs typeface="Arial"/>
              <a:sym typeface="Arial"/>
            </a:endParaRPr>
          </a:p>
        </p:txBody>
      </p:sp>
      <p:sp>
        <p:nvSpPr>
          <p:cNvPr id="152" name="Google Shape;152;p98"/>
          <p:cNvSpPr txBox="1"/>
          <p:nvPr>
            <p:ph type="ctrTitle"/>
          </p:nvPr>
        </p:nvSpPr>
        <p:spPr>
          <a:xfrm>
            <a:off x="395371" y="2243579"/>
            <a:ext cx="10803672" cy="71905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Montserrat Medium"/>
              <a:buNone/>
              <a:defRPr b="0" i="0">
                <a:solidFill>
                  <a:schemeClr val="lt1"/>
                </a:solidFill>
                <a:latin typeface="Montserrat Medium"/>
                <a:ea typeface="Montserrat Medium"/>
                <a:cs typeface="Montserrat Medium"/>
                <a:sym typeface="Montserrat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98"/>
          <p:cNvSpPr txBox="1"/>
          <p:nvPr>
            <p:ph idx="1" type="subTitle"/>
          </p:nvPr>
        </p:nvSpPr>
        <p:spPr>
          <a:xfrm>
            <a:off x="395371" y="3737295"/>
            <a:ext cx="9144000" cy="16557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800"/>
              <a:buNone/>
              <a:defRPr b="0" i="0">
                <a:solidFill>
                  <a:schemeClr val="lt1"/>
                </a:solidFill>
                <a:latin typeface="Arial"/>
                <a:ea typeface="Arial"/>
                <a:cs typeface="Arial"/>
                <a:sym typeface="Arial"/>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cxnSp>
        <p:nvCxnSpPr>
          <p:cNvPr id="154" name="Google Shape;154;p98"/>
          <p:cNvCxnSpPr/>
          <p:nvPr/>
        </p:nvCxnSpPr>
        <p:spPr>
          <a:xfrm>
            <a:off x="520877" y="3287006"/>
            <a:ext cx="911198" cy="0"/>
          </a:xfrm>
          <a:prstGeom prst="straightConnector1">
            <a:avLst/>
          </a:prstGeom>
          <a:noFill/>
          <a:ln cap="flat" cmpd="sng" w="28575">
            <a:solidFill>
              <a:srgbClr val="D2492A"/>
            </a:solidFill>
            <a:prstDash val="solid"/>
            <a:miter lim="800000"/>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bg>
      <p:bgPr>
        <a:solidFill>
          <a:schemeClr val="lt1">
            <a:alpha val="80000"/>
          </a:schemeClr>
        </a:solidFill>
      </p:bgPr>
    </p:bg>
    <p:spTree>
      <p:nvGrpSpPr>
        <p:cNvPr id="16" name="Shape 16"/>
        <p:cNvGrpSpPr/>
        <p:nvPr/>
      </p:nvGrpSpPr>
      <p:grpSpPr>
        <a:xfrm>
          <a:off x="0" y="0"/>
          <a:ext cx="0" cy="0"/>
          <a:chOff x="0" y="0"/>
          <a:chExt cx="0" cy="0"/>
        </a:xfrm>
      </p:grpSpPr>
      <p:pic>
        <p:nvPicPr>
          <p:cNvPr id="17" name="Google Shape;17;g2a8090cc126_0_7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8" name="Google Shape;18;g2a8090cc126_0_74"/>
          <p:cNvSpPr/>
          <p:nvPr/>
        </p:nvSpPr>
        <p:spPr>
          <a:xfrm>
            <a:off x="0" y="-1"/>
            <a:ext cx="12192000" cy="6858000"/>
          </a:xfrm>
          <a:prstGeom prst="rect">
            <a:avLst/>
          </a:prstGeom>
          <a:solidFill>
            <a:srgbClr val="06234B">
              <a:alpha val="8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 name="Google Shape;19;g2a8090cc126_0_74"/>
          <p:cNvSpPr txBox="1"/>
          <p:nvPr>
            <p:ph idx="1" type="body"/>
          </p:nvPr>
        </p:nvSpPr>
        <p:spPr>
          <a:xfrm>
            <a:off x="353758" y="2685256"/>
            <a:ext cx="11496900" cy="1487400"/>
          </a:xfrm>
          <a:prstGeom prst="rect">
            <a:avLst/>
          </a:prstGeom>
          <a:noFill/>
          <a:ln>
            <a:noFill/>
          </a:ln>
        </p:spPr>
        <p:txBody>
          <a:bodyPr anchorCtr="0" anchor="t" bIns="45700" lIns="91425" spcFirstLastPara="1" rIns="91425" wrap="square" tIns="45700">
            <a:normAutofit/>
          </a:bodyPr>
          <a:lstStyle>
            <a:lvl1pPr indent="-228600" lvl="0" marL="457200" marR="0" algn="l">
              <a:lnSpc>
                <a:spcPct val="100000"/>
              </a:lnSpc>
              <a:spcBef>
                <a:spcPts val="0"/>
              </a:spcBef>
              <a:spcAft>
                <a:spcPts val="0"/>
              </a:spcAft>
              <a:buSzPts val="2800"/>
              <a:buNone/>
              <a:defRPr b="1" i="0" sz="6000" u="none" cap="none" strike="noStrike">
                <a:solidFill>
                  <a:schemeClr val="lt1"/>
                </a:solidFill>
                <a:latin typeface="Arial Black"/>
                <a:ea typeface="Arial Black"/>
                <a:cs typeface="Arial Black"/>
                <a:sym typeface="Arial Black"/>
              </a:defRPr>
            </a:lvl1pPr>
            <a:lvl2pPr indent="-228600" lvl="1" marL="914400" marR="0" algn="l">
              <a:lnSpc>
                <a:spcPct val="100000"/>
              </a:lnSpc>
              <a:spcBef>
                <a:spcPts val="0"/>
              </a:spcBef>
              <a:spcAft>
                <a:spcPts val="0"/>
              </a:spcAft>
              <a:buSzPts val="2400"/>
              <a:buNone/>
              <a:defRPr b="1" i="0" sz="6600" u="none" cap="none" strike="noStrike">
                <a:solidFill>
                  <a:schemeClr val="lt1"/>
                </a:solidFill>
                <a:latin typeface="Arial Black"/>
                <a:ea typeface="Arial Black"/>
                <a:cs typeface="Arial Black"/>
                <a:sym typeface="Arial Black"/>
              </a:defRPr>
            </a:lvl2pPr>
            <a:lvl3pPr indent="-228600" lvl="2" marL="1371600" marR="0" algn="l">
              <a:lnSpc>
                <a:spcPct val="100000"/>
              </a:lnSpc>
              <a:spcBef>
                <a:spcPts val="0"/>
              </a:spcBef>
              <a:spcAft>
                <a:spcPts val="0"/>
              </a:spcAft>
              <a:buSzPts val="2000"/>
              <a:buNone/>
              <a:defRPr b="1" i="0" sz="6600" u="none" cap="none" strike="noStrike">
                <a:solidFill>
                  <a:schemeClr val="lt1"/>
                </a:solidFill>
                <a:latin typeface="Arial Black"/>
                <a:ea typeface="Arial Black"/>
                <a:cs typeface="Arial Black"/>
                <a:sym typeface="Arial Black"/>
              </a:defRPr>
            </a:lvl3pPr>
            <a:lvl4pPr indent="-228600" lvl="3" marL="1828800" marR="0" algn="l">
              <a:lnSpc>
                <a:spcPct val="100000"/>
              </a:lnSpc>
              <a:spcBef>
                <a:spcPts val="0"/>
              </a:spcBef>
              <a:spcAft>
                <a:spcPts val="0"/>
              </a:spcAft>
              <a:buSzPts val="1800"/>
              <a:buNone/>
              <a:defRPr b="1" i="0" sz="6600" u="none" cap="none" strike="noStrike">
                <a:solidFill>
                  <a:schemeClr val="lt1"/>
                </a:solidFill>
                <a:latin typeface="Arial Black"/>
                <a:ea typeface="Arial Black"/>
                <a:cs typeface="Arial Black"/>
                <a:sym typeface="Arial Black"/>
              </a:defRPr>
            </a:lvl4pPr>
            <a:lvl5pPr indent="-228600" lvl="4" marL="2286000" marR="0" algn="l">
              <a:lnSpc>
                <a:spcPct val="100000"/>
              </a:lnSpc>
              <a:spcBef>
                <a:spcPts val="0"/>
              </a:spcBef>
              <a:spcAft>
                <a:spcPts val="0"/>
              </a:spcAft>
              <a:buSzPts val="1800"/>
              <a:buNone/>
              <a:defRPr b="1" i="0" sz="6600" u="none" cap="none" strike="noStrike">
                <a:solidFill>
                  <a:schemeClr val="lt1"/>
                </a:solidFill>
                <a:latin typeface="Arial Black"/>
                <a:ea typeface="Arial Black"/>
                <a:cs typeface="Arial Black"/>
                <a:sym typeface="Arial Black"/>
              </a:defRPr>
            </a:lvl5pPr>
            <a:lvl6pPr indent="-228600" lvl="5" marL="27432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9pPr>
          </a:lstStyle>
          <a:p/>
        </p:txBody>
      </p:sp>
      <p:sp>
        <p:nvSpPr>
          <p:cNvPr id="20" name="Google Shape;20;g2a8090cc126_0_74"/>
          <p:cNvSpPr txBox="1"/>
          <p:nvPr>
            <p:ph idx="2" type="body"/>
          </p:nvPr>
        </p:nvSpPr>
        <p:spPr>
          <a:xfrm>
            <a:off x="353758" y="4171950"/>
            <a:ext cx="11496900" cy="558900"/>
          </a:xfrm>
          <a:prstGeom prst="rect">
            <a:avLst/>
          </a:prstGeom>
          <a:noFill/>
          <a:ln>
            <a:noFill/>
          </a:ln>
        </p:spPr>
        <p:txBody>
          <a:bodyPr anchorCtr="0" anchor="t" bIns="45700" lIns="91425" spcFirstLastPara="1" rIns="91425" wrap="square" tIns="45700">
            <a:normAutofit/>
          </a:bodyPr>
          <a:lstStyle>
            <a:lvl1pPr indent="-228600" lvl="0" marL="457200" marR="0" algn="l">
              <a:lnSpc>
                <a:spcPct val="100000"/>
              </a:lnSpc>
              <a:spcBef>
                <a:spcPts val="0"/>
              </a:spcBef>
              <a:spcAft>
                <a:spcPts val="0"/>
              </a:spcAft>
              <a:buSzPts val="2800"/>
              <a:buNone/>
              <a:defRPr b="1" i="0" sz="1800" u="none" cap="none" strike="noStrike">
                <a:solidFill>
                  <a:schemeClr val="lt1"/>
                </a:solidFill>
                <a:latin typeface="Courier New"/>
                <a:ea typeface="Courier New"/>
                <a:cs typeface="Courier New"/>
                <a:sym typeface="Courier New"/>
              </a:defRPr>
            </a:lvl1pPr>
            <a:lvl2pPr indent="-228600" lvl="1" marL="914400" marR="0" algn="l">
              <a:lnSpc>
                <a:spcPct val="100000"/>
              </a:lnSpc>
              <a:spcBef>
                <a:spcPts val="0"/>
              </a:spcBef>
              <a:spcAft>
                <a:spcPts val="0"/>
              </a:spcAft>
              <a:buSzPts val="2400"/>
              <a:buNone/>
              <a:defRPr b="0" i="0" sz="1400" u="none" cap="none" strike="noStrike">
                <a:solidFill>
                  <a:schemeClr val="lt1"/>
                </a:solidFill>
                <a:latin typeface="Courier New"/>
                <a:ea typeface="Courier New"/>
                <a:cs typeface="Courier New"/>
                <a:sym typeface="Courier New"/>
              </a:defRPr>
            </a:lvl2pPr>
            <a:lvl3pPr indent="-228600" lvl="2" marL="1371600" marR="0" algn="l">
              <a:lnSpc>
                <a:spcPct val="100000"/>
              </a:lnSpc>
              <a:spcBef>
                <a:spcPts val="0"/>
              </a:spcBef>
              <a:spcAft>
                <a:spcPts val="0"/>
              </a:spcAft>
              <a:buSzPts val="2000"/>
              <a:buNone/>
              <a:defRPr b="1" i="0" sz="1400" u="none" cap="none" strike="noStrike">
                <a:solidFill>
                  <a:schemeClr val="lt1"/>
                </a:solidFill>
                <a:latin typeface="Courier New"/>
                <a:ea typeface="Courier New"/>
                <a:cs typeface="Courier New"/>
                <a:sym typeface="Courier New"/>
              </a:defRPr>
            </a:lvl3pPr>
            <a:lvl4pPr indent="-228600" lvl="3" marL="1828800" marR="0" algn="l">
              <a:lnSpc>
                <a:spcPct val="100000"/>
              </a:lnSpc>
              <a:spcBef>
                <a:spcPts val="0"/>
              </a:spcBef>
              <a:spcAft>
                <a:spcPts val="0"/>
              </a:spcAft>
              <a:buSzPts val="1800"/>
              <a:buNone/>
              <a:defRPr b="0" i="0" sz="1400" u="none" cap="none" strike="noStrike">
                <a:solidFill>
                  <a:schemeClr val="lt1"/>
                </a:solidFill>
                <a:latin typeface="Courier New"/>
                <a:ea typeface="Courier New"/>
                <a:cs typeface="Courier New"/>
                <a:sym typeface="Courier New"/>
              </a:defRPr>
            </a:lvl4pPr>
            <a:lvl5pPr indent="-228600" lvl="4" marL="2286000" marR="0" algn="l">
              <a:lnSpc>
                <a:spcPct val="100000"/>
              </a:lnSpc>
              <a:spcBef>
                <a:spcPts val="0"/>
              </a:spcBef>
              <a:spcAft>
                <a:spcPts val="0"/>
              </a:spcAft>
              <a:buSzPts val="1800"/>
              <a:buNone/>
              <a:defRPr b="0" i="0" sz="1400" u="none" cap="none" strike="noStrike">
                <a:solidFill>
                  <a:schemeClr val="lt1"/>
                </a:solidFill>
                <a:latin typeface="Courier New"/>
                <a:ea typeface="Courier New"/>
                <a:cs typeface="Courier New"/>
                <a:sym typeface="Courier New"/>
              </a:defRPr>
            </a:lvl5pPr>
            <a:lvl6pPr indent="-228600" lvl="5" marL="27432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9pPr>
          </a:lstStyle>
          <a:p/>
        </p:txBody>
      </p:sp>
      <p:sp>
        <p:nvSpPr>
          <p:cNvPr id="21" name="Google Shape;21;g2a8090cc126_0_74"/>
          <p:cNvSpPr txBox="1"/>
          <p:nvPr>
            <p:ph idx="3" type="body"/>
          </p:nvPr>
        </p:nvSpPr>
        <p:spPr>
          <a:xfrm>
            <a:off x="10144125" y="6546850"/>
            <a:ext cx="1943100" cy="219000"/>
          </a:xfrm>
          <a:prstGeom prst="rect">
            <a:avLst/>
          </a:prstGeom>
          <a:noFill/>
          <a:ln>
            <a:noFill/>
          </a:ln>
        </p:spPr>
        <p:txBody>
          <a:bodyPr anchorCtr="0" anchor="t" bIns="45700" lIns="91425" spcFirstLastPara="1" rIns="91425" wrap="square" tIns="45700">
            <a:normAutofit/>
          </a:bodyPr>
          <a:lstStyle>
            <a:lvl1pPr indent="-228600" lvl="0" marL="457200" marR="0" algn="r">
              <a:lnSpc>
                <a:spcPct val="100000"/>
              </a:lnSpc>
              <a:spcBef>
                <a:spcPts val="0"/>
              </a:spcBef>
              <a:spcAft>
                <a:spcPts val="0"/>
              </a:spcAft>
              <a:buSzPts val="2800"/>
              <a:buNone/>
              <a:defRPr b="0" i="0" sz="700" u="none" cap="none" strike="noStrike">
                <a:solidFill>
                  <a:schemeClr val="lt1"/>
                </a:solidFill>
                <a:latin typeface="Courier New"/>
                <a:ea typeface="Courier New"/>
                <a:cs typeface="Courier New"/>
                <a:sym typeface="Courier New"/>
              </a:defRPr>
            </a:lvl1pPr>
            <a:lvl2pPr indent="-228600" lvl="1" marL="914400" marR="0" algn="l">
              <a:lnSpc>
                <a:spcPct val="100000"/>
              </a:lnSpc>
              <a:spcBef>
                <a:spcPts val="0"/>
              </a:spcBef>
              <a:spcAft>
                <a:spcPts val="0"/>
              </a:spcAft>
              <a:buSzPts val="2400"/>
              <a:buNone/>
              <a:defRPr b="0" i="0" sz="700" u="none" cap="none" strike="noStrike">
                <a:solidFill>
                  <a:schemeClr val="lt1"/>
                </a:solidFill>
                <a:latin typeface="Courier New"/>
                <a:ea typeface="Courier New"/>
                <a:cs typeface="Courier New"/>
                <a:sym typeface="Courier New"/>
              </a:defRPr>
            </a:lvl2pPr>
            <a:lvl3pPr indent="-228600" lvl="2" marL="1371600" marR="0" algn="l">
              <a:lnSpc>
                <a:spcPct val="100000"/>
              </a:lnSpc>
              <a:spcBef>
                <a:spcPts val="0"/>
              </a:spcBef>
              <a:spcAft>
                <a:spcPts val="0"/>
              </a:spcAft>
              <a:buSzPts val="2000"/>
              <a:buNone/>
              <a:defRPr b="0" i="0" sz="700" u="none" cap="none" strike="noStrike">
                <a:solidFill>
                  <a:schemeClr val="lt1"/>
                </a:solidFill>
                <a:latin typeface="Courier New"/>
                <a:ea typeface="Courier New"/>
                <a:cs typeface="Courier New"/>
                <a:sym typeface="Courier New"/>
              </a:defRPr>
            </a:lvl3pPr>
            <a:lvl4pPr indent="-228600" lvl="3" marL="1828800" marR="0" algn="l">
              <a:lnSpc>
                <a:spcPct val="100000"/>
              </a:lnSpc>
              <a:spcBef>
                <a:spcPts val="0"/>
              </a:spcBef>
              <a:spcAft>
                <a:spcPts val="0"/>
              </a:spcAft>
              <a:buSzPts val="1800"/>
              <a:buNone/>
              <a:defRPr b="0" i="0" sz="700" u="none" cap="none" strike="noStrike">
                <a:solidFill>
                  <a:schemeClr val="lt1"/>
                </a:solidFill>
                <a:latin typeface="Courier New"/>
                <a:ea typeface="Courier New"/>
                <a:cs typeface="Courier New"/>
                <a:sym typeface="Courier New"/>
              </a:defRPr>
            </a:lvl4pPr>
            <a:lvl5pPr indent="-228600" lvl="4" marL="2286000" marR="0" algn="l">
              <a:lnSpc>
                <a:spcPct val="100000"/>
              </a:lnSpc>
              <a:spcBef>
                <a:spcPts val="0"/>
              </a:spcBef>
              <a:spcAft>
                <a:spcPts val="0"/>
              </a:spcAft>
              <a:buSzPts val="1800"/>
              <a:buNone/>
              <a:defRPr b="0" i="0" sz="700" u="none" cap="none" strike="noStrike">
                <a:solidFill>
                  <a:schemeClr val="lt1"/>
                </a:solidFill>
                <a:latin typeface="Courier New"/>
                <a:ea typeface="Courier New"/>
                <a:cs typeface="Courier New"/>
                <a:sym typeface="Courier New"/>
              </a:defRPr>
            </a:lvl5pPr>
            <a:lvl6pPr indent="-228600" lvl="5" marL="27432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9pPr>
          </a:lstStyle>
          <a:p/>
        </p:txBody>
      </p:sp>
      <p:pic>
        <p:nvPicPr>
          <p:cNvPr descr="Text&#10;&#10;Description automatically generated with medium confidence" id="22" name="Google Shape;22;g2a8090cc126_0_74"/>
          <p:cNvPicPr preferRelativeResize="0"/>
          <p:nvPr/>
        </p:nvPicPr>
        <p:blipFill rotWithShape="1">
          <a:blip r:embed="rId3">
            <a:alphaModFix/>
          </a:blip>
          <a:srcRect b="0" l="0" r="0" t="0"/>
          <a:stretch/>
        </p:blipFill>
        <p:spPr>
          <a:xfrm>
            <a:off x="0" y="-72460"/>
            <a:ext cx="2680070" cy="97880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55" name="Shape 155"/>
        <p:cNvGrpSpPr/>
        <p:nvPr/>
      </p:nvGrpSpPr>
      <p:grpSpPr>
        <a:xfrm>
          <a:off x="0" y="0"/>
          <a:ext cx="0" cy="0"/>
          <a:chOff x="0" y="0"/>
          <a:chExt cx="0" cy="0"/>
        </a:xfrm>
      </p:grpSpPr>
      <p:sp>
        <p:nvSpPr>
          <p:cNvPr id="156" name="Google Shape;156;p9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1314D"/>
              </a:buClr>
              <a:buSzPts val="4400"/>
              <a:buFont typeface="Montserrat Medium"/>
              <a:buNone/>
              <a:defRPr>
                <a:solidFill>
                  <a:srgbClr val="21314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9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 name="Google Shape;158;p9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 name="Google Shape;159;p99"/>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60" name="Google Shape;160;p9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61" name="Google Shape;161;p99"/>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62" name="Google Shape;162;p99"/>
          <p:cNvSpPr/>
          <p:nvPr/>
        </p:nvSpPr>
        <p:spPr>
          <a:xfrm>
            <a:off x="0" y="6265543"/>
            <a:ext cx="12192000" cy="601701"/>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3" name="Google Shape;163;p99"/>
          <p:cNvSpPr txBox="1"/>
          <p:nvPr/>
        </p:nvSpPr>
        <p:spPr>
          <a:xfrm>
            <a:off x="6525987" y="6388039"/>
            <a:ext cx="5275696"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MINES</a:t>
            </a:r>
            <a:r>
              <a:rPr b="1" i="0" lang="en-US" sz="1800" u="none" cap="none" strike="noStrike">
                <a:solidFill>
                  <a:srgbClr val="D2492A"/>
                </a:solidFill>
                <a:latin typeface="Arial"/>
                <a:ea typeface="Arial"/>
                <a:cs typeface="Arial"/>
                <a:sym typeface="Arial"/>
              </a:rPr>
              <a:t>.</a:t>
            </a:r>
            <a:r>
              <a:rPr b="0" i="0" lang="en-US" sz="1800" u="none" cap="none" strike="noStrike">
                <a:solidFill>
                  <a:srgbClr val="92A2BD"/>
                </a:solidFill>
                <a:latin typeface="Arial"/>
                <a:ea typeface="Arial"/>
                <a:cs typeface="Arial"/>
                <a:sym typeface="Arial"/>
              </a:rPr>
              <a:t>EDU</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64" name="Shape 164"/>
        <p:cNvGrpSpPr/>
        <p:nvPr/>
      </p:nvGrpSpPr>
      <p:grpSpPr>
        <a:xfrm>
          <a:off x="0" y="0"/>
          <a:ext cx="0" cy="0"/>
          <a:chOff x="0" y="0"/>
          <a:chExt cx="0" cy="0"/>
        </a:xfrm>
      </p:grpSpPr>
      <p:sp>
        <p:nvSpPr>
          <p:cNvPr id="165" name="Google Shape;165;p100"/>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66" name="Google Shape;166;p100"/>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67" name="Google Shape;167;p100"/>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68" name="Google Shape;168;p100"/>
          <p:cNvSpPr txBox="1"/>
          <p:nvPr/>
        </p:nvSpPr>
        <p:spPr>
          <a:xfrm>
            <a:off x="838200" y="5746528"/>
            <a:ext cx="13016751" cy="7793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21314D"/>
              </a:buClr>
              <a:buSzPts val="4400"/>
              <a:buFont typeface="Montserrat Medium"/>
              <a:buNone/>
            </a:pPr>
            <a:r>
              <a:rPr b="0" i="0" lang="en-US" sz="4400" u="none" cap="none" strike="noStrike">
                <a:solidFill>
                  <a:srgbClr val="21314D"/>
                </a:solidFill>
                <a:latin typeface="Montserrat Medium"/>
                <a:ea typeface="Montserrat Medium"/>
                <a:cs typeface="Montserrat Medium"/>
                <a:sym typeface="Montserrat Medium"/>
              </a:rPr>
              <a:t>Headline Copy Goes Here</a:t>
            </a:r>
            <a:endParaRPr b="0" i="0" sz="1400" u="none" cap="none" strike="noStrike">
              <a:solidFill>
                <a:srgbClr val="000000"/>
              </a:solidFill>
              <a:latin typeface="Arial"/>
              <a:ea typeface="Arial"/>
              <a:cs typeface="Arial"/>
              <a:sym typeface="Arial"/>
            </a:endParaRPr>
          </a:p>
        </p:txBody>
      </p:sp>
      <p:sp>
        <p:nvSpPr>
          <p:cNvPr id="169" name="Google Shape;169;p100"/>
          <p:cNvSpPr/>
          <p:nvPr>
            <p:ph idx="2" type="pic"/>
          </p:nvPr>
        </p:nvSpPr>
        <p:spPr>
          <a:xfrm>
            <a:off x="0" y="1"/>
            <a:ext cx="12192000" cy="5577030"/>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70" name="Shape 170"/>
        <p:cNvGrpSpPr/>
        <p:nvPr/>
      </p:nvGrpSpPr>
      <p:grpSpPr>
        <a:xfrm>
          <a:off x="0" y="0"/>
          <a:ext cx="0" cy="0"/>
          <a:chOff x="0" y="0"/>
          <a:chExt cx="0" cy="0"/>
        </a:xfrm>
      </p:grpSpPr>
      <p:sp>
        <p:nvSpPr>
          <p:cNvPr id="171" name="Google Shape;171;p101"/>
          <p:cNvSpPr txBox="1"/>
          <p:nvPr>
            <p:ph type="title"/>
          </p:nvPr>
        </p:nvSpPr>
        <p:spPr>
          <a:xfrm>
            <a:off x="7060252" y="982462"/>
            <a:ext cx="4862405" cy="179408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1314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p101"/>
          <p:cNvSpPr txBox="1"/>
          <p:nvPr>
            <p:ph idx="1" type="body"/>
          </p:nvPr>
        </p:nvSpPr>
        <p:spPr>
          <a:xfrm>
            <a:off x="7060252" y="3052261"/>
            <a:ext cx="4862404" cy="197592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 name="Google Shape;173;p101"/>
          <p:cNvSpPr/>
          <p:nvPr>
            <p:ph idx="2" type="pic"/>
          </p:nvPr>
        </p:nvSpPr>
        <p:spPr>
          <a:xfrm>
            <a:off x="0" y="1"/>
            <a:ext cx="6890994" cy="6857999"/>
          </a:xfrm>
          <a:prstGeom prst="rect">
            <a:avLst/>
          </a:prstGeom>
          <a:noFill/>
          <a:ln>
            <a:noFill/>
          </a:ln>
        </p:spPr>
      </p:sp>
      <p:sp>
        <p:nvSpPr>
          <p:cNvPr id="174" name="Google Shape;174;p101"/>
          <p:cNvSpPr txBox="1"/>
          <p:nvPr/>
        </p:nvSpPr>
        <p:spPr>
          <a:xfrm>
            <a:off x="7324098" y="6413901"/>
            <a:ext cx="4489537"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rgbClr val="21314D"/>
                </a:solidFill>
                <a:latin typeface="Arial"/>
                <a:ea typeface="Arial"/>
                <a:cs typeface="Arial"/>
                <a:sym typeface="Arial"/>
              </a:rPr>
              <a:t>MINES</a:t>
            </a:r>
            <a:r>
              <a:rPr b="1" i="0" lang="en-US" sz="1800" u="none" cap="none" strike="noStrike">
                <a:solidFill>
                  <a:srgbClr val="D2492A"/>
                </a:solidFill>
                <a:latin typeface="Arial"/>
                <a:ea typeface="Arial"/>
                <a:cs typeface="Arial"/>
                <a:sym typeface="Arial"/>
              </a:rPr>
              <a:t>.</a:t>
            </a:r>
            <a:r>
              <a:rPr b="0" i="0" lang="en-US" sz="1800" u="none" cap="none" strike="noStrike">
                <a:solidFill>
                  <a:srgbClr val="92A2BD"/>
                </a:solidFill>
                <a:latin typeface="Arial"/>
                <a:ea typeface="Arial"/>
                <a:cs typeface="Arial"/>
                <a:sym typeface="Arial"/>
              </a:rPr>
              <a:t>EDU/TITLE IX</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75" name="Shape 175"/>
        <p:cNvGrpSpPr/>
        <p:nvPr/>
      </p:nvGrpSpPr>
      <p:grpSpPr>
        <a:xfrm>
          <a:off x="0" y="0"/>
          <a:ext cx="0" cy="0"/>
          <a:chOff x="0" y="0"/>
          <a:chExt cx="0" cy="0"/>
        </a:xfrm>
      </p:grpSpPr>
      <p:sp>
        <p:nvSpPr>
          <p:cNvPr id="176" name="Google Shape;176;p10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1314D"/>
              </a:buClr>
              <a:buSzPts val="3200"/>
              <a:buFont typeface="Montserrat Medium"/>
              <a:buNone/>
              <a:defRPr sz="3200">
                <a:solidFill>
                  <a:srgbClr val="21314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7" name="Google Shape;177;p10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78" name="Google Shape;178;p10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79" name="Google Shape;179;p102"/>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80" name="Google Shape;180;p102"/>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81" name="Google Shape;181;p102"/>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82" name="Google Shape;182;p102"/>
          <p:cNvSpPr/>
          <p:nvPr/>
        </p:nvSpPr>
        <p:spPr>
          <a:xfrm>
            <a:off x="0" y="6265543"/>
            <a:ext cx="12192000" cy="601701"/>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3" name="Google Shape;183;p102"/>
          <p:cNvSpPr txBox="1"/>
          <p:nvPr/>
        </p:nvSpPr>
        <p:spPr>
          <a:xfrm>
            <a:off x="7312145" y="6388039"/>
            <a:ext cx="4489537"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MINES</a:t>
            </a:r>
            <a:r>
              <a:rPr b="1" i="0" lang="en-US" sz="1800" u="none" cap="none" strike="noStrike">
                <a:solidFill>
                  <a:srgbClr val="D2492A"/>
                </a:solidFill>
                <a:latin typeface="Arial"/>
                <a:ea typeface="Arial"/>
                <a:cs typeface="Arial"/>
                <a:sym typeface="Arial"/>
              </a:rPr>
              <a:t>.</a:t>
            </a:r>
            <a:r>
              <a:rPr b="0" i="0" lang="en-US" sz="1800" u="none" cap="none" strike="noStrike">
                <a:solidFill>
                  <a:srgbClr val="92A2BD"/>
                </a:solidFill>
                <a:latin typeface="Arial"/>
                <a:ea typeface="Arial"/>
                <a:cs typeface="Arial"/>
                <a:sym typeface="Arial"/>
              </a:rPr>
              <a:t>EDU/TITLE-IX</a:t>
            </a:r>
            <a:endParaRPr b="0" i="0" sz="1400" u="none" cap="none" strike="noStrike">
              <a:solidFill>
                <a:srgbClr val="000000"/>
              </a:solidFill>
              <a:latin typeface="Arial"/>
              <a:ea typeface="Arial"/>
              <a:cs typeface="Arial"/>
              <a:sym typeface="Arial"/>
            </a:endParaRPr>
          </a:p>
        </p:txBody>
      </p:sp>
      <p:pic>
        <p:nvPicPr>
          <p:cNvPr id="184" name="Google Shape;184;p102"/>
          <p:cNvPicPr preferRelativeResize="0"/>
          <p:nvPr/>
        </p:nvPicPr>
        <p:blipFill rotWithShape="1">
          <a:blip r:embed="rId2">
            <a:alphaModFix/>
          </a:blip>
          <a:srcRect b="0" l="0" r="0" t="0"/>
          <a:stretch/>
        </p:blipFill>
        <p:spPr>
          <a:xfrm>
            <a:off x="404824" y="6381085"/>
            <a:ext cx="2416569" cy="39802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2">
    <p:spTree>
      <p:nvGrpSpPr>
        <p:cNvPr id="185" name="Shape 185"/>
        <p:cNvGrpSpPr/>
        <p:nvPr/>
      </p:nvGrpSpPr>
      <p:grpSpPr>
        <a:xfrm>
          <a:off x="0" y="0"/>
          <a:ext cx="0" cy="0"/>
          <a:chOff x="0" y="0"/>
          <a:chExt cx="0" cy="0"/>
        </a:xfrm>
      </p:grpSpPr>
      <p:sp>
        <p:nvSpPr>
          <p:cNvPr id="186" name="Google Shape;186;p103"/>
          <p:cNvSpPr txBox="1"/>
          <p:nvPr>
            <p:ph type="title"/>
          </p:nvPr>
        </p:nvSpPr>
        <p:spPr>
          <a:xfrm>
            <a:off x="7060252" y="982462"/>
            <a:ext cx="4862405" cy="179408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1314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7" name="Google Shape;187;p103"/>
          <p:cNvSpPr txBox="1"/>
          <p:nvPr>
            <p:ph idx="1" type="body"/>
          </p:nvPr>
        </p:nvSpPr>
        <p:spPr>
          <a:xfrm>
            <a:off x="7060252" y="3052261"/>
            <a:ext cx="4862404" cy="197592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 name="Google Shape;188;p103"/>
          <p:cNvSpPr/>
          <p:nvPr>
            <p:ph idx="2" type="pic"/>
          </p:nvPr>
        </p:nvSpPr>
        <p:spPr>
          <a:xfrm>
            <a:off x="0" y="1"/>
            <a:ext cx="6890994" cy="6857999"/>
          </a:xfrm>
          <a:prstGeom prst="rect">
            <a:avLst/>
          </a:prstGeom>
          <a:noFill/>
          <a:ln>
            <a:noFill/>
          </a:ln>
        </p:spPr>
      </p:sp>
      <p:sp>
        <p:nvSpPr>
          <p:cNvPr id="189" name="Google Shape;189;p103"/>
          <p:cNvSpPr txBox="1"/>
          <p:nvPr/>
        </p:nvSpPr>
        <p:spPr>
          <a:xfrm>
            <a:off x="6517253" y="6388902"/>
            <a:ext cx="5405404"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rgbClr val="21314D"/>
                </a:solidFill>
                <a:latin typeface="Arial"/>
                <a:ea typeface="Arial"/>
                <a:cs typeface="Arial"/>
                <a:sym typeface="Arial"/>
              </a:rPr>
              <a:t>MINES</a:t>
            </a:r>
            <a:r>
              <a:rPr b="1" i="0" lang="en-US" sz="1800" u="none" cap="none" strike="noStrike">
                <a:solidFill>
                  <a:srgbClr val="D2492A"/>
                </a:solidFill>
                <a:latin typeface="Arial"/>
                <a:ea typeface="Arial"/>
                <a:cs typeface="Arial"/>
                <a:sym typeface="Arial"/>
              </a:rPr>
              <a:t>.</a:t>
            </a:r>
            <a:r>
              <a:rPr b="0" i="0" lang="en-US" sz="1800" u="none" cap="none" strike="noStrike">
                <a:solidFill>
                  <a:srgbClr val="92A2BD"/>
                </a:solidFill>
                <a:latin typeface="Arial"/>
                <a:ea typeface="Arial"/>
                <a:cs typeface="Arial"/>
                <a:sym typeface="Arial"/>
              </a:rPr>
              <a:t>EDU</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90" name="Shape 190"/>
        <p:cNvGrpSpPr/>
        <p:nvPr/>
      </p:nvGrpSpPr>
      <p:grpSpPr>
        <a:xfrm>
          <a:off x="0" y="0"/>
          <a:ext cx="0" cy="0"/>
          <a:chOff x="0" y="0"/>
          <a:chExt cx="0" cy="0"/>
        </a:xfrm>
      </p:grpSpPr>
      <p:sp>
        <p:nvSpPr>
          <p:cNvPr id="191" name="Google Shape;191;p10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1314D"/>
              </a:buClr>
              <a:buSzPts val="3200"/>
              <a:buFont typeface="Montserrat Medium"/>
              <a:buNone/>
              <a:defRPr sz="3200">
                <a:solidFill>
                  <a:srgbClr val="21314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2" name="Google Shape;192;p10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93" name="Google Shape;193;p10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4" name="Google Shape;194;p104"/>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95" name="Google Shape;195;p10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96" name="Google Shape;196;p104"/>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97" name="Google Shape;197;p104"/>
          <p:cNvSpPr/>
          <p:nvPr/>
        </p:nvSpPr>
        <p:spPr>
          <a:xfrm>
            <a:off x="0" y="6265543"/>
            <a:ext cx="12192000" cy="601701"/>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8" name="Google Shape;198;p104"/>
          <p:cNvSpPr txBox="1"/>
          <p:nvPr/>
        </p:nvSpPr>
        <p:spPr>
          <a:xfrm>
            <a:off x="6640287" y="6388039"/>
            <a:ext cx="5161396" cy="6463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lt1"/>
              </a:buClr>
              <a:buSzPts val="1800"/>
              <a:buFont typeface="Arial"/>
              <a:buNone/>
            </a:pPr>
            <a:r>
              <a:rPr b="1" i="0" lang="en-US" sz="1800" u="none" cap="none" strike="noStrike">
                <a:solidFill>
                  <a:schemeClr val="lt1"/>
                </a:solidFill>
                <a:latin typeface="Arial"/>
                <a:ea typeface="Arial"/>
                <a:cs typeface="Arial"/>
                <a:sym typeface="Arial"/>
              </a:rPr>
              <a:t>MINES</a:t>
            </a:r>
            <a:r>
              <a:rPr b="1" i="0" lang="en-US" sz="1800" u="none" cap="none" strike="noStrike">
                <a:solidFill>
                  <a:srgbClr val="D2492A"/>
                </a:solidFill>
                <a:latin typeface="Arial"/>
                <a:ea typeface="Arial"/>
                <a:cs typeface="Arial"/>
                <a:sym typeface="Arial"/>
              </a:rPr>
              <a:t>.</a:t>
            </a:r>
            <a:r>
              <a:rPr b="0" i="0" lang="en-US" sz="1800" u="none" cap="none" strike="noStrike">
                <a:solidFill>
                  <a:srgbClr val="92A2BD"/>
                </a:solidFill>
                <a:latin typeface="Arial"/>
                <a:ea typeface="Arial"/>
                <a:cs typeface="Arial"/>
                <a:sym typeface="Arial"/>
              </a:rPr>
              <a:t>EDU</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92A2BD"/>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99" name="Shape 199"/>
        <p:cNvGrpSpPr/>
        <p:nvPr/>
      </p:nvGrpSpPr>
      <p:grpSpPr>
        <a:xfrm>
          <a:off x="0" y="0"/>
          <a:ext cx="0" cy="0"/>
          <a:chOff x="0" y="0"/>
          <a:chExt cx="0" cy="0"/>
        </a:xfrm>
      </p:grpSpPr>
      <p:sp>
        <p:nvSpPr>
          <p:cNvPr id="200" name="Google Shape;200;p10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1314D"/>
              </a:buClr>
              <a:buSzPts val="4400"/>
              <a:buFont typeface="Montserrat Medium"/>
              <a:buNone/>
              <a:defRPr>
                <a:solidFill>
                  <a:srgbClr val="21314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1" name="Google Shape;201;p10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 name="Google Shape;202;p105"/>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03" name="Google Shape;203;p10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04" name="Google Shape;204;p105"/>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205" name="Google Shape;205;p105"/>
          <p:cNvSpPr/>
          <p:nvPr/>
        </p:nvSpPr>
        <p:spPr>
          <a:xfrm>
            <a:off x="0" y="6265543"/>
            <a:ext cx="12192000" cy="601701"/>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6" name="Google Shape;206;p105"/>
          <p:cNvSpPr txBox="1"/>
          <p:nvPr/>
        </p:nvSpPr>
        <p:spPr>
          <a:xfrm>
            <a:off x="7312145" y="6388039"/>
            <a:ext cx="4489537"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MINES</a:t>
            </a:r>
            <a:r>
              <a:rPr b="1" i="0" lang="en-US" sz="1800" u="none" cap="none" strike="noStrike">
                <a:solidFill>
                  <a:srgbClr val="D2492A"/>
                </a:solidFill>
                <a:latin typeface="Arial"/>
                <a:ea typeface="Arial"/>
                <a:cs typeface="Arial"/>
                <a:sym typeface="Arial"/>
              </a:rPr>
              <a:t>.</a:t>
            </a:r>
            <a:r>
              <a:rPr b="0" i="0" lang="en-US" sz="1800" u="none" cap="none" strike="noStrike">
                <a:solidFill>
                  <a:srgbClr val="92A2BD"/>
                </a:solidFill>
                <a:latin typeface="Arial"/>
                <a:ea typeface="Arial"/>
                <a:cs typeface="Arial"/>
                <a:sym typeface="Arial"/>
              </a:rPr>
              <a:t>EDU/TITLE-IX</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Custom Layout">
  <p:cSld name="19_Custom Layout">
    <p:spTree>
      <p:nvGrpSpPr>
        <p:cNvPr id="207" name="Shape 207"/>
        <p:cNvGrpSpPr/>
        <p:nvPr/>
      </p:nvGrpSpPr>
      <p:grpSpPr>
        <a:xfrm>
          <a:off x="0" y="0"/>
          <a:ext cx="0" cy="0"/>
          <a:chOff x="0" y="0"/>
          <a:chExt cx="0" cy="0"/>
        </a:xfrm>
      </p:grpSpPr>
      <p:sp>
        <p:nvSpPr>
          <p:cNvPr id="208" name="Google Shape;208;p106"/>
          <p:cNvSpPr txBox="1"/>
          <p:nvPr>
            <p:ph idx="12" type="sldNum"/>
          </p:nvPr>
        </p:nvSpPr>
        <p:spPr>
          <a:xfrm>
            <a:off x="5984222" y="6540500"/>
            <a:ext cx="217207" cy="235962"/>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209" name="Shape 209"/>
        <p:cNvGrpSpPr/>
        <p:nvPr/>
      </p:nvGrpSpPr>
      <p:grpSpPr>
        <a:xfrm>
          <a:off x="0" y="0"/>
          <a:ext cx="0" cy="0"/>
          <a:chOff x="0" y="0"/>
          <a:chExt cx="0" cy="0"/>
        </a:xfrm>
      </p:grpSpPr>
      <p:sp>
        <p:nvSpPr>
          <p:cNvPr id="210" name="Google Shape;210;p10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11" name="Google Shape;211;p10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12" name="Google Shape;212;p10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215" name="Shape 215"/>
        <p:cNvGrpSpPr/>
        <p:nvPr/>
      </p:nvGrpSpPr>
      <p:grpSpPr>
        <a:xfrm>
          <a:off x="0" y="0"/>
          <a:ext cx="0" cy="0"/>
          <a:chOff x="0" y="0"/>
          <a:chExt cx="0" cy="0"/>
        </a:xfrm>
      </p:grpSpPr>
      <p:sp>
        <p:nvSpPr>
          <p:cNvPr id="216" name="Google Shape;216;g2a8442e97b9_0_262"/>
          <p:cNvSpPr txBox="1"/>
          <p:nvPr>
            <p:ph idx="1" type="body"/>
          </p:nvPr>
        </p:nvSpPr>
        <p:spPr>
          <a:xfrm>
            <a:off x="795763" y="3874930"/>
            <a:ext cx="6653100" cy="216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6000" u="none" cap="none" strike="noStrike">
                <a:solidFill>
                  <a:schemeClr val="lt1"/>
                </a:solidFill>
                <a:latin typeface="Arial Black"/>
                <a:ea typeface="Arial Black"/>
                <a:cs typeface="Arial Black"/>
                <a:sym typeface="Arial Black"/>
              </a:defRPr>
            </a:lvl1pPr>
            <a:lvl2pPr indent="-228600" lvl="1" marL="9144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2pPr>
            <a:lvl3pPr indent="-228600" lvl="2" marL="13716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3pPr>
            <a:lvl4pPr indent="-228600" lvl="3" marL="18288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4pPr>
            <a:lvl5pPr indent="-228600" lvl="4" marL="22860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7" name="Google Shape;217;g2a8442e97b9_0_262"/>
          <p:cNvSpPr txBox="1"/>
          <p:nvPr>
            <p:ph idx="2" type="body"/>
          </p:nvPr>
        </p:nvSpPr>
        <p:spPr>
          <a:xfrm>
            <a:off x="795763" y="3429000"/>
            <a:ext cx="6653100" cy="445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1800" u="none" cap="none" strike="noStrike">
                <a:solidFill>
                  <a:schemeClr val="lt1"/>
                </a:solidFill>
                <a:latin typeface="Courier New"/>
                <a:ea typeface="Courier New"/>
                <a:cs typeface="Courier New"/>
                <a:sym typeface="Courier New"/>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2pPr>
            <a:lvl3pPr indent="-228600" lvl="2" marL="1371600" marR="0" rtl="0" algn="l">
              <a:lnSpc>
                <a:spcPct val="100000"/>
              </a:lnSpc>
              <a:spcBef>
                <a:spcPts val="0"/>
              </a:spcBef>
              <a:spcAft>
                <a:spcPts val="0"/>
              </a:spcAft>
              <a:buClr>
                <a:srgbClr val="000000"/>
              </a:buClr>
              <a:buSzPts val="1400"/>
              <a:buFont typeface="Arial"/>
              <a:buNone/>
              <a:defRPr b="1" i="0" sz="1400" u="none" cap="none" strike="noStrike">
                <a:solidFill>
                  <a:schemeClr val="lt1"/>
                </a:solidFill>
                <a:latin typeface="Courier New"/>
                <a:ea typeface="Courier New"/>
                <a:cs typeface="Courier New"/>
                <a:sym typeface="Courier New"/>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218" name="Google Shape;218;g2a8442e97b9_0_262"/>
          <p:cNvPicPr preferRelativeResize="0"/>
          <p:nvPr/>
        </p:nvPicPr>
        <p:blipFill rotWithShape="1">
          <a:blip r:embed="rId2">
            <a:alphaModFix/>
          </a:blip>
          <a:srcRect b="0" l="0" r="0" t="0"/>
          <a:stretch/>
        </p:blipFill>
        <p:spPr>
          <a:xfrm>
            <a:off x="9511931" y="-53165"/>
            <a:ext cx="2680069" cy="97880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background, light text">
  <p:cSld name="Dark background, light text">
    <p:bg>
      <p:bgPr>
        <a:solidFill>
          <a:srgbClr val="1C405A"/>
        </a:solidFill>
      </p:bgPr>
    </p:bg>
    <p:spTree>
      <p:nvGrpSpPr>
        <p:cNvPr id="23" name="Shape 23"/>
        <p:cNvGrpSpPr/>
        <p:nvPr/>
      </p:nvGrpSpPr>
      <p:grpSpPr>
        <a:xfrm>
          <a:off x="0" y="0"/>
          <a:ext cx="0" cy="0"/>
          <a:chOff x="0" y="0"/>
          <a:chExt cx="0" cy="0"/>
        </a:xfrm>
      </p:grpSpPr>
      <p:sp>
        <p:nvSpPr>
          <p:cNvPr id="24" name="Google Shape;24;p82"/>
          <p:cNvSpPr txBox="1"/>
          <p:nvPr>
            <p:ph idx="1" type="body"/>
          </p:nvPr>
        </p:nvSpPr>
        <p:spPr>
          <a:xfrm>
            <a:off x="998394" y="3090228"/>
            <a:ext cx="9503569" cy="7755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98D8E3"/>
              </a:buClr>
              <a:buSzPts val="5000"/>
              <a:buNone/>
              <a:defRPr b="0" i="0" sz="5000">
                <a:solidFill>
                  <a:srgbClr val="98D8E3"/>
                </a:solidFill>
                <a:latin typeface="Avenir"/>
                <a:ea typeface="Avenir"/>
                <a:cs typeface="Avenir"/>
                <a:sym typeface="Aveni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19" name="Shape 219"/>
        <p:cNvGrpSpPr/>
        <p:nvPr/>
      </p:nvGrpSpPr>
      <p:grpSpPr>
        <a:xfrm>
          <a:off x="0" y="0"/>
          <a:ext cx="0" cy="0"/>
          <a:chOff x="0" y="0"/>
          <a:chExt cx="0" cy="0"/>
        </a:xfrm>
      </p:grpSpPr>
      <p:sp>
        <p:nvSpPr>
          <p:cNvPr id="220" name="Google Shape;220;g2a8442e97b9_0_240"/>
          <p:cNvSpPr txBox="1"/>
          <p:nvPr>
            <p:ph idx="1" type="body"/>
          </p:nvPr>
        </p:nvSpPr>
        <p:spPr>
          <a:xfrm>
            <a:off x="353758" y="2685256"/>
            <a:ext cx="11496900" cy="1487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6000" u="none" cap="none" strike="noStrike">
                <a:solidFill>
                  <a:schemeClr val="lt1"/>
                </a:solidFill>
                <a:latin typeface="Arial Black"/>
                <a:ea typeface="Arial Black"/>
                <a:cs typeface="Arial Black"/>
                <a:sym typeface="Arial Black"/>
              </a:defRPr>
            </a:lvl1pPr>
            <a:lvl2pPr indent="-228600" lvl="1" marL="9144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2pPr>
            <a:lvl3pPr indent="-228600" lvl="2" marL="13716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3pPr>
            <a:lvl4pPr indent="-228600" lvl="3" marL="18288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4pPr>
            <a:lvl5pPr indent="-228600" lvl="4" marL="22860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1" name="Google Shape;221;g2a8442e97b9_0_240"/>
          <p:cNvSpPr txBox="1"/>
          <p:nvPr>
            <p:ph idx="2" type="body"/>
          </p:nvPr>
        </p:nvSpPr>
        <p:spPr>
          <a:xfrm>
            <a:off x="353758" y="4171950"/>
            <a:ext cx="11496900" cy="558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1800" u="none" cap="none" strike="noStrike">
                <a:solidFill>
                  <a:schemeClr val="lt1"/>
                </a:solidFill>
                <a:latin typeface="Courier New"/>
                <a:ea typeface="Courier New"/>
                <a:cs typeface="Courier New"/>
                <a:sym typeface="Courier New"/>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2pPr>
            <a:lvl3pPr indent="-228600" lvl="2" marL="1371600" marR="0" rtl="0" algn="l">
              <a:lnSpc>
                <a:spcPct val="100000"/>
              </a:lnSpc>
              <a:spcBef>
                <a:spcPts val="0"/>
              </a:spcBef>
              <a:spcAft>
                <a:spcPts val="0"/>
              </a:spcAft>
              <a:buClr>
                <a:srgbClr val="000000"/>
              </a:buClr>
              <a:buSzPts val="1400"/>
              <a:buFont typeface="Arial"/>
              <a:buNone/>
              <a:defRPr b="1" i="0" sz="1400" u="none" cap="none" strike="noStrike">
                <a:solidFill>
                  <a:schemeClr val="lt1"/>
                </a:solidFill>
                <a:latin typeface="Courier New"/>
                <a:ea typeface="Courier New"/>
                <a:cs typeface="Courier New"/>
                <a:sym typeface="Courier New"/>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2" name="Google Shape;222;g2a8442e97b9_0_240"/>
          <p:cNvSpPr txBox="1"/>
          <p:nvPr>
            <p:ph idx="3" type="body"/>
          </p:nvPr>
        </p:nvSpPr>
        <p:spPr>
          <a:xfrm>
            <a:off x="10144125" y="6546850"/>
            <a:ext cx="1943100" cy="219000"/>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1pPr>
            <a:lvl2pPr indent="-228600" lvl="1" marL="914400" marR="0" rtl="0" algn="l">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2pPr>
            <a:lvl3pPr indent="-228600" lvl="2" marL="1371600" marR="0" rtl="0" algn="l">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3pPr>
            <a:lvl4pPr indent="-228600" lvl="3" marL="1828800" marR="0" rtl="0" algn="l">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4pPr>
            <a:lvl5pPr indent="-228600" lvl="4" marL="2286000" marR="0" rtl="0" algn="l">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descr="Text&#10;&#10;Description automatically generated with medium confidence" id="223" name="Google Shape;223;g2a8442e97b9_0_240"/>
          <p:cNvPicPr preferRelativeResize="0"/>
          <p:nvPr/>
        </p:nvPicPr>
        <p:blipFill rotWithShape="1">
          <a:blip r:embed="rId2">
            <a:alphaModFix/>
          </a:blip>
          <a:srcRect b="0" l="0" r="0" t="0"/>
          <a:stretch/>
        </p:blipFill>
        <p:spPr>
          <a:xfrm>
            <a:off x="0" y="-72460"/>
            <a:ext cx="2680070" cy="978808"/>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bg>
      <p:bgPr>
        <a:solidFill>
          <a:schemeClr val="lt1">
            <a:alpha val="80000"/>
          </a:schemeClr>
        </a:solidFill>
      </p:bgPr>
    </p:bg>
    <p:spTree>
      <p:nvGrpSpPr>
        <p:cNvPr id="224" name="Shape 224"/>
        <p:cNvGrpSpPr/>
        <p:nvPr/>
      </p:nvGrpSpPr>
      <p:grpSpPr>
        <a:xfrm>
          <a:off x="0" y="0"/>
          <a:ext cx="0" cy="0"/>
          <a:chOff x="0" y="0"/>
          <a:chExt cx="0" cy="0"/>
        </a:xfrm>
      </p:grpSpPr>
      <p:pic>
        <p:nvPicPr>
          <p:cNvPr id="225" name="Google Shape;225;g2a8442e97b9_0_255"/>
          <p:cNvPicPr preferRelativeResize="0"/>
          <p:nvPr/>
        </p:nvPicPr>
        <p:blipFill rotWithShape="1">
          <a:blip r:embed="rId2">
            <a:alphaModFix/>
          </a:blip>
          <a:srcRect b="0" l="0" r="0" t="0"/>
          <a:stretch/>
        </p:blipFill>
        <p:spPr>
          <a:xfrm>
            <a:off x="0" y="0"/>
            <a:ext cx="12191998" cy="6858000"/>
          </a:xfrm>
          <a:prstGeom prst="rect">
            <a:avLst/>
          </a:prstGeom>
          <a:noFill/>
          <a:ln>
            <a:noFill/>
          </a:ln>
        </p:spPr>
      </p:pic>
      <p:sp>
        <p:nvSpPr>
          <p:cNvPr id="226" name="Google Shape;226;g2a8442e97b9_0_255"/>
          <p:cNvSpPr/>
          <p:nvPr/>
        </p:nvSpPr>
        <p:spPr>
          <a:xfrm>
            <a:off x="0" y="-1"/>
            <a:ext cx="12192000" cy="6858000"/>
          </a:xfrm>
          <a:prstGeom prst="rect">
            <a:avLst/>
          </a:prstGeom>
          <a:solidFill>
            <a:srgbClr val="06234B">
              <a:alpha val="8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7" name="Google Shape;227;g2a8442e97b9_0_255"/>
          <p:cNvSpPr txBox="1"/>
          <p:nvPr>
            <p:ph idx="1" type="body"/>
          </p:nvPr>
        </p:nvSpPr>
        <p:spPr>
          <a:xfrm>
            <a:off x="353758" y="2685256"/>
            <a:ext cx="11496900" cy="1487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6000" u="none" cap="none" strike="noStrike">
                <a:solidFill>
                  <a:schemeClr val="lt1"/>
                </a:solidFill>
                <a:latin typeface="Arial Black"/>
                <a:ea typeface="Arial Black"/>
                <a:cs typeface="Arial Black"/>
                <a:sym typeface="Arial Black"/>
              </a:defRPr>
            </a:lvl1pPr>
            <a:lvl2pPr indent="-228600" lvl="1" marL="9144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2pPr>
            <a:lvl3pPr indent="-228600" lvl="2" marL="13716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3pPr>
            <a:lvl4pPr indent="-228600" lvl="3" marL="18288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4pPr>
            <a:lvl5pPr indent="-228600" lvl="4" marL="22860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8" name="Google Shape;228;g2a8442e97b9_0_255"/>
          <p:cNvSpPr txBox="1"/>
          <p:nvPr>
            <p:ph idx="2" type="body"/>
          </p:nvPr>
        </p:nvSpPr>
        <p:spPr>
          <a:xfrm>
            <a:off x="353758" y="4171950"/>
            <a:ext cx="11496900" cy="558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1800" u="none" cap="none" strike="noStrike">
                <a:solidFill>
                  <a:schemeClr val="lt1"/>
                </a:solidFill>
                <a:latin typeface="Courier New"/>
                <a:ea typeface="Courier New"/>
                <a:cs typeface="Courier New"/>
                <a:sym typeface="Courier New"/>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2pPr>
            <a:lvl3pPr indent="-228600" lvl="2" marL="1371600" marR="0" rtl="0" algn="l">
              <a:lnSpc>
                <a:spcPct val="100000"/>
              </a:lnSpc>
              <a:spcBef>
                <a:spcPts val="0"/>
              </a:spcBef>
              <a:spcAft>
                <a:spcPts val="0"/>
              </a:spcAft>
              <a:buClr>
                <a:srgbClr val="000000"/>
              </a:buClr>
              <a:buSzPts val="1400"/>
              <a:buFont typeface="Arial"/>
              <a:buNone/>
              <a:defRPr b="1" i="0" sz="1400" u="none" cap="none" strike="noStrike">
                <a:solidFill>
                  <a:schemeClr val="lt1"/>
                </a:solidFill>
                <a:latin typeface="Courier New"/>
                <a:ea typeface="Courier New"/>
                <a:cs typeface="Courier New"/>
                <a:sym typeface="Courier New"/>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9" name="Google Shape;229;g2a8442e97b9_0_255"/>
          <p:cNvSpPr txBox="1"/>
          <p:nvPr>
            <p:ph idx="3" type="body"/>
          </p:nvPr>
        </p:nvSpPr>
        <p:spPr>
          <a:xfrm>
            <a:off x="10144125" y="6546850"/>
            <a:ext cx="1943100" cy="219000"/>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1pPr>
            <a:lvl2pPr indent="-228600" lvl="1" marL="914400" marR="0" rtl="0" algn="l">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2pPr>
            <a:lvl3pPr indent="-228600" lvl="2" marL="1371600" marR="0" rtl="0" algn="l">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3pPr>
            <a:lvl4pPr indent="-228600" lvl="3" marL="1828800" marR="0" rtl="0" algn="l">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4pPr>
            <a:lvl5pPr indent="-228600" lvl="4" marL="2286000" marR="0" rtl="0" algn="l">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descr="Text&#10;&#10;Description automatically generated with medium confidence" id="230" name="Google Shape;230;g2a8442e97b9_0_255"/>
          <p:cNvPicPr preferRelativeResize="0"/>
          <p:nvPr/>
        </p:nvPicPr>
        <p:blipFill rotWithShape="1">
          <a:blip r:embed="rId3">
            <a:alphaModFix/>
          </a:blip>
          <a:srcRect b="0" l="0" r="0" t="0"/>
          <a:stretch/>
        </p:blipFill>
        <p:spPr>
          <a:xfrm>
            <a:off x="0" y="-72460"/>
            <a:ext cx="2680070" cy="978808"/>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231" name="Shape 231"/>
        <p:cNvGrpSpPr/>
        <p:nvPr/>
      </p:nvGrpSpPr>
      <p:grpSpPr>
        <a:xfrm>
          <a:off x="0" y="0"/>
          <a:ext cx="0" cy="0"/>
          <a:chOff x="0" y="0"/>
          <a:chExt cx="0" cy="0"/>
        </a:xfrm>
      </p:grpSpPr>
      <p:sp>
        <p:nvSpPr>
          <p:cNvPr id="232" name="Google Shape;232;g2a8442e97b9_0_245"/>
          <p:cNvSpPr txBox="1"/>
          <p:nvPr>
            <p:ph idx="1" type="body"/>
          </p:nvPr>
        </p:nvSpPr>
        <p:spPr>
          <a:xfrm>
            <a:off x="353758" y="2408530"/>
            <a:ext cx="11496900" cy="22476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1400"/>
              <a:buFont typeface="Arial"/>
              <a:buNone/>
              <a:defRPr b="1" i="0" sz="6000" u="none" cap="none" strike="noStrike">
                <a:solidFill>
                  <a:schemeClr val="lt1"/>
                </a:solidFill>
                <a:latin typeface="Arial Black"/>
                <a:ea typeface="Arial Black"/>
                <a:cs typeface="Arial Black"/>
                <a:sym typeface="Arial Black"/>
              </a:defRPr>
            </a:lvl1pPr>
            <a:lvl2pPr indent="-228600" lvl="1" marL="9144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2pPr>
            <a:lvl3pPr indent="-228600" lvl="2" marL="13716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3pPr>
            <a:lvl4pPr indent="-228600" lvl="3" marL="18288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4pPr>
            <a:lvl5pPr indent="-228600" lvl="4" marL="22860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233" name="Google Shape;233;g2a8442e97b9_0_245"/>
          <p:cNvPicPr preferRelativeResize="0"/>
          <p:nvPr/>
        </p:nvPicPr>
        <p:blipFill rotWithShape="1">
          <a:blip r:embed="rId2">
            <a:alphaModFix/>
          </a:blip>
          <a:srcRect b="0" l="0" r="0" t="0"/>
          <a:stretch/>
        </p:blipFill>
        <p:spPr>
          <a:xfrm>
            <a:off x="4474859" y="4656221"/>
            <a:ext cx="3242282" cy="2114532"/>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bg>
      <p:bgPr>
        <a:solidFill>
          <a:schemeClr val="lt1">
            <a:alpha val="80000"/>
          </a:schemeClr>
        </a:solidFill>
      </p:bgPr>
    </p:bg>
    <p:spTree>
      <p:nvGrpSpPr>
        <p:cNvPr id="234" name="Shape 234"/>
        <p:cNvGrpSpPr/>
        <p:nvPr/>
      </p:nvGrpSpPr>
      <p:grpSpPr>
        <a:xfrm>
          <a:off x="0" y="0"/>
          <a:ext cx="0" cy="0"/>
          <a:chOff x="0" y="0"/>
          <a:chExt cx="0" cy="0"/>
        </a:xfrm>
      </p:grpSpPr>
      <p:pic>
        <p:nvPicPr>
          <p:cNvPr id="235" name="Google Shape;235;g2a8442e97b9_0_24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36" name="Google Shape;236;g2a8442e97b9_0_248"/>
          <p:cNvSpPr/>
          <p:nvPr/>
        </p:nvSpPr>
        <p:spPr>
          <a:xfrm>
            <a:off x="0" y="-1"/>
            <a:ext cx="12192000" cy="6858000"/>
          </a:xfrm>
          <a:prstGeom prst="rect">
            <a:avLst/>
          </a:prstGeom>
          <a:solidFill>
            <a:srgbClr val="06234B">
              <a:alpha val="8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7" name="Google Shape;237;g2a8442e97b9_0_248"/>
          <p:cNvSpPr txBox="1"/>
          <p:nvPr>
            <p:ph idx="1" type="body"/>
          </p:nvPr>
        </p:nvSpPr>
        <p:spPr>
          <a:xfrm>
            <a:off x="353758" y="2685256"/>
            <a:ext cx="11496900" cy="1487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6000" u="none" cap="none" strike="noStrike">
                <a:solidFill>
                  <a:schemeClr val="lt1"/>
                </a:solidFill>
                <a:latin typeface="Arial Black"/>
                <a:ea typeface="Arial Black"/>
                <a:cs typeface="Arial Black"/>
                <a:sym typeface="Arial Black"/>
              </a:defRPr>
            </a:lvl1pPr>
            <a:lvl2pPr indent="-228600" lvl="1" marL="9144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2pPr>
            <a:lvl3pPr indent="-228600" lvl="2" marL="13716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3pPr>
            <a:lvl4pPr indent="-228600" lvl="3" marL="18288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4pPr>
            <a:lvl5pPr indent="-228600" lvl="4" marL="22860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8" name="Google Shape;238;g2a8442e97b9_0_248"/>
          <p:cNvSpPr txBox="1"/>
          <p:nvPr>
            <p:ph idx="2" type="body"/>
          </p:nvPr>
        </p:nvSpPr>
        <p:spPr>
          <a:xfrm>
            <a:off x="353758" y="4171950"/>
            <a:ext cx="11496900" cy="558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1800" u="none" cap="none" strike="noStrike">
                <a:solidFill>
                  <a:schemeClr val="lt1"/>
                </a:solidFill>
                <a:latin typeface="Courier New"/>
                <a:ea typeface="Courier New"/>
                <a:cs typeface="Courier New"/>
                <a:sym typeface="Courier New"/>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2pPr>
            <a:lvl3pPr indent="-228600" lvl="2" marL="1371600" marR="0" rtl="0" algn="l">
              <a:lnSpc>
                <a:spcPct val="100000"/>
              </a:lnSpc>
              <a:spcBef>
                <a:spcPts val="0"/>
              </a:spcBef>
              <a:spcAft>
                <a:spcPts val="0"/>
              </a:spcAft>
              <a:buClr>
                <a:srgbClr val="000000"/>
              </a:buClr>
              <a:buSzPts val="1400"/>
              <a:buFont typeface="Arial"/>
              <a:buNone/>
              <a:defRPr b="1" i="0" sz="1400" u="none" cap="none" strike="noStrike">
                <a:solidFill>
                  <a:schemeClr val="lt1"/>
                </a:solidFill>
                <a:latin typeface="Courier New"/>
                <a:ea typeface="Courier New"/>
                <a:cs typeface="Courier New"/>
                <a:sym typeface="Courier New"/>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9" name="Google Shape;239;g2a8442e97b9_0_248"/>
          <p:cNvSpPr txBox="1"/>
          <p:nvPr>
            <p:ph idx="3" type="body"/>
          </p:nvPr>
        </p:nvSpPr>
        <p:spPr>
          <a:xfrm>
            <a:off x="10144125" y="6546850"/>
            <a:ext cx="1943100" cy="219000"/>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1pPr>
            <a:lvl2pPr indent="-228600" lvl="1" marL="914400" marR="0" rtl="0" algn="l">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2pPr>
            <a:lvl3pPr indent="-228600" lvl="2" marL="1371600" marR="0" rtl="0" algn="l">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3pPr>
            <a:lvl4pPr indent="-228600" lvl="3" marL="1828800" marR="0" rtl="0" algn="l">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4pPr>
            <a:lvl5pPr indent="-228600" lvl="4" marL="2286000" marR="0" rtl="0" algn="l">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descr="Text&#10;&#10;Description automatically generated with medium confidence" id="240" name="Google Shape;240;g2a8442e97b9_0_248"/>
          <p:cNvPicPr preferRelativeResize="0"/>
          <p:nvPr/>
        </p:nvPicPr>
        <p:blipFill rotWithShape="1">
          <a:blip r:embed="rId3">
            <a:alphaModFix/>
          </a:blip>
          <a:srcRect b="0" l="0" r="0" t="0"/>
          <a:stretch/>
        </p:blipFill>
        <p:spPr>
          <a:xfrm>
            <a:off x="0" y="-72460"/>
            <a:ext cx="2680070" cy="978808"/>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bg>
      <p:bgPr>
        <a:solidFill>
          <a:schemeClr val="lt1">
            <a:alpha val="80000"/>
          </a:schemeClr>
        </a:solidFill>
      </p:bgPr>
    </p:bg>
    <p:spTree>
      <p:nvGrpSpPr>
        <p:cNvPr id="241" name="Shape 241"/>
        <p:cNvGrpSpPr/>
        <p:nvPr/>
      </p:nvGrpSpPr>
      <p:grpSpPr>
        <a:xfrm>
          <a:off x="0" y="0"/>
          <a:ext cx="0" cy="0"/>
          <a:chOff x="0" y="0"/>
          <a:chExt cx="0" cy="0"/>
        </a:xfrm>
      </p:grpSpPr>
      <p:pic>
        <p:nvPicPr>
          <p:cNvPr id="242" name="Google Shape;242;g2a8442e97b9_0_266"/>
          <p:cNvPicPr preferRelativeResize="0"/>
          <p:nvPr/>
        </p:nvPicPr>
        <p:blipFill rotWithShape="1">
          <a:blip r:embed="rId2">
            <a:alphaModFix/>
          </a:blip>
          <a:srcRect b="8019" l="0" r="0" t="2182"/>
          <a:stretch/>
        </p:blipFill>
        <p:spPr>
          <a:xfrm>
            <a:off x="0" y="92075"/>
            <a:ext cx="12192000" cy="6765926"/>
          </a:xfrm>
          <a:prstGeom prst="rect">
            <a:avLst/>
          </a:prstGeom>
          <a:noFill/>
          <a:ln>
            <a:noFill/>
          </a:ln>
        </p:spPr>
      </p:pic>
      <p:sp>
        <p:nvSpPr>
          <p:cNvPr id="243" name="Google Shape;243;g2a8442e97b9_0_266"/>
          <p:cNvSpPr/>
          <p:nvPr/>
        </p:nvSpPr>
        <p:spPr>
          <a:xfrm>
            <a:off x="0" y="0"/>
            <a:ext cx="12192000" cy="6858000"/>
          </a:xfrm>
          <a:prstGeom prst="rect">
            <a:avLst/>
          </a:prstGeom>
          <a:solidFill>
            <a:srgbClr val="06234B">
              <a:alpha val="8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4" name="Google Shape;244;g2a8442e97b9_0_266"/>
          <p:cNvSpPr txBox="1"/>
          <p:nvPr>
            <p:ph idx="1" type="body"/>
          </p:nvPr>
        </p:nvSpPr>
        <p:spPr>
          <a:xfrm>
            <a:off x="353758" y="2685256"/>
            <a:ext cx="11496900" cy="1487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6000" u="none" cap="none" strike="noStrike">
                <a:solidFill>
                  <a:schemeClr val="lt1"/>
                </a:solidFill>
                <a:latin typeface="Arial Black"/>
                <a:ea typeface="Arial Black"/>
                <a:cs typeface="Arial Black"/>
                <a:sym typeface="Arial Black"/>
              </a:defRPr>
            </a:lvl1pPr>
            <a:lvl2pPr indent="-228600" lvl="1" marL="9144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2pPr>
            <a:lvl3pPr indent="-228600" lvl="2" marL="13716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3pPr>
            <a:lvl4pPr indent="-228600" lvl="3" marL="18288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4pPr>
            <a:lvl5pPr indent="-228600" lvl="4" marL="22860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5" name="Google Shape;245;g2a8442e97b9_0_266"/>
          <p:cNvSpPr txBox="1"/>
          <p:nvPr>
            <p:ph idx="2" type="body"/>
          </p:nvPr>
        </p:nvSpPr>
        <p:spPr>
          <a:xfrm>
            <a:off x="353758" y="4171950"/>
            <a:ext cx="11496900" cy="558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1800" u="none" cap="none" strike="noStrike">
                <a:solidFill>
                  <a:schemeClr val="lt1"/>
                </a:solidFill>
                <a:latin typeface="Courier New"/>
                <a:ea typeface="Courier New"/>
                <a:cs typeface="Courier New"/>
                <a:sym typeface="Courier New"/>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2pPr>
            <a:lvl3pPr indent="-228600" lvl="2" marL="1371600" marR="0" rtl="0" algn="l">
              <a:lnSpc>
                <a:spcPct val="100000"/>
              </a:lnSpc>
              <a:spcBef>
                <a:spcPts val="0"/>
              </a:spcBef>
              <a:spcAft>
                <a:spcPts val="0"/>
              </a:spcAft>
              <a:buClr>
                <a:srgbClr val="000000"/>
              </a:buClr>
              <a:buSzPts val="1400"/>
              <a:buFont typeface="Arial"/>
              <a:buNone/>
              <a:defRPr b="1" i="0" sz="1400" u="none" cap="none" strike="noStrike">
                <a:solidFill>
                  <a:schemeClr val="lt1"/>
                </a:solidFill>
                <a:latin typeface="Courier New"/>
                <a:ea typeface="Courier New"/>
                <a:cs typeface="Courier New"/>
                <a:sym typeface="Courier New"/>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descr="Text&#10;&#10;Description automatically generated with medium confidence" id="246" name="Google Shape;246;g2a8442e97b9_0_266"/>
          <p:cNvPicPr preferRelativeResize="0"/>
          <p:nvPr/>
        </p:nvPicPr>
        <p:blipFill rotWithShape="1">
          <a:blip r:embed="rId3">
            <a:alphaModFix/>
          </a:blip>
          <a:srcRect b="0" l="0" r="0" t="0"/>
          <a:stretch/>
        </p:blipFill>
        <p:spPr>
          <a:xfrm>
            <a:off x="0" y="-72460"/>
            <a:ext cx="2680070" cy="978808"/>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p:spTree>
      <p:nvGrpSpPr>
        <p:cNvPr id="247" name="Shape 247"/>
        <p:cNvGrpSpPr/>
        <p:nvPr/>
      </p:nvGrpSpPr>
      <p:grpSpPr>
        <a:xfrm>
          <a:off x="0" y="0"/>
          <a:ext cx="0" cy="0"/>
          <a:chOff x="0" y="0"/>
          <a:chExt cx="0" cy="0"/>
        </a:xfrm>
      </p:grpSpPr>
      <p:sp>
        <p:nvSpPr>
          <p:cNvPr id="248" name="Google Shape;248;g2a8442e97b9_0_272"/>
          <p:cNvSpPr txBox="1"/>
          <p:nvPr>
            <p:ph idx="1" type="body"/>
          </p:nvPr>
        </p:nvSpPr>
        <p:spPr>
          <a:xfrm>
            <a:off x="353758" y="2685256"/>
            <a:ext cx="11496900" cy="1487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6000" u="none" cap="none" strike="noStrike">
                <a:solidFill>
                  <a:schemeClr val="lt1"/>
                </a:solidFill>
                <a:latin typeface="Arial Black"/>
                <a:ea typeface="Arial Black"/>
                <a:cs typeface="Arial Black"/>
                <a:sym typeface="Arial Black"/>
              </a:defRPr>
            </a:lvl1pPr>
            <a:lvl2pPr indent="-228600" lvl="1" marL="9144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2pPr>
            <a:lvl3pPr indent="-228600" lvl="2" marL="13716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3pPr>
            <a:lvl4pPr indent="-228600" lvl="3" marL="18288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4pPr>
            <a:lvl5pPr indent="-228600" lvl="4" marL="22860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9" name="Google Shape;249;g2a8442e97b9_0_272"/>
          <p:cNvSpPr txBox="1"/>
          <p:nvPr>
            <p:ph idx="2" type="body"/>
          </p:nvPr>
        </p:nvSpPr>
        <p:spPr>
          <a:xfrm>
            <a:off x="353758" y="2072084"/>
            <a:ext cx="11496900" cy="558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1800" u="none" cap="none" strike="noStrike">
                <a:solidFill>
                  <a:schemeClr val="lt1"/>
                </a:solidFill>
                <a:latin typeface="Courier New"/>
                <a:ea typeface="Courier New"/>
                <a:cs typeface="Courier New"/>
                <a:sym typeface="Courier New"/>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2pPr>
            <a:lvl3pPr indent="-228600" lvl="2" marL="1371600" marR="0" rtl="0" algn="l">
              <a:lnSpc>
                <a:spcPct val="100000"/>
              </a:lnSpc>
              <a:spcBef>
                <a:spcPts val="0"/>
              </a:spcBef>
              <a:spcAft>
                <a:spcPts val="0"/>
              </a:spcAft>
              <a:buClr>
                <a:srgbClr val="000000"/>
              </a:buClr>
              <a:buSzPts val="1400"/>
              <a:buFont typeface="Arial"/>
              <a:buNone/>
              <a:defRPr b="1" i="0" sz="1400" u="none" cap="none" strike="noStrike">
                <a:solidFill>
                  <a:schemeClr val="lt1"/>
                </a:solidFill>
                <a:latin typeface="Courier New"/>
                <a:ea typeface="Courier New"/>
                <a:cs typeface="Courier New"/>
                <a:sym typeface="Courier New"/>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50" name="Google Shape;250;g2a8442e97b9_0_272"/>
          <p:cNvSpPr txBox="1"/>
          <p:nvPr>
            <p:ph idx="3" type="body"/>
          </p:nvPr>
        </p:nvSpPr>
        <p:spPr>
          <a:xfrm>
            <a:off x="10144125" y="6546850"/>
            <a:ext cx="1943100" cy="219000"/>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1pPr>
            <a:lvl2pPr indent="-228600" lvl="1" marL="914400" marR="0" rtl="0" algn="l">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2pPr>
            <a:lvl3pPr indent="-228600" lvl="2" marL="1371600" marR="0" rtl="0" algn="l">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3pPr>
            <a:lvl4pPr indent="-228600" lvl="3" marL="1828800" marR="0" rtl="0" algn="l">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4pPr>
            <a:lvl5pPr indent="-228600" lvl="4" marL="2286000" marR="0" rtl="0" algn="l">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51" name="Google Shape;251;g2a8442e97b9_0_272"/>
          <p:cNvSpPr txBox="1"/>
          <p:nvPr>
            <p:ph idx="4" type="body"/>
          </p:nvPr>
        </p:nvSpPr>
        <p:spPr>
          <a:xfrm>
            <a:off x="354013" y="4486607"/>
            <a:ext cx="11496600" cy="1292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252" name="Google Shape;252;g2a8442e97b9_0_272"/>
          <p:cNvCxnSpPr/>
          <p:nvPr/>
        </p:nvCxnSpPr>
        <p:spPr>
          <a:xfrm>
            <a:off x="353758" y="4197200"/>
            <a:ext cx="11496900" cy="0"/>
          </a:xfrm>
          <a:prstGeom prst="straightConnector1">
            <a:avLst/>
          </a:prstGeom>
          <a:noFill/>
          <a:ln cap="flat" cmpd="sng" w="12700">
            <a:solidFill>
              <a:schemeClr val="lt1"/>
            </a:solidFill>
            <a:prstDash val="solid"/>
            <a:miter lim="800000"/>
            <a:headEnd len="sm" w="sm" type="none"/>
            <a:tailEnd len="sm" w="sm" type="none"/>
          </a:ln>
        </p:spPr>
      </p:cxnSp>
      <p:pic>
        <p:nvPicPr>
          <p:cNvPr descr="Text&#10;&#10;Description automatically generated with medium confidence" id="253" name="Google Shape;253;g2a8442e97b9_0_272"/>
          <p:cNvPicPr preferRelativeResize="0"/>
          <p:nvPr/>
        </p:nvPicPr>
        <p:blipFill rotWithShape="1">
          <a:blip r:embed="rId2">
            <a:alphaModFix/>
          </a:blip>
          <a:srcRect b="0" l="0" r="0" t="0"/>
          <a:stretch/>
        </p:blipFill>
        <p:spPr>
          <a:xfrm>
            <a:off x="0" y="-72460"/>
            <a:ext cx="2680070" cy="978808"/>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54" name="Shape 254"/>
        <p:cNvGrpSpPr/>
        <p:nvPr/>
      </p:nvGrpSpPr>
      <p:grpSpPr>
        <a:xfrm>
          <a:off x="0" y="0"/>
          <a:ext cx="0" cy="0"/>
          <a:chOff x="0" y="0"/>
          <a:chExt cx="0" cy="0"/>
        </a:xfrm>
      </p:grpSpPr>
      <p:pic>
        <p:nvPicPr>
          <p:cNvPr descr="Background pattern&#10;&#10;Description automatically generated" id="255" name="Google Shape;255;g2a8442e97b9_0_279"/>
          <p:cNvPicPr preferRelativeResize="0"/>
          <p:nvPr/>
        </p:nvPicPr>
        <p:blipFill rotWithShape="1">
          <a:blip r:embed="rId2">
            <a:alphaModFix/>
          </a:blip>
          <a:srcRect b="0" l="0" r="0" t="0"/>
          <a:stretch/>
        </p:blipFill>
        <p:spPr>
          <a:xfrm>
            <a:off x="4637133" y="1953755"/>
            <a:ext cx="2917731" cy="141539"/>
          </a:xfrm>
          <a:prstGeom prst="rect">
            <a:avLst/>
          </a:prstGeom>
          <a:noFill/>
          <a:ln>
            <a:noFill/>
          </a:ln>
        </p:spPr>
      </p:pic>
      <p:sp>
        <p:nvSpPr>
          <p:cNvPr id="256" name="Google Shape;256;g2a8442e97b9_0_279"/>
          <p:cNvSpPr txBox="1"/>
          <p:nvPr>
            <p:ph idx="1" type="body"/>
          </p:nvPr>
        </p:nvSpPr>
        <p:spPr>
          <a:xfrm>
            <a:off x="3587748" y="1413403"/>
            <a:ext cx="5016600" cy="4986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1400"/>
              <a:buFont typeface="Arial"/>
              <a:buNone/>
              <a:defRPr b="0" i="0" sz="2800" u="none" cap="none" strike="noStrike">
                <a:solidFill>
                  <a:schemeClr val="lt1"/>
                </a:solidFill>
                <a:latin typeface="Courier New"/>
                <a:ea typeface="Courier New"/>
                <a:cs typeface="Courier New"/>
                <a:sym typeface="Courier New"/>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57" name="Google Shape;257;g2a8442e97b9_0_279"/>
          <p:cNvSpPr/>
          <p:nvPr>
            <p:ph idx="2" type="pic"/>
          </p:nvPr>
        </p:nvSpPr>
        <p:spPr>
          <a:xfrm>
            <a:off x="1871802" y="2339975"/>
            <a:ext cx="2532000" cy="2532000"/>
          </a:xfrm>
          <a:prstGeom prst="rect">
            <a:avLst/>
          </a:prstGeom>
          <a:noFill/>
          <a:ln>
            <a:noFill/>
          </a:ln>
        </p:spPr>
      </p:sp>
      <p:sp>
        <p:nvSpPr>
          <p:cNvPr id="258" name="Google Shape;258;g2a8442e97b9_0_279"/>
          <p:cNvSpPr/>
          <p:nvPr>
            <p:ph idx="3" type="pic"/>
          </p:nvPr>
        </p:nvSpPr>
        <p:spPr>
          <a:xfrm>
            <a:off x="4789905" y="2339975"/>
            <a:ext cx="2532000" cy="2532000"/>
          </a:xfrm>
          <a:prstGeom prst="rect">
            <a:avLst/>
          </a:prstGeom>
          <a:noFill/>
          <a:ln>
            <a:noFill/>
          </a:ln>
        </p:spPr>
      </p:sp>
      <p:pic>
        <p:nvPicPr>
          <p:cNvPr descr="Icon&#10;&#10;Description automatically generated with low confidence" id="259" name="Google Shape;259;g2a8442e97b9_0_279"/>
          <p:cNvPicPr preferRelativeResize="0"/>
          <p:nvPr/>
        </p:nvPicPr>
        <p:blipFill rotWithShape="1">
          <a:blip r:embed="rId3">
            <a:alphaModFix/>
          </a:blip>
          <a:srcRect b="0" l="0" r="0" t="0"/>
          <a:stretch/>
        </p:blipFill>
        <p:spPr>
          <a:xfrm rot="-5400000">
            <a:off x="4164960" y="4977861"/>
            <a:ext cx="405340" cy="304005"/>
          </a:xfrm>
          <a:prstGeom prst="rect">
            <a:avLst/>
          </a:prstGeom>
          <a:noFill/>
          <a:ln>
            <a:noFill/>
          </a:ln>
        </p:spPr>
      </p:pic>
      <p:pic>
        <p:nvPicPr>
          <p:cNvPr descr="Icon&#10;&#10;Description automatically generated" id="260" name="Google Shape;260;g2a8442e97b9_0_279"/>
          <p:cNvPicPr preferRelativeResize="0"/>
          <p:nvPr/>
        </p:nvPicPr>
        <p:blipFill rotWithShape="1">
          <a:blip r:embed="rId4">
            <a:alphaModFix/>
          </a:blip>
          <a:srcRect b="0" l="0" r="0" t="0"/>
          <a:stretch/>
        </p:blipFill>
        <p:spPr>
          <a:xfrm flipH="1" rot="1920721">
            <a:off x="7381601" y="4785263"/>
            <a:ext cx="359794" cy="489094"/>
          </a:xfrm>
          <a:prstGeom prst="rect">
            <a:avLst/>
          </a:prstGeom>
          <a:noFill/>
          <a:ln>
            <a:noFill/>
          </a:ln>
        </p:spPr>
      </p:pic>
      <p:sp>
        <p:nvSpPr>
          <p:cNvPr id="261" name="Google Shape;261;g2a8442e97b9_0_279"/>
          <p:cNvSpPr/>
          <p:nvPr>
            <p:ph idx="4" type="pic"/>
          </p:nvPr>
        </p:nvSpPr>
        <p:spPr>
          <a:xfrm>
            <a:off x="7725610" y="2339975"/>
            <a:ext cx="2532000" cy="2532000"/>
          </a:xfrm>
          <a:prstGeom prst="rect">
            <a:avLst/>
          </a:prstGeom>
          <a:noFill/>
          <a:ln>
            <a:noFill/>
          </a:ln>
        </p:spPr>
      </p:sp>
      <p:sp>
        <p:nvSpPr>
          <p:cNvPr id="262" name="Google Shape;262;g2a8442e97b9_0_279"/>
          <p:cNvSpPr txBox="1"/>
          <p:nvPr>
            <p:ph idx="5" type="body"/>
          </p:nvPr>
        </p:nvSpPr>
        <p:spPr>
          <a:xfrm>
            <a:off x="1871663" y="5067300"/>
            <a:ext cx="2532000" cy="647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600" u="none" cap="none" strike="noStrike">
                <a:solidFill>
                  <a:schemeClr val="lt1"/>
                </a:solidFill>
                <a:latin typeface="Courier New"/>
                <a:ea typeface="Courier New"/>
                <a:cs typeface="Courier New"/>
                <a:sym typeface="Courier New"/>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63" name="Google Shape;263;g2a8442e97b9_0_279"/>
          <p:cNvSpPr txBox="1"/>
          <p:nvPr>
            <p:ph idx="6" type="body"/>
          </p:nvPr>
        </p:nvSpPr>
        <p:spPr>
          <a:xfrm>
            <a:off x="4783305" y="5067300"/>
            <a:ext cx="2532000" cy="647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600" u="none" cap="none" strike="noStrike">
                <a:solidFill>
                  <a:schemeClr val="lt1"/>
                </a:solidFill>
                <a:latin typeface="Courier New"/>
                <a:ea typeface="Courier New"/>
                <a:cs typeface="Courier New"/>
                <a:sym typeface="Courier New"/>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64" name="Google Shape;264;g2a8442e97b9_0_279"/>
          <p:cNvSpPr txBox="1"/>
          <p:nvPr>
            <p:ph idx="7" type="body"/>
          </p:nvPr>
        </p:nvSpPr>
        <p:spPr>
          <a:xfrm>
            <a:off x="7731042" y="5067300"/>
            <a:ext cx="2532000" cy="647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600" u="none" cap="none" strike="noStrike">
                <a:solidFill>
                  <a:schemeClr val="lt1"/>
                </a:solidFill>
                <a:latin typeface="Courier New"/>
                <a:ea typeface="Courier New"/>
                <a:cs typeface="Courier New"/>
                <a:sym typeface="Courier New"/>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65" name="Google Shape;265;g2a8442e97b9_0_279"/>
          <p:cNvSpPr txBox="1"/>
          <p:nvPr>
            <p:ph idx="8" type="body"/>
          </p:nvPr>
        </p:nvSpPr>
        <p:spPr>
          <a:xfrm>
            <a:off x="10144125" y="6546850"/>
            <a:ext cx="1943100" cy="219000"/>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1pPr>
            <a:lvl2pPr indent="-228600" lvl="1" marL="914400" marR="0" rtl="0" algn="l">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2pPr>
            <a:lvl3pPr indent="-228600" lvl="2" marL="1371600" marR="0" rtl="0" algn="l">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3pPr>
            <a:lvl4pPr indent="-228600" lvl="3" marL="1828800" marR="0" rtl="0" algn="l">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4pPr>
            <a:lvl5pPr indent="-228600" lvl="4" marL="2286000" marR="0" rtl="0" algn="l">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71" name="Shape 271"/>
        <p:cNvGrpSpPr/>
        <p:nvPr/>
      </p:nvGrpSpPr>
      <p:grpSpPr>
        <a:xfrm>
          <a:off x="0" y="0"/>
          <a:ext cx="0" cy="0"/>
          <a:chOff x="0" y="0"/>
          <a:chExt cx="0" cy="0"/>
        </a:xfrm>
      </p:grpSpPr>
      <p:sp>
        <p:nvSpPr>
          <p:cNvPr id="272" name="Google Shape;272;p13"/>
          <p:cNvSpPr txBox="1"/>
          <p:nvPr>
            <p:ph idx="1" type="body"/>
          </p:nvPr>
        </p:nvSpPr>
        <p:spPr>
          <a:xfrm>
            <a:off x="353758" y="2864622"/>
            <a:ext cx="11496865" cy="1128755"/>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SzPts val="1400"/>
              <a:buNone/>
              <a:defRPr b="1" i="0" sz="6000" u="none" cap="none" strike="noStrike">
                <a:solidFill>
                  <a:schemeClr val="lt1"/>
                </a:solidFill>
                <a:latin typeface="Arial Black"/>
                <a:ea typeface="Arial Black"/>
                <a:cs typeface="Arial Black"/>
                <a:sym typeface="Arial Black"/>
              </a:defRPr>
            </a:lvl1pPr>
            <a:lvl2pPr indent="-228600" lvl="1" marL="914400" marR="0" rtl="0" algn="l">
              <a:lnSpc>
                <a:spcPct val="100000"/>
              </a:lnSpc>
              <a:spcBef>
                <a:spcPts val="0"/>
              </a:spcBef>
              <a:spcAft>
                <a:spcPts val="0"/>
              </a:spcAft>
              <a:buSzPts val="1400"/>
              <a:buNone/>
              <a:defRPr b="1" i="0" sz="6600" u="none" cap="none" strike="noStrike">
                <a:solidFill>
                  <a:schemeClr val="lt1"/>
                </a:solidFill>
                <a:latin typeface="Arial Black"/>
                <a:ea typeface="Arial Black"/>
                <a:cs typeface="Arial Black"/>
                <a:sym typeface="Arial Black"/>
              </a:defRPr>
            </a:lvl2pPr>
            <a:lvl3pPr indent="-228600" lvl="2" marL="1371600" marR="0" rtl="0" algn="l">
              <a:lnSpc>
                <a:spcPct val="100000"/>
              </a:lnSpc>
              <a:spcBef>
                <a:spcPts val="0"/>
              </a:spcBef>
              <a:spcAft>
                <a:spcPts val="0"/>
              </a:spcAft>
              <a:buSzPts val="1400"/>
              <a:buNone/>
              <a:defRPr b="1" i="0" sz="6600" u="none" cap="none" strike="noStrike">
                <a:solidFill>
                  <a:schemeClr val="lt1"/>
                </a:solidFill>
                <a:latin typeface="Arial Black"/>
                <a:ea typeface="Arial Black"/>
                <a:cs typeface="Arial Black"/>
                <a:sym typeface="Arial Black"/>
              </a:defRPr>
            </a:lvl3pPr>
            <a:lvl4pPr indent="-228600" lvl="3" marL="1828800" marR="0" rtl="0" algn="l">
              <a:lnSpc>
                <a:spcPct val="100000"/>
              </a:lnSpc>
              <a:spcBef>
                <a:spcPts val="0"/>
              </a:spcBef>
              <a:spcAft>
                <a:spcPts val="0"/>
              </a:spcAft>
              <a:buSzPts val="1400"/>
              <a:buNone/>
              <a:defRPr b="1" i="0" sz="6600" u="none" cap="none" strike="noStrike">
                <a:solidFill>
                  <a:schemeClr val="lt1"/>
                </a:solidFill>
                <a:latin typeface="Arial Black"/>
                <a:ea typeface="Arial Black"/>
                <a:cs typeface="Arial Black"/>
                <a:sym typeface="Arial Black"/>
              </a:defRPr>
            </a:lvl4pPr>
            <a:lvl5pPr indent="-228600" lvl="4" marL="2286000" marR="0" rtl="0" algn="l">
              <a:lnSpc>
                <a:spcPct val="100000"/>
              </a:lnSpc>
              <a:spcBef>
                <a:spcPts val="0"/>
              </a:spcBef>
              <a:spcAft>
                <a:spcPts val="0"/>
              </a:spcAft>
              <a:buSzPts val="1400"/>
              <a:buNone/>
              <a:defRPr b="1" i="0" sz="6600" u="none" cap="none" strike="noStrike">
                <a:solidFill>
                  <a:schemeClr val="lt1"/>
                </a:solidFill>
                <a:latin typeface="Arial Black"/>
                <a:ea typeface="Arial Black"/>
                <a:cs typeface="Arial Black"/>
                <a:sym typeface="Arial Black"/>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73" name="Google Shape;273;p13"/>
          <p:cNvSpPr txBox="1"/>
          <p:nvPr>
            <p:ph idx="2" type="body"/>
          </p:nvPr>
        </p:nvSpPr>
        <p:spPr>
          <a:xfrm>
            <a:off x="353758" y="3993377"/>
            <a:ext cx="11496865" cy="558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SzPts val="1400"/>
              <a:buNone/>
              <a:defRPr b="1" i="0" sz="1800" u="none" cap="none" strike="noStrike">
                <a:solidFill>
                  <a:srgbClr val="183158"/>
                </a:solidFill>
                <a:latin typeface="Courier New"/>
                <a:ea typeface="Courier New"/>
                <a:cs typeface="Courier New"/>
                <a:sym typeface="Courier New"/>
              </a:defRPr>
            </a:lvl1pPr>
            <a:lvl2pPr indent="-228600" lvl="1" marL="914400" marR="0" rtl="0" algn="l">
              <a:lnSpc>
                <a:spcPct val="100000"/>
              </a:lnSpc>
              <a:spcBef>
                <a:spcPts val="0"/>
              </a:spcBef>
              <a:spcAft>
                <a:spcPts val="0"/>
              </a:spcAft>
              <a:buSzPts val="1400"/>
              <a:buNone/>
              <a:defRPr b="0" i="0" sz="1400" u="none" cap="none" strike="noStrike">
                <a:solidFill>
                  <a:schemeClr val="lt1"/>
                </a:solidFill>
                <a:latin typeface="Courier New"/>
                <a:ea typeface="Courier New"/>
                <a:cs typeface="Courier New"/>
                <a:sym typeface="Courier New"/>
              </a:defRPr>
            </a:lvl2pPr>
            <a:lvl3pPr indent="-228600" lvl="2" marL="1371600" marR="0" rtl="0" algn="l">
              <a:lnSpc>
                <a:spcPct val="100000"/>
              </a:lnSpc>
              <a:spcBef>
                <a:spcPts val="0"/>
              </a:spcBef>
              <a:spcAft>
                <a:spcPts val="0"/>
              </a:spcAft>
              <a:buSzPts val="1400"/>
              <a:buNone/>
              <a:defRPr b="1" i="0" sz="1400" u="none" cap="none" strike="noStrike">
                <a:solidFill>
                  <a:schemeClr val="lt1"/>
                </a:solidFill>
                <a:latin typeface="Courier New"/>
                <a:ea typeface="Courier New"/>
                <a:cs typeface="Courier New"/>
                <a:sym typeface="Courier New"/>
              </a:defRPr>
            </a:lvl3pPr>
            <a:lvl4pPr indent="-228600" lvl="3" marL="1828800" marR="0" rtl="0" algn="l">
              <a:lnSpc>
                <a:spcPct val="100000"/>
              </a:lnSpc>
              <a:spcBef>
                <a:spcPts val="0"/>
              </a:spcBef>
              <a:spcAft>
                <a:spcPts val="0"/>
              </a:spcAft>
              <a:buSzPts val="1400"/>
              <a:buNone/>
              <a:defRPr b="0" i="0" sz="1400" u="none" cap="none" strike="noStrike">
                <a:solidFill>
                  <a:schemeClr val="lt1"/>
                </a:solidFill>
                <a:latin typeface="Courier New"/>
                <a:ea typeface="Courier New"/>
                <a:cs typeface="Courier New"/>
                <a:sym typeface="Courier New"/>
              </a:defRPr>
            </a:lvl4pPr>
            <a:lvl5pPr indent="-228600" lvl="4" marL="2286000" marR="0" rtl="0" algn="l">
              <a:lnSpc>
                <a:spcPct val="100000"/>
              </a:lnSpc>
              <a:spcBef>
                <a:spcPts val="0"/>
              </a:spcBef>
              <a:spcAft>
                <a:spcPts val="0"/>
              </a:spcAft>
              <a:buSzPts val="1400"/>
              <a:buNone/>
              <a:defRPr b="0" i="0" sz="1400" u="none" cap="none" strike="noStrike">
                <a:solidFill>
                  <a:schemeClr val="lt1"/>
                </a:solidFill>
                <a:latin typeface="Courier New"/>
                <a:ea typeface="Courier New"/>
                <a:cs typeface="Courier New"/>
                <a:sym typeface="Courier New"/>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74" name="Google Shape;274;p13"/>
          <p:cNvSpPr txBox="1"/>
          <p:nvPr>
            <p:ph idx="3" type="body"/>
          </p:nvPr>
        </p:nvSpPr>
        <p:spPr>
          <a:xfrm>
            <a:off x="353758" y="2290783"/>
            <a:ext cx="11496865" cy="558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SzPts val="1400"/>
              <a:buNone/>
              <a:defRPr b="1" i="0" sz="1800" u="none" cap="none" strike="noStrike">
                <a:solidFill>
                  <a:srgbClr val="183158"/>
                </a:solidFill>
                <a:latin typeface="Courier New"/>
                <a:ea typeface="Courier New"/>
                <a:cs typeface="Courier New"/>
                <a:sym typeface="Courier New"/>
              </a:defRPr>
            </a:lvl1pPr>
            <a:lvl2pPr indent="-228600" lvl="1" marL="914400" marR="0" rtl="0" algn="l">
              <a:lnSpc>
                <a:spcPct val="100000"/>
              </a:lnSpc>
              <a:spcBef>
                <a:spcPts val="0"/>
              </a:spcBef>
              <a:spcAft>
                <a:spcPts val="0"/>
              </a:spcAft>
              <a:buSzPts val="1400"/>
              <a:buNone/>
              <a:defRPr b="0" i="0" sz="1400" u="none" cap="none" strike="noStrike">
                <a:solidFill>
                  <a:schemeClr val="lt1"/>
                </a:solidFill>
                <a:latin typeface="Courier New"/>
                <a:ea typeface="Courier New"/>
                <a:cs typeface="Courier New"/>
                <a:sym typeface="Courier New"/>
              </a:defRPr>
            </a:lvl2pPr>
            <a:lvl3pPr indent="-228600" lvl="2" marL="1371600" marR="0" rtl="0" algn="l">
              <a:lnSpc>
                <a:spcPct val="100000"/>
              </a:lnSpc>
              <a:spcBef>
                <a:spcPts val="0"/>
              </a:spcBef>
              <a:spcAft>
                <a:spcPts val="0"/>
              </a:spcAft>
              <a:buSzPts val="1400"/>
              <a:buNone/>
              <a:defRPr b="1" i="0" sz="1400" u="none" cap="none" strike="noStrike">
                <a:solidFill>
                  <a:schemeClr val="lt1"/>
                </a:solidFill>
                <a:latin typeface="Courier New"/>
                <a:ea typeface="Courier New"/>
                <a:cs typeface="Courier New"/>
                <a:sym typeface="Courier New"/>
              </a:defRPr>
            </a:lvl3pPr>
            <a:lvl4pPr indent="-228600" lvl="3" marL="1828800" marR="0" rtl="0" algn="l">
              <a:lnSpc>
                <a:spcPct val="100000"/>
              </a:lnSpc>
              <a:spcBef>
                <a:spcPts val="0"/>
              </a:spcBef>
              <a:spcAft>
                <a:spcPts val="0"/>
              </a:spcAft>
              <a:buSzPts val="1400"/>
              <a:buNone/>
              <a:defRPr b="0" i="0" sz="1400" u="none" cap="none" strike="noStrike">
                <a:solidFill>
                  <a:schemeClr val="lt1"/>
                </a:solidFill>
                <a:latin typeface="Courier New"/>
                <a:ea typeface="Courier New"/>
                <a:cs typeface="Courier New"/>
                <a:sym typeface="Courier New"/>
              </a:defRPr>
            </a:lvl4pPr>
            <a:lvl5pPr indent="-228600" lvl="4" marL="2286000" marR="0" rtl="0" algn="l">
              <a:lnSpc>
                <a:spcPct val="100000"/>
              </a:lnSpc>
              <a:spcBef>
                <a:spcPts val="0"/>
              </a:spcBef>
              <a:spcAft>
                <a:spcPts val="0"/>
              </a:spcAft>
              <a:buSzPts val="1400"/>
              <a:buNone/>
              <a:defRPr b="0" i="0" sz="1400" u="none" cap="none" strike="noStrike">
                <a:solidFill>
                  <a:schemeClr val="lt1"/>
                </a:solidFill>
                <a:latin typeface="Courier New"/>
                <a:ea typeface="Courier New"/>
                <a:cs typeface="Courier New"/>
                <a:sym typeface="Courier New"/>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75" name="Google Shape;275;p13"/>
          <p:cNvSpPr txBox="1"/>
          <p:nvPr>
            <p:ph idx="4" type="body"/>
          </p:nvPr>
        </p:nvSpPr>
        <p:spPr>
          <a:xfrm>
            <a:off x="10144125" y="6546850"/>
            <a:ext cx="1943100" cy="21907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0"/>
              </a:spcBef>
              <a:spcAft>
                <a:spcPts val="0"/>
              </a:spcAft>
              <a:buSzPts val="1400"/>
              <a:buNone/>
              <a:defRPr b="0" i="0" sz="700" u="none" cap="none" strike="noStrike">
                <a:solidFill>
                  <a:schemeClr val="lt1"/>
                </a:solidFill>
                <a:latin typeface="Courier New"/>
                <a:ea typeface="Courier New"/>
                <a:cs typeface="Courier New"/>
                <a:sym typeface="Courier New"/>
              </a:defRPr>
            </a:lvl1pPr>
            <a:lvl2pPr indent="-228600" lvl="1" marL="914400" marR="0" rtl="0" algn="l">
              <a:lnSpc>
                <a:spcPct val="100000"/>
              </a:lnSpc>
              <a:spcBef>
                <a:spcPts val="0"/>
              </a:spcBef>
              <a:spcAft>
                <a:spcPts val="0"/>
              </a:spcAft>
              <a:buSzPts val="1400"/>
              <a:buNone/>
              <a:defRPr b="0" i="0" sz="700" u="none" cap="none" strike="noStrike">
                <a:solidFill>
                  <a:schemeClr val="lt1"/>
                </a:solidFill>
                <a:latin typeface="Courier New"/>
                <a:ea typeface="Courier New"/>
                <a:cs typeface="Courier New"/>
                <a:sym typeface="Courier New"/>
              </a:defRPr>
            </a:lvl2pPr>
            <a:lvl3pPr indent="-228600" lvl="2" marL="1371600" marR="0" rtl="0" algn="l">
              <a:lnSpc>
                <a:spcPct val="100000"/>
              </a:lnSpc>
              <a:spcBef>
                <a:spcPts val="0"/>
              </a:spcBef>
              <a:spcAft>
                <a:spcPts val="0"/>
              </a:spcAft>
              <a:buSzPts val="1400"/>
              <a:buNone/>
              <a:defRPr b="0" i="0" sz="700" u="none" cap="none" strike="noStrike">
                <a:solidFill>
                  <a:schemeClr val="lt1"/>
                </a:solidFill>
                <a:latin typeface="Courier New"/>
                <a:ea typeface="Courier New"/>
                <a:cs typeface="Courier New"/>
                <a:sym typeface="Courier New"/>
              </a:defRPr>
            </a:lvl3pPr>
            <a:lvl4pPr indent="-228600" lvl="3" marL="1828800" marR="0" rtl="0" algn="l">
              <a:lnSpc>
                <a:spcPct val="100000"/>
              </a:lnSpc>
              <a:spcBef>
                <a:spcPts val="0"/>
              </a:spcBef>
              <a:spcAft>
                <a:spcPts val="0"/>
              </a:spcAft>
              <a:buSzPts val="1400"/>
              <a:buNone/>
              <a:defRPr b="0" i="0" sz="700" u="none" cap="none" strike="noStrike">
                <a:solidFill>
                  <a:schemeClr val="lt1"/>
                </a:solidFill>
                <a:latin typeface="Courier New"/>
                <a:ea typeface="Courier New"/>
                <a:cs typeface="Courier New"/>
                <a:sym typeface="Courier New"/>
              </a:defRPr>
            </a:lvl4pPr>
            <a:lvl5pPr indent="-228600" lvl="4" marL="2286000" marR="0" rtl="0" algn="l">
              <a:lnSpc>
                <a:spcPct val="100000"/>
              </a:lnSpc>
              <a:spcBef>
                <a:spcPts val="0"/>
              </a:spcBef>
              <a:spcAft>
                <a:spcPts val="0"/>
              </a:spcAft>
              <a:buSzPts val="1400"/>
              <a:buNone/>
              <a:defRPr b="0" i="0" sz="700" u="none" cap="none" strike="noStrike">
                <a:solidFill>
                  <a:schemeClr val="lt1"/>
                </a:solidFill>
                <a:latin typeface="Courier New"/>
                <a:ea typeface="Courier New"/>
                <a:cs typeface="Courier New"/>
                <a:sym typeface="Courier New"/>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79" name="Shape 279"/>
        <p:cNvGrpSpPr/>
        <p:nvPr/>
      </p:nvGrpSpPr>
      <p:grpSpPr>
        <a:xfrm>
          <a:off x="0" y="0"/>
          <a:ext cx="0" cy="0"/>
          <a:chOff x="0" y="0"/>
          <a:chExt cx="0" cy="0"/>
        </a:xfrm>
      </p:grpSpPr>
      <p:sp>
        <p:nvSpPr>
          <p:cNvPr id="280" name="Google Shape;280;p91"/>
          <p:cNvSpPr/>
          <p:nvPr/>
        </p:nvSpPr>
        <p:spPr>
          <a:xfrm>
            <a:off x="0" y="-1"/>
            <a:ext cx="12192000" cy="6858001"/>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81" name="Google Shape;281;p91"/>
          <p:cNvPicPr preferRelativeResize="0"/>
          <p:nvPr/>
        </p:nvPicPr>
        <p:blipFill rotWithShape="1">
          <a:blip r:embed="rId2">
            <a:alphaModFix amt="25000"/>
          </a:blip>
          <a:srcRect b="0" l="0" r="0" t="0"/>
          <a:stretch/>
        </p:blipFill>
        <p:spPr>
          <a:xfrm>
            <a:off x="1835085" y="552941"/>
            <a:ext cx="10356915" cy="5825765"/>
          </a:xfrm>
          <a:prstGeom prst="rect">
            <a:avLst/>
          </a:prstGeom>
          <a:noFill/>
          <a:ln>
            <a:noFill/>
          </a:ln>
        </p:spPr>
      </p:pic>
      <p:sp>
        <p:nvSpPr>
          <p:cNvPr id="282" name="Google Shape;282;p91"/>
          <p:cNvSpPr txBox="1"/>
          <p:nvPr>
            <p:ph idx="1" type="subTitle"/>
          </p:nvPr>
        </p:nvSpPr>
        <p:spPr>
          <a:xfrm>
            <a:off x="2046398" y="2531096"/>
            <a:ext cx="9144000" cy="16557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4000"/>
              <a:buNone/>
              <a:defRPr b="0" i="0" sz="4000">
                <a:solidFill>
                  <a:schemeClr val="dk1"/>
                </a:solidFill>
                <a:latin typeface="Montserrat Medium"/>
                <a:ea typeface="Montserrat Medium"/>
                <a:cs typeface="Montserrat Medium"/>
                <a:sym typeface="Montserrat Medium"/>
              </a:defRPr>
            </a:lvl1pPr>
            <a:lvl2pPr lvl="1" algn="l">
              <a:lnSpc>
                <a:spcPct val="90000"/>
              </a:lnSpc>
              <a:spcBef>
                <a:spcPts val="500"/>
              </a:spcBef>
              <a:spcAft>
                <a:spcPts val="0"/>
              </a:spcAft>
              <a:buClr>
                <a:schemeClr val="lt1"/>
              </a:buClr>
              <a:buSzPts val="1800"/>
              <a:buChar char="•"/>
              <a:defRPr/>
            </a:lvl2pPr>
            <a:lvl3pPr lvl="2" algn="l">
              <a:lnSpc>
                <a:spcPct val="90000"/>
              </a:lnSpc>
              <a:spcBef>
                <a:spcPts val="500"/>
              </a:spcBef>
              <a:spcAft>
                <a:spcPts val="0"/>
              </a:spcAft>
              <a:buClr>
                <a:schemeClr val="lt1"/>
              </a:buClr>
              <a:buSzPts val="1800"/>
              <a:buChar char="•"/>
              <a:defRPr/>
            </a:lvl3pPr>
            <a:lvl4pPr lvl="3" algn="l">
              <a:lnSpc>
                <a:spcPct val="90000"/>
              </a:lnSpc>
              <a:spcBef>
                <a:spcPts val="500"/>
              </a:spcBef>
              <a:spcAft>
                <a:spcPts val="0"/>
              </a:spcAft>
              <a:buClr>
                <a:schemeClr val="lt1"/>
              </a:buClr>
              <a:buSzPts val="1800"/>
              <a:buChar char="•"/>
              <a:defRPr/>
            </a:lvl4pPr>
            <a:lvl5pPr lvl="4" algn="l">
              <a:lnSpc>
                <a:spcPct val="90000"/>
              </a:lnSpc>
              <a:spcBef>
                <a:spcPts val="500"/>
              </a:spcBef>
              <a:spcAft>
                <a:spcPts val="0"/>
              </a:spcAft>
              <a:buClr>
                <a:schemeClr val="lt1"/>
              </a:buClr>
              <a:buSzPts val="1800"/>
              <a:buChar char="•"/>
              <a:defRPr/>
            </a:lvl5pPr>
            <a:lvl6pPr lvl="5" algn="l">
              <a:lnSpc>
                <a:spcPct val="90000"/>
              </a:lnSpc>
              <a:spcBef>
                <a:spcPts val="500"/>
              </a:spcBef>
              <a:spcAft>
                <a:spcPts val="0"/>
              </a:spcAft>
              <a:buClr>
                <a:schemeClr val="lt1"/>
              </a:buClr>
              <a:buSzPts val="1800"/>
              <a:buChar char="•"/>
              <a:defRPr/>
            </a:lvl6pPr>
            <a:lvl7pPr lvl="6" algn="l">
              <a:lnSpc>
                <a:spcPct val="90000"/>
              </a:lnSpc>
              <a:spcBef>
                <a:spcPts val="500"/>
              </a:spcBef>
              <a:spcAft>
                <a:spcPts val="0"/>
              </a:spcAft>
              <a:buClr>
                <a:schemeClr val="lt1"/>
              </a:buClr>
              <a:buSzPts val="1800"/>
              <a:buChar char="•"/>
              <a:defRPr/>
            </a:lvl7pPr>
            <a:lvl8pPr lvl="7" algn="l">
              <a:lnSpc>
                <a:spcPct val="90000"/>
              </a:lnSpc>
              <a:spcBef>
                <a:spcPts val="500"/>
              </a:spcBef>
              <a:spcAft>
                <a:spcPts val="0"/>
              </a:spcAft>
              <a:buClr>
                <a:schemeClr val="lt1"/>
              </a:buClr>
              <a:buSzPts val="1800"/>
              <a:buChar char="•"/>
              <a:defRPr/>
            </a:lvl8pPr>
            <a:lvl9pPr lvl="8" algn="l">
              <a:lnSpc>
                <a:spcPct val="90000"/>
              </a:lnSpc>
              <a:spcBef>
                <a:spcPts val="500"/>
              </a:spcBef>
              <a:spcAft>
                <a:spcPts val="0"/>
              </a:spcAft>
              <a:buClr>
                <a:schemeClr val="lt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287" name="Shape 287"/>
        <p:cNvGrpSpPr/>
        <p:nvPr/>
      </p:nvGrpSpPr>
      <p:grpSpPr>
        <a:xfrm>
          <a:off x="0" y="0"/>
          <a:ext cx="0" cy="0"/>
          <a:chOff x="0" y="0"/>
          <a:chExt cx="0" cy="0"/>
        </a:xfrm>
      </p:grpSpPr>
      <p:sp>
        <p:nvSpPr>
          <p:cNvPr id="288" name="Google Shape;288;g2a8442e97b9_0_428"/>
          <p:cNvSpPr txBox="1"/>
          <p:nvPr>
            <p:ph idx="1" type="body"/>
          </p:nvPr>
        </p:nvSpPr>
        <p:spPr>
          <a:xfrm>
            <a:off x="795763" y="3874930"/>
            <a:ext cx="6653100" cy="216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6000" u="none" cap="none" strike="noStrike">
                <a:solidFill>
                  <a:srgbClr val="21314D"/>
                </a:solidFill>
                <a:latin typeface="Arial Black"/>
                <a:ea typeface="Arial Black"/>
                <a:cs typeface="Arial Black"/>
                <a:sym typeface="Arial Black"/>
              </a:defRPr>
            </a:lvl1pPr>
            <a:lvl2pPr indent="-228600" lvl="1" marL="9144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2pPr>
            <a:lvl3pPr indent="-228600" lvl="2" marL="13716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3pPr>
            <a:lvl4pPr indent="-228600" lvl="3" marL="18288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4pPr>
            <a:lvl5pPr indent="-228600" lvl="4" marL="22860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89" name="Google Shape;289;g2a8442e97b9_0_428"/>
          <p:cNvSpPr txBox="1"/>
          <p:nvPr>
            <p:ph idx="2" type="body"/>
          </p:nvPr>
        </p:nvSpPr>
        <p:spPr>
          <a:xfrm>
            <a:off x="795763" y="3429000"/>
            <a:ext cx="6653100" cy="445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1800" u="none" cap="none" strike="noStrike">
                <a:solidFill>
                  <a:srgbClr val="21314D"/>
                </a:solidFill>
                <a:latin typeface="Courier New"/>
                <a:ea typeface="Courier New"/>
                <a:cs typeface="Courier New"/>
                <a:sym typeface="Courier New"/>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2pPr>
            <a:lvl3pPr indent="-228600" lvl="2" marL="1371600" marR="0" rtl="0" algn="l">
              <a:lnSpc>
                <a:spcPct val="100000"/>
              </a:lnSpc>
              <a:spcBef>
                <a:spcPts val="0"/>
              </a:spcBef>
              <a:spcAft>
                <a:spcPts val="0"/>
              </a:spcAft>
              <a:buClr>
                <a:srgbClr val="000000"/>
              </a:buClr>
              <a:buSzPts val="1400"/>
              <a:buFont typeface="Arial"/>
              <a:buNone/>
              <a:defRPr b="1" i="0" sz="1400" u="none" cap="none" strike="noStrike">
                <a:solidFill>
                  <a:schemeClr val="lt1"/>
                </a:solidFill>
                <a:latin typeface="Courier New"/>
                <a:ea typeface="Courier New"/>
                <a:cs typeface="Courier New"/>
                <a:sym typeface="Courier New"/>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descr="Text&#10;&#10;Description automatically generated" id="290" name="Google Shape;290;g2a8442e97b9_0_428"/>
          <p:cNvPicPr preferRelativeResize="0"/>
          <p:nvPr/>
        </p:nvPicPr>
        <p:blipFill rotWithShape="1">
          <a:blip r:embed="rId2">
            <a:alphaModFix/>
          </a:blip>
          <a:srcRect b="0" l="0" r="0" t="0"/>
          <a:stretch/>
        </p:blipFill>
        <p:spPr>
          <a:xfrm>
            <a:off x="9511931" y="5879192"/>
            <a:ext cx="2680069" cy="97880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5" name="Shape 25"/>
        <p:cNvGrpSpPr/>
        <p:nvPr/>
      </p:nvGrpSpPr>
      <p:grpSpPr>
        <a:xfrm>
          <a:off x="0" y="0"/>
          <a:ext cx="0" cy="0"/>
          <a:chOff x="0" y="0"/>
          <a:chExt cx="0" cy="0"/>
        </a:xfrm>
      </p:grpSpPr>
      <p:sp>
        <p:nvSpPr>
          <p:cNvPr id="26" name="Google Shape;26;p83"/>
          <p:cNvSpPr/>
          <p:nvPr/>
        </p:nvSpPr>
        <p:spPr>
          <a:xfrm>
            <a:off x="0" y="-1"/>
            <a:ext cx="5183188" cy="6858000"/>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 name="Google Shape;27;p83"/>
          <p:cNvSpPr txBox="1"/>
          <p:nvPr>
            <p:ph type="title"/>
          </p:nvPr>
        </p:nvSpPr>
        <p:spPr>
          <a:xfrm>
            <a:off x="450057" y="472281"/>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400"/>
              <a:buFont typeface="Montserrat Medium"/>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83"/>
          <p:cNvSpPr/>
          <p:nvPr>
            <p:ph idx="2" type="pic"/>
          </p:nvPr>
        </p:nvSpPr>
        <p:spPr>
          <a:xfrm>
            <a:off x="5183188" y="0"/>
            <a:ext cx="7008812" cy="6857999"/>
          </a:xfrm>
          <a:prstGeom prst="rect">
            <a:avLst/>
          </a:prstGeom>
          <a:noFill/>
          <a:ln>
            <a:noFill/>
          </a:ln>
        </p:spPr>
      </p:sp>
      <p:sp>
        <p:nvSpPr>
          <p:cNvPr id="29" name="Google Shape;29;p83"/>
          <p:cNvSpPr txBox="1"/>
          <p:nvPr>
            <p:ph idx="1" type="body"/>
          </p:nvPr>
        </p:nvSpPr>
        <p:spPr>
          <a:xfrm>
            <a:off x="450057" y="2072481"/>
            <a:ext cx="3932237" cy="381158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Font typeface="Arial"/>
              <a:buChar char="•"/>
              <a:defRPr sz="28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 name="Google Shape;30;p83"/>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1" name="Google Shape;31;p83"/>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2" name="Google Shape;32;p83"/>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91" name="Shape 291"/>
        <p:cNvGrpSpPr/>
        <p:nvPr/>
      </p:nvGrpSpPr>
      <p:grpSpPr>
        <a:xfrm>
          <a:off x="0" y="0"/>
          <a:ext cx="0" cy="0"/>
          <a:chOff x="0" y="0"/>
          <a:chExt cx="0" cy="0"/>
        </a:xfrm>
      </p:grpSpPr>
      <p:sp>
        <p:nvSpPr>
          <p:cNvPr id="292" name="Google Shape;292;g2a8442e97b9_0_432"/>
          <p:cNvSpPr txBox="1"/>
          <p:nvPr>
            <p:ph type="ctrTitle"/>
          </p:nvPr>
        </p:nvSpPr>
        <p:spPr>
          <a:xfrm>
            <a:off x="6617335" y="1122363"/>
            <a:ext cx="4767900" cy="2387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onsolas"/>
              <a:buNone/>
              <a:defRPr b="1" i="0" sz="4400" u="none" cap="none" strike="noStrike">
                <a:solidFill>
                  <a:srgbClr val="183158"/>
                </a:solidFill>
                <a:latin typeface="Arial Black"/>
                <a:ea typeface="Arial Black"/>
                <a:cs typeface="Arial Black"/>
                <a:sym typeface="Arial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93" name="Google Shape;293;g2a8442e97b9_0_432"/>
          <p:cNvSpPr txBox="1"/>
          <p:nvPr>
            <p:ph idx="1" type="body"/>
          </p:nvPr>
        </p:nvSpPr>
        <p:spPr>
          <a:xfrm>
            <a:off x="6617335" y="3617185"/>
            <a:ext cx="4799100" cy="2673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40000"/>
              </a:lnSpc>
              <a:spcBef>
                <a:spcPts val="0"/>
              </a:spcBef>
              <a:spcAft>
                <a:spcPts val="0"/>
              </a:spcAft>
              <a:buClr>
                <a:schemeClr val="dk1"/>
              </a:buClr>
              <a:buSzPts val="1200"/>
              <a:buFont typeface="Arial"/>
              <a:buNone/>
              <a:defRPr b="0" i="0" sz="1200" u="none" cap="none" strike="noStrike">
                <a:solidFill>
                  <a:srgbClr val="183158"/>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183158"/>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183158"/>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183158"/>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183158"/>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94" name="Google Shape;294;g2a8442e97b9_0_432"/>
          <p:cNvSpPr/>
          <p:nvPr>
            <p:ph idx="2" type="pic"/>
          </p:nvPr>
        </p:nvSpPr>
        <p:spPr>
          <a:xfrm>
            <a:off x="3064725" y="1122363"/>
            <a:ext cx="3163800" cy="5173800"/>
          </a:xfrm>
          <a:prstGeom prst="rect">
            <a:avLst/>
          </a:prstGeom>
          <a:noFill/>
          <a:ln>
            <a:noFill/>
          </a:ln>
        </p:spPr>
      </p:sp>
      <p:sp>
        <p:nvSpPr>
          <p:cNvPr id="295" name="Google Shape;295;g2a8442e97b9_0_432"/>
          <p:cNvSpPr/>
          <p:nvPr>
            <p:ph idx="3" type="pic"/>
          </p:nvPr>
        </p:nvSpPr>
        <p:spPr>
          <a:xfrm>
            <a:off x="325438" y="1791114"/>
            <a:ext cx="3008400" cy="1947600"/>
          </a:xfrm>
          <a:prstGeom prst="rect">
            <a:avLst/>
          </a:prstGeom>
          <a:noFill/>
          <a:ln>
            <a:noFill/>
          </a:ln>
        </p:spPr>
      </p:sp>
      <p:sp>
        <p:nvSpPr>
          <p:cNvPr id="296" name="Google Shape;296;g2a8442e97b9_0_432"/>
          <p:cNvSpPr txBox="1"/>
          <p:nvPr>
            <p:ph idx="4" type="body"/>
          </p:nvPr>
        </p:nvSpPr>
        <p:spPr>
          <a:xfrm>
            <a:off x="168275" y="168275"/>
            <a:ext cx="7183500" cy="601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1200" u="none" cap="none" strike="noStrike">
                <a:solidFill>
                  <a:srgbClr val="183158"/>
                </a:solidFill>
                <a:latin typeface="Arial Black"/>
                <a:ea typeface="Arial Black"/>
                <a:cs typeface="Arial Black"/>
                <a:sym typeface="Arial Black"/>
              </a:defRPr>
            </a:lvl1pPr>
            <a:lvl2pPr indent="-228600" lvl="1" marL="914400" marR="0" rtl="0" algn="l">
              <a:lnSpc>
                <a:spcPct val="100000"/>
              </a:lnSpc>
              <a:spcBef>
                <a:spcPts val="0"/>
              </a:spcBef>
              <a:spcAft>
                <a:spcPts val="0"/>
              </a:spcAft>
              <a:buClr>
                <a:srgbClr val="000000"/>
              </a:buClr>
              <a:buSzPts val="1400"/>
              <a:buFont typeface="Arial"/>
              <a:buNone/>
              <a:defRPr b="1" i="0" sz="1200" u="none" cap="none" strike="noStrike">
                <a:solidFill>
                  <a:srgbClr val="183158"/>
                </a:solidFill>
                <a:latin typeface="Arial Black"/>
                <a:ea typeface="Arial Black"/>
                <a:cs typeface="Arial Black"/>
                <a:sym typeface="Arial Black"/>
              </a:defRPr>
            </a:lvl2pPr>
            <a:lvl3pPr indent="-228600" lvl="2" marL="1371600" marR="0" rtl="0" algn="l">
              <a:lnSpc>
                <a:spcPct val="100000"/>
              </a:lnSpc>
              <a:spcBef>
                <a:spcPts val="0"/>
              </a:spcBef>
              <a:spcAft>
                <a:spcPts val="0"/>
              </a:spcAft>
              <a:buClr>
                <a:srgbClr val="000000"/>
              </a:buClr>
              <a:buSzPts val="1400"/>
              <a:buFont typeface="Arial"/>
              <a:buNone/>
              <a:defRPr b="1" i="0" sz="1200" u="none" cap="none" strike="noStrike">
                <a:solidFill>
                  <a:srgbClr val="183158"/>
                </a:solidFill>
                <a:latin typeface="Arial Black"/>
                <a:ea typeface="Arial Black"/>
                <a:cs typeface="Arial Black"/>
                <a:sym typeface="Arial Black"/>
              </a:defRPr>
            </a:lvl3pPr>
            <a:lvl4pPr indent="-228600" lvl="3" marL="1828800" marR="0" rtl="0" algn="l">
              <a:lnSpc>
                <a:spcPct val="100000"/>
              </a:lnSpc>
              <a:spcBef>
                <a:spcPts val="0"/>
              </a:spcBef>
              <a:spcAft>
                <a:spcPts val="0"/>
              </a:spcAft>
              <a:buClr>
                <a:srgbClr val="000000"/>
              </a:buClr>
              <a:buSzPts val="1400"/>
              <a:buFont typeface="Arial"/>
              <a:buNone/>
              <a:defRPr b="1" i="0" sz="1200" u="none" cap="none" strike="noStrike">
                <a:solidFill>
                  <a:srgbClr val="183158"/>
                </a:solidFill>
                <a:latin typeface="Arial Black"/>
                <a:ea typeface="Arial Black"/>
                <a:cs typeface="Arial Black"/>
                <a:sym typeface="Arial Black"/>
              </a:defRPr>
            </a:lvl4pPr>
            <a:lvl5pPr indent="-228600" lvl="4" marL="2286000" marR="0" rtl="0" algn="l">
              <a:lnSpc>
                <a:spcPct val="100000"/>
              </a:lnSpc>
              <a:spcBef>
                <a:spcPts val="0"/>
              </a:spcBef>
              <a:spcAft>
                <a:spcPts val="0"/>
              </a:spcAft>
              <a:buClr>
                <a:srgbClr val="000000"/>
              </a:buClr>
              <a:buSzPts val="1400"/>
              <a:buFont typeface="Arial"/>
              <a:buNone/>
              <a:defRPr b="1" i="0" sz="1200" u="none" cap="none" strike="noStrike">
                <a:solidFill>
                  <a:srgbClr val="183158"/>
                </a:solidFill>
                <a:latin typeface="Arial Black"/>
                <a:ea typeface="Arial Black"/>
                <a:cs typeface="Arial Black"/>
                <a:sym typeface="Arial Black"/>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descr="Shape&#10;&#10;Description automatically generated with medium confidence" id="297" name="Google Shape;297;g2a8442e97b9_0_432"/>
          <p:cNvPicPr preferRelativeResize="0"/>
          <p:nvPr/>
        </p:nvPicPr>
        <p:blipFill rotWithShape="1">
          <a:blip r:embed="rId2">
            <a:alphaModFix/>
          </a:blip>
          <a:srcRect b="0" l="0" r="0" t="0"/>
          <a:stretch/>
        </p:blipFill>
        <p:spPr>
          <a:xfrm>
            <a:off x="806735" y="3617185"/>
            <a:ext cx="2546389" cy="473804"/>
          </a:xfrm>
          <a:prstGeom prst="rect">
            <a:avLst/>
          </a:prstGeom>
          <a:noFill/>
          <a:ln>
            <a:noFill/>
          </a:ln>
        </p:spPr>
      </p:pic>
      <p:pic>
        <p:nvPicPr>
          <p:cNvPr descr="A close-up of the moon&#10;&#10;Description automatically generated with low confidence" id="298" name="Google Shape;298;g2a8442e97b9_0_432"/>
          <p:cNvPicPr preferRelativeResize="0"/>
          <p:nvPr/>
        </p:nvPicPr>
        <p:blipFill rotWithShape="1">
          <a:blip r:embed="rId3">
            <a:alphaModFix/>
          </a:blip>
          <a:srcRect b="0" l="0" r="0" t="0"/>
          <a:stretch/>
        </p:blipFill>
        <p:spPr>
          <a:xfrm rot="5164995">
            <a:off x="1903816" y="4420160"/>
            <a:ext cx="2131384" cy="584679"/>
          </a:xfrm>
          <a:prstGeom prst="rect">
            <a:avLst/>
          </a:prstGeom>
          <a:noFill/>
          <a:ln>
            <a:noFill/>
          </a:ln>
        </p:spPr>
      </p:pic>
      <p:sp>
        <p:nvSpPr>
          <p:cNvPr id="299" name="Google Shape;299;g2a8442e97b9_0_432"/>
          <p:cNvSpPr txBox="1"/>
          <p:nvPr>
            <p:ph idx="5" type="body"/>
          </p:nvPr>
        </p:nvSpPr>
        <p:spPr>
          <a:xfrm>
            <a:off x="10144125" y="6546850"/>
            <a:ext cx="1943100" cy="219000"/>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0"/>
              </a:spcBef>
              <a:spcAft>
                <a:spcPts val="0"/>
              </a:spcAft>
              <a:buClr>
                <a:srgbClr val="000000"/>
              </a:buClr>
              <a:buSzPts val="1400"/>
              <a:buFont typeface="Arial"/>
              <a:buNone/>
              <a:defRPr b="0" i="0" sz="700" u="none" cap="none" strike="noStrike">
                <a:solidFill>
                  <a:srgbClr val="183158"/>
                </a:solidFill>
                <a:latin typeface="Courier New"/>
                <a:ea typeface="Courier New"/>
                <a:cs typeface="Courier New"/>
                <a:sym typeface="Courier New"/>
              </a:defRPr>
            </a:lvl1pPr>
            <a:lvl2pPr indent="-228600" lvl="1" marL="914400" marR="0" rtl="0" algn="l">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2pPr>
            <a:lvl3pPr indent="-228600" lvl="2" marL="1371600" marR="0" rtl="0" algn="l">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3pPr>
            <a:lvl4pPr indent="-228600" lvl="3" marL="1828800" marR="0" rtl="0" algn="l">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4pPr>
            <a:lvl5pPr indent="-228600" lvl="4" marL="2286000" marR="0" rtl="0" algn="l">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00" name="Shape 300"/>
        <p:cNvGrpSpPr/>
        <p:nvPr/>
      </p:nvGrpSpPr>
      <p:grpSpPr>
        <a:xfrm>
          <a:off x="0" y="0"/>
          <a:ext cx="0" cy="0"/>
          <a:chOff x="0" y="0"/>
          <a:chExt cx="0" cy="0"/>
        </a:xfrm>
      </p:grpSpPr>
      <p:sp>
        <p:nvSpPr>
          <p:cNvPr id="301" name="Google Shape;301;g2a8442e97b9_0_441"/>
          <p:cNvSpPr txBox="1"/>
          <p:nvPr>
            <p:ph idx="1" type="body"/>
          </p:nvPr>
        </p:nvSpPr>
        <p:spPr>
          <a:xfrm>
            <a:off x="168275" y="168275"/>
            <a:ext cx="7183500" cy="601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1200" u="none" cap="none" strike="noStrike">
                <a:solidFill>
                  <a:srgbClr val="183158"/>
                </a:solidFill>
                <a:latin typeface="Arial Black"/>
                <a:ea typeface="Arial Black"/>
                <a:cs typeface="Arial Black"/>
                <a:sym typeface="Arial Black"/>
              </a:defRPr>
            </a:lvl1pPr>
            <a:lvl2pPr indent="-228600" lvl="1" marL="914400" marR="0" rtl="0" algn="l">
              <a:lnSpc>
                <a:spcPct val="100000"/>
              </a:lnSpc>
              <a:spcBef>
                <a:spcPts val="0"/>
              </a:spcBef>
              <a:spcAft>
                <a:spcPts val="0"/>
              </a:spcAft>
              <a:buClr>
                <a:srgbClr val="000000"/>
              </a:buClr>
              <a:buSzPts val="1400"/>
              <a:buFont typeface="Arial"/>
              <a:buNone/>
              <a:defRPr b="1" i="0" sz="1200" u="none" cap="none" strike="noStrike">
                <a:solidFill>
                  <a:srgbClr val="183158"/>
                </a:solidFill>
                <a:latin typeface="Arial Black"/>
                <a:ea typeface="Arial Black"/>
                <a:cs typeface="Arial Black"/>
                <a:sym typeface="Arial Black"/>
              </a:defRPr>
            </a:lvl2pPr>
            <a:lvl3pPr indent="-228600" lvl="2" marL="1371600" marR="0" rtl="0" algn="l">
              <a:lnSpc>
                <a:spcPct val="100000"/>
              </a:lnSpc>
              <a:spcBef>
                <a:spcPts val="0"/>
              </a:spcBef>
              <a:spcAft>
                <a:spcPts val="0"/>
              </a:spcAft>
              <a:buClr>
                <a:srgbClr val="000000"/>
              </a:buClr>
              <a:buSzPts val="1400"/>
              <a:buFont typeface="Arial"/>
              <a:buNone/>
              <a:defRPr b="1" i="0" sz="1200" u="none" cap="none" strike="noStrike">
                <a:solidFill>
                  <a:srgbClr val="183158"/>
                </a:solidFill>
                <a:latin typeface="Arial Black"/>
                <a:ea typeface="Arial Black"/>
                <a:cs typeface="Arial Black"/>
                <a:sym typeface="Arial Black"/>
              </a:defRPr>
            </a:lvl3pPr>
            <a:lvl4pPr indent="-228600" lvl="3" marL="1828800" marR="0" rtl="0" algn="l">
              <a:lnSpc>
                <a:spcPct val="100000"/>
              </a:lnSpc>
              <a:spcBef>
                <a:spcPts val="0"/>
              </a:spcBef>
              <a:spcAft>
                <a:spcPts val="0"/>
              </a:spcAft>
              <a:buClr>
                <a:srgbClr val="000000"/>
              </a:buClr>
              <a:buSzPts val="1400"/>
              <a:buFont typeface="Arial"/>
              <a:buNone/>
              <a:defRPr b="1" i="0" sz="1200" u="none" cap="none" strike="noStrike">
                <a:solidFill>
                  <a:srgbClr val="183158"/>
                </a:solidFill>
                <a:latin typeface="Arial Black"/>
                <a:ea typeface="Arial Black"/>
                <a:cs typeface="Arial Black"/>
                <a:sym typeface="Arial Black"/>
              </a:defRPr>
            </a:lvl4pPr>
            <a:lvl5pPr indent="-228600" lvl="4" marL="2286000" marR="0" rtl="0" algn="l">
              <a:lnSpc>
                <a:spcPct val="100000"/>
              </a:lnSpc>
              <a:spcBef>
                <a:spcPts val="0"/>
              </a:spcBef>
              <a:spcAft>
                <a:spcPts val="0"/>
              </a:spcAft>
              <a:buClr>
                <a:srgbClr val="000000"/>
              </a:buClr>
              <a:buSzPts val="1400"/>
              <a:buFont typeface="Arial"/>
              <a:buNone/>
              <a:defRPr b="1" i="0" sz="1200" u="none" cap="none" strike="noStrike">
                <a:solidFill>
                  <a:srgbClr val="183158"/>
                </a:solidFill>
                <a:latin typeface="Arial Black"/>
                <a:ea typeface="Arial Black"/>
                <a:cs typeface="Arial Black"/>
                <a:sym typeface="Arial Black"/>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02" name="Google Shape;302;g2a8442e97b9_0_441"/>
          <p:cNvSpPr txBox="1"/>
          <p:nvPr>
            <p:ph idx="2" type="body"/>
          </p:nvPr>
        </p:nvSpPr>
        <p:spPr>
          <a:xfrm>
            <a:off x="168275" y="2405063"/>
            <a:ext cx="3573600" cy="1022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1400"/>
              <a:buFont typeface="Arial"/>
              <a:buNone/>
              <a:defRPr b="1" i="0" sz="6000" u="none" cap="none" strike="noStrike">
                <a:solidFill>
                  <a:srgbClr val="183158"/>
                </a:solidFill>
                <a:latin typeface="Arial Black"/>
                <a:ea typeface="Arial Black"/>
                <a:cs typeface="Arial Black"/>
                <a:sym typeface="Arial Black"/>
              </a:defRPr>
            </a:lvl1pPr>
            <a:lvl2pPr indent="-228600" lvl="1" marL="914400" marR="0" rtl="0" algn="ctr">
              <a:lnSpc>
                <a:spcPct val="100000"/>
              </a:lnSpc>
              <a:spcBef>
                <a:spcPts val="0"/>
              </a:spcBef>
              <a:spcAft>
                <a:spcPts val="0"/>
              </a:spcAft>
              <a:buClr>
                <a:srgbClr val="000000"/>
              </a:buClr>
              <a:buSzPts val="1400"/>
              <a:buFont typeface="Arial"/>
              <a:buNone/>
              <a:defRPr b="1" i="0" sz="6000" u="none" cap="none" strike="noStrike">
                <a:solidFill>
                  <a:srgbClr val="000000"/>
                </a:solidFill>
                <a:latin typeface="Arial Black"/>
                <a:ea typeface="Arial Black"/>
                <a:cs typeface="Arial Black"/>
                <a:sym typeface="Arial Black"/>
              </a:defRPr>
            </a:lvl2pPr>
            <a:lvl3pPr indent="-228600" lvl="2" marL="1371600" marR="0" rtl="0" algn="ctr">
              <a:lnSpc>
                <a:spcPct val="100000"/>
              </a:lnSpc>
              <a:spcBef>
                <a:spcPts val="0"/>
              </a:spcBef>
              <a:spcAft>
                <a:spcPts val="0"/>
              </a:spcAft>
              <a:buClr>
                <a:srgbClr val="000000"/>
              </a:buClr>
              <a:buSzPts val="1400"/>
              <a:buFont typeface="Arial"/>
              <a:buNone/>
              <a:defRPr b="1" i="0" sz="6000" u="none" cap="none" strike="noStrike">
                <a:solidFill>
                  <a:srgbClr val="000000"/>
                </a:solidFill>
                <a:latin typeface="Arial Black"/>
                <a:ea typeface="Arial Black"/>
                <a:cs typeface="Arial Black"/>
                <a:sym typeface="Arial Black"/>
              </a:defRPr>
            </a:lvl3pPr>
            <a:lvl4pPr indent="-228600" lvl="3" marL="1828800" marR="0" rtl="0" algn="ctr">
              <a:lnSpc>
                <a:spcPct val="100000"/>
              </a:lnSpc>
              <a:spcBef>
                <a:spcPts val="0"/>
              </a:spcBef>
              <a:spcAft>
                <a:spcPts val="0"/>
              </a:spcAft>
              <a:buClr>
                <a:srgbClr val="000000"/>
              </a:buClr>
              <a:buSzPts val="1400"/>
              <a:buFont typeface="Arial"/>
              <a:buNone/>
              <a:defRPr b="1" i="0" sz="6000" u="none" cap="none" strike="noStrike">
                <a:solidFill>
                  <a:srgbClr val="000000"/>
                </a:solidFill>
                <a:latin typeface="Arial Black"/>
                <a:ea typeface="Arial Black"/>
                <a:cs typeface="Arial Black"/>
                <a:sym typeface="Arial Black"/>
              </a:defRPr>
            </a:lvl4pPr>
            <a:lvl5pPr indent="-228600" lvl="4" marL="2286000" marR="0" rtl="0" algn="ctr">
              <a:lnSpc>
                <a:spcPct val="100000"/>
              </a:lnSpc>
              <a:spcBef>
                <a:spcPts val="0"/>
              </a:spcBef>
              <a:spcAft>
                <a:spcPts val="0"/>
              </a:spcAft>
              <a:buClr>
                <a:srgbClr val="000000"/>
              </a:buClr>
              <a:buSzPts val="1400"/>
              <a:buFont typeface="Arial"/>
              <a:buNone/>
              <a:defRPr b="1" i="0" sz="6000" u="none" cap="none" strike="noStrike">
                <a:solidFill>
                  <a:srgbClr val="000000"/>
                </a:solidFill>
                <a:latin typeface="Arial Black"/>
                <a:ea typeface="Arial Black"/>
                <a:cs typeface="Arial Black"/>
                <a:sym typeface="Arial Black"/>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03" name="Google Shape;303;g2a8442e97b9_0_441"/>
          <p:cNvSpPr txBox="1"/>
          <p:nvPr>
            <p:ph idx="3" type="body"/>
          </p:nvPr>
        </p:nvSpPr>
        <p:spPr>
          <a:xfrm>
            <a:off x="4295107" y="2405063"/>
            <a:ext cx="3573600" cy="1022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1400"/>
              <a:buFont typeface="Arial"/>
              <a:buNone/>
              <a:defRPr b="1" i="0" sz="6000" u="none" cap="none" strike="noStrike">
                <a:solidFill>
                  <a:srgbClr val="CC4628"/>
                </a:solidFill>
                <a:latin typeface="Arial Black"/>
                <a:ea typeface="Arial Black"/>
                <a:cs typeface="Arial Black"/>
                <a:sym typeface="Arial Black"/>
              </a:defRPr>
            </a:lvl1pPr>
            <a:lvl2pPr indent="-228600" lvl="1" marL="914400" marR="0" rtl="0" algn="ctr">
              <a:lnSpc>
                <a:spcPct val="100000"/>
              </a:lnSpc>
              <a:spcBef>
                <a:spcPts val="0"/>
              </a:spcBef>
              <a:spcAft>
                <a:spcPts val="0"/>
              </a:spcAft>
              <a:buClr>
                <a:srgbClr val="000000"/>
              </a:buClr>
              <a:buSzPts val="1400"/>
              <a:buFont typeface="Arial"/>
              <a:buNone/>
              <a:defRPr b="1" i="0" sz="6000" u="none" cap="none" strike="noStrike">
                <a:solidFill>
                  <a:srgbClr val="000000"/>
                </a:solidFill>
                <a:latin typeface="Arial Black"/>
                <a:ea typeface="Arial Black"/>
                <a:cs typeface="Arial Black"/>
                <a:sym typeface="Arial Black"/>
              </a:defRPr>
            </a:lvl2pPr>
            <a:lvl3pPr indent="-228600" lvl="2" marL="1371600" marR="0" rtl="0" algn="ctr">
              <a:lnSpc>
                <a:spcPct val="100000"/>
              </a:lnSpc>
              <a:spcBef>
                <a:spcPts val="0"/>
              </a:spcBef>
              <a:spcAft>
                <a:spcPts val="0"/>
              </a:spcAft>
              <a:buClr>
                <a:srgbClr val="000000"/>
              </a:buClr>
              <a:buSzPts val="1400"/>
              <a:buFont typeface="Arial"/>
              <a:buNone/>
              <a:defRPr b="1" i="0" sz="6000" u="none" cap="none" strike="noStrike">
                <a:solidFill>
                  <a:srgbClr val="000000"/>
                </a:solidFill>
                <a:latin typeface="Arial Black"/>
                <a:ea typeface="Arial Black"/>
                <a:cs typeface="Arial Black"/>
                <a:sym typeface="Arial Black"/>
              </a:defRPr>
            </a:lvl3pPr>
            <a:lvl4pPr indent="-228600" lvl="3" marL="1828800" marR="0" rtl="0" algn="ctr">
              <a:lnSpc>
                <a:spcPct val="100000"/>
              </a:lnSpc>
              <a:spcBef>
                <a:spcPts val="0"/>
              </a:spcBef>
              <a:spcAft>
                <a:spcPts val="0"/>
              </a:spcAft>
              <a:buClr>
                <a:srgbClr val="000000"/>
              </a:buClr>
              <a:buSzPts val="1400"/>
              <a:buFont typeface="Arial"/>
              <a:buNone/>
              <a:defRPr b="1" i="0" sz="6000" u="none" cap="none" strike="noStrike">
                <a:solidFill>
                  <a:srgbClr val="000000"/>
                </a:solidFill>
                <a:latin typeface="Arial Black"/>
                <a:ea typeface="Arial Black"/>
                <a:cs typeface="Arial Black"/>
                <a:sym typeface="Arial Black"/>
              </a:defRPr>
            </a:lvl4pPr>
            <a:lvl5pPr indent="-228600" lvl="4" marL="2286000" marR="0" rtl="0" algn="ctr">
              <a:lnSpc>
                <a:spcPct val="100000"/>
              </a:lnSpc>
              <a:spcBef>
                <a:spcPts val="0"/>
              </a:spcBef>
              <a:spcAft>
                <a:spcPts val="0"/>
              </a:spcAft>
              <a:buClr>
                <a:srgbClr val="000000"/>
              </a:buClr>
              <a:buSzPts val="1400"/>
              <a:buFont typeface="Arial"/>
              <a:buNone/>
              <a:defRPr b="1" i="0" sz="6000" u="none" cap="none" strike="noStrike">
                <a:solidFill>
                  <a:srgbClr val="000000"/>
                </a:solidFill>
                <a:latin typeface="Arial Black"/>
                <a:ea typeface="Arial Black"/>
                <a:cs typeface="Arial Black"/>
                <a:sym typeface="Arial Black"/>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04" name="Google Shape;304;g2a8442e97b9_0_441"/>
          <p:cNvSpPr txBox="1"/>
          <p:nvPr>
            <p:ph idx="4" type="body"/>
          </p:nvPr>
        </p:nvSpPr>
        <p:spPr>
          <a:xfrm>
            <a:off x="8409907" y="2405063"/>
            <a:ext cx="3573600" cy="1022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1400"/>
              <a:buFont typeface="Arial"/>
              <a:buNone/>
              <a:defRPr b="1" i="0" sz="6000" u="none" cap="none" strike="noStrike">
                <a:solidFill>
                  <a:srgbClr val="879EC3"/>
                </a:solidFill>
                <a:latin typeface="Arial Black"/>
                <a:ea typeface="Arial Black"/>
                <a:cs typeface="Arial Black"/>
                <a:sym typeface="Arial Black"/>
              </a:defRPr>
            </a:lvl1pPr>
            <a:lvl2pPr indent="-228600" lvl="1" marL="914400" marR="0" rtl="0" algn="ctr">
              <a:lnSpc>
                <a:spcPct val="100000"/>
              </a:lnSpc>
              <a:spcBef>
                <a:spcPts val="0"/>
              </a:spcBef>
              <a:spcAft>
                <a:spcPts val="0"/>
              </a:spcAft>
              <a:buClr>
                <a:srgbClr val="000000"/>
              </a:buClr>
              <a:buSzPts val="1400"/>
              <a:buFont typeface="Arial"/>
              <a:buNone/>
              <a:defRPr b="1" i="0" sz="6000" u="none" cap="none" strike="noStrike">
                <a:solidFill>
                  <a:srgbClr val="000000"/>
                </a:solidFill>
                <a:latin typeface="Arial Black"/>
                <a:ea typeface="Arial Black"/>
                <a:cs typeface="Arial Black"/>
                <a:sym typeface="Arial Black"/>
              </a:defRPr>
            </a:lvl2pPr>
            <a:lvl3pPr indent="-228600" lvl="2" marL="1371600" marR="0" rtl="0" algn="ctr">
              <a:lnSpc>
                <a:spcPct val="100000"/>
              </a:lnSpc>
              <a:spcBef>
                <a:spcPts val="0"/>
              </a:spcBef>
              <a:spcAft>
                <a:spcPts val="0"/>
              </a:spcAft>
              <a:buClr>
                <a:srgbClr val="000000"/>
              </a:buClr>
              <a:buSzPts val="1400"/>
              <a:buFont typeface="Arial"/>
              <a:buNone/>
              <a:defRPr b="1" i="0" sz="6000" u="none" cap="none" strike="noStrike">
                <a:solidFill>
                  <a:srgbClr val="000000"/>
                </a:solidFill>
                <a:latin typeface="Arial Black"/>
                <a:ea typeface="Arial Black"/>
                <a:cs typeface="Arial Black"/>
                <a:sym typeface="Arial Black"/>
              </a:defRPr>
            </a:lvl3pPr>
            <a:lvl4pPr indent="-228600" lvl="3" marL="1828800" marR="0" rtl="0" algn="ctr">
              <a:lnSpc>
                <a:spcPct val="100000"/>
              </a:lnSpc>
              <a:spcBef>
                <a:spcPts val="0"/>
              </a:spcBef>
              <a:spcAft>
                <a:spcPts val="0"/>
              </a:spcAft>
              <a:buClr>
                <a:srgbClr val="000000"/>
              </a:buClr>
              <a:buSzPts val="1400"/>
              <a:buFont typeface="Arial"/>
              <a:buNone/>
              <a:defRPr b="1" i="0" sz="6000" u="none" cap="none" strike="noStrike">
                <a:solidFill>
                  <a:srgbClr val="000000"/>
                </a:solidFill>
                <a:latin typeface="Arial Black"/>
                <a:ea typeface="Arial Black"/>
                <a:cs typeface="Arial Black"/>
                <a:sym typeface="Arial Black"/>
              </a:defRPr>
            </a:lvl4pPr>
            <a:lvl5pPr indent="-228600" lvl="4" marL="2286000" marR="0" rtl="0" algn="ctr">
              <a:lnSpc>
                <a:spcPct val="100000"/>
              </a:lnSpc>
              <a:spcBef>
                <a:spcPts val="0"/>
              </a:spcBef>
              <a:spcAft>
                <a:spcPts val="0"/>
              </a:spcAft>
              <a:buClr>
                <a:srgbClr val="000000"/>
              </a:buClr>
              <a:buSzPts val="1400"/>
              <a:buFont typeface="Arial"/>
              <a:buNone/>
              <a:defRPr b="1" i="0" sz="6000" u="none" cap="none" strike="noStrike">
                <a:solidFill>
                  <a:srgbClr val="000000"/>
                </a:solidFill>
                <a:latin typeface="Arial Black"/>
                <a:ea typeface="Arial Black"/>
                <a:cs typeface="Arial Black"/>
                <a:sym typeface="Arial Black"/>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305" name="Google Shape;305;g2a8442e97b9_0_441"/>
          <p:cNvCxnSpPr/>
          <p:nvPr/>
        </p:nvCxnSpPr>
        <p:spPr>
          <a:xfrm rot="10800000">
            <a:off x="4013050" y="1569473"/>
            <a:ext cx="0" cy="3719100"/>
          </a:xfrm>
          <a:prstGeom prst="straightConnector1">
            <a:avLst/>
          </a:prstGeom>
          <a:noFill/>
          <a:ln cap="flat" cmpd="sng" w="12700">
            <a:solidFill>
              <a:srgbClr val="889FC7"/>
            </a:solidFill>
            <a:prstDash val="solid"/>
            <a:miter lim="800000"/>
            <a:headEnd len="sm" w="sm" type="none"/>
            <a:tailEnd len="sm" w="sm" type="none"/>
          </a:ln>
        </p:spPr>
      </p:cxnSp>
      <p:cxnSp>
        <p:nvCxnSpPr>
          <p:cNvPr id="306" name="Google Shape;306;g2a8442e97b9_0_441"/>
          <p:cNvCxnSpPr/>
          <p:nvPr/>
        </p:nvCxnSpPr>
        <p:spPr>
          <a:xfrm rot="10800000">
            <a:off x="8178952" y="1569473"/>
            <a:ext cx="0" cy="3719100"/>
          </a:xfrm>
          <a:prstGeom prst="straightConnector1">
            <a:avLst/>
          </a:prstGeom>
          <a:noFill/>
          <a:ln cap="flat" cmpd="sng" w="12700">
            <a:solidFill>
              <a:srgbClr val="889FC7"/>
            </a:solidFill>
            <a:prstDash val="solid"/>
            <a:miter lim="800000"/>
            <a:headEnd len="sm" w="sm" type="none"/>
            <a:tailEnd len="sm" w="sm" type="none"/>
          </a:ln>
        </p:spPr>
      </p:cxnSp>
      <p:sp>
        <p:nvSpPr>
          <p:cNvPr id="307" name="Google Shape;307;g2a8442e97b9_0_441"/>
          <p:cNvSpPr txBox="1"/>
          <p:nvPr>
            <p:ph idx="5" type="body"/>
          </p:nvPr>
        </p:nvSpPr>
        <p:spPr>
          <a:xfrm>
            <a:off x="168275" y="3574256"/>
            <a:ext cx="3573600" cy="1022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1400"/>
              <a:buFont typeface="Arial"/>
              <a:buNone/>
              <a:defRPr b="1" i="0" sz="1400" u="none" cap="none" strike="noStrike">
                <a:solidFill>
                  <a:srgbClr val="183158"/>
                </a:solidFill>
                <a:latin typeface="Courier New"/>
                <a:ea typeface="Courier New"/>
                <a:cs typeface="Courier New"/>
                <a:sym typeface="Courier New"/>
              </a:defRPr>
            </a:lvl1pPr>
            <a:lvl2pPr indent="-228600" lvl="1" marL="914400" marR="0" rtl="0" algn="ctr">
              <a:lnSpc>
                <a:spcPct val="100000"/>
              </a:lnSpc>
              <a:spcBef>
                <a:spcPts val="0"/>
              </a:spcBef>
              <a:spcAft>
                <a:spcPts val="0"/>
              </a:spcAft>
              <a:buClr>
                <a:srgbClr val="000000"/>
              </a:buClr>
              <a:buSzPts val="1400"/>
              <a:buFont typeface="Arial"/>
              <a:buNone/>
              <a:defRPr b="1" i="0" sz="1400" u="none" cap="none" strike="noStrike">
                <a:solidFill>
                  <a:srgbClr val="183158"/>
                </a:solidFill>
                <a:latin typeface="Courier New"/>
                <a:ea typeface="Courier New"/>
                <a:cs typeface="Courier New"/>
                <a:sym typeface="Courier New"/>
              </a:defRPr>
            </a:lvl2pPr>
            <a:lvl3pPr indent="-228600" lvl="2" marL="1371600" marR="0" rtl="0" algn="ctr">
              <a:lnSpc>
                <a:spcPct val="100000"/>
              </a:lnSpc>
              <a:spcBef>
                <a:spcPts val="0"/>
              </a:spcBef>
              <a:spcAft>
                <a:spcPts val="0"/>
              </a:spcAft>
              <a:buClr>
                <a:srgbClr val="000000"/>
              </a:buClr>
              <a:buSzPts val="1400"/>
              <a:buFont typeface="Arial"/>
              <a:buNone/>
              <a:defRPr b="1" i="0" sz="1400" u="none" cap="none" strike="noStrike">
                <a:solidFill>
                  <a:srgbClr val="183158"/>
                </a:solidFill>
                <a:latin typeface="Courier New"/>
                <a:ea typeface="Courier New"/>
                <a:cs typeface="Courier New"/>
                <a:sym typeface="Courier New"/>
              </a:defRPr>
            </a:lvl3pPr>
            <a:lvl4pPr indent="-228600" lvl="3" marL="1828800" marR="0" rtl="0" algn="ctr">
              <a:lnSpc>
                <a:spcPct val="100000"/>
              </a:lnSpc>
              <a:spcBef>
                <a:spcPts val="0"/>
              </a:spcBef>
              <a:spcAft>
                <a:spcPts val="0"/>
              </a:spcAft>
              <a:buClr>
                <a:srgbClr val="000000"/>
              </a:buClr>
              <a:buSzPts val="1400"/>
              <a:buFont typeface="Arial"/>
              <a:buNone/>
              <a:defRPr b="1" i="0" sz="1400" u="none" cap="none" strike="noStrike">
                <a:solidFill>
                  <a:srgbClr val="183158"/>
                </a:solidFill>
                <a:latin typeface="Courier New"/>
                <a:ea typeface="Courier New"/>
                <a:cs typeface="Courier New"/>
                <a:sym typeface="Courier New"/>
              </a:defRPr>
            </a:lvl4pPr>
            <a:lvl5pPr indent="-228600" lvl="4" marL="2286000" marR="0" rtl="0" algn="ctr">
              <a:lnSpc>
                <a:spcPct val="100000"/>
              </a:lnSpc>
              <a:spcBef>
                <a:spcPts val="0"/>
              </a:spcBef>
              <a:spcAft>
                <a:spcPts val="0"/>
              </a:spcAft>
              <a:buClr>
                <a:srgbClr val="000000"/>
              </a:buClr>
              <a:buSzPts val="1400"/>
              <a:buFont typeface="Arial"/>
              <a:buNone/>
              <a:defRPr b="1" i="0" sz="1400" u="none" cap="none" strike="noStrike">
                <a:solidFill>
                  <a:srgbClr val="183158"/>
                </a:solidFill>
                <a:latin typeface="Courier New"/>
                <a:ea typeface="Courier New"/>
                <a:cs typeface="Courier New"/>
                <a:sym typeface="Courier New"/>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08" name="Google Shape;308;g2a8442e97b9_0_441"/>
          <p:cNvSpPr txBox="1"/>
          <p:nvPr>
            <p:ph idx="6" type="body"/>
          </p:nvPr>
        </p:nvSpPr>
        <p:spPr>
          <a:xfrm>
            <a:off x="4271044" y="3574256"/>
            <a:ext cx="3636600" cy="1022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1400"/>
              <a:buFont typeface="Arial"/>
              <a:buNone/>
              <a:defRPr b="1" i="0" sz="1400" u="none" cap="none" strike="noStrike">
                <a:solidFill>
                  <a:srgbClr val="183158"/>
                </a:solidFill>
                <a:latin typeface="Courier New"/>
                <a:ea typeface="Courier New"/>
                <a:cs typeface="Courier New"/>
                <a:sym typeface="Courier New"/>
              </a:defRPr>
            </a:lvl1pPr>
            <a:lvl2pPr indent="-228600" lvl="1" marL="914400" marR="0" rtl="0" algn="ctr">
              <a:lnSpc>
                <a:spcPct val="100000"/>
              </a:lnSpc>
              <a:spcBef>
                <a:spcPts val="0"/>
              </a:spcBef>
              <a:spcAft>
                <a:spcPts val="0"/>
              </a:spcAft>
              <a:buClr>
                <a:srgbClr val="000000"/>
              </a:buClr>
              <a:buSzPts val="1400"/>
              <a:buFont typeface="Arial"/>
              <a:buNone/>
              <a:defRPr b="1" i="0" sz="1400" u="none" cap="none" strike="noStrike">
                <a:solidFill>
                  <a:srgbClr val="183158"/>
                </a:solidFill>
                <a:latin typeface="Courier New"/>
                <a:ea typeface="Courier New"/>
                <a:cs typeface="Courier New"/>
                <a:sym typeface="Courier New"/>
              </a:defRPr>
            </a:lvl2pPr>
            <a:lvl3pPr indent="-228600" lvl="2" marL="1371600" marR="0" rtl="0" algn="ctr">
              <a:lnSpc>
                <a:spcPct val="100000"/>
              </a:lnSpc>
              <a:spcBef>
                <a:spcPts val="0"/>
              </a:spcBef>
              <a:spcAft>
                <a:spcPts val="0"/>
              </a:spcAft>
              <a:buClr>
                <a:srgbClr val="000000"/>
              </a:buClr>
              <a:buSzPts val="1400"/>
              <a:buFont typeface="Arial"/>
              <a:buNone/>
              <a:defRPr b="1" i="0" sz="1400" u="none" cap="none" strike="noStrike">
                <a:solidFill>
                  <a:srgbClr val="183158"/>
                </a:solidFill>
                <a:latin typeface="Courier New"/>
                <a:ea typeface="Courier New"/>
                <a:cs typeface="Courier New"/>
                <a:sym typeface="Courier New"/>
              </a:defRPr>
            </a:lvl3pPr>
            <a:lvl4pPr indent="-228600" lvl="3" marL="1828800" marR="0" rtl="0" algn="ctr">
              <a:lnSpc>
                <a:spcPct val="100000"/>
              </a:lnSpc>
              <a:spcBef>
                <a:spcPts val="0"/>
              </a:spcBef>
              <a:spcAft>
                <a:spcPts val="0"/>
              </a:spcAft>
              <a:buClr>
                <a:srgbClr val="000000"/>
              </a:buClr>
              <a:buSzPts val="1400"/>
              <a:buFont typeface="Arial"/>
              <a:buNone/>
              <a:defRPr b="1" i="0" sz="1400" u="none" cap="none" strike="noStrike">
                <a:solidFill>
                  <a:srgbClr val="183158"/>
                </a:solidFill>
                <a:latin typeface="Courier New"/>
                <a:ea typeface="Courier New"/>
                <a:cs typeface="Courier New"/>
                <a:sym typeface="Courier New"/>
              </a:defRPr>
            </a:lvl4pPr>
            <a:lvl5pPr indent="-228600" lvl="4" marL="2286000" marR="0" rtl="0" algn="ctr">
              <a:lnSpc>
                <a:spcPct val="100000"/>
              </a:lnSpc>
              <a:spcBef>
                <a:spcPts val="0"/>
              </a:spcBef>
              <a:spcAft>
                <a:spcPts val="0"/>
              </a:spcAft>
              <a:buClr>
                <a:srgbClr val="000000"/>
              </a:buClr>
              <a:buSzPts val="1400"/>
              <a:buFont typeface="Arial"/>
              <a:buNone/>
              <a:defRPr b="1" i="0" sz="1400" u="none" cap="none" strike="noStrike">
                <a:solidFill>
                  <a:srgbClr val="183158"/>
                </a:solidFill>
                <a:latin typeface="Courier New"/>
                <a:ea typeface="Courier New"/>
                <a:cs typeface="Courier New"/>
                <a:sym typeface="Courier New"/>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09" name="Google Shape;309;g2a8442e97b9_0_441"/>
          <p:cNvSpPr txBox="1"/>
          <p:nvPr>
            <p:ph idx="7" type="body"/>
          </p:nvPr>
        </p:nvSpPr>
        <p:spPr>
          <a:xfrm>
            <a:off x="8397875" y="3574256"/>
            <a:ext cx="3636600" cy="1022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1400"/>
              <a:buFont typeface="Arial"/>
              <a:buNone/>
              <a:defRPr b="1" i="0" sz="1400" u="none" cap="none" strike="noStrike">
                <a:solidFill>
                  <a:srgbClr val="183158"/>
                </a:solidFill>
                <a:latin typeface="Courier New"/>
                <a:ea typeface="Courier New"/>
                <a:cs typeface="Courier New"/>
                <a:sym typeface="Courier New"/>
              </a:defRPr>
            </a:lvl1pPr>
            <a:lvl2pPr indent="-228600" lvl="1" marL="914400" marR="0" rtl="0" algn="ctr">
              <a:lnSpc>
                <a:spcPct val="100000"/>
              </a:lnSpc>
              <a:spcBef>
                <a:spcPts val="0"/>
              </a:spcBef>
              <a:spcAft>
                <a:spcPts val="0"/>
              </a:spcAft>
              <a:buClr>
                <a:srgbClr val="000000"/>
              </a:buClr>
              <a:buSzPts val="1400"/>
              <a:buFont typeface="Arial"/>
              <a:buNone/>
              <a:defRPr b="1" i="0" sz="1400" u="none" cap="none" strike="noStrike">
                <a:solidFill>
                  <a:srgbClr val="183158"/>
                </a:solidFill>
                <a:latin typeface="Courier New"/>
                <a:ea typeface="Courier New"/>
                <a:cs typeface="Courier New"/>
                <a:sym typeface="Courier New"/>
              </a:defRPr>
            </a:lvl2pPr>
            <a:lvl3pPr indent="-228600" lvl="2" marL="1371600" marR="0" rtl="0" algn="ctr">
              <a:lnSpc>
                <a:spcPct val="100000"/>
              </a:lnSpc>
              <a:spcBef>
                <a:spcPts val="0"/>
              </a:spcBef>
              <a:spcAft>
                <a:spcPts val="0"/>
              </a:spcAft>
              <a:buClr>
                <a:srgbClr val="000000"/>
              </a:buClr>
              <a:buSzPts val="1400"/>
              <a:buFont typeface="Arial"/>
              <a:buNone/>
              <a:defRPr b="1" i="0" sz="1400" u="none" cap="none" strike="noStrike">
                <a:solidFill>
                  <a:srgbClr val="183158"/>
                </a:solidFill>
                <a:latin typeface="Courier New"/>
                <a:ea typeface="Courier New"/>
                <a:cs typeface="Courier New"/>
                <a:sym typeface="Courier New"/>
              </a:defRPr>
            </a:lvl3pPr>
            <a:lvl4pPr indent="-228600" lvl="3" marL="1828800" marR="0" rtl="0" algn="ctr">
              <a:lnSpc>
                <a:spcPct val="100000"/>
              </a:lnSpc>
              <a:spcBef>
                <a:spcPts val="0"/>
              </a:spcBef>
              <a:spcAft>
                <a:spcPts val="0"/>
              </a:spcAft>
              <a:buClr>
                <a:srgbClr val="000000"/>
              </a:buClr>
              <a:buSzPts val="1400"/>
              <a:buFont typeface="Arial"/>
              <a:buNone/>
              <a:defRPr b="1" i="0" sz="1400" u="none" cap="none" strike="noStrike">
                <a:solidFill>
                  <a:srgbClr val="183158"/>
                </a:solidFill>
                <a:latin typeface="Courier New"/>
                <a:ea typeface="Courier New"/>
                <a:cs typeface="Courier New"/>
                <a:sym typeface="Courier New"/>
              </a:defRPr>
            </a:lvl4pPr>
            <a:lvl5pPr indent="-228600" lvl="4" marL="2286000" marR="0" rtl="0" algn="ctr">
              <a:lnSpc>
                <a:spcPct val="100000"/>
              </a:lnSpc>
              <a:spcBef>
                <a:spcPts val="0"/>
              </a:spcBef>
              <a:spcAft>
                <a:spcPts val="0"/>
              </a:spcAft>
              <a:buClr>
                <a:srgbClr val="000000"/>
              </a:buClr>
              <a:buSzPts val="1400"/>
              <a:buFont typeface="Arial"/>
              <a:buNone/>
              <a:defRPr b="1" i="0" sz="1400" u="none" cap="none" strike="noStrike">
                <a:solidFill>
                  <a:srgbClr val="183158"/>
                </a:solidFill>
                <a:latin typeface="Courier New"/>
                <a:ea typeface="Courier New"/>
                <a:cs typeface="Courier New"/>
                <a:sym typeface="Courier New"/>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10" name="Google Shape;310;g2a8442e97b9_0_441"/>
          <p:cNvSpPr txBox="1"/>
          <p:nvPr>
            <p:ph idx="8" type="body"/>
          </p:nvPr>
        </p:nvSpPr>
        <p:spPr>
          <a:xfrm>
            <a:off x="10144125" y="6546850"/>
            <a:ext cx="1943100" cy="219000"/>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0"/>
              </a:spcBef>
              <a:spcAft>
                <a:spcPts val="0"/>
              </a:spcAft>
              <a:buClr>
                <a:srgbClr val="000000"/>
              </a:buClr>
              <a:buSzPts val="1400"/>
              <a:buFont typeface="Arial"/>
              <a:buNone/>
              <a:defRPr b="0" i="0" sz="700" u="none" cap="none" strike="noStrike">
                <a:solidFill>
                  <a:srgbClr val="183158"/>
                </a:solidFill>
                <a:latin typeface="Courier New"/>
                <a:ea typeface="Courier New"/>
                <a:cs typeface="Courier New"/>
                <a:sym typeface="Courier New"/>
              </a:defRPr>
            </a:lvl1pPr>
            <a:lvl2pPr indent="-228600" lvl="1" marL="914400" marR="0" rtl="0" algn="l">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2pPr>
            <a:lvl3pPr indent="-228600" lvl="2" marL="1371600" marR="0" rtl="0" algn="l">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3pPr>
            <a:lvl4pPr indent="-228600" lvl="3" marL="1828800" marR="0" rtl="0" algn="l">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4pPr>
            <a:lvl5pPr indent="-228600" lvl="4" marL="2286000" marR="0" rtl="0" algn="l">
              <a:lnSpc>
                <a:spcPct val="100000"/>
              </a:lnSpc>
              <a:spcBef>
                <a:spcPts val="0"/>
              </a:spcBef>
              <a:spcAft>
                <a:spcPts val="0"/>
              </a:spcAft>
              <a:buClr>
                <a:srgbClr val="000000"/>
              </a:buClr>
              <a:buSzPts val="1400"/>
              <a:buFont typeface="Arial"/>
              <a:buNone/>
              <a:defRPr b="0" i="0" sz="700" u="none" cap="none" strike="noStrike">
                <a:solidFill>
                  <a:schemeClr val="lt1"/>
                </a:solidFill>
                <a:latin typeface="Courier New"/>
                <a:ea typeface="Courier New"/>
                <a:cs typeface="Courier New"/>
                <a:sym typeface="Courier New"/>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311" name="Shape 311"/>
        <p:cNvGrpSpPr/>
        <p:nvPr/>
      </p:nvGrpSpPr>
      <p:grpSpPr>
        <a:xfrm>
          <a:off x="0" y="0"/>
          <a:ext cx="0" cy="0"/>
          <a:chOff x="0" y="0"/>
          <a:chExt cx="0" cy="0"/>
        </a:xfrm>
      </p:grpSpPr>
      <p:sp>
        <p:nvSpPr>
          <p:cNvPr id="312" name="Google Shape;312;g2a8442e97b9_0_452"/>
          <p:cNvSpPr txBox="1"/>
          <p:nvPr>
            <p:ph idx="1" type="body"/>
          </p:nvPr>
        </p:nvSpPr>
        <p:spPr>
          <a:xfrm>
            <a:off x="795763" y="3874930"/>
            <a:ext cx="6653100" cy="216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6000" u="none" cap="none" strike="noStrike">
                <a:solidFill>
                  <a:srgbClr val="183158"/>
                </a:solidFill>
                <a:latin typeface="Arial Black"/>
                <a:ea typeface="Arial Black"/>
                <a:cs typeface="Arial Black"/>
                <a:sym typeface="Arial Black"/>
              </a:defRPr>
            </a:lvl1pPr>
            <a:lvl2pPr indent="-228600" lvl="1" marL="9144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2pPr>
            <a:lvl3pPr indent="-228600" lvl="2" marL="13716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3pPr>
            <a:lvl4pPr indent="-228600" lvl="3" marL="18288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4pPr>
            <a:lvl5pPr indent="-228600" lvl="4" marL="2286000" marR="0" rtl="0" algn="l">
              <a:lnSpc>
                <a:spcPct val="100000"/>
              </a:lnSpc>
              <a:spcBef>
                <a:spcPts val="0"/>
              </a:spcBef>
              <a:spcAft>
                <a:spcPts val="0"/>
              </a:spcAft>
              <a:buClr>
                <a:srgbClr val="000000"/>
              </a:buClr>
              <a:buSzPts val="1400"/>
              <a:buFont typeface="Arial"/>
              <a:buNone/>
              <a:defRPr b="1" i="0" sz="6600" u="none" cap="none" strike="noStrike">
                <a:solidFill>
                  <a:schemeClr val="lt1"/>
                </a:solidFill>
                <a:latin typeface="Arial Black"/>
                <a:ea typeface="Arial Black"/>
                <a:cs typeface="Arial Black"/>
                <a:sym typeface="Arial Black"/>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13" name="Google Shape;313;g2a8442e97b9_0_452"/>
          <p:cNvSpPr txBox="1"/>
          <p:nvPr>
            <p:ph idx="2" type="body"/>
          </p:nvPr>
        </p:nvSpPr>
        <p:spPr>
          <a:xfrm>
            <a:off x="795763" y="3429000"/>
            <a:ext cx="6653100" cy="445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1" i="0" sz="1800" u="none" cap="none" strike="noStrike">
                <a:solidFill>
                  <a:srgbClr val="183158"/>
                </a:solidFill>
                <a:latin typeface="Courier New"/>
                <a:ea typeface="Courier New"/>
                <a:cs typeface="Courier New"/>
                <a:sym typeface="Courier New"/>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2pPr>
            <a:lvl3pPr indent="-228600" lvl="2" marL="1371600" marR="0" rtl="0" algn="l">
              <a:lnSpc>
                <a:spcPct val="100000"/>
              </a:lnSpc>
              <a:spcBef>
                <a:spcPts val="0"/>
              </a:spcBef>
              <a:spcAft>
                <a:spcPts val="0"/>
              </a:spcAft>
              <a:buClr>
                <a:srgbClr val="000000"/>
              </a:buClr>
              <a:buSzPts val="1400"/>
              <a:buFont typeface="Arial"/>
              <a:buNone/>
              <a:defRPr b="1" i="0" sz="1400" u="none" cap="none" strike="noStrike">
                <a:solidFill>
                  <a:schemeClr val="lt1"/>
                </a:solidFill>
                <a:latin typeface="Courier New"/>
                <a:ea typeface="Courier New"/>
                <a:cs typeface="Courier New"/>
                <a:sym typeface="Courier New"/>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ourier New"/>
                <a:ea typeface="Courier New"/>
                <a:cs typeface="Courier New"/>
                <a:sym typeface="Courier New"/>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descr="Text&#10;&#10;Description automatically generated" id="314" name="Google Shape;314;g2a8442e97b9_0_452"/>
          <p:cNvPicPr preferRelativeResize="0"/>
          <p:nvPr/>
        </p:nvPicPr>
        <p:blipFill rotWithShape="1">
          <a:blip r:embed="rId2">
            <a:alphaModFix/>
          </a:blip>
          <a:srcRect b="0" l="0" r="0" t="0"/>
          <a:stretch/>
        </p:blipFill>
        <p:spPr>
          <a:xfrm>
            <a:off x="0" y="0"/>
            <a:ext cx="2680069" cy="97880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Layout_1">
    <p:spTree>
      <p:nvGrpSpPr>
        <p:cNvPr id="33" name="Shape 33"/>
        <p:cNvGrpSpPr/>
        <p:nvPr/>
      </p:nvGrpSpPr>
      <p:grpSpPr>
        <a:xfrm>
          <a:off x="0" y="0"/>
          <a:ext cx="0" cy="0"/>
          <a:chOff x="0" y="0"/>
          <a:chExt cx="0" cy="0"/>
        </a:xfrm>
      </p:grpSpPr>
      <p:sp>
        <p:nvSpPr>
          <p:cNvPr id="34" name="Google Shape;34;g2a8090cc126_0_130"/>
          <p:cNvSpPr txBox="1"/>
          <p:nvPr>
            <p:ph idx="1" type="body"/>
          </p:nvPr>
        </p:nvSpPr>
        <p:spPr>
          <a:xfrm>
            <a:off x="168275" y="168275"/>
            <a:ext cx="7183500" cy="601800"/>
          </a:xfrm>
          <a:prstGeom prst="rect">
            <a:avLst/>
          </a:prstGeom>
          <a:noFill/>
          <a:ln>
            <a:noFill/>
          </a:ln>
        </p:spPr>
        <p:txBody>
          <a:bodyPr anchorCtr="0" anchor="t" bIns="45700" lIns="91425" spcFirstLastPara="1" rIns="91425" wrap="square" tIns="45700">
            <a:normAutofit/>
          </a:bodyPr>
          <a:lstStyle>
            <a:lvl1pPr indent="-228600" lvl="0" marL="457200" marR="0" algn="l">
              <a:lnSpc>
                <a:spcPct val="100000"/>
              </a:lnSpc>
              <a:spcBef>
                <a:spcPts val="0"/>
              </a:spcBef>
              <a:spcAft>
                <a:spcPts val="0"/>
              </a:spcAft>
              <a:buSzPts val="2800"/>
              <a:buNone/>
              <a:defRPr b="1" i="0" sz="1200" u="none" cap="none" strike="noStrike">
                <a:solidFill>
                  <a:srgbClr val="183158"/>
                </a:solidFill>
                <a:latin typeface="Arial Black"/>
                <a:ea typeface="Arial Black"/>
                <a:cs typeface="Arial Black"/>
                <a:sym typeface="Arial Black"/>
              </a:defRPr>
            </a:lvl1pPr>
            <a:lvl2pPr indent="-228600" lvl="1" marL="914400" marR="0" algn="l">
              <a:lnSpc>
                <a:spcPct val="100000"/>
              </a:lnSpc>
              <a:spcBef>
                <a:spcPts val="0"/>
              </a:spcBef>
              <a:spcAft>
                <a:spcPts val="0"/>
              </a:spcAft>
              <a:buSzPts val="2400"/>
              <a:buNone/>
              <a:defRPr b="1" i="0" sz="1200" u="none" cap="none" strike="noStrike">
                <a:solidFill>
                  <a:srgbClr val="183158"/>
                </a:solidFill>
                <a:latin typeface="Arial Black"/>
                <a:ea typeface="Arial Black"/>
                <a:cs typeface="Arial Black"/>
                <a:sym typeface="Arial Black"/>
              </a:defRPr>
            </a:lvl2pPr>
            <a:lvl3pPr indent="-228600" lvl="2" marL="1371600" marR="0" algn="l">
              <a:lnSpc>
                <a:spcPct val="100000"/>
              </a:lnSpc>
              <a:spcBef>
                <a:spcPts val="0"/>
              </a:spcBef>
              <a:spcAft>
                <a:spcPts val="0"/>
              </a:spcAft>
              <a:buSzPts val="2000"/>
              <a:buNone/>
              <a:defRPr b="1" i="0" sz="1200" u="none" cap="none" strike="noStrike">
                <a:solidFill>
                  <a:srgbClr val="183158"/>
                </a:solidFill>
                <a:latin typeface="Arial Black"/>
                <a:ea typeface="Arial Black"/>
                <a:cs typeface="Arial Black"/>
                <a:sym typeface="Arial Black"/>
              </a:defRPr>
            </a:lvl3pPr>
            <a:lvl4pPr indent="-228600" lvl="3" marL="1828800" marR="0" algn="l">
              <a:lnSpc>
                <a:spcPct val="100000"/>
              </a:lnSpc>
              <a:spcBef>
                <a:spcPts val="0"/>
              </a:spcBef>
              <a:spcAft>
                <a:spcPts val="0"/>
              </a:spcAft>
              <a:buSzPts val="1800"/>
              <a:buNone/>
              <a:defRPr b="1" i="0" sz="1200" u="none" cap="none" strike="noStrike">
                <a:solidFill>
                  <a:srgbClr val="183158"/>
                </a:solidFill>
                <a:latin typeface="Arial Black"/>
                <a:ea typeface="Arial Black"/>
                <a:cs typeface="Arial Black"/>
                <a:sym typeface="Arial Black"/>
              </a:defRPr>
            </a:lvl4pPr>
            <a:lvl5pPr indent="-228600" lvl="4" marL="2286000" marR="0" algn="l">
              <a:lnSpc>
                <a:spcPct val="100000"/>
              </a:lnSpc>
              <a:spcBef>
                <a:spcPts val="0"/>
              </a:spcBef>
              <a:spcAft>
                <a:spcPts val="0"/>
              </a:spcAft>
              <a:buSzPts val="1800"/>
              <a:buNone/>
              <a:defRPr b="1" i="0" sz="1200" u="none" cap="none" strike="noStrike">
                <a:solidFill>
                  <a:srgbClr val="183158"/>
                </a:solidFill>
                <a:latin typeface="Arial Black"/>
                <a:ea typeface="Arial Black"/>
                <a:cs typeface="Arial Black"/>
                <a:sym typeface="Arial Black"/>
              </a:defRPr>
            </a:lvl5pPr>
            <a:lvl6pPr indent="-228600" lvl="5" marL="27432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9pPr>
          </a:lstStyle>
          <a:p/>
        </p:txBody>
      </p:sp>
      <p:sp>
        <p:nvSpPr>
          <p:cNvPr id="35" name="Google Shape;35;g2a8090cc126_0_130"/>
          <p:cNvSpPr txBox="1"/>
          <p:nvPr>
            <p:ph idx="2" type="body"/>
          </p:nvPr>
        </p:nvSpPr>
        <p:spPr>
          <a:xfrm>
            <a:off x="168275" y="2405063"/>
            <a:ext cx="3573600" cy="10224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100000"/>
              </a:lnSpc>
              <a:spcBef>
                <a:spcPts val="0"/>
              </a:spcBef>
              <a:spcAft>
                <a:spcPts val="0"/>
              </a:spcAft>
              <a:buSzPts val="2800"/>
              <a:buNone/>
              <a:defRPr b="1" i="0" sz="6000" u="none" cap="none" strike="noStrike">
                <a:solidFill>
                  <a:srgbClr val="183158"/>
                </a:solidFill>
                <a:latin typeface="Arial Black"/>
                <a:ea typeface="Arial Black"/>
                <a:cs typeface="Arial Black"/>
                <a:sym typeface="Arial Black"/>
              </a:defRPr>
            </a:lvl1pPr>
            <a:lvl2pPr indent="-228600" lvl="1" marL="914400" marR="0" algn="ctr">
              <a:lnSpc>
                <a:spcPct val="100000"/>
              </a:lnSpc>
              <a:spcBef>
                <a:spcPts val="0"/>
              </a:spcBef>
              <a:spcAft>
                <a:spcPts val="0"/>
              </a:spcAft>
              <a:buSzPts val="2400"/>
              <a:buNone/>
              <a:defRPr b="1" i="0" sz="6000" u="none" cap="none" strike="noStrike">
                <a:solidFill>
                  <a:srgbClr val="000000"/>
                </a:solidFill>
                <a:latin typeface="Arial Black"/>
                <a:ea typeface="Arial Black"/>
                <a:cs typeface="Arial Black"/>
                <a:sym typeface="Arial Black"/>
              </a:defRPr>
            </a:lvl2pPr>
            <a:lvl3pPr indent="-228600" lvl="2" marL="1371600" marR="0" algn="ctr">
              <a:lnSpc>
                <a:spcPct val="100000"/>
              </a:lnSpc>
              <a:spcBef>
                <a:spcPts val="0"/>
              </a:spcBef>
              <a:spcAft>
                <a:spcPts val="0"/>
              </a:spcAft>
              <a:buSzPts val="2000"/>
              <a:buNone/>
              <a:defRPr b="1" i="0" sz="6000" u="none" cap="none" strike="noStrike">
                <a:solidFill>
                  <a:srgbClr val="000000"/>
                </a:solidFill>
                <a:latin typeface="Arial Black"/>
                <a:ea typeface="Arial Black"/>
                <a:cs typeface="Arial Black"/>
                <a:sym typeface="Arial Black"/>
              </a:defRPr>
            </a:lvl3pPr>
            <a:lvl4pPr indent="-228600" lvl="3" marL="1828800" marR="0" algn="ctr">
              <a:lnSpc>
                <a:spcPct val="100000"/>
              </a:lnSpc>
              <a:spcBef>
                <a:spcPts val="0"/>
              </a:spcBef>
              <a:spcAft>
                <a:spcPts val="0"/>
              </a:spcAft>
              <a:buSzPts val="1800"/>
              <a:buNone/>
              <a:defRPr b="1" i="0" sz="6000" u="none" cap="none" strike="noStrike">
                <a:solidFill>
                  <a:srgbClr val="000000"/>
                </a:solidFill>
                <a:latin typeface="Arial Black"/>
                <a:ea typeface="Arial Black"/>
                <a:cs typeface="Arial Black"/>
                <a:sym typeface="Arial Black"/>
              </a:defRPr>
            </a:lvl4pPr>
            <a:lvl5pPr indent="-228600" lvl="4" marL="2286000" marR="0" algn="ctr">
              <a:lnSpc>
                <a:spcPct val="100000"/>
              </a:lnSpc>
              <a:spcBef>
                <a:spcPts val="0"/>
              </a:spcBef>
              <a:spcAft>
                <a:spcPts val="0"/>
              </a:spcAft>
              <a:buSzPts val="1800"/>
              <a:buNone/>
              <a:defRPr b="1" i="0" sz="6000" u="none" cap="none" strike="noStrike">
                <a:solidFill>
                  <a:srgbClr val="000000"/>
                </a:solidFill>
                <a:latin typeface="Arial Black"/>
                <a:ea typeface="Arial Black"/>
                <a:cs typeface="Arial Black"/>
                <a:sym typeface="Arial Black"/>
              </a:defRPr>
            </a:lvl5pPr>
            <a:lvl6pPr indent="-228600" lvl="5" marL="27432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9pPr>
          </a:lstStyle>
          <a:p/>
        </p:txBody>
      </p:sp>
      <p:sp>
        <p:nvSpPr>
          <p:cNvPr id="36" name="Google Shape;36;g2a8090cc126_0_130"/>
          <p:cNvSpPr txBox="1"/>
          <p:nvPr>
            <p:ph idx="3" type="body"/>
          </p:nvPr>
        </p:nvSpPr>
        <p:spPr>
          <a:xfrm>
            <a:off x="4295107" y="2405063"/>
            <a:ext cx="3573600" cy="10224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100000"/>
              </a:lnSpc>
              <a:spcBef>
                <a:spcPts val="0"/>
              </a:spcBef>
              <a:spcAft>
                <a:spcPts val="0"/>
              </a:spcAft>
              <a:buSzPts val="2800"/>
              <a:buNone/>
              <a:defRPr b="1" i="0" sz="6000" u="none" cap="none" strike="noStrike">
                <a:solidFill>
                  <a:srgbClr val="CC4628"/>
                </a:solidFill>
                <a:latin typeface="Arial Black"/>
                <a:ea typeface="Arial Black"/>
                <a:cs typeface="Arial Black"/>
                <a:sym typeface="Arial Black"/>
              </a:defRPr>
            </a:lvl1pPr>
            <a:lvl2pPr indent="-228600" lvl="1" marL="914400" marR="0" algn="ctr">
              <a:lnSpc>
                <a:spcPct val="100000"/>
              </a:lnSpc>
              <a:spcBef>
                <a:spcPts val="0"/>
              </a:spcBef>
              <a:spcAft>
                <a:spcPts val="0"/>
              </a:spcAft>
              <a:buSzPts val="2400"/>
              <a:buNone/>
              <a:defRPr b="1" i="0" sz="6000" u="none" cap="none" strike="noStrike">
                <a:solidFill>
                  <a:srgbClr val="000000"/>
                </a:solidFill>
                <a:latin typeface="Arial Black"/>
                <a:ea typeface="Arial Black"/>
                <a:cs typeface="Arial Black"/>
                <a:sym typeface="Arial Black"/>
              </a:defRPr>
            </a:lvl2pPr>
            <a:lvl3pPr indent="-228600" lvl="2" marL="1371600" marR="0" algn="ctr">
              <a:lnSpc>
                <a:spcPct val="100000"/>
              </a:lnSpc>
              <a:spcBef>
                <a:spcPts val="0"/>
              </a:spcBef>
              <a:spcAft>
                <a:spcPts val="0"/>
              </a:spcAft>
              <a:buSzPts val="2000"/>
              <a:buNone/>
              <a:defRPr b="1" i="0" sz="6000" u="none" cap="none" strike="noStrike">
                <a:solidFill>
                  <a:srgbClr val="000000"/>
                </a:solidFill>
                <a:latin typeface="Arial Black"/>
                <a:ea typeface="Arial Black"/>
                <a:cs typeface="Arial Black"/>
                <a:sym typeface="Arial Black"/>
              </a:defRPr>
            </a:lvl3pPr>
            <a:lvl4pPr indent="-228600" lvl="3" marL="1828800" marR="0" algn="ctr">
              <a:lnSpc>
                <a:spcPct val="100000"/>
              </a:lnSpc>
              <a:spcBef>
                <a:spcPts val="0"/>
              </a:spcBef>
              <a:spcAft>
                <a:spcPts val="0"/>
              </a:spcAft>
              <a:buSzPts val="1800"/>
              <a:buNone/>
              <a:defRPr b="1" i="0" sz="6000" u="none" cap="none" strike="noStrike">
                <a:solidFill>
                  <a:srgbClr val="000000"/>
                </a:solidFill>
                <a:latin typeface="Arial Black"/>
                <a:ea typeface="Arial Black"/>
                <a:cs typeface="Arial Black"/>
                <a:sym typeface="Arial Black"/>
              </a:defRPr>
            </a:lvl4pPr>
            <a:lvl5pPr indent="-228600" lvl="4" marL="2286000" marR="0" algn="ctr">
              <a:lnSpc>
                <a:spcPct val="100000"/>
              </a:lnSpc>
              <a:spcBef>
                <a:spcPts val="0"/>
              </a:spcBef>
              <a:spcAft>
                <a:spcPts val="0"/>
              </a:spcAft>
              <a:buSzPts val="1800"/>
              <a:buNone/>
              <a:defRPr b="1" i="0" sz="6000" u="none" cap="none" strike="noStrike">
                <a:solidFill>
                  <a:srgbClr val="000000"/>
                </a:solidFill>
                <a:latin typeface="Arial Black"/>
                <a:ea typeface="Arial Black"/>
                <a:cs typeface="Arial Black"/>
                <a:sym typeface="Arial Black"/>
              </a:defRPr>
            </a:lvl5pPr>
            <a:lvl6pPr indent="-228600" lvl="5" marL="27432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9pPr>
          </a:lstStyle>
          <a:p/>
        </p:txBody>
      </p:sp>
      <p:sp>
        <p:nvSpPr>
          <p:cNvPr id="37" name="Google Shape;37;g2a8090cc126_0_130"/>
          <p:cNvSpPr txBox="1"/>
          <p:nvPr>
            <p:ph idx="4" type="body"/>
          </p:nvPr>
        </p:nvSpPr>
        <p:spPr>
          <a:xfrm>
            <a:off x="8409907" y="2405063"/>
            <a:ext cx="3573600" cy="10224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100000"/>
              </a:lnSpc>
              <a:spcBef>
                <a:spcPts val="0"/>
              </a:spcBef>
              <a:spcAft>
                <a:spcPts val="0"/>
              </a:spcAft>
              <a:buSzPts val="2800"/>
              <a:buNone/>
              <a:defRPr b="1" i="0" sz="6000" u="none" cap="none" strike="noStrike">
                <a:solidFill>
                  <a:srgbClr val="879EC3"/>
                </a:solidFill>
                <a:latin typeface="Arial Black"/>
                <a:ea typeface="Arial Black"/>
                <a:cs typeface="Arial Black"/>
                <a:sym typeface="Arial Black"/>
              </a:defRPr>
            </a:lvl1pPr>
            <a:lvl2pPr indent="-228600" lvl="1" marL="914400" marR="0" algn="ctr">
              <a:lnSpc>
                <a:spcPct val="100000"/>
              </a:lnSpc>
              <a:spcBef>
                <a:spcPts val="0"/>
              </a:spcBef>
              <a:spcAft>
                <a:spcPts val="0"/>
              </a:spcAft>
              <a:buSzPts val="2400"/>
              <a:buNone/>
              <a:defRPr b="1" i="0" sz="6000" u="none" cap="none" strike="noStrike">
                <a:solidFill>
                  <a:srgbClr val="000000"/>
                </a:solidFill>
                <a:latin typeface="Arial Black"/>
                <a:ea typeface="Arial Black"/>
                <a:cs typeface="Arial Black"/>
                <a:sym typeface="Arial Black"/>
              </a:defRPr>
            </a:lvl2pPr>
            <a:lvl3pPr indent="-228600" lvl="2" marL="1371600" marR="0" algn="ctr">
              <a:lnSpc>
                <a:spcPct val="100000"/>
              </a:lnSpc>
              <a:spcBef>
                <a:spcPts val="0"/>
              </a:spcBef>
              <a:spcAft>
                <a:spcPts val="0"/>
              </a:spcAft>
              <a:buSzPts val="2000"/>
              <a:buNone/>
              <a:defRPr b="1" i="0" sz="6000" u="none" cap="none" strike="noStrike">
                <a:solidFill>
                  <a:srgbClr val="000000"/>
                </a:solidFill>
                <a:latin typeface="Arial Black"/>
                <a:ea typeface="Arial Black"/>
                <a:cs typeface="Arial Black"/>
                <a:sym typeface="Arial Black"/>
              </a:defRPr>
            </a:lvl3pPr>
            <a:lvl4pPr indent="-228600" lvl="3" marL="1828800" marR="0" algn="ctr">
              <a:lnSpc>
                <a:spcPct val="100000"/>
              </a:lnSpc>
              <a:spcBef>
                <a:spcPts val="0"/>
              </a:spcBef>
              <a:spcAft>
                <a:spcPts val="0"/>
              </a:spcAft>
              <a:buSzPts val="1800"/>
              <a:buNone/>
              <a:defRPr b="1" i="0" sz="6000" u="none" cap="none" strike="noStrike">
                <a:solidFill>
                  <a:srgbClr val="000000"/>
                </a:solidFill>
                <a:latin typeface="Arial Black"/>
                <a:ea typeface="Arial Black"/>
                <a:cs typeface="Arial Black"/>
                <a:sym typeface="Arial Black"/>
              </a:defRPr>
            </a:lvl4pPr>
            <a:lvl5pPr indent="-228600" lvl="4" marL="2286000" marR="0" algn="ctr">
              <a:lnSpc>
                <a:spcPct val="100000"/>
              </a:lnSpc>
              <a:spcBef>
                <a:spcPts val="0"/>
              </a:spcBef>
              <a:spcAft>
                <a:spcPts val="0"/>
              </a:spcAft>
              <a:buSzPts val="1800"/>
              <a:buNone/>
              <a:defRPr b="1" i="0" sz="6000" u="none" cap="none" strike="noStrike">
                <a:solidFill>
                  <a:srgbClr val="000000"/>
                </a:solidFill>
                <a:latin typeface="Arial Black"/>
                <a:ea typeface="Arial Black"/>
                <a:cs typeface="Arial Black"/>
                <a:sym typeface="Arial Black"/>
              </a:defRPr>
            </a:lvl5pPr>
            <a:lvl6pPr indent="-228600" lvl="5" marL="27432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9pPr>
          </a:lstStyle>
          <a:p/>
        </p:txBody>
      </p:sp>
      <p:cxnSp>
        <p:nvCxnSpPr>
          <p:cNvPr id="38" name="Google Shape;38;g2a8090cc126_0_130"/>
          <p:cNvCxnSpPr/>
          <p:nvPr/>
        </p:nvCxnSpPr>
        <p:spPr>
          <a:xfrm rot="10800000">
            <a:off x="4013050" y="1569473"/>
            <a:ext cx="0" cy="3719100"/>
          </a:xfrm>
          <a:prstGeom prst="straightConnector1">
            <a:avLst/>
          </a:prstGeom>
          <a:noFill/>
          <a:ln cap="flat" cmpd="sng" w="12700">
            <a:solidFill>
              <a:srgbClr val="889FC7"/>
            </a:solidFill>
            <a:prstDash val="solid"/>
            <a:miter lim="800000"/>
            <a:headEnd len="sm" w="sm" type="none"/>
            <a:tailEnd len="sm" w="sm" type="none"/>
          </a:ln>
        </p:spPr>
      </p:cxnSp>
      <p:cxnSp>
        <p:nvCxnSpPr>
          <p:cNvPr id="39" name="Google Shape;39;g2a8090cc126_0_130"/>
          <p:cNvCxnSpPr/>
          <p:nvPr/>
        </p:nvCxnSpPr>
        <p:spPr>
          <a:xfrm rot="10800000">
            <a:off x="8178952" y="1569473"/>
            <a:ext cx="0" cy="3719100"/>
          </a:xfrm>
          <a:prstGeom prst="straightConnector1">
            <a:avLst/>
          </a:prstGeom>
          <a:noFill/>
          <a:ln cap="flat" cmpd="sng" w="12700">
            <a:solidFill>
              <a:srgbClr val="889FC7"/>
            </a:solidFill>
            <a:prstDash val="solid"/>
            <a:miter lim="800000"/>
            <a:headEnd len="sm" w="sm" type="none"/>
            <a:tailEnd len="sm" w="sm" type="none"/>
          </a:ln>
        </p:spPr>
      </p:cxnSp>
      <p:sp>
        <p:nvSpPr>
          <p:cNvPr id="40" name="Google Shape;40;g2a8090cc126_0_130"/>
          <p:cNvSpPr txBox="1"/>
          <p:nvPr>
            <p:ph idx="5" type="body"/>
          </p:nvPr>
        </p:nvSpPr>
        <p:spPr>
          <a:xfrm>
            <a:off x="168275" y="3574256"/>
            <a:ext cx="3573600" cy="10224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100000"/>
              </a:lnSpc>
              <a:spcBef>
                <a:spcPts val="0"/>
              </a:spcBef>
              <a:spcAft>
                <a:spcPts val="0"/>
              </a:spcAft>
              <a:buSzPts val="2800"/>
              <a:buNone/>
              <a:defRPr b="1" i="0" sz="1400" u="none" cap="none" strike="noStrike">
                <a:solidFill>
                  <a:srgbClr val="183158"/>
                </a:solidFill>
                <a:latin typeface="Courier New"/>
                <a:ea typeface="Courier New"/>
                <a:cs typeface="Courier New"/>
                <a:sym typeface="Courier New"/>
              </a:defRPr>
            </a:lvl1pPr>
            <a:lvl2pPr indent="-228600" lvl="1" marL="914400" marR="0" algn="ctr">
              <a:lnSpc>
                <a:spcPct val="100000"/>
              </a:lnSpc>
              <a:spcBef>
                <a:spcPts val="0"/>
              </a:spcBef>
              <a:spcAft>
                <a:spcPts val="0"/>
              </a:spcAft>
              <a:buSzPts val="2400"/>
              <a:buNone/>
              <a:defRPr b="1" i="0" sz="1400" u="none" cap="none" strike="noStrike">
                <a:solidFill>
                  <a:srgbClr val="183158"/>
                </a:solidFill>
                <a:latin typeface="Courier New"/>
                <a:ea typeface="Courier New"/>
                <a:cs typeface="Courier New"/>
                <a:sym typeface="Courier New"/>
              </a:defRPr>
            </a:lvl2pPr>
            <a:lvl3pPr indent="-228600" lvl="2" marL="1371600" marR="0" algn="ctr">
              <a:lnSpc>
                <a:spcPct val="100000"/>
              </a:lnSpc>
              <a:spcBef>
                <a:spcPts val="0"/>
              </a:spcBef>
              <a:spcAft>
                <a:spcPts val="0"/>
              </a:spcAft>
              <a:buSzPts val="2000"/>
              <a:buNone/>
              <a:defRPr b="1" i="0" sz="1400" u="none" cap="none" strike="noStrike">
                <a:solidFill>
                  <a:srgbClr val="183158"/>
                </a:solidFill>
                <a:latin typeface="Courier New"/>
                <a:ea typeface="Courier New"/>
                <a:cs typeface="Courier New"/>
                <a:sym typeface="Courier New"/>
              </a:defRPr>
            </a:lvl3pPr>
            <a:lvl4pPr indent="-228600" lvl="3" marL="1828800" marR="0" algn="ctr">
              <a:lnSpc>
                <a:spcPct val="100000"/>
              </a:lnSpc>
              <a:spcBef>
                <a:spcPts val="0"/>
              </a:spcBef>
              <a:spcAft>
                <a:spcPts val="0"/>
              </a:spcAft>
              <a:buSzPts val="1800"/>
              <a:buNone/>
              <a:defRPr b="1" i="0" sz="1400" u="none" cap="none" strike="noStrike">
                <a:solidFill>
                  <a:srgbClr val="183158"/>
                </a:solidFill>
                <a:latin typeface="Courier New"/>
                <a:ea typeface="Courier New"/>
                <a:cs typeface="Courier New"/>
                <a:sym typeface="Courier New"/>
              </a:defRPr>
            </a:lvl4pPr>
            <a:lvl5pPr indent="-228600" lvl="4" marL="2286000" marR="0" algn="ctr">
              <a:lnSpc>
                <a:spcPct val="100000"/>
              </a:lnSpc>
              <a:spcBef>
                <a:spcPts val="0"/>
              </a:spcBef>
              <a:spcAft>
                <a:spcPts val="0"/>
              </a:spcAft>
              <a:buSzPts val="1800"/>
              <a:buNone/>
              <a:defRPr b="1" i="0" sz="1400" u="none" cap="none" strike="noStrike">
                <a:solidFill>
                  <a:srgbClr val="183158"/>
                </a:solidFill>
                <a:latin typeface="Courier New"/>
                <a:ea typeface="Courier New"/>
                <a:cs typeface="Courier New"/>
                <a:sym typeface="Courier New"/>
              </a:defRPr>
            </a:lvl5pPr>
            <a:lvl6pPr indent="-228600" lvl="5" marL="27432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9pPr>
          </a:lstStyle>
          <a:p/>
        </p:txBody>
      </p:sp>
      <p:sp>
        <p:nvSpPr>
          <p:cNvPr id="41" name="Google Shape;41;g2a8090cc126_0_130"/>
          <p:cNvSpPr txBox="1"/>
          <p:nvPr>
            <p:ph idx="6" type="body"/>
          </p:nvPr>
        </p:nvSpPr>
        <p:spPr>
          <a:xfrm>
            <a:off x="4271044" y="3574256"/>
            <a:ext cx="3636600" cy="10224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100000"/>
              </a:lnSpc>
              <a:spcBef>
                <a:spcPts val="0"/>
              </a:spcBef>
              <a:spcAft>
                <a:spcPts val="0"/>
              </a:spcAft>
              <a:buSzPts val="2800"/>
              <a:buNone/>
              <a:defRPr b="1" i="0" sz="1400" u="none" cap="none" strike="noStrike">
                <a:solidFill>
                  <a:srgbClr val="183158"/>
                </a:solidFill>
                <a:latin typeface="Courier New"/>
                <a:ea typeface="Courier New"/>
                <a:cs typeface="Courier New"/>
                <a:sym typeface="Courier New"/>
              </a:defRPr>
            </a:lvl1pPr>
            <a:lvl2pPr indent="-228600" lvl="1" marL="914400" marR="0" algn="ctr">
              <a:lnSpc>
                <a:spcPct val="100000"/>
              </a:lnSpc>
              <a:spcBef>
                <a:spcPts val="0"/>
              </a:spcBef>
              <a:spcAft>
                <a:spcPts val="0"/>
              </a:spcAft>
              <a:buSzPts val="2400"/>
              <a:buNone/>
              <a:defRPr b="1" i="0" sz="1400" u="none" cap="none" strike="noStrike">
                <a:solidFill>
                  <a:srgbClr val="183158"/>
                </a:solidFill>
                <a:latin typeface="Courier New"/>
                <a:ea typeface="Courier New"/>
                <a:cs typeface="Courier New"/>
                <a:sym typeface="Courier New"/>
              </a:defRPr>
            </a:lvl2pPr>
            <a:lvl3pPr indent="-228600" lvl="2" marL="1371600" marR="0" algn="ctr">
              <a:lnSpc>
                <a:spcPct val="100000"/>
              </a:lnSpc>
              <a:spcBef>
                <a:spcPts val="0"/>
              </a:spcBef>
              <a:spcAft>
                <a:spcPts val="0"/>
              </a:spcAft>
              <a:buSzPts val="2000"/>
              <a:buNone/>
              <a:defRPr b="1" i="0" sz="1400" u="none" cap="none" strike="noStrike">
                <a:solidFill>
                  <a:srgbClr val="183158"/>
                </a:solidFill>
                <a:latin typeface="Courier New"/>
                <a:ea typeface="Courier New"/>
                <a:cs typeface="Courier New"/>
                <a:sym typeface="Courier New"/>
              </a:defRPr>
            </a:lvl3pPr>
            <a:lvl4pPr indent="-228600" lvl="3" marL="1828800" marR="0" algn="ctr">
              <a:lnSpc>
                <a:spcPct val="100000"/>
              </a:lnSpc>
              <a:spcBef>
                <a:spcPts val="0"/>
              </a:spcBef>
              <a:spcAft>
                <a:spcPts val="0"/>
              </a:spcAft>
              <a:buSzPts val="1800"/>
              <a:buNone/>
              <a:defRPr b="1" i="0" sz="1400" u="none" cap="none" strike="noStrike">
                <a:solidFill>
                  <a:srgbClr val="183158"/>
                </a:solidFill>
                <a:latin typeface="Courier New"/>
                <a:ea typeface="Courier New"/>
                <a:cs typeface="Courier New"/>
                <a:sym typeface="Courier New"/>
              </a:defRPr>
            </a:lvl4pPr>
            <a:lvl5pPr indent="-228600" lvl="4" marL="2286000" marR="0" algn="ctr">
              <a:lnSpc>
                <a:spcPct val="100000"/>
              </a:lnSpc>
              <a:spcBef>
                <a:spcPts val="0"/>
              </a:spcBef>
              <a:spcAft>
                <a:spcPts val="0"/>
              </a:spcAft>
              <a:buSzPts val="1800"/>
              <a:buNone/>
              <a:defRPr b="1" i="0" sz="1400" u="none" cap="none" strike="noStrike">
                <a:solidFill>
                  <a:srgbClr val="183158"/>
                </a:solidFill>
                <a:latin typeface="Courier New"/>
                <a:ea typeface="Courier New"/>
                <a:cs typeface="Courier New"/>
                <a:sym typeface="Courier New"/>
              </a:defRPr>
            </a:lvl5pPr>
            <a:lvl6pPr indent="-228600" lvl="5" marL="27432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9pPr>
          </a:lstStyle>
          <a:p/>
        </p:txBody>
      </p:sp>
      <p:sp>
        <p:nvSpPr>
          <p:cNvPr id="42" name="Google Shape;42;g2a8090cc126_0_130"/>
          <p:cNvSpPr txBox="1"/>
          <p:nvPr>
            <p:ph idx="7" type="body"/>
          </p:nvPr>
        </p:nvSpPr>
        <p:spPr>
          <a:xfrm>
            <a:off x="8397875" y="3574256"/>
            <a:ext cx="3636600" cy="10224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100000"/>
              </a:lnSpc>
              <a:spcBef>
                <a:spcPts val="0"/>
              </a:spcBef>
              <a:spcAft>
                <a:spcPts val="0"/>
              </a:spcAft>
              <a:buSzPts val="2800"/>
              <a:buNone/>
              <a:defRPr b="1" i="0" sz="1400" u="none" cap="none" strike="noStrike">
                <a:solidFill>
                  <a:srgbClr val="183158"/>
                </a:solidFill>
                <a:latin typeface="Courier New"/>
                <a:ea typeface="Courier New"/>
                <a:cs typeface="Courier New"/>
                <a:sym typeface="Courier New"/>
              </a:defRPr>
            </a:lvl1pPr>
            <a:lvl2pPr indent="-228600" lvl="1" marL="914400" marR="0" algn="ctr">
              <a:lnSpc>
                <a:spcPct val="100000"/>
              </a:lnSpc>
              <a:spcBef>
                <a:spcPts val="0"/>
              </a:spcBef>
              <a:spcAft>
                <a:spcPts val="0"/>
              </a:spcAft>
              <a:buSzPts val="2400"/>
              <a:buNone/>
              <a:defRPr b="1" i="0" sz="1400" u="none" cap="none" strike="noStrike">
                <a:solidFill>
                  <a:srgbClr val="183158"/>
                </a:solidFill>
                <a:latin typeface="Courier New"/>
                <a:ea typeface="Courier New"/>
                <a:cs typeface="Courier New"/>
                <a:sym typeface="Courier New"/>
              </a:defRPr>
            </a:lvl2pPr>
            <a:lvl3pPr indent="-228600" lvl="2" marL="1371600" marR="0" algn="ctr">
              <a:lnSpc>
                <a:spcPct val="100000"/>
              </a:lnSpc>
              <a:spcBef>
                <a:spcPts val="0"/>
              </a:spcBef>
              <a:spcAft>
                <a:spcPts val="0"/>
              </a:spcAft>
              <a:buSzPts val="2000"/>
              <a:buNone/>
              <a:defRPr b="1" i="0" sz="1400" u="none" cap="none" strike="noStrike">
                <a:solidFill>
                  <a:srgbClr val="183158"/>
                </a:solidFill>
                <a:latin typeface="Courier New"/>
                <a:ea typeface="Courier New"/>
                <a:cs typeface="Courier New"/>
                <a:sym typeface="Courier New"/>
              </a:defRPr>
            </a:lvl3pPr>
            <a:lvl4pPr indent="-228600" lvl="3" marL="1828800" marR="0" algn="ctr">
              <a:lnSpc>
                <a:spcPct val="100000"/>
              </a:lnSpc>
              <a:spcBef>
                <a:spcPts val="0"/>
              </a:spcBef>
              <a:spcAft>
                <a:spcPts val="0"/>
              </a:spcAft>
              <a:buSzPts val="1800"/>
              <a:buNone/>
              <a:defRPr b="1" i="0" sz="1400" u="none" cap="none" strike="noStrike">
                <a:solidFill>
                  <a:srgbClr val="183158"/>
                </a:solidFill>
                <a:latin typeface="Courier New"/>
                <a:ea typeface="Courier New"/>
                <a:cs typeface="Courier New"/>
                <a:sym typeface="Courier New"/>
              </a:defRPr>
            </a:lvl4pPr>
            <a:lvl5pPr indent="-228600" lvl="4" marL="2286000" marR="0" algn="ctr">
              <a:lnSpc>
                <a:spcPct val="100000"/>
              </a:lnSpc>
              <a:spcBef>
                <a:spcPts val="0"/>
              </a:spcBef>
              <a:spcAft>
                <a:spcPts val="0"/>
              </a:spcAft>
              <a:buSzPts val="1800"/>
              <a:buNone/>
              <a:defRPr b="1" i="0" sz="1400" u="none" cap="none" strike="noStrike">
                <a:solidFill>
                  <a:srgbClr val="183158"/>
                </a:solidFill>
                <a:latin typeface="Courier New"/>
                <a:ea typeface="Courier New"/>
                <a:cs typeface="Courier New"/>
                <a:sym typeface="Courier New"/>
              </a:defRPr>
            </a:lvl5pPr>
            <a:lvl6pPr indent="-228600" lvl="5" marL="27432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9pPr>
          </a:lstStyle>
          <a:p/>
        </p:txBody>
      </p:sp>
      <p:sp>
        <p:nvSpPr>
          <p:cNvPr id="43" name="Google Shape;43;g2a8090cc126_0_130"/>
          <p:cNvSpPr txBox="1"/>
          <p:nvPr>
            <p:ph idx="8" type="body"/>
          </p:nvPr>
        </p:nvSpPr>
        <p:spPr>
          <a:xfrm>
            <a:off x="10144125" y="6546850"/>
            <a:ext cx="1943100" cy="219000"/>
          </a:xfrm>
          <a:prstGeom prst="rect">
            <a:avLst/>
          </a:prstGeom>
          <a:noFill/>
          <a:ln>
            <a:noFill/>
          </a:ln>
        </p:spPr>
        <p:txBody>
          <a:bodyPr anchorCtr="0" anchor="t" bIns="45700" lIns="91425" spcFirstLastPara="1" rIns="91425" wrap="square" tIns="45700">
            <a:normAutofit/>
          </a:bodyPr>
          <a:lstStyle>
            <a:lvl1pPr indent="-228600" lvl="0" marL="457200" marR="0" algn="r">
              <a:lnSpc>
                <a:spcPct val="100000"/>
              </a:lnSpc>
              <a:spcBef>
                <a:spcPts val="0"/>
              </a:spcBef>
              <a:spcAft>
                <a:spcPts val="0"/>
              </a:spcAft>
              <a:buSzPts val="2800"/>
              <a:buNone/>
              <a:defRPr b="0" i="0" sz="700" u="none" cap="none" strike="noStrike">
                <a:solidFill>
                  <a:srgbClr val="183158"/>
                </a:solidFill>
                <a:latin typeface="Courier New"/>
                <a:ea typeface="Courier New"/>
                <a:cs typeface="Courier New"/>
                <a:sym typeface="Courier New"/>
              </a:defRPr>
            </a:lvl1pPr>
            <a:lvl2pPr indent="-228600" lvl="1" marL="914400" marR="0" algn="l">
              <a:lnSpc>
                <a:spcPct val="100000"/>
              </a:lnSpc>
              <a:spcBef>
                <a:spcPts val="0"/>
              </a:spcBef>
              <a:spcAft>
                <a:spcPts val="0"/>
              </a:spcAft>
              <a:buSzPts val="2400"/>
              <a:buNone/>
              <a:defRPr b="0" i="0" sz="700" u="none" cap="none" strike="noStrike">
                <a:solidFill>
                  <a:schemeClr val="lt1"/>
                </a:solidFill>
                <a:latin typeface="Courier New"/>
                <a:ea typeface="Courier New"/>
                <a:cs typeface="Courier New"/>
                <a:sym typeface="Courier New"/>
              </a:defRPr>
            </a:lvl2pPr>
            <a:lvl3pPr indent="-228600" lvl="2" marL="1371600" marR="0" algn="l">
              <a:lnSpc>
                <a:spcPct val="100000"/>
              </a:lnSpc>
              <a:spcBef>
                <a:spcPts val="0"/>
              </a:spcBef>
              <a:spcAft>
                <a:spcPts val="0"/>
              </a:spcAft>
              <a:buSzPts val="2000"/>
              <a:buNone/>
              <a:defRPr b="0" i="0" sz="700" u="none" cap="none" strike="noStrike">
                <a:solidFill>
                  <a:schemeClr val="lt1"/>
                </a:solidFill>
                <a:latin typeface="Courier New"/>
                <a:ea typeface="Courier New"/>
                <a:cs typeface="Courier New"/>
                <a:sym typeface="Courier New"/>
              </a:defRPr>
            </a:lvl3pPr>
            <a:lvl4pPr indent="-228600" lvl="3" marL="1828800" marR="0" algn="l">
              <a:lnSpc>
                <a:spcPct val="100000"/>
              </a:lnSpc>
              <a:spcBef>
                <a:spcPts val="0"/>
              </a:spcBef>
              <a:spcAft>
                <a:spcPts val="0"/>
              </a:spcAft>
              <a:buSzPts val="1800"/>
              <a:buNone/>
              <a:defRPr b="0" i="0" sz="700" u="none" cap="none" strike="noStrike">
                <a:solidFill>
                  <a:schemeClr val="lt1"/>
                </a:solidFill>
                <a:latin typeface="Courier New"/>
                <a:ea typeface="Courier New"/>
                <a:cs typeface="Courier New"/>
                <a:sym typeface="Courier New"/>
              </a:defRPr>
            </a:lvl4pPr>
            <a:lvl5pPr indent="-228600" lvl="4" marL="2286000" marR="0" algn="l">
              <a:lnSpc>
                <a:spcPct val="100000"/>
              </a:lnSpc>
              <a:spcBef>
                <a:spcPts val="0"/>
              </a:spcBef>
              <a:spcAft>
                <a:spcPts val="0"/>
              </a:spcAft>
              <a:buSzPts val="1800"/>
              <a:buNone/>
              <a:defRPr b="0" i="0" sz="700" u="none" cap="none" strike="noStrike">
                <a:solidFill>
                  <a:schemeClr val="lt1"/>
                </a:solidFill>
                <a:latin typeface="Courier New"/>
                <a:ea typeface="Courier New"/>
                <a:cs typeface="Courier New"/>
                <a:sym typeface="Courier New"/>
              </a:defRPr>
            </a:lvl5pPr>
            <a:lvl6pPr indent="-228600" lvl="5" marL="27432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SzPts val="18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4" name="Shape 44"/>
        <p:cNvGrpSpPr/>
        <p:nvPr/>
      </p:nvGrpSpPr>
      <p:grpSpPr>
        <a:xfrm>
          <a:off x="0" y="0"/>
          <a:ext cx="0" cy="0"/>
          <a:chOff x="0" y="0"/>
          <a:chExt cx="0" cy="0"/>
        </a:xfrm>
      </p:grpSpPr>
      <p:sp>
        <p:nvSpPr>
          <p:cNvPr id="45" name="Google Shape;45;p8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1314D"/>
              </a:buClr>
              <a:buSzPts val="4400"/>
              <a:buFont typeface="Montserrat Medium"/>
              <a:buNone/>
              <a:defRPr>
                <a:solidFill>
                  <a:srgbClr val="21314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5"/>
          <p:cNvSpPr/>
          <p:nvPr/>
        </p:nvSpPr>
        <p:spPr>
          <a:xfrm>
            <a:off x="0" y="6265543"/>
            <a:ext cx="12192000" cy="601701"/>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 name="Google Shape;47;p8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5"/>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9" name="Google Shape;49;p8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0" name="Google Shape;50;p85"/>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51" name="Google Shape;51;p85"/>
          <p:cNvSpPr txBox="1"/>
          <p:nvPr/>
        </p:nvSpPr>
        <p:spPr>
          <a:xfrm>
            <a:off x="6515101" y="6388039"/>
            <a:ext cx="5286582"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MINES</a:t>
            </a:r>
            <a:r>
              <a:rPr b="1" i="0" lang="en-US" sz="1800" u="none" cap="none" strike="noStrike">
                <a:solidFill>
                  <a:srgbClr val="D2492A"/>
                </a:solidFill>
                <a:latin typeface="Arial"/>
                <a:ea typeface="Arial"/>
                <a:cs typeface="Arial"/>
                <a:sym typeface="Arial"/>
              </a:rPr>
              <a:t>.</a:t>
            </a:r>
            <a:r>
              <a:rPr b="0" i="0" lang="en-US" sz="1800" u="none" cap="none" strike="noStrike">
                <a:solidFill>
                  <a:srgbClr val="92A2BD"/>
                </a:solidFill>
                <a:latin typeface="Arial"/>
                <a:ea typeface="Arial"/>
                <a:cs typeface="Arial"/>
                <a:sym typeface="Arial"/>
              </a:rPr>
              <a:t>EDU</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bg>
      <p:bgPr>
        <a:solidFill>
          <a:srgbClr val="21314D"/>
        </a:solidFill>
      </p:bgPr>
    </p:bg>
    <p:spTree>
      <p:nvGrpSpPr>
        <p:cNvPr id="52" name="Shape 52"/>
        <p:cNvGrpSpPr/>
        <p:nvPr/>
      </p:nvGrpSpPr>
      <p:grpSpPr>
        <a:xfrm>
          <a:off x="0" y="0"/>
          <a:ext cx="0" cy="0"/>
          <a:chOff x="0" y="0"/>
          <a:chExt cx="0" cy="0"/>
        </a:xfrm>
      </p:grpSpPr>
      <p:sp>
        <p:nvSpPr>
          <p:cNvPr id="53" name="Google Shape;53;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Montserrat Medium"/>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8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5" name="Google Shape;55;p8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6" name="Google Shape;56;p86"/>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57" name="Google Shape;57;p86"/>
          <p:cNvSpPr/>
          <p:nvPr/>
        </p:nvSpPr>
        <p:spPr>
          <a:xfrm>
            <a:off x="0" y="6265543"/>
            <a:ext cx="12192000" cy="601701"/>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 name="Google Shape;58;p86"/>
          <p:cNvSpPr txBox="1"/>
          <p:nvPr/>
        </p:nvSpPr>
        <p:spPr>
          <a:xfrm>
            <a:off x="6003471" y="6388039"/>
            <a:ext cx="5798211"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MINES</a:t>
            </a:r>
            <a:r>
              <a:rPr b="1" i="0" lang="en-US" sz="1800" u="none" cap="none" strike="noStrike">
                <a:solidFill>
                  <a:srgbClr val="D2492A"/>
                </a:solidFill>
                <a:latin typeface="Arial"/>
                <a:ea typeface="Arial"/>
                <a:cs typeface="Arial"/>
                <a:sym typeface="Arial"/>
              </a:rPr>
              <a:t>.</a:t>
            </a:r>
            <a:r>
              <a:rPr b="0" i="0" lang="en-US" sz="1800" u="none" cap="none" strike="noStrike">
                <a:solidFill>
                  <a:srgbClr val="92A2BD"/>
                </a:solidFill>
                <a:latin typeface="Arial"/>
                <a:ea typeface="Arial"/>
                <a:cs typeface="Arial"/>
                <a:sym typeface="Arial"/>
              </a:rPr>
              <a:t>EDU</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rgbClr val="21314D"/>
        </a:solidFill>
      </p:bgPr>
    </p:bg>
    <p:spTree>
      <p:nvGrpSpPr>
        <p:cNvPr id="59" name="Shape 59"/>
        <p:cNvGrpSpPr/>
        <p:nvPr/>
      </p:nvGrpSpPr>
      <p:grpSpPr>
        <a:xfrm>
          <a:off x="0" y="0"/>
          <a:ext cx="0" cy="0"/>
          <a:chOff x="0" y="0"/>
          <a:chExt cx="0" cy="0"/>
        </a:xfrm>
      </p:grpSpPr>
      <p:sp>
        <p:nvSpPr>
          <p:cNvPr id="60" name="Google Shape;60;p8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Montserrat Medium"/>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87"/>
          <p:cNvSpPr/>
          <p:nvPr/>
        </p:nvSpPr>
        <p:spPr>
          <a:xfrm>
            <a:off x="0" y="6265543"/>
            <a:ext cx="12192000" cy="601701"/>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 name="Google Shape;62;p8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87"/>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4" name="Google Shape;64;p87"/>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5" name="Google Shape;65;p87"/>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66" name="Google Shape;66;p87"/>
          <p:cNvSpPr txBox="1"/>
          <p:nvPr/>
        </p:nvSpPr>
        <p:spPr>
          <a:xfrm>
            <a:off x="6515101" y="6388039"/>
            <a:ext cx="5286582"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MINES</a:t>
            </a:r>
            <a:r>
              <a:rPr b="1" i="0" lang="en-US" sz="1800" u="none" cap="none" strike="noStrike">
                <a:solidFill>
                  <a:srgbClr val="D2492A"/>
                </a:solidFill>
                <a:latin typeface="Arial"/>
                <a:ea typeface="Arial"/>
                <a:cs typeface="Arial"/>
                <a:sym typeface="Arial"/>
              </a:rPr>
              <a:t>.</a:t>
            </a:r>
            <a:r>
              <a:rPr b="0" i="0" lang="en-US" sz="1800" u="none" cap="none" strike="noStrike">
                <a:solidFill>
                  <a:srgbClr val="92A2BD"/>
                </a:solidFill>
                <a:latin typeface="Arial"/>
                <a:ea typeface="Arial"/>
                <a:cs typeface="Arial"/>
                <a:sym typeface="Arial"/>
              </a:rPr>
              <a:t>EDU</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7" name="Shape 67"/>
        <p:cNvGrpSpPr/>
        <p:nvPr/>
      </p:nvGrpSpPr>
      <p:grpSpPr>
        <a:xfrm>
          <a:off x="0" y="0"/>
          <a:ext cx="0" cy="0"/>
          <a:chOff x="0" y="0"/>
          <a:chExt cx="0" cy="0"/>
        </a:xfrm>
      </p:grpSpPr>
      <p:sp>
        <p:nvSpPr>
          <p:cNvPr id="68" name="Google Shape;68;p88"/>
          <p:cNvSpPr/>
          <p:nvPr/>
        </p:nvSpPr>
        <p:spPr>
          <a:xfrm>
            <a:off x="0" y="-1"/>
            <a:ext cx="12192000" cy="6265545"/>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 name="Google Shape;69;p8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400"/>
              <a:buFont typeface="Montserrat Medium"/>
              <a:buNone/>
              <a:defRPr b="0" i="0" sz="4400">
                <a:solidFill>
                  <a:schemeClr val="lt1"/>
                </a:solidFill>
                <a:latin typeface="Montserrat Medium"/>
                <a:ea typeface="Montserrat Medium"/>
                <a:cs typeface="Montserrat Medium"/>
                <a:sym typeface="Montserrat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92A2BD"/>
              </a:buClr>
              <a:buSzPts val="2400"/>
              <a:buNone/>
              <a:defRPr b="0" i="0" sz="2400">
                <a:solidFill>
                  <a:srgbClr val="92A2BD"/>
                </a:solidFill>
                <a:latin typeface="Arial"/>
                <a:ea typeface="Arial"/>
                <a:cs typeface="Arial"/>
                <a:sym typeface="Aria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71" name="Google Shape;71;p88"/>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2" name="Google Shape;72;p88"/>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3" name="Google Shape;73;p88"/>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74" name="Google Shape;74;p88"/>
          <p:cNvSpPr txBox="1"/>
          <p:nvPr/>
        </p:nvSpPr>
        <p:spPr>
          <a:xfrm>
            <a:off x="6564087" y="6399991"/>
            <a:ext cx="5237596"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rgbClr val="21314D"/>
                </a:solidFill>
                <a:latin typeface="Arial"/>
                <a:ea typeface="Arial"/>
                <a:cs typeface="Arial"/>
                <a:sym typeface="Arial"/>
              </a:rPr>
              <a:t>MINES</a:t>
            </a:r>
            <a:r>
              <a:rPr b="1" i="0" lang="en-US" sz="1800" u="none" cap="none" strike="noStrike">
                <a:solidFill>
                  <a:srgbClr val="D2492A"/>
                </a:solidFill>
                <a:latin typeface="Arial"/>
                <a:ea typeface="Arial"/>
                <a:cs typeface="Arial"/>
                <a:sym typeface="Arial"/>
              </a:rPr>
              <a:t>.</a:t>
            </a:r>
            <a:r>
              <a:rPr b="0" i="0" lang="en-US" sz="1800" u="none" cap="none" strike="noStrike">
                <a:solidFill>
                  <a:srgbClr val="92A2BD"/>
                </a:solidFill>
                <a:latin typeface="Arial"/>
                <a:ea typeface="Arial"/>
                <a:cs typeface="Arial"/>
                <a:sym typeface="Arial"/>
              </a:rPr>
              <a:t>EDU</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9" Type="http://schemas.openxmlformats.org/officeDocument/2006/relationships/theme" Target="../theme/theme4.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17.png"/><Relationship Id="rId3" Type="http://schemas.openxmlformats.org/officeDocument/2006/relationships/image" Target="../media/image10.png"/><Relationship Id="rId4" Type="http://schemas.openxmlformats.org/officeDocument/2006/relationships/slideLayout" Target="../slideLayouts/slideLayout37.xml"/><Relationship Id="rId5" Type="http://schemas.openxmlformats.org/officeDocument/2006/relationships/theme" Target="../theme/theme2.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theme" Target="../theme/theme3.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25.png"/><Relationship Id="rId3" Type="http://schemas.openxmlformats.org/officeDocument/2006/relationships/image" Target="../media/image15.png"/><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21314D"/>
              </a:buClr>
              <a:buSzPts val="4400"/>
              <a:buFont typeface="Montserrat Medium"/>
              <a:buNone/>
              <a:defRPr b="0" i="0" sz="4400" u="none" cap="none" strike="noStrike">
                <a:solidFill>
                  <a:srgbClr val="21314D"/>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8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3" name="Shape 213"/>
        <p:cNvGrpSpPr/>
        <p:nvPr/>
      </p:nvGrpSpPr>
      <p:grpSpPr>
        <a:xfrm>
          <a:off x="0" y="0"/>
          <a:ext cx="0" cy="0"/>
          <a:chOff x="0" y="0"/>
          <a:chExt cx="0" cy="0"/>
        </a:xfrm>
      </p:grpSpPr>
      <p:sp>
        <p:nvSpPr>
          <p:cNvPr id="214" name="Google Shape;214;g2a8442e97b9_0_238"/>
          <p:cNvSpPr/>
          <p:nvPr/>
        </p:nvSpPr>
        <p:spPr>
          <a:xfrm>
            <a:off x="0" y="0"/>
            <a:ext cx="12192000" cy="6858000"/>
          </a:xfrm>
          <a:prstGeom prst="rect">
            <a:avLst/>
          </a:prstGeom>
          <a:solidFill>
            <a:srgbClr val="0623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6" name="Shape 266"/>
        <p:cNvGrpSpPr/>
        <p:nvPr/>
      </p:nvGrpSpPr>
      <p:grpSpPr>
        <a:xfrm>
          <a:off x="0" y="0"/>
          <a:ext cx="0" cy="0"/>
          <a:chOff x="0" y="0"/>
          <a:chExt cx="0" cy="0"/>
        </a:xfrm>
      </p:grpSpPr>
      <p:sp>
        <p:nvSpPr>
          <p:cNvPr id="267" name="Google Shape;267;p12"/>
          <p:cNvSpPr/>
          <p:nvPr/>
        </p:nvSpPr>
        <p:spPr>
          <a:xfrm>
            <a:off x="0" y="0"/>
            <a:ext cx="12192000" cy="6858000"/>
          </a:xfrm>
          <a:prstGeom prst="rect">
            <a:avLst/>
          </a:prstGeom>
          <a:solidFill>
            <a:srgbClr val="889FC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Shape&#10;&#10;Description automatically generated with low confidence" id="268" name="Google Shape;268;p12"/>
          <p:cNvPicPr preferRelativeResize="0"/>
          <p:nvPr/>
        </p:nvPicPr>
        <p:blipFill rotWithShape="1">
          <a:blip r:embed="rId1">
            <a:alphaModFix/>
          </a:blip>
          <a:srcRect b="-2" l="0" r="0" t="0"/>
          <a:stretch/>
        </p:blipFill>
        <p:spPr>
          <a:xfrm flipH="1">
            <a:off x="1" y="441328"/>
            <a:ext cx="608890" cy="1549329"/>
          </a:xfrm>
          <a:prstGeom prst="rect">
            <a:avLst/>
          </a:prstGeom>
          <a:noFill/>
          <a:ln>
            <a:noFill/>
          </a:ln>
        </p:spPr>
      </p:pic>
      <p:pic>
        <p:nvPicPr>
          <p:cNvPr id="269" name="Google Shape;269;p12"/>
          <p:cNvPicPr preferRelativeResize="0"/>
          <p:nvPr/>
        </p:nvPicPr>
        <p:blipFill rotWithShape="1">
          <a:blip r:embed="rId2">
            <a:alphaModFix/>
          </a:blip>
          <a:srcRect b="0" l="0" r="0" t="0"/>
          <a:stretch/>
        </p:blipFill>
        <p:spPr>
          <a:xfrm flipH="1">
            <a:off x="0" y="0"/>
            <a:ext cx="358770" cy="1371601"/>
          </a:xfrm>
          <a:prstGeom prst="rect">
            <a:avLst/>
          </a:prstGeom>
          <a:noFill/>
          <a:ln>
            <a:noFill/>
          </a:ln>
        </p:spPr>
      </p:pic>
      <p:pic>
        <p:nvPicPr>
          <p:cNvPr descr="A picture containing shoji, window, standing&#10;&#10;Description automatically generated" id="270" name="Google Shape;270;p12"/>
          <p:cNvPicPr preferRelativeResize="0"/>
          <p:nvPr/>
        </p:nvPicPr>
        <p:blipFill rotWithShape="1">
          <a:blip r:embed="rId3">
            <a:alphaModFix/>
          </a:blip>
          <a:srcRect b="0" l="0" r="0" t="0"/>
          <a:stretch/>
        </p:blipFill>
        <p:spPr>
          <a:xfrm rot="10800000">
            <a:off x="1" y="1"/>
            <a:ext cx="1856509" cy="53192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7"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6" name="Shape 276"/>
        <p:cNvGrpSpPr/>
        <p:nvPr/>
      </p:nvGrpSpPr>
      <p:grpSpPr>
        <a:xfrm>
          <a:off x="0" y="0"/>
          <a:ext cx="0" cy="0"/>
          <a:chOff x="0" y="0"/>
          <a:chExt cx="0" cy="0"/>
        </a:xfrm>
      </p:grpSpPr>
      <p:sp>
        <p:nvSpPr>
          <p:cNvPr id="277" name="Google Shape;277;p9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21314D"/>
              </a:buClr>
              <a:buSzPts val="4400"/>
              <a:buFont typeface="Montserrat Medium"/>
              <a:buNone/>
              <a:defRPr b="0" i="0" sz="4400" u="none" cap="none" strike="noStrike">
                <a:solidFill>
                  <a:srgbClr val="21314D"/>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78" name="Google Shape;278;p9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8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3" name="Shape 283"/>
        <p:cNvGrpSpPr/>
        <p:nvPr/>
      </p:nvGrpSpPr>
      <p:grpSpPr>
        <a:xfrm>
          <a:off x="0" y="0"/>
          <a:ext cx="0" cy="0"/>
          <a:chOff x="0" y="0"/>
          <a:chExt cx="0" cy="0"/>
        </a:xfrm>
      </p:grpSpPr>
      <p:pic>
        <p:nvPicPr>
          <p:cNvPr descr="Shape&#10;&#10;Description automatically generated with low confidence" id="284" name="Google Shape;284;g2a8442e97b9_0_424"/>
          <p:cNvPicPr preferRelativeResize="0"/>
          <p:nvPr/>
        </p:nvPicPr>
        <p:blipFill rotWithShape="1">
          <a:blip r:embed="rId1">
            <a:alphaModFix/>
          </a:blip>
          <a:srcRect b="0" l="0" r="0" t="0"/>
          <a:stretch/>
        </p:blipFill>
        <p:spPr>
          <a:xfrm>
            <a:off x="11590317" y="441327"/>
            <a:ext cx="601683" cy="1549329"/>
          </a:xfrm>
          <a:prstGeom prst="rect">
            <a:avLst/>
          </a:prstGeom>
          <a:noFill/>
          <a:ln>
            <a:noFill/>
          </a:ln>
        </p:spPr>
      </p:pic>
      <p:pic>
        <p:nvPicPr>
          <p:cNvPr id="285" name="Google Shape;285;g2a8442e97b9_0_424"/>
          <p:cNvPicPr preferRelativeResize="0"/>
          <p:nvPr/>
        </p:nvPicPr>
        <p:blipFill rotWithShape="1">
          <a:blip r:embed="rId2">
            <a:alphaModFix/>
          </a:blip>
          <a:srcRect b="0" l="0" r="0" t="0"/>
          <a:stretch/>
        </p:blipFill>
        <p:spPr>
          <a:xfrm>
            <a:off x="11837475" y="-1"/>
            <a:ext cx="354524" cy="1371601"/>
          </a:xfrm>
          <a:prstGeom prst="rect">
            <a:avLst/>
          </a:prstGeom>
          <a:noFill/>
          <a:ln>
            <a:noFill/>
          </a:ln>
        </p:spPr>
      </p:pic>
      <p:pic>
        <p:nvPicPr>
          <p:cNvPr descr="A picture containing shoji, window, standing&#10;&#10;Description automatically generated" id="286" name="Google Shape;286;g2a8442e97b9_0_424"/>
          <p:cNvPicPr preferRelativeResize="0"/>
          <p:nvPr/>
        </p:nvPicPr>
        <p:blipFill rotWithShape="1">
          <a:blip r:embed="rId3">
            <a:alphaModFix/>
          </a:blip>
          <a:srcRect b="0" l="0" r="0" t="0"/>
          <a:stretch/>
        </p:blipFill>
        <p:spPr>
          <a:xfrm flipH="1" rot="10800000">
            <a:off x="10357465" y="0"/>
            <a:ext cx="1834535" cy="53192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1" r:id="rId4"/>
    <p:sldLayoutId id="2147483692" r:id="rId5"/>
    <p:sldLayoutId id="2147483693" r:id="rId6"/>
    <p:sldLayoutId id="214748369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3.xml"/><Relationship Id="rId3"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7.png"/><Relationship Id="rId4" Type="http://schemas.openxmlformats.org/officeDocument/2006/relationships/image" Target="../media/image43.png"/><Relationship Id="rId5" Type="http://schemas.openxmlformats.org/officeDocument/2006/relationships/image" Target="../media/image36.png"/><Relationship Id="rId6"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7.png"/><Relationship Id="rId4" Type="http://schemas.openxmlformats.org/officeDocument/2006/relationships/image" Target="../media/image44.png"/><Relationship Id="rId5" Type="http://schemas.openxmlformats.org/officeDocument/2006/relationships/image" Target="../media/image5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48.png"/><Relationship Id="rId4" Type="http://schemas.openxmlformats.org/officeDocument/2006/relationships/image" Target="../media/image32.png"/><Relationship Id="rId5"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8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9.png"/><Relationship Id="rId4" Type="http://schemas.openxmlformats.org/officeDocument/2006/relationships/image" Target="../media/image18.png"/><Relationship Id="rId5" Type="http://schemas.openxmlformats.org/officeDocument/2006/relationships/image" Target="../media/image11.png"/><Relationship Id="rId6"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5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image" Target="../media/image6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3.xml"/><Relationship Id="rId3"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 Id="rId3" Type="http://schemas.openxmlformats.org/officeDocument/2006/relationships/comments" Target="../comments/commen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62.jpg"/><Relationship Id="rId4" Type="http://schemas.openxmlformats.org/officeDocument/2006/relationships/image" Target="../media/image53.jpg"/><Relationship Id="rId5" Type="http://schemas.openxmlformats.org/officeDocument/2006/relationships/image" Target="../media/image6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6.xml"/><Relationship Id="rId3"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2.xml"/><Relationship Id="rId3" Type="http://schemas.openxmlformats.org/officeDocument/2006/relationships/hyperlink" Target="https://www.mines.edu/institutional-equity-title-ix/on-and-off-campus-resources/"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49.png"/><Relationship Id="rId4" Type="http://schemas.openxmlformats.org/officeDocument/2006/relationships/image" Target="../media/image58.png"/><Relationship Id="rId5" Type="http://schemas.openxmlformats.org/officeDocument/2006/relationships/image" Target="../media/image51.png"/><Relationship Id="rId6" Type="http://schemas.openxmlformats.org/officeDocument/2006/relationships/image" Target="../media/image61.png"/><Relationship Id="rId7" Type="http://schemas.openxmlformats.org/officeDocument/2006/relationships/image" Target="../media/image5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0.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7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6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7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7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6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6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0.xml"/><Relationship Id="rId3" Type="http://schemas.openxmlformats.org/officeDocument/2006/relationships/image" Target="../media/image63.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6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7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5.xml"/><Relationship Id="rId3" Type="http://schemas.openxmlformats.org/officeDocument/2006/relationships/image" Target="../media/image70.png"/><Relationship Id="rId4" Type="http://schemas.openxmlformats.org/officeDocument/2006/relationships/hyperlink" Target="https://www.mines.edu/institutional-equity-title-ix/"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2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69.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7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27.png"/><Relationship Id="rId5" Type="http://schemas.openxmlformats.org/officeDocument/2006/relationships/image" Target="../media/image3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7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7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7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4.xml"/><Relationship Id="rId3" Type="http://schemas.openxmlformats.org/officeDocument/2006/relationships/image" Target="../media/image7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hyperlink" Target="https://www.ncbi.nlm.nih.gov/pmc/articles/PMC5695602/" TargetMode="External"/><Relationship Id="rId4" Type="http://schemas.openxmlformats.org/officeDocument/2006/relationships/hyperlink" Target="https://doi.org/10.1086/704543"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1"/>
          <p:cNvSpPr txBox="1"/>
          <p:nvPr>
            <p:ph idx="1" type="subTitle"/>
          </p:nvPr>
        </p:nvSpPr>
        <p:spPr>
          <a:xfrm>
            <a:off x="474725" y="2716750"/>
            <a:ext cx="10273800" cy="2350500"/>
          </a:xfrm>
          <a:prstGeom prst="rect">
            <a:avLst/>
          </a:prstGeom>
          <a:noFill/>
          <a:ln>
            <a:noFill/>
          </a:ln>
        </p:spPr>
        <p:txBody>
          <a:bodyPr anchorCtr="0" anchor="t" bIns="45700" lIns="91425" spcFirstLastPara="1" rIns="91425" wrap="square" tIns="45700">
            <a:noAutofit/>
          </a:bodyPr>
          <a:lstStyle/>
          <a:p>
            <a:pPr indent="0" lvl="0" marL="0" rtl="0" algn="l">
              <a:lnSpc>
                <a:spcPct val="110000"/>
              </a:lnSpc>
              <a:spcBef>
                <a:spcPts val="0"/>
              </a:spcBef>
              <a:spcAft>
                <a:spcPts val="0"/>
              </a:spcAft>
              <a:buClr>
                <a:schemeClr val="lt1"/>
              </a:buClr>
              <a:buSzPts val="2400"/>
              <a:buNone/>
            </a:pPr>
            <a:r>
              <a:rPr b="1" lang="en-US" sz="2200">
                <a:latin typeface="Arial"/>
                <a:ea typeface="Arial"/>
                <a:cs typeface="Arial"/>
                <a:sym typeface="Arial"/>
              </a:rPr>
              <a:t>Sareen Lambright Dale</a:t>
            </a:r>
            <a:r>
              <a:rPr lang="en-US" sz="2200">
                <a:latin typeface="Arial"/>
                <a:ea typeface="Arial"/>
                <a:cs typeface="Arial"/>
                <a:sym typeface="Arial"/>
              </a:rPr>
              <a:t>, Associate Director, SHAPE | Dean of Students Office</a:t>
            </a:r>
            <a:endParaRPr sz="2200">
              <a:latin typeface="Arial"/>
              <a:ea typeface="Arial"/>
              <a:cs typeface="Arial"/>
              <a:sym typeface="Arial"/>
            </a:endParaRPr>
          </a:p>
          <a:p>
            <a:pPr indent="0" lvl="0" marL="0" rtl="0" algn="l">
              <a:lnSpc>
                <a:spcPct val="110000"/>
              </a:lnSpc>
              <a:spcBef>
                <a:spcPts val="0"/>
              </a:spcBef>
              <a:spcAft>
                <a:spcPts val="0"/>
              </a:spcAft>
              <a:buClr>
                <a:schemeClr val="lt1"/>
              </a:buClr>
              <a:buSzPts val="2400"/>
              <a:buNone/>
            </a:pPr>
            <a:r>
              <a:rPr b="1" lang="en-US" sz="2200">
                <a:latin typeface="Arial"/>
                <a:ea typeface="Arial"/>
                <a:cs typeface="Arial"/>
                <a:sym typeface="Arial"/>
              </a:rPr>
              <a:t>Dr. Jennifer Davis</a:t>
            </a:r>
            <a:r>
              <a:rPr lang="en-US" sz="2200">
                <a:latin typeface="Arial"/>
                <a:ea typeface="Arial"/>
                <a:cs typeface="Arial"/>
                <a:sym typeface="Arial"/>
              </a:rPr>
              <a:t>, Confidential Resource Advocate, SHAPE Office</a:t>
            </a:r>
            <a:endParaRPr sz="2200">
              <a:latin typeface="Arial"/>
              <a:ea typeface="Arial"/>
              <a:cs typeface="Arial"/>
              <a:sym typeface="Arial"/>
            </a:endParaRPr>
          </a:p>
          <a:p>
            <a:pPr indent="0" lvl="0" marL="0" rtl="0" algn="l">
              <a:lnSpc>
                <a:spcPct val="110000"/>
              </a:lnSpc>
              <a:spcBef>
                <a:spcPts val="0"/>
              </a:spcBef>
              <a:spcAft>
                <a:spcPts val="0"/>
              </a:spcAft>
              <a:buClr>
                <a:schemeClr val="lt1"/>
              </a:buClr>
              <a:buSzPts val="2400"/>
              <a:buNone/>
            </a:pPr>
            <a:r>
              <a:rPr b="1" lang="en-US" sz="2200">
                <a:latin typeface="Arial"/>
                <a:ea typeface="Arial"/>
                <a:cs typeface="Arial"/>
                <a:sym typeface="Arial"/>
              </a:rPr>
              <a:t>Kristin Moulton</a:t>
            </a:r>
            <a:r>
              <a:rPr lang="en-US" sz="2200">
                <a:latin typeface="Arial"/>
                <a:ea typeface="Arial"/>
                <a:cs typeface="Arial"/>
                <a:sym typeface="Arial"/>
              </a:rPr>
              <a:t>, Assistant Director, Office for Institutional Equity</a:t>
            </a:r>
            <a:endParaRPr sz="2200">
              <a:latin typeface="Arial"/>
              <a:ea typeface="Arial"/>
              <a:cs typeface="Arial"/>
              <a:sym typeface="Arial"/>
            </a:endParaRPr>
          </a:p>
          <a:p>
            <a:pPr indent="0" lvl="0" marL="0" rtl="0" algn="l">
              <a:lnSpc>
                <a:spcPct val="110000"/>
              </a:lnSpc>
              <a:spcBef>
                <a:spcPts val="0"/>
              </a:spcBef>
              <a:spcAft>
                <a:spcPts val="0"/>
              </a:spcAft>
              <a:buClr>
                <a:schemeClr val="lt1"/>
              </a:buClr>
              <a:buSzPts val="2400"/>
              <a:buNone/>
            </a:pPr>
            <a:r>
              <a:rPr b="1" lang="en-US" sz="2200">
                <a:latin typeface="Arial"/>
                <a:ea typeface="Arial"/>
                <a:cs typeface="Arial"/>
                <a:sym typeface="Arial"/>
              </a:rPr>
              <a:t>Sam Ralston</a:t>
            </a:r>
            <a:r>
              <a:rPr lang="en-US" sz="2200">
                <a:latin typeface="Arial"/>
                <a:ea typeface="Arial"/>
                <a:cs typeface="Arial"/>
                <a:sym typeface="Arial"/>
              </a:rPr>
              <a:t>, Director, Community Standards</a:t>
            </a:r>
            <a:endParaRPr sz="2200">
              <a:latin typeface="Arial"/>
              <a:ea typeface="Arial"/>
              <a:cs typeface="Arial"/>
              <a:sym typeface="Arial"/>
            </a:endParaRPr>
          </a:p>
          <a:p>
            <a:pPr indent="0" lvl="0" marL="0" rtl="0" algn="l">
              <a:lnSpc>
                <a:spcPct val="110000"/>
              </a:lnSpc>
              <a:spcBef>
                <a:spcPts val="0"/>
              </a:spcBef>
              <a:spcAft>
                <a:spcPts val="0"/>
              </a:spcAft>
              <a:buClr>
                <a:schemeClr val="lt1"/>
              </a:buClr>
              <a:buSzPts val="2400"/>
              <a:buNone/>
            </a:pPr>
            <a:r>
              <a:rPr b="1" lang="en-US" sz="2200">
                <a:latin typeface="Arial"/>
                <a:ea typeface="Arial"/>
                <a:cs typeface="Arial"/>
                <a:sym typeface="Arial"/>
              </a:rPr>
              <a:t>Carole Goddard</a:t>
            </a:r>
            <a:r>
              <a:rPr lang="en-US" sz="2200">
                <a:latin typeface="Arial"/>
                <a:ea typeface="Arial"/>
                <a:cs typeface="Arial"/>
                <a:sym typeface="Arial"/>
              </a:rPr>
              <a:t>, Director, Office for Institutional Equity &amp; Title IX Coordinator</a:t>
            </a:r>
            <a:endParaRPr sz="2200">
              <a:latin typeface="Arial"/>
              <a:ea typeface="Arial"/>
              <a:cs typeface="Arial"/>
              <a:sym typeface="Arial"/>
            </a:endParaRPr>
          </a:p>
          <a:p>
            <a:pPr indent="0" lvl="0" marL="0" rtl="0" algn="l">
              <a:lnSpc>
                <a:spcPct val="110000"/>
              </a:lnSpc>
              <a:spcBef>
                <a:spcPts val="0"/>
              </a:spcBef>
              <a:spcAft>
                <a:spcPts val="0"/>
              </a:spcAft>
              <a:buClr>
                <a:schemeClr val="lt1"/>
              </a:buClr>
              <a:buSzPts val="2400"/>
              <a:buNone/>
            </a:pPr>
            <a:r>
              <a:t/>
            </a:r>
            <a:endParaRPr sz="2200">
              <a:latin typeface="Arial"/>
              <a:ea typeface="Arial"/>
              <a:cs typeface="Arial"/>
              <a:sym typeface="Arial"/>
            </a:endParaRPr>
          </a:p>
          <a:p>
            <a:pPr indent="0" lvl="0" marL="0" rtl="0" algn="l">
              <a:lnSpc>
                <a:spcPct val="110000"/>
              </a:lnSpc>
              <a:spcBef>
                <a:spcPts val="0"/>
              </a:spcBef>
              <a:spcAft>
                <a:spcPts val="0"/>
              </a:spcAft>
              <a:buClr>
                <a:schemeClr val="lt1"/>
              </a:buClr>
              <a:buSzPts val="2500"/>
              <a:buNone/>
            </a:pPr>
            <a:r>
              <a:t/>
            </a:r>
            <a:endParaRPr sz="2200">
              <a:latin typeface="Arial"/>
              <a:ea typeface="Arial"/>
              <a:cs typeface="Arial"/>
              <a:sym typeface="Arial"/>
            </a:endParaRPr>
          </a:p>
          <a:p>
            <a:pPr indent="0" lvl="0" marL="0" rtl="0" algn="l">
              <a:lnSpc>
                <a:spcPct val="110000"/>
              </a:lnSpc>
              <a:spcBef>
                <a:spcPts val="0"/>
              </a:spcBef>
              <a:spcAft>
                <a:spcPts val="0"/>
              </a:spcAft>
              <a:buClr>
                <a:schemeClr val="lt1"/>
              </a:buClr>
              <a:buSzPts val="2300"/>
              <a:buNone/>
            </a:pPr>
            <a:br>
              <a:rPr lang="en-US" sz="2200">
                <a:latin typeface="Arial"/>
                <a:ea typeface="Arial"/>
                <a:cs typeface="Arial"/>
                <a:sym typeface="Arial"/>
              </a:rPr>
            </a:br>
            <a:endParaRPr sz="2200">
              <a:latin typeface="Arial"/>
              <a:ea typeface="Arial"/>
              <a:cs typeface="Arial"/>
              <a:sym typeface="Arial"/>
            </a:endParaRPr>
          </a:p>
        </p:txBody>
      </p:sp>
      <p:sp>
        <p:nvSpPr>
          <p:cNvPr id="321" name="Google Shape;321;p1"/>
          <p:cNvSpPr txBox="1"/>
          <p:nvPr/>
        </p:nvSpPr>
        <p:spPr>
          <a:xfrm>
            <a:off x="474719" y="717733"/>
            <a:ext cx="10803600" cy="1090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6000"/>
              <a:buFont typeface="Montserrat Medium"/>
              <a:buNone/>
            </a:pPr>
            <a:r>
              <a:rPr b="1" i="0" lang="en-US" sz="6000" u="none" cap="none" strike="noStrike">
                <a:solidFill>
                  <a:schemeClr val="lt1"/>
                </a:solidFill>
                <a:latin typeface="Arial"/>
                <a:ea typeface="Arial"/>
                <a:cs typeface="Arial"/>
                <a:sym typeface="Arial"/>
              </a:rPr>
              <a:t>Sexual Assault </a:t>
            </a:r>
            <a:endParaRPr b="1"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chemeClr val="lt1"/>
              </a:buClr>
              <a:buSzPts val="6000"/>
              <a:buFont typeface="Montserrat Medium"/>
              <a:buNone/>
            </a:pPr>
            <a:r>
              <a:rPr b="1" i="0" lang="en-US" sz="6000" u="none" cap="none" strike="noStrike">
                <a:solidFill>
                  <a:schemeClr val="lt1"/>
                </a:solidFill>
                <a:latin typeface="Arial"/>
                <a:ea typeface="Arial"/>
                <a:cs typeface="Arial"/>
                <a:sym typeface="Arial"/>
              </a:rPr>
              <a:t>Survivor Response Training</a:t>
            </a:r>
            <a:endParaRPr b="1" i="0" sz="1400" u="none" cap="none" strike="noStrike">
              <a:solidFill>
                <a:srgbClr val="000000"/>
              </a:solidFill>
              <a:latin typeface="Arial"/>
              <a:ea typeface="Arial"/>
              <a:cs typeface="Arial"/>
              <a:sym typeface="Arial"/>
            </a:endParaRPr>
          </a:p>
        </p:txBody>
      </p:sp>
      <p:sp>
        <p:nvSpPr>
          <p:cNvPr id="322" name="Google Shape;322;p1"/>
          <p:cNvSpPr txBox="1"/>
          <p:nvPr/>
        </p:nvSpPr>
        <p:spPr>
          <a:xfrm>
            <a:off x="9059966" y="6464733"/>
            <a:ext cx="3927369" cy="4924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rgbClr val="CED5DD"/>
                </a:solidFill>
                <a:latin typeface="Calibri"/>
                <a:ea typeface="Calibri"/>
                <a:cs typeface="Calibri"/>
                <a:sym typeface="Calibri"/>
              </a:rPr>
              <a:t>Created 2016; revised 2019, 2022, 2023</a:t>
            </a:r>
            <a:endParaRPr b="0" i="1" sz="1400" u="none" cap="none" strike="noStrike">
              <a:solidFill>
                <a:srgbClr val="CED5D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pic>
        <p:nvPicPr>
          <p:cNvPr id="323" name="Google Shape;323;p1"/>
          <p:cNvPicPr preferRelativeResize="0"/>
          <p:nvPr/>
        </p:nvPicPr>
        <p:blipFill rotWithShape="1">
          <a:blip r:embed="rId3">
            <a:alphaModFix/>
          </a:blip>
          <a:srcRect b="0" l="0" r="0" t="0"/>
          <a:stretch/>
        </p:blipFill>
        <p:spPr>
          <a:xfrm>
            <a:off x="474719" y="5198117"/>
            <a:ext cx="4673698" cy="146169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9"/>
          <p:cNvSpPr txBox="1"/>
          <p:nvPr>
            <p:ph idx="1" type="body"/>
          </p:nvPr>
        </p:nvSpPr>
        <p:spPr>
          <a:xfrm>
            <a:off x="590333" y="1317781"/>
            <a:ext cx="11496900" cy="1487400"/>
          </a:xfrm>
          <a:prstGeom prst="rect">
            <a:avLst/>
          </a:prstGeom>
          <a:noFill/>
          <a:ln>
            <a:noFill/>
          </a:ln>
        </p:spPr>
        <p:txBody>
          <a:bodyPr anchorCtr="0" anchor="t" bIns="45700" lIns="91425" spcFirstLastPara="1" rIns="91425" wrap="square" tIns="45700">
            <a:normAutofit/>
          </a:bodyPr>
          <a:lstStyle/>
          <a:p>
            <a:pPr indent="0" lvl="0" marL="0" rtl="0" algn="l">
              <a:lnSpc>
                <a:spcPct val="70000"/>
              </a:lnSpc>
              <a:spcBef>
                <a:spcPts val="0"/>
              </a:spcBef>
              <a:spcAft>
                <a:spcPts val="0"/>
              </a:spcAft>
              <a:buClr>
                <a:schemeClr val="lt1"/>
              </a:buClr>
              <a:buSzPts val="4000"/>
              <a:buNone/>
            </a:pPr>
            <a:r>
              <a:rPr b="0" i="1" lang="en-US" sz="4300"/>
              <a:t>What are some things that define Mines’ culture?</a:t>
            </a:r>
            <a:endParaRPr b="0" sz="4300"/>
          </a:p>
        </p:txBody>
      </p:sp>
      <p:sp>
        <p:nvSpPr>
          <p:cNvPr id="415" name="Google Shape;415;p9"/>
          <p:cNvSpPr txBox="1"/>
          <p:nvPr/>
        </p:nvSpPr>
        <p:spPr>
          <a:xfrm>
            <a:off x="1649119" y="2636742"/>
            <a:ext cx="59934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92A2BD"/>
                </a:solidFill>
                <a:latin typeface="Calibri"/>
                <a:ea typeface="Calibri"/>
                <a:cs typeface="Calibri"/>
                <a:sym typeface="Calibri"/>
              </a:rPr>
              <a:t>Historically male-driven/dominated</a:t>
            </a:r>
            <a:endParaRPr b="0" i="0" sz="1400" u="none" cap="none" strike="noStrike">
              <a:solidFill>
                <a:srgbClr val="000000"/>
              </a:solidFill>
              <a:latin typeface="Arial"/>
              <a:ea typeface="Arial"/>
              <a:cs typeface="Arial"/>
              <a:sym typeface="Arial"/>
            </a:endParaRPr>
          </a:p>
        </p:txBody>
      </p:sp>
      <p:sp>
        <p:nvSpPr>
          <p:cNvPr id="416" name="Google Shape;416;p9"/>
          <p:cNvSpPr txBox="1"/>
          <p:nvPr/>
        </p:nvSpPr>
        <p:spPr>
          <a:xfrm>
            <a:off x="1649119" y="4321026"/>
            <a:ext cx="59934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92A2BD"/>
                </a:solidFill>
                <a:latin typeface="Calibri"/>
                <a:ea typeface="Calibri"/>
                <a:cs typeface="Calibri"/>
                <a:sym typeface="Calibri"/>
              </a:rPr>
              <a:t>Mental health concerns</a:t>
            </a:r>
            <a:endParaRPr b="0" i="0" sz="1400" u="none" cap="none" strike="noStrike">
              <a:solidFill>
                <a:srgbClr val="000000"/>
              </a:solidFill>
              <a:latin typeface="Arial"/>
              <a:ea typeface="Arial"/>
              <a:cs typeface="Arial"/>
              <a:sym typeface="Arial"/>
            </a:endParaRPr>
          </a:p>
        </p:txBody>
      </p:sp>
      <p:sp>
        <p:nvSpPr>
          <p:cNvPr id="417" name="Google Shape;417;p9"/>
          <p:cNvSpPr txBox="1"/>
          <p:nvPr/>
        </p:nvSpPr>
        <p:spPr>
          <a:xfrm>
            <a:off x="1649119" y="3198173"/>
            <a:ext cx="59934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92A2BD"/>
                </a:solidFill>
                <a:latin typeface="Calibri"/>
                <a:ea typeface="Calibri"/>
                <a:cs typeface="Calibri"/>
                <a:sym typeface="Calibri"/>
              </a:rPr>
              <a:t>Academically focused, challenging</a:t>
            </a:r>
            <a:endParaRPr b="0" i="0" sz="1400" u="none" cap="none" strike="noStrike">
              <a:solidFill>
                <a:srgbClr val="000000"/>
              </a:solidFill>
              <a:latin typeface="Arial"/>
              <a:ea typeface="Arial"/>
              <a:cs typeface="Arial"/>
              <a:sym typeface="Arial"/>
            </a:endParaRPr>
          </a:p>
        </p:txBody>
      </p:sp>
      <p:sp>
        <p:nvSpPr>
          <p:cNvPr id="418" name="Google Shape;418;p9"/>
          <p:cNvSpPr/>
          <p:nvPr/>
        </p:nvSpPr>
        <p:spPr>
          <a:xfrm>
            <a:off x="1649119" y="3759595"/>
            <a:ext cx="44619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92A2BD"/>
                </a:solidFill>
                <a:latin typeface="Calibri"/>
                <a:ea typeface="Calibri"/>
                <a:cs typeface="Calibri"/>
                <a:sym typeface="Calibri"/>
              </a:rPr>
              <a:t>Mostly homogenous student body</a:t>
            </a:r>
            <a:endParaRPr b="0" i="0" sz="1400" u="none" cap="none" strike="noStrike">
              <a:solidFill>
                <a:srgbClr val="000000"/>
              </a:solidFill>
              <a:latin typeface="Arial"/>
              <a:ea typeface="Arial"/>
              <a:cs typeface="Arial"/>
              <a:sym typeface="Arial"/>
            </a:endParaRPr>
          </a:p>
        </p:txBody>
      </p:sp>
      <p:sp>
        <p:nvSpPr>
          <p:cNvPr id="419" name="Google Shape;419;p9"/>
          <p:cNvSpPr txBox="1"/>
          <p:nvPr/>
        </p:nvSpPr>
        <p:spPr>
          <a:xfrm>
            <a:off x="1649125" y="4886975"/>
            <a:ext cx="76434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92A2BD"/>
                </a:solidFill>
                <a:latin typeface="Calibri"/>
                <a:ea typeface="Calibri"/>
                <a:cs typeface="Calibri"/>
                <a:sym typeface="Calibri"/>
              </a:rPr>
              <a:t>Less activism and conversations around social change</a:t>
            </a:r>
            <a:endParaRPr b="0" i="0" sz="1400" u="none" cap="none" strike="noStrike">
              <a:solidFill>
                <a:srgbClr val="000000"/>
              </a:solidFill>
              <a:latin typeface="Arial"/>
              <a:ea typeface="Arial"/>
              <a:cs typeface="Arial"/>
              <a:sym typeface="Arial"/>
            </a:endParaRPr>
          </a:p>
        </p:txBody>
      </p:sp>
      <p:sp>
        <p:nvSpPr>
          <p:cNvPr id="420" name="Google Shape;420;p9"/>
          <p:cNvSpPr txBox="1"/>
          <p:nvPr/>
        </p:nvSpPr>
        <p:spPr>
          <a:xfrm>
            <a:off x="1649127" y="5452925"/>
            <a:ext cx="70767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92A2BD"/>
                </a:solidFill>
                <a:latin typeface="Calibri"/>
                <a:ea typeface="Calibri"/>
                <a:cs typeface="Calibri"/>
                <a:sym typeface="Calibri"/>
              </a:rPr>
              <a:t>Finding your community is critical to success</a:t>
            </a:r>
            <a:endParaRPr b="0" i="0" sz="1400" u="none" cap="none" strike="noStrike">
              <a:solidFill>
                <a:srgbClr val="000000"/>
              </a:solidFill>
              <a:latin typeface="Arial"/>
              <a:ea typeface="Arial"/>
              <a:cs typeface="Arial"/>
              <a:sym typeface="Arial"/>
            </a:endParaRPr>
          </a:p>
        </p:txBody>
      </p:sp>
      <p:sp>
        <p:nvSpPr>
          <p:cNvPr id="421" name="Google Shape;421;p9"/>
          <p:cNvSpPr txBox="1"/>
          <p:nvPr>
            <p:ph idx="3" type="body"/>
          </p:nvPr>
        </p:nvSpPr>
        <p:spPr>
          <a:xfrm>
            <a:off x="10144125" y="6546850"/>
            <a:ext cx="1943100" cy="219000"/>
          </a:xfrm>
          <a:prstGeom prst="rect">
            <a:avLst/>
          </a:prstGeom>
          <a:noFill/>
          <a:ln>
            <a:noFill/>
          </a:ln>
        </p:spPr>
        <p:txBody>
          <a:bodyPr anchorCtr="0" anchor="t" bIns="45700" lIns="91425" spcFirstLastPara="1" rIns="91425" wrap="square" tIns="45700">
            <a:normAutofit/>
          </a:bodyPr>
          <a:lstStyle/>
          <a:p>
            <a:pPr indent="0" lvl="0" marL="0" rtl="0" algn="r">
              <a:lnSpc>
                <a:spcPct val="100000"/>
              </a:lnSpc>
              <a:spcBef>
                <a:spcPts val="0"/>
              </a:spcBef>
              <a:spcAft>
                <a:spcPts val="0"/>
              </a:spcAft>
              <a:buSzPts val="2800"/>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750"/>
                                        <p:tgtEl>
                                          <p:spTgt spid="415"/>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500"/>
                                        <p:tgtEl>
                                          <p:spTgt spid="417"/>
                                        </p:tgtEl>
                                      </p:cBhvr>
                                    </p:animEffect>
                                  </p:childTnLst>
                                </p:cTn>
                              </p:par>
                            </p:childTnLst>
                          </p:cTn>
                        </p:par>
                        <p:par>
                          <p:cTn fill="hold">
                            <p:stCondLst>
                              <p:cond delay="1250"/>
                            </p:stCondLst>
                            <p:childTnLst>
                              <p:par>
                                <p:cTn fill="hold" nodeType="after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750"/>
                                        <p:tgtEl>
                                          <p:spTgt spid="41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500"/>
                                        <p:tgtEl>
                                          <p:spTgt spid="416"/>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500"/>
                                        <p:tgtEl>
                                          <p:spTgt spid="419"/>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1000"/>
                                        <p:tgtEl>
                                          <p:spTgt spid="4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g2a8090cc126_0_365"/>
          <p:cNvSpPr txBox="1"/>
          <p:nvPr>
            <p:ph idx="1" type="body"/>
          </p:nvPr>
        </p:nvSpPr>
        <p:spPr>
          <a:xfrm>
            <a:off x="795775" y="3677625"/>
            <a:ext cx="10889700" cy="1699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b="0" i="1" lang="en-US" sz="4000"/>
              <a:t>American social norms and dynamics that influence perpetration and victimization</a:t>
            </a:r>
            <a:endParaRPr b="0" sz="4000"/>
          </a:p>
          <a:p>
            <a:pPr indent="0" lvl="0" marL="0" rtl="0" algn="l">
              <a:lnSpc>
                <a:spcPct val="100000"/>
              </a:lnSpc>
              <a:spcBef>
                <a:spcPts val="0"/>
              </a:spcBef>
              <a:spcAft>
                <a:spcPts val="0"/>
              </a:spcAft>
              <a:buSzPts val="1400"/>
              <a:buNone/>
            </a:pPr>
            <a:r>
              <a:t/>
            </a:r>
            <a:endParaRPr b="0" sz="4000"/>
          </a:p>
        </p:txBody>
      </p:sp>
      <p:sp>
        <p:nvSpPr>
          <p:cNvPr id="427" name="Google Shape;427;g2a8090cc126_0_365"/>
          <p:cNvSpPr txBox="1"/>
          <p:nvPr>
            <p:ph idx="2" type="body"/>
          </p:nvPr>
        </p:nvSpPr>
        <p:spPr>
          <a:xfrm>
            <a:off x="795774" y="2734925"/>
            <a:ext cx="10061100" cy="445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sz="2200">
                <a:solidFill>
                  <a:srgbClr val="92A2BD"/>
                </a:solidFill>
              </a:rPr>
              <a:t>In this conversation we must be gender inclusive, and informed by research</a:t>
            </a:r>
            <a:endParaRPr b="0" sz="2200"/>
          </a:p>
          <a:p>
            <a:pPr indent="0" lvl="0" marL="0" rtl="0" algn="l">
              <a:lnSpc>
                <a:spcPct val="100000"/>
              </a:lnSpc>
              <a:spcBef>
                <a:spcPts val="0"/>
              </a:spcBef>
              <a:spcAft>
                <a:spcPts val="0"/>
              </a:spcAft>
              <a:buSzPts val="1400"/>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p11"/>
          <p:cNvPicPr preferRelativeResize="0"/>
          <p:nvPr>
            <p:ph idx="1" type="body"/>
          </p:nvPr>
        </p:nvPicPr>
        <p:blipFill rotWithShape="1">
          <a:blip r:embed="rId3">
            <a:alphaModFix/>
          </a:blip>
          <a:srcRect b="0" l="0" r="0" t="0"/>
          <a:stretch/>
        </p:blipFill>
        <p:spPr>
          <a:xfrm>
            <a:off x="1183178" y="606829"/>
            <a:ext cx="9825644" cy="55269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g2a8090cc126_0_424"/>
          <p:cNvSpPr txBox="1"/>
          <p:nvPr>
            <p:ph idx="1" type="body"/>
          </p:nvPr>
        </p:nvSpPr>
        <p:spPr>
          <a:xfrm>
            <a:off x="1286850" y="1007000"/>
            <a:ext cx="9618300" cy="9924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5400"/>
              <a:buFont typeface="Arial"/>
              <a:buNone/>
            </a:pPr>
            <a:r>
              <a:rPr b="0" lang="en-US" sz="4600">
                <a:solidFill>
                  <a:srgbClr val="53C1CE"/>
                </a:solidFill>
              </a:rPr>
              <a:t>Sexual Violence Continuum</a:t>
            </a:r>
            <a:endParaRPr b="0" sz="3200">
              <a:solidFill>
                <a:srgbClr val="53C1CE"/>
              </a:solidFill>
            </a:endParaRPr>
          </a:p>
          <a:p>
            <a:pPr indent="0" lvl="0" marL="0" rtl="0" algn="l">
              <a:lnSpc>
                <a:spcPct val="100000"/>
              </a:lnSpc>
              <a:spcBef>
                <a:spcPts val="0"/>
              </a:spcBef>
              <a:spcAft>
                <a:spcPts val="0"/>
              </a:spcAft>
              <a:buSzPts val="1400"/>
              <a:buNone/>
            </a:pPr>
            <a:r>
              <a:t/>
            </a:r>
            <a:endParaRPr/>
          </a:p>
        </p:txBody>
      </p:sp>
      <p:sp>
        <p:nvSpPr>
          <p:cNvPr id="439" name="Google Shape;439;g2a8090cc126_0_424"/>
          <p:cNvSpPr txBox="1"/>
          <p:nvPr>
            <p:ph idx="3" type="body"/>
          </p:nvPr>
        </p:nvSpPr>
        <p:spPr>
          <a:xfrm>
            <a:off x="7862875" y="6495050"/>
            <a:ext cx="4224600" cy="219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500">
                <a:solidFill>
                  <a:srgbClr val="A3BFE1"/>
                </a:solidFill>
              </a:rPr>
              <a:t>Source: Bringing in the Bystander</a:t>
            </a:r>
            <a:endParaRPr sz="1500">
              <a:solidFill>
                <a:srgbClr val="A3BFE1"/>
              </a:solidFill>
            </a:endParaRPr>
          </a:p>
        </p:txBody>
      </p:sp>
      <p:pic>
        <p:nvPicPr>
          <p:cNvPr id="440" name="Google Shape;440;g2a8090cc126_0_424"/>
          <p:cNvPicPr preferRelativeResize="0"/>
          <p:nvPr/>
        </p:nvPicPr>
        <p:blipFill rotWithShape="1">
          <a:blip r:embed="rId3">
            <a:alphaModFix/>
          </a:blip>
          <a:srcRect b="0" l="0" r="0" t="0"/>
          <a:stretch/>
        </p:blipFill>
        <p:spPr>
          <a:xfrm>
            <a:off x="1922138" y="1999400"/>
            <a:ext cx="8347715" cy="39667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grpSp>
        <p:nvGrpSpPr>
          <p:cNvPr id="446" name="Google Shape;446;g2a8090cc126_0_495"/>
          <p:cNvGrpSpPr/>
          <p:nvPr/>
        </p:nvGrpSpPr>
        <p:grpSpPr>
          <a:xfrm>
            <a:off x="1585825" y="515313"/>
            <a:ext cx="9020343" cy="5827378"/>
            <a:chOff x="0" y="0"/>
            <a:chExt cx="8127900" cy="5418800"/>
          </a:xfrm>
        </p:grpSpPr>
        <p:sp>
          <p:nvSpPr>
            <p:cNvPr id="447" name="Google Shape;447;g2a8090cc126_0_495"/>
            <p:cNvSpPr/>
            <p:nvPr/>
          </p:nvSpPr>
          <p:spPr>
            <a:xfrm>
              <a:off x="3047999" y="0"/>
              <a:ext cx="2031900" cy="1354800"/>
            </a:xfrm>
            <a:prstGeom prst="trapezoid">
              <a:avLst>
                <a:gd fmla="val 75000" name="adj"/>
              </a:avLst>
            </a:prstGeom>
            <a:solidFill>
              <a:srgbClr val="528CB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g2a8090cc126_0_495"/>
            <p:cNvSpPr txBox="1"/>
            <p:nvPr/>
          </p:nvSpPr>
          <p:spPr>
            <a:xfrm>
              <a:off x="3047999" y="0"/>
              <a:ext cx="2031900" cy="135480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Core </a:t>
              </a:r>
              <a:endParaRPr b="0" i="0" sz="28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offenders</a:t>
              </a:r>
              <a:endParaRPr b="0" i="0" sz="1400" u="none" cap="none" strike="noStrike">
                <a:solidFill>
                  <a:srgbClr val="000000"/>
                </a:solidFill>
                <a:latin typeface="Arial"/>
                <a:ea typeface="Arial"/>
                <a:cs typeface="Arial"/>
                <a:sym typeface="Arial"/>
              </a:endParaRPr>
            </a:p>
          </p:txBody>
        </p:sp>
        <p:sp>
          <p:nvSpPr>
            <p:cNvPr id="449" name="Google Shape;449;g2a8090cc126_0_495"/>
            <p:cNvSpPr/>
            <p:nvPr/>
          </p:nvSpPr>
          <p:spPr>
            <a:xfrm>
              <a:off x="2032000" y="1354666"/>
              <a:ext cx="4064100" cy="1354800"/>
            </a:xfrm>
            <a:prstGeom prst="trapezoid">
              <a:avLst>
                <a:gd fmla="val 75000" name="adj"/>
              </a:avLst>
            </a:prstGeom>
            <a:solidFill>
              <a:srgbClr val="6B9CC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g2a8090cc126_0_495"/>
            <p:cNvSpPr txBox="1"/>
            <p:nvPr/>
          </p:nvSpPr>
          <p:spPr>
            <a:xfrm>
              <a:off x="2743199" y="1354666"/>
              <a:ext cx="2641500" cy="135480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Facilitators</a:t>
              </a:r>
              <a:endParaRPr b="0" i="0" sz="1400" u="none" cap="none" strike="noStrike">
                <a:solidFill>
                  <a:srgbClr val="000000"/>
                </a:solidFill>
                <a:latin typeface="Arial"/>
                <a:ea typeface="Arial"/>
                <a:cs typeface="Arial"/>
                <a:sym typeface="Arial"/>
              </a:endParaRPr>
            </a:p>
          </p:txBody>
        </p:sp>
        <p:sp>
          <p:nvSpPr>
            <p:cNvPr id="451" name="Google Shape;451;g2a8090cc126_0_495"/>
            <p:cNvSpPr/>
            <p:nvPr/>
          </p:nvSpPr>
          <p:spPr>
            <a:xfrm>
              <a:off x="1015999" y="2709333"/>
              <a:ext cx="6096000" cy="1354800"/>
            </a:xfrm>
            <a:prstGeom prst="trapezoid">
              <a:avLst>
                <a:gd fmla="val 75000" name="adj"/>
              </a:avLst>
            </a:prstGeom>
            <a:solidFill>
              <a:srgbClr val="87ACD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g2a8090cc126_0_495"/>
            <p:cNvSpPr txBox="1"/>
            <p:nvPr/>
          </p:nvSpPr>
          <p:spPr>
            <a:xfrm>
              <a:off x="2082799" y="2709333"/>
              <a:ext cx="3962400" cy="135480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Apathetic bystanders</a:t>
              </a:r>
              <a:endParaRPr b="0" i="0" sz="1400" u="none" cap="none" strike="noStrike">
                <a:solidFill>
                  <a:srgbClr val="000000"/>
                </a:solidFill>
                <a:latin typeface="Arial"/>
                <a:ea typeface="Arial"/>
                <a:cs typeface="Arial"/>
                <a:sym typeface="Arial"/>
              </a:endParaRPr>
            </a:p>
          </p:txBody>
        </p:sp>
        <p:sp>
          <p:nvSpPr>
            <p:cNvPr id="453" name="Google Shape;453;g2a8090cc126_0_495"/>
            <p:cNvSpPr/>
            <p:nvPr/>
          </p:nvSpPr>
          <p:spPr>
            <a:xfrm>
              <a:off x="0" y="4064000"/>
              <a:ext cx="8127900" cy="1354800"/>
            </a:xfrm>
            <a:prstGeom prst="trapezoid">
              <a:avLst>
                <a:gd fmla="val 75000" name="adj"/>
              </a:avLst>
            </a:prstGeom>
            <a:solidFill>
              <a:srgbClr val="A3BFE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g2a8090cc126_0_495"/>
            <p:cNvSpPr txBox="1"/>
            <p:nvPr/>
          </p:nvSpPr>
          <p:spPr>
            <a:xfrm>
              <a:off x="1422399" y="4064000"/>
              <a:ext cx="5283300" cy="135480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Sexism, strict gender roles, denigration of women, calloused sexual attitudes, misogyny</a:t>
              </a:r>
              <a:endParaRPr b="0" i="0" sz="1400" u="none" cap="none" strike="noStrike">
                <a:solidFill>
                  <a:srgbClr val="000000"/>
                </a:solidFill>
                <a:latin typeface="Arial"/>
                <a:ea typeface="Arial"/>
                <a:cs typeface="Arial"/>
                <a:sym typeface="Arial"/>
              </a:endParaRPr>
            </a:p>
          </p:txBody>
        </p:sp>
      </p:grpSp>
      <p:sp>
        <p:nvSpPr>
          <p:cNvPr id="455" name="Google Shape;455;g2a8090cc126_0_495"/>
          <p:cNvSpPr txBox="1"/>
          <p:nvPr/>
        </p:nvSpPr>
        <p:spPr>
          <a:xfrm>
            <a:off x="631950" y="781825"/>
            <a:ext cx="3874500" cy="15147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2700"/>
              <a:buFont typeface="Arial"/>
              <a:buNone/>
            </a:pPr>
            <a:r>
              <a:rPr b="1" i="0" lang="en-US" sz="2700" u="none" cap="none" strike="noStrike">
                <a:solidFill>
                  <a:schemeClr val="lt1"/>
                </a:solidFill>
                <a:latin typeface="Courier New"/>
                <a:ea typeface="Courier New"/>
                <a:cs typeface="Courier New"/>
                <a:sym typeface="Courier New"/>
              </a:rPr>
              <a:t>Dr. David Lisak’s Pyramid of Sexual Violence Predation</a:t>
            </a:r>
            <a:endParaRPr b="1" i="0" sz="2700" u="none" cap="none" strike="noStrike">
              <a:solidFill>
                <a:schemeClr val="lt1"/>
              </a:solidFill>
              <a:latin typeface="Courier New"/>
              <a:ea typeface="Courier New"/>
              <a:cs typeface="Courier New"/>
              <a:sym typeface="Courier New"/>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14"/>
          <p:cNvSpPr txBox="1"/>
          <p:nvPr>
            <p:ph idx="1" type="subTitle"/>
          </p:nvPr>
        </p:nvSpPr>
        <p:spPr>
          <a:xfrm>
            <a:off x="1893998" y="2531096"/>
            <a:ext cx="9144000" cy="16557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lt1"/>
              </a:buClr>
              <a:buSzPct val="100000"/>
              <a:buNone/>
            </a:pPr>
            <a:r>
              <a:rPr lang="en-US"/>
              <a:t>What are some examples of the problematic or normalized cultural or social stereotypes that show up in personal and in digital spaces in culture and at Mines?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15"/>
          <p:cNvSpPr txBox="1"/>
          <p:nvPr/>
        </p:nvSpPr>
        <p:spPr>
          <a:xfrm>
            <a:off x="471200" y="320372"/>
            <a:ext cx="10112400" cy="97230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6900"/>
              <a:buFont typeface="Arial"/>
              <a:buNone/>
            </a:pPr>
            <a:r>
              <a:rPr b="0" i="0" lang="en-US" sz="3500" u="none" cap="none" strike="noStrike">
                <a:solidFill>
                  <a:schemeClr val="lt1"/>
                </a:solidFill>
                <a:latin typeface="Arial Black"/>
                <a:ea typeface="Arial Black"/>
                <a:cs typeface="Arial Black"/>
                <a:sym typeface="Arial Black"/>
              </a:rPr>
              <a:t>RIBS</a:t>
            </a:r>
            <a:endParaRPr b="0" i="0" sz="3500" u="none" cap="none" strike="noStrike">
              <a:solidFill>
                <a:srgbClr val="000000"/>
              </a:solidFill>
              <a:latin typeface="Arial Black"/>
              <a:ea typeface="Arial Black"/>
              <a:cs typeface="Arial Black"/>
              <a:sym typeface="Arial Black"/>
            </a:endParaRPr>
          </a:p>
        </p:txBody>
      </p:sp>
      <p:pic>
        <p:nvPicPr>
          <p:cNvPr descr="Graphical user interface, text, application, chat or text message&#10;&#10;Description automatically generated" id="468" name="Google Shape;468;p15"/>
          <p:cNvPicPr preferRelativeResize="0"/>
          <p:nvPr/>
        </p:nvPicPr>
        <p:blipFill rotWithShape="1">
          <a:blip r:embed="rId3">
            <a:alphaModFix/>
          </a:blip>
          <a:srcRect b="0" l="0" r="0" t="0"/>
          <a:stretch/>
        </p:blipFill>
        <p:spPr>
          <a:xfrm>
            <a:off x="3357291" y="1982961"/>
            <a:ext cx="2366425" cy="4211256"/>
          </a:xfrm>
          <a:prstGeom prst="rect">
            <a:avLst/>
          </a:prstGeom>
          <a:noFill/>
          <a:ln>
            <a:noFill/>
          </a:ln>
        </p:spPr>
      </p:pic>
      <p:pic>
        <p:nvPicPr>
          <p:cNvPr descr="Graphical user interface, text, application, chat or text message&#10;&#10;Description automatically generated" id="469" name="Google Shape;469;p15"/>
          <p:cNvPicPr preferRelativeResize="0"/>
          <p:nvPr/>
        </p:nvPicPr>
        <p:blipFill rotWithShape="1">
          <a:blip r:embed="rId4">
            <a:alphaModFix/>
          </a:blip>
          <a:srcRect b="0" l="0" r="0" t="0"/>
          <a:stretch/>
        </p:blipFill>
        <p:spPr>
          <a:xfrm>
            <a:off x="471955" y="1982962"/>
            <a:ext cx="2395362" cy="4211255"/>
          </a:xfrm>
          <a:prstGeom prst="rect">
            <a:avLst/>
          </a:prstGeom>
          <a:noFill/>
          <a:ln>
            <a:noFill/>
          </a:ln>
        </p:spPr>
      </p:pic>
      <p:pic>
        <p:nvPicPr>
          <p:cNvPr descr="Graphical user interface, text, application, chat or text message&#10;&#10;Description automatically generated" id="470" name="Google Shape;470;p15"/>
          <p:cNvPicPr preferRelativeResize="0"/>
          <p:nvPr/>
        </p:nvPicPr>
        <p:blipFill rotWithShape="1">
          <a:blip r:embed="rId5">
            <a:alphaModFix/>
          </a:blip>
          <a:srcRect b="0" l="0" r="0" t="0"/>
          <a:stretch/>
        </p:blipFill>
        <p:spPr>
          <a:xfrm>
            <a:off x="6181179" y="1979270"/>
            <a:ext cx="2405007" cy="4269128"/>
          </a:xfrm>
          <a:prstGeom prst="rect">
            <a:avLst/>
          </a:prstGeom>
          <a:noFill/>
          <a:ln>
            <a:noFill/>
          </a:ln>
        </p:spPr>
      </p:pic>
      <p:pic>
        <p:nvPicPr>
          <p:cNvPr descr="Graphical user interface, text, application, chat or text message&#10;&#10;Description automatically generated" id="471" name="Google Shape;471;p15"/>
          <p:cNvPicPr preferRelativeResize="0"/>
          <p:nvPr/>
        </p:nvPicPr>
        <p:blipFill rotWithShape="1">
          <a:blip r:embed="rId6">
            <a:alphaModFix/>
          </a:blip>
          <a:srcRect b="0" l="0" r="0" t="0"/>
          <a:stretch/>
        </p:blipFill>
        <p:spPr>
          <a:xfrm>
            <a:off x="9026622" y="1979271"/>
            <a:ext cx="2405008" cy="42980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500"/>
                                        <p:tgtEl>
                                          <p:spTgt spid="4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pic>
        <p:nvPicPr>
          <p:cNvPr descr="Graphical user interface, text, application, chat or text message&#10;&#10;Description automatically generated" id="477" name="Google Shape;477;p16"/>
          <p:cNvPicPr preferRelativeResize="0"/>
          <p:nvPr/>
        </p:nvPicPr>
        <p:blipFill rotWithShape="1">
          <a:blip r:embed="rId3">
            <a:alphaModFix/>
          </a:blip>
          <a:srcRect b="0" l="0" r="0" t="0"/>
          <a:stretch/>
        </p:blipFill>
        <p:spPr>
          <a:xfrm>
            <a:off x="1184774" y="1718840"/>
            <a:ext cx="2318197" cy="4114800"/>
          </a:xfrm>
          <a:prstGeom prst="rect">
            <a:avLst/>
          </a:prstGeom>
          <a:noFill/>
          <a:ln>
            <a:noFill/>
          </a:ln>
        </p:spPr>
      </p:pic>
      <p:pic>
        <p:nvPicPr>
          <p:cNvPr descr="Graphical user interface, text, application, chat or text message&#10;&#10;Description automatically generated" id="478" name="Google Shape;478;p16"/>
          <p:cNvPicPr preferRelativeResize="0"/>
          <p:nvPr/>
        </p:nvPicPr>
        <p:blipFill rotWithShape="1">
          <a:blip r:embed="rId4">
            <a:alphaModFix/>
          </a:blip>
          <a:srcRect b="0" l="0" r="0" t="0"/>
          <a:stretch/>
        </p:blipFill>
        <p:spPr>
          <a:xfrm>
            <a:off x="4078445" y="1718841"/>
            <a:ext cx="2318197" cy="4114800"/>
          </a:xfrm>
          <a:prstGeom prst="rect">
            <a:avLst/>
          </a:prstGeom>
          <a:noFill/>
          <a:ln>
            <a:noFill/>
          </a:ln>
        </p:spPr>
      </p:pic>
      <p:pic>
        <p:nvPicPr>
          <p:cNvPr descr="Graphical user interface, text, application, chat or text message&#10;&#10;Description automatically generated" id="479" name="Google Shape;479;p16"/>
          <p:cNvPicPr preferRelativeResize="0"/>
          <p:nvPr/>
        </p:nvPicPr>
        <p:blipFill rotWithShape="1">
          <a:blip r:embed="rId5">
            <a:alphaModFix/>
          </a:blip>
          <a:srcRect b="0" l="0" r="0" t="0"/>
          <a:stretch/>
        </p:blipFill>
        <p:spPr>
          <a:xfrm>
            <a:off x="7155382" y="1718840"/>
            <a:ext cx="2318197" cy="4114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17"/>
          <p:cNvSpPr txBox="1"/>
          <p:nvPr>
            <p:ph idx="4294967295" type="subTitle"/>
          </p:nvPr>
        </p:nvSpPr>
        <p:spPr>
          <a:xfrm>
            <a:off x="780585" y="867976"/>
            <a:ext cx="4678363" cy="3013075"/>
          </a:xfrm>
          <a:prstGeom prst="rect">
            <a:avLst/>
          </a:prstGeom>
          <a:noFill/>
          <a:ln>
            <a:noFill/>
          </a:ln>
        </p:spPr>
        <p:txBody>
          <a:bodyPr anchorCtr="0" anchor="t" bIns="45700" lIns="91425" spcFirstLastPara="1" rIns="91425" wrap="square" tIns="45700">
            <a:normAutofit lnSpcReduction="10000"/>
          </a:bodyPr>
          <a:lstStyle/>
          <a:p>
            <a:pPr indent="0" lvl="0" marL="0" marR="0" rtl="0" algn="ctr">
              <a:lnSpc>
                <a:spcPct val="90000"/>
              </a:lnSpc>
              <a:spcBef>
                <a:spcPts val="0"/>
              </a:spcBef>
              <a:spcAft>
                <a:spcPts val="0"/>
              </a:spcAft>
              <a:buClr>
                <a:srgbClr val="CED5DD"/>
              </a:buClr>
              <a:buSzPts val="8700"/>
              <a:buFont typeface="Arial"/>
              <a:buNone/>
            </a:pPr>
            <a:r>
              <a:rPr b="0" i="0" lang="en-US" sz="2800" u="none" cap="none" strike="noStrike">
                <a:solidFill>
                  <a:schemeClr val="lt1"/>
                </a:solidFill>
                <a:latin typeface="Arial"/>
                <a:ea typeface="Arial"/>
                <a:cs typeface="Arial"/>
                <a:sym typeface="Arial"/>
              </a:rPr>
              <a:t>Parking Spaces</a:t>
            </a:r>
            <a:endParaRPr b="0" i="0" sz="2800" u="none" cap="none" strike="noStrike">
              <a:solidFill>
                <a:schemeClr val="lt1"/>
              </a:solidFill>
              <a:latin typeface="Arial"/>
              <a:ea typeface="Arial"/>
              <a:cs typeface="Arial"/>
              <a:sym typeface="Arial"/>
            </a:endParaRPr>
          </a:p>
          <a:p>
            <a:pPr indent="0" lvl="0" marL="0" marR="0" rtl="0" algn="just">
              <a:lnSpc>
                <a:spcPct val="90000"/>
              </a:lnSpc>
              <a:spcBef>
                <a:spcPts val="1000"/>
              </a:spcBef>
              <a:spcAft>
                <a:spcPts val="0"/>
              </a:spcAft>
              <a:buClr>
                <a:srgbClr val="CED5DD"/>
              </a:buClr>
              <a:buSzPts val="6200"/>
              <a:buFont typeface="Arial"/>
              <a:buNone/>
            </a:pPr>
            <a:r>
              <a:rPr b="0" i="0" lang="en-US" sz="2800" u="none" cap="none" strike="noStrike">
                <a:solidFill>
                  <a:schemeClr val="lt1"/>
                </a:solidFill>
                <a:latin typeface="Arial"/>
                <a:ea typeface="Arial"/>
                <a:cs typeface="Arial"/>
                <a:sym typeface="Arial"/>
              </a:rPr>
              <a:t>They are: </a:t>
            </a:r>
            <a:endParaRPr b="0" i="0" sz="2800" u="none" cap="none" strike="noStrike">
              <a:solidFill>
                <a:schemeClr val="lt1"/>
              </a:solidFill>
              <a:latin typeface="Arial"/>
              <a:ea typeface="Arial"/>
              <a:cs typeface="Arial"/>
              <a:sym typeface="Arial"/>
            </a:endParaRPr>
          </a:p>
          <a:p>
            <a:pPr indent="-1074737" lvl="0" marL="1143000" marR="0" rtl="0" algn="just">
              <a:lnSpc>
                <a:spcPct val="90000"/>
              </a:lnSpc>
              <a:spcBef>
                <a:spcPts val="1000"/>
              </a:spcBef>
              <a:spcAft>
                <a:spcPts val="0"/>
              </a:spcAft>
              <a:buClr>
                <a:schemeClr val="lt1"/>
              </a:buClr>
              <a:buSzPts val="2800"/>
              <a:buFont typeface="Arial"/>
              <a:buAutoNum type="arabicPeriod"/>
            </a:pPr>
            <a:r>
              <a:rPr b="0" i="0" lang="en-US" sz="2800" u="none" cap="none" strike="noStrike">
                <a:solidFill>
                  <a:schemeClr val="lt1"/>
                </a:solidFill>
                <a:latin typeface="Arial"/>
                <a:ea typeface="Arial"/>
                <a:cs typeface="Arial"/>
                <a:sym typeface="Arial"/>
              </a:rPr>
              <a:t>Already taken</a:t>
            </a:r>
            <a:endParaRPr b="0" i="0" sz="2800" u="none" cap="none" strike="noStrike">
              <a:solidFill>
                <a:schemeClr val="lt1"/>
              </a:solidFill>
              <a:latin typeface="Arial"/>
              <a:ea typeface="Arial"/>
              <a:cs typeface="Arial"/>
              <a:sym typeface="Arial"/>
            </a:endParaRPr>
          </a:p>
          <a:p>
            <a:pPr indent="-1074737" lvl="0" marL="1143000" marR="0" rtl="0" algn="just">
              <a:lnSpc>
                <a:spcPct val="90000"/>
              </a:lnSpc>
              <a:spcBef>
                <a:spcPts val="1000"/>
              </a:spcBef>
              <a:spcAft>
                <a:spcPts val="0"/>
              </a:spcAft>
              <a:buClr>
                <a:schemeClr val="lt1"/>
              </a:buClr>
              <a:buSzPts val="2800"/>
              <a:buFont typeface="Arial"/>
              <a:buAutoNum type="arabicPeriod"/>
            </a:pPr>
            <a:r>
              <a:rPr b="0" i="0" lang="en-US" sz="2800" u="none" cap="none" strike="noStrike">
                <a:solidFill>
                  <a:schemeClr val="lt1"/>
                </a:solidFill>
                <a:latin typeface="Arial"/>
                <a:ea typeface="Arial"/>
                <a:cs typeface="Arial"/>
                <a:sym typeface="Arial"/>
              </a:rPr>
              <a:t>Handicap</a:t>
            </a:r>
            <a:endParaRPr b="0" i="0" sz="2800" u="none" cap="none" strike="noStrike">
              <a:solidFill>
                <a:schemeClr val="lt1"/>
              </a:solidFill>
              <a:latin typeface="Arial"/>
              <a:ea typeface="Arial"/>
              <a:cs typeface="Arial"/>
              <a:sym typeface="Arial"/>
            </a:endParaRPr>
          </a:p>
          <a:p>
            <a:pPr indent="-1074737" lvl="0" marL="1143000" marR="0" rtl="0" algn="just">
              <a:lnSpc>
                <a:spcPct val="90000"/>
              </a:lnSpc>
              <a:spcBef>
                <a:spcPts val="1000"/>
              </a:spcBef>
              <a:spcAft>
                <a:spcPts val="0"/>
              </a:spcAft>
              <a:buClr>
                <a:schemeClr val="lt1"/>
              </a:buClr>
              <a:buSzPts val="2800"/>
              <a:buFont typeface="Arial"/>
              <a:buAutoNum type="arabicPeriod"/>
            </a:pPr>
            <a:r>
              <a:rPr b="0" i="0" lang="en-US" sz="2800" u="none" cap="none" strike="noStrike">
                <a:solidFill>
                  <a:schemeClr val="lt1"/>
                </a:solidFill>
                <a:latin typeface="Arial"/>
                <a:ea typeface="Arial"/>
                <a:cs typeface="Arial"/>
                <a:sym typeface="Arial"/>
              </a:rPr>
              <a:t>Way out there</a:t>
            </a:r>
            <a:endParaRPr b="0" i="0" sz="2800" u="none" cap="none" strike="noStrike">
              <a:solidFill>
                <a:schemeClr val="lt1"/>
              </a:solidFill>
              <a:latin typeface="Arial"/>
              <a:ea typeface="Arial"/>
              <a:cs typeface="Arial"/>
              <a:sym typeface="Arial"/>
            </a:endParaRPr>
          </a:p>
          <a:p>
            <a:pPr indent="-1074737" lvl="0" marL="1143000" marR="0" rtl="0" algn="just">
              <a:lnSpc>
                <a:spcPct val="90000"/>
              </a:lnSpc>
              <a:spcBef>
                <a:spcPts val="1000"/>
              </a:spcBef>
              <a:spcAft>
                <a:spcPts val="0"/>
              </a:spcAft>
              <a:buClr>
                <a:schemeClr val="lt1"/>
              </a:buClr>
              <a:buSzPts val="2800"/>
              <a:buFont typeface="Arial"/>
              <a:buAutoNum type="arabicPeriod"/>
            </a:pPr>
            <a:r>
              <a:rPr b="0" i="0" lang="en-US" sz="2800" u="none" cap="none" strike="noStrike">
                <a:solidFill>
                  <a:schemeClr val="lt1"/>
                </a:solidFill>
                <a:latin typeface="Arial"/>
                <a:ea typeface="Arial"/>
                <a:cs typeface="Arial"/>
                <a:sym typeface="Arial"/>
              </a:rPr>
              <a:t>Too expensive</a:t>
            </a:r>
            <a:endParaRPr b="0" i="0" sz="2800" u="none" cap="none" strike="noStrike">
              <a:solidFill>
                <a:schemeClr val="lt1"/>
              </a:solidFill>
              <a:latin typeface="Arial"/>
              <a:ea typeface="Arial"/>
              <a:cs typeface="Arial"/>
              <a:sym typeface="Arial"/>
            </a:endParaRPr>
          </a:p>
        </p:txBody>
      </p:sp>
      <p:sp>
        <p:nvSpPr>
          <p:cNvPr id="486" name="Google Shape;486;p17"/>
          <p:cNvSpPr txBox="1"/>
          <p:nvPr/>
        </p:nvSpPr>
        <p:spPr>
          <a:xfrm>
            <a:off x="518700" y="4153884"/>
            <a:ext cx="5836800" cy="8103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D2492A"/>
              </a:buClr>
              <a:buSzPts val="4800"/>
              <a:buFont typeface="Arial"/>
              <a:buNone/>
            </a:pPr>
            <a:r>
              <a:rPr b="0" i="1" lang="en-US" sz="3000" u="none" cap="none" strike="noStrike">
                <a:solidFill>
                  <a:schemeClr val="lt1"/>
                </a:solidFill>
                <a:latin typeface="Arial"/>
                <a:ea typeface="Arial"/>
                <a:cs typeface="Arial"/>
                <a:sym typeface="Arial"/>
              </a:rPr>
              <a:t>“women don’t belong in engineering”</a:t>
            </a:r>
            <a:endParaRPr b="0" i="1" sz="3000" u="none" cap="none" strike="noStrike">
              <a:solidFill>
                <a:schemeClr val="lt1"/>
              </a:solidFill>
              <a:latin typeface="Arial"/>
              <a:ea typeface="Arial"/>
              <a:cs typeface="Arial"/>
              <a:sym typeface="Arial"/>
            </a:endParaRPr>
          </a:p>
        </p:txBody>
      </p:sp>
      <p:sp>
        <p:nvSpPr>
          <p:cNvPr id="487" name="Google Shape;487;p17"/>
          <p:cNvSpPr txBox="1"/>
          <p:nvPr/>
        </p:nvSpPr>
        <p:spPr>
          <a:xfrm>
            <a:off x="5864483" y="597911"/>
            <a:ext cx="4778351" cy="1655762"/>
          </a:xfrm>
          <a:prstGeom prst="rect">
            <a:avLst/>
          </a:prstGeom>
          <a:noFill/>
          <a:ln>
            <a:noFill/>
          </a:ln>
        </p:spPr>
        <p:txBody>
          <a:bodyPr anchorCtr="0" anchor="t" bIns="45700" lIns="91425" spcFirstLastPara="1" rIns="91425" wrap="square" tIns="45700">
            <a:normAutofit/>
          </a:bodyPr>
          <a:lstStyle/>
          <a:p>
            <a:pPr indent="0" lvl="0" marL="0" marR="0" rtl="0" algn="ctr">
              <a:lnSpc>
                <a:spcPct val="70000"/>
              </a:lnSpc>
              <a:spcBef>
                <a:spcPts val="0"/>
              </a:spcBef>
              <a:spcAft>
                <a:spcPts val="0"/>
              </a:spcAft>
              <a:buClr>
                <a:schemeClr val="lt1"/>
              </a:buClr>
              <a:buSzPts val="4830"/>
              <a:buFont typeface="Arial"/>
              <a:buNone/>
            </a:pPr>
            <a:r>
              <a:rPr b="0" i="0" lang="en-US" sz="4030" u="none" cap="none" strike="noStrike">
                <a:solidFill>
                  <a:schemeClr val="lt1"/>
                </a:solidFill>
                <a:latin typeface="Arial"/>
                <a:ea typeface="Arial"/>
                <a:cs typeface="Arial"/>
                <a:sym typeface="Arial"/>
              </a:rPr>
              <a:t>“The odds are good but the goods are odd.”</a:t>
            </a:r>
            <a:endParaRPr b="0" i="0" sz="2000" u="none" cap="none" strike="noStrike">
              <a:solidFill>
                <a:schemeClr val="lt1"/>
              </a:solidFill>
              <a:latin typeface="Arial"/>
              <a:ea typeface="Arial"/>
              <a:cs typeface="Arial"/>
              <a:sym typeface="Arial"/>
            </a:endParaRPr>
          </a:p>
        </p:txBody>
      </p:sp>
      <p:pic>
        <p:nvPicPr>
          <p:cNvPr descr="A picture containing chart&#10;&#10;Description automatically generated" id="488" name="Google Shape;488;p17"/>
          <p:cNvPicPr preferRelativeResize="0"/>
          <p:nvPr/>
        </p:nvPicPr>
        <p:blipFill rotWithShape="1">
          <a:blip r:embed="rId3">
            <a:alphaModFix/>
          </a:blip>
          <a:srcRect b="0" l="0" r="0" t="0"/>
          <a:stretch/>
        </p:blipFill>
        <p:spPr>
          <a:xfrm>
            <a:off x="7739874" y="2387018"/>
            <a:ext cx="4109224" cy="434404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400"/>
              <a:buFont typeface="Montserrat Medium"/>
              <a:buNone/>
            </a:pPr>
            <a:r>
              <a:rPr lang="en-US" sz="5400"/>
              <a:t>Education and Reporting</a:t>
            </a:r>
            <a:endParaRPr/>
          </a:p>
        </p:txBody>
      </p:sp>
      <p:sp>
        <p:nvSpPr>
          <p:cNvPr id="495" name="Google Shape;495;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100"/>
              <a:buFont typeface="Arial"/>
              <a:buNone/>
            </a:pPr>
            <a:r>
              <a:rPr b="1" lang="en-US">
                <a:solidFill>
                  <a:srgbClr val="FFFFFF"/>
                </a:solidFill>
              </a:rPr>
              <a:t>Reports per year from 2008 - 2014: 15-20 </a:t>
            </a:r>
            <a:r>
              <a:rPr lang="en-US">
                <a:solidFill>
                  <a:srgbClr val="FFFFFF"/>
                </a:solidFill>
              </a:rPr>
              <a:t>cases per year involving sexual assault, sexual harassment, and interpersonal violence</a:t>
            </a:r>
            <a:endParaRPr>
              <a:solidFill>
                <a:srgbClr val="FFFFFF"/>
              </a:solidFill>
            </a:endParaRPr>
          </a:p>
          <a:p>
            <a:pPr indent="0" lvl="0" marL="0" rtl="0" algn="l">
              <a:lnSpc>
                <a:spcPct val="90000"/>
              </a:lnSpc>
              <a:spcBef>
                <a:spcPts val="1600"/>
              </a:spcBef>
              <a:spcAft>
                <a:spcPts val="0"/>
              </a:spcAft>
              <a:buClr>
                <a:schemeClr val="dk1"/>
              </a:buClr>
              <a:buSzPts val="1100"/>
              <a:buFont typeface="Arial"/>
              <a:buNone/>
            </a:pPr>
            <a:r>
              <a:rPr lang="en-US">
                <a:solidFill>
                  <a:srgbClr val="FFFFFF"/>
                </a:solidFill>
              </a:rPr>
              <a:t>For the last 10 years, since awareness, education, policy enforcement and resources have increased, we might receive anywhere between ~70-90+ reports </a:t>
            </a:r>
            <a:endParaRPr>
              <a:solidFill>
                <a:srgbClr val="FFFFFF"/>
              </a:solidFill>
            </a:endParaRPr>
          </a:p>
          <a:p>
            <a:pPr indent="0" lvl="0" marL="0" rtl="0" algn="l">
              <a:lnSpc>
                <a:spcPct val="90000"/>
              </a:lnSpc>
              <a:spcBef>
                <a:spcPts val="1000"/>
              </a:spcBef>
              <a:spcAft>
                <a:spcPts val="0"/>
              </a:spcAft>
              <a:buClr>
                <a:schemeClr val="lt1"/>
              </a:buClr>
              <a:buSzPts val="28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descr="A statue of donkeys in a park&#10;&#10;Description automatically generated" id="329" name="Google Shape;329;p2"/>
          <p:cNvPicPr preferRelativeResize="0"/>
          <p:nvPr/>
        </p:nvPicPr>
        <p:blipFill rotWithShape="1">
          <a:blip r:embed="rId3">
            <a:alphaModFix/>
          </a:blip>
          <a:srcRect b="12995" l="0" r="0" t="2627"/>
          <a:stretch/>
        </p:blipFill>
        <p:spPr>
          <a:xfrm>
            <a:off x="0" y="-1"/>
            <a:ext cx="12192000" cy="6858001"/>
          </a:xfrm>
          <a:prstGeom prst="rect">
            <a:avLst/>
          </a:prstGeom>
          <a:noFill/>
          <a:ln>
            <a:noFill/>
          </a:ln>
        </p:spPr>
      </p:pic>
      <p:sp>
        <p:nvSpPr>
          <p:cNvPr id="330" name="Google Shape;330;p2"/>
          <p:cNvSpPr txBox="1"/>
          <p:nvPr>
            <p:ph idx="1" type="subTitle"/>
          </p:nvPr>
        </p:nvSpPr>
        <p:spPr>
          <a:xfrm>
            <a:off x="227250" y="1512475"/>
            <a:ext cx="11737500" cy="2921400"/>
          </a:xfrm>
          <a:prstGeom prst="rect">
            <a:avLst/>
          </a:prstGeom>
          <a:solidFill>
            <a:srgbClr val="263F6A">
              <a:alpha val="74509"/>
            </a:srgbClr>
          </a:solidFill>
          <a:ln>
            <a:noFill/>
          </a:ln>
        </p:spPr>
        <p:txBody>
          <a:bodyPr anchorCtr="0" anchor="t" bIns="45700" lIns="91425" spcFirstLastPara="1" rIns="91425" wrap="square" tIns="45700">
            <a:normAutofit/>
          </a:bodyPr>
          <a:lstStyle/>
          <a:p>
            <a:pPr indent="0" lvl="0" marL="457200" rtl="0" algn="l">
              <a:lnSpc>
                <a:spcPct val="90000"/>
              </a:lnSpc>
              <a:spcBef>
                <a:spcPts val="0"/>
              </a:spcBef>
              <a:spcAft>
                <a:spcPts val="0"/>
              </a:spcAft>
              <a:buClr>
                <a:schemeClr val="lt1"/>
              </a:buClr>
              <a:buSzPts val="4000"/>
              <a:buNone/>
            </a:pPr>
            <a:r>
              <a:rPr b="1" i="1" lang="en-US">
                <a:latin typeface="Arial"/>
                <a:ea typeface="Arial"/>
                <a:cs typeface="Arial"/>
                <a:sym typeface="Arial"/>
              </a:rPr>
              <a:t>Ice breaker and Introduction at your tables: </a:t>
            </a:r>
            <a:endParaRPr b="1">
              <a:latin typeface="Arial"/>
              <a:ea typeface="Arial"/>
              <a:cs typeface="Arial"/>
              <a:sym typeface="Arial"/>
            </a:endParaRPr>
          </a:p>
          <a:p>
            <a:pPr indent="-558800" lvl="0" marL="1028700" rtl="0" algn="l">
              <a:lnSpc>
                <a:spcPct val="90000"/>
              </a:lnSpc>
              <a:spcBef>
                <a:spcPts val="1000"/>
              </a:spcBef>
              <a:spcAft>
                <a:spcPts val="0"/>
              </a:spcAft>
              <a:buClr>
                <a:schemeClr val="lt1"/>
              </a:buClr>
              <a:buSzPts val="3800"/>
              <a:buChar char="•"/>
            </a:pPr>
            <a:r>
              <a:rPr i="1" lang="en-US" sz="3800">
                <a:latin typeface="Arial"/>
                <a:ea typeface="Arial"/>
                <a:cs typeface="Arial"/>
                <a:sym typeface="Arial"/>
              </a:rPr>
              <a:t>Name (+ preferred pronouns if you have them)</a:t>
            </a:r>
            <a:endParaRPr sz="3800">
              <a:latin typeface="Arial"/>
              <a:ea typeface="Arial"/>
              <a:cs typeface="Arial"/>
              <a:sym typeface="Arial"/>
            </a:endParaRPr>
          </a:p>
          <a:p>
            <a:pPr indent="-558800" lvl="0" marL="1028700" rtl="0" algn="l">
              <a:lnSpc>
                <a:spcPct val="90000"/>
              </a:lnSpc>
              <a:spcBef>
                <a:spcPts val="1000"/>
              </a:spcBef>
              <a:spcAft>
                <a:spcPts val="0"/>
              </a:spcAft>
              <a:buClr>
                <a:schemeClr val="lt1"/>
              </a:buClr>
              <a:buSzPts val="3800"/>
              <a:buChar char="•"/>
            </a:pPr>
            <a:r>
              <a:rPr i="1" lang="en-US" sz="3800">
                <a:latin typeface="Arial"/>
                <a:ea typeface="Arial"/>
                <a:cs typeface="Arial"/>
                <a:sym typeface="Arial"/>
              </a:rPr>
              <a:t>Office, Division</a:t>
            </a:r>
            <a:endParaRPr sz="3800">
              <a:latin typeface="Arial"/>
              <a:ea typeface="Arial"/>
              <a:cs typeface="Arial"/>
              <a:sym typeface="Arial"/>
            </a:endParaRPr>
          </a:p>
          <a:p>
            <a:pPr indent="-558800" lvl="0" marL="1028700" rtl="0" algn="l">
              <a:lnSpc>
                <a:spcPct val="90000"/>
              </a:lnSpc>
              <a:spcBef>
                <a:spcPts val="1000"/>
              </a:spcBef>
              <a:spcAft>
                <a:spcPts val="0"/>
              </a:spcAft>
              <a:buClr>
                <a:schemeClr val="lt1"/>
              </a:buClr>
              <a:buSzPts val="3800"/>
              <a:buChar char="•"/>
            </a:pPr>
            <a:r>
              <a:rPr i="1" lang="en-US" sz="3800">
                <a:latin typeface="Arial"/>
                <a:ea typeface="Arial"/>
                <a:cs typeface="Arial"/>
                <a:sym typeface="Arial"/>
              </a:rPr>
              <a:t>What made you decide to attend this training?</a:t>
            </a:r>
            <a:endParaRPr sz="3800">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19"/>
          <p:cNvSpPr txBox="1"/>
          <p:nvPr>
            <p:ph idx="1" type="subTitle"/>
          </p:nvPr>
        </p:nvSpPr>
        <p:spPr>
          <a:xfrm>
            <a:off x="1844461" y="2600587"/>
            <a:ext cx="9144000" cy="165576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5400"/>
              <a:buNone/>
            </a:pPr>
            <a:r>
              <a:rPr lang="en-US" sz="5400"/>
              <a:t>Myths &amp; Facts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g2a8442e97b9_0_0"/>
          <p:cNvSpPr txBox="1"/>
          <p:nvPr>
            <p:ph idx="1" type="body"/>
          </p:nvPr>
        </p:nvSpPr>
        <p:spPr>
          <a:xfrm>
            <a:off x="168275" y="168275"/>
            <a:ext cx="11105700" cy="6018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00000"/>
              </a:lnSpc>
              <a:spcBef>
                <a:spcPts val="0"/>
              </a:spcBef>
              <a:spcAft>
                <a:spcPts val="0"/>
              </a:spcAft>
              <a:buSzPts val="2800"/>
              <a:buNone/>
            </a:pPr>
            <a:r>
              <a:rPr lang="en-US" sz="1900"/>
              <a:t>Context of myths vs. what we know about sexual violence and barriers to reporting and accountability</a:t>
            </a:r>
            <a:endParaRPr sz="1900"/>
          </a:p>
        </p:txBody>
      </p:sp>
      <p:sp>
        <p:nvSpPr>
          <p:cNvPr id="508" name="Google Shape;508;g2a8442e97b9_0_0"/>
          <p:cNvSpPr txBox="1"/>
          <p:nvPr>
            <p:ph idx="2" type="body"/>
          </p:nvPr>
        </p:nvSpPr>
        <p:spPr>
          <a:xfrm>
            <a:off x="347450" y="1456325"/>
            <a:ext cx="3365400" cy="790200"/>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SzPts val="2800"/>
              <a:buNone/>
            </a:pPr>
            <a:r>
              <a:rPr lang="en-US" sz="4000"/>
              <a:t>Rare</a:t>
            </a:r>
            <a:endParaRPr sz="4000"/>
          </a:p>
        </p:txBody>
      </p:sp>
      <p:sp>
        <p:nvSpPr>
          <p:cNvPr id="509" name="Google Shape;509;g2a8442e97b9_0_0"/>
          <p:cNvSpPr txBox="1"/>
          <p:nvPr>
            <p:ph idx="3" type="body"/>
          </p:nvPr>
        </p:nvSpPr>
        <p:spPr>
          <a:xfrm>
            <a:off x="4283384" y="1365617"/>
            <a:ext cx="3573600" cy="10224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rPr lang="en-US" sz="4000"/>
              <a:t>Regrets</a:t>
            </a:r>
            <a:endParaRPr/>
          </a:p>
        </p:txBody>
      </p:sp>
      <p:sp>
        <p:nvSpPr>
          <p:cNvPr id="510" name="Google Shape;510;g2a8442e97b9_0_0"/>
          <p:cNvSpPr txBox="1"/>
          <p:nvPr>
            <p:ph idx="4" type="body"/>
          </p:nvPr>
        </p:nvSpPr>
        <p:spPr>
          <a:xfrm>
            <a:off x="8427492" y="1340217"/>
            <a:ext cx="3573600" cy="10224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rPr lang="en-US" sz="4000"/>
              <a:t>Reasons</a:t>
            </a:r>
            <a:endParaRPr/>
          </a:p>
        </p:txBody>
      </p:sp>
      <p:sp>
        <p:nvSpPr>
          <p:cNvPr id="511" name="Google Shape;511;g2a8442e97b9_0_0"/>
          <p:cNvSpPr txBox="1"/>
          <p:nvPr>
            <p:ph idx="5" type="body"/>
          </p:nvPr>
        </p:nvSpPr>
        <p:spPr>
          <a:xfrm>
            <a:off x="168275" y="2286671"/>
            <a:ext cx="3595200" cy="4032300"/>
          </a:xfrm>
          <a:prstGeom prst="rect">
            <a:avLst/>
          </a:prstGeom>
          <a:noFill/>
          <a:ln>
            <a:noFill/>
          </a:ln>
        </p:spPr>
        <p:txBody>
          <a:bodyPr anchorCtr="0" anchor="t" bIns="45700" lIns="91425" spcFirstLastPara="1" rIns="91425" wrap="square" tIns="45700">
            <a:normAutofit fontScale="77500" lnSpcReduction="20000"/>
          </a:bodyPr>
          <a:lstStyle/>
          <a:p>
            <a:pPr indent="-264826" lvl="0" marL="285750" rtl="0" algn="l">
              <a:lnSpc>
                <a:spcPct val="100000"/>
              </a:lnSpc>
              <a:spcBef>
                <a:spcPts val="0"/>
              </a:spcBef>
              <a:spcAft>
                <a:spcPts val="0"/>
              </a:spcAft>
              <a:buSzPct val="100000"/>
              <a:buChar char="•"/>
            </a:pPr>
            <a:r>
              <a:rPr b="0" lang="en-US" sz="2100">
                <a:latin typeface="Arial"/>
                <a:ea typeface="Arial"/>
                <a:cs typeface="Arial"/>
                <a:sym typeface="Arial"/>
              </a:rPr>
              <a:t>1 in 4 women experience attempted or completed rape in their lifetime</a:t>
            </a:r>
            <a:endParaRPr b="0" sz="2100">
              <a:latin typeface="Arial"/>
              <a:ea typeface="Arial"/>
              <a:cs typeface="Arial"/>
              <a:sym typeface="Arial"/>
            </a:endParaRPr>
          </a:p>
          <a:p>
            <a:pPr indent="-264826" lvl="0" marL="285750" rtl="0" algn="l">
              <a:lnSpc>
                <a:spcPct val="100000"/>
              </a:lnSpc>
              <a:spcBef>
                <a:spcPts val="1200"/>
              </a:spcBef>
              <a:spcAft>
                <a:spcPts val="0"/>
              </a:spcAft>
              <a:buSzPct val="100000"/>
              <a:buChar char="•"/>
            </a:pPr>
            <a:r>
              <a:rPr b="0" lang="en-US" sz="2100">
                <a:latin typeface="Arial"/>
                <a:ea typeface="Arial"/>
                <a:cs typeface="Arial"/>
                <a:sym typeface="Arial"/>
              </a:rPr>
              <a:t>1 in 26 men experience attempted or completed rape in their lifetime and 1 in 9 were made to penetrate</a:t>
            </a:r>
            <a:endParaRPr b="0" sz="2100">
              <a:latin typeface="Arial"/>
              <a:ea typeface="Arial"/>
              <a:cs typeface="Arial"/>
              <a:sym typeface="Arial"/>
            </a:endParaRPr>
          </a:p>
          <a:p>
            <a:pPr indent="-264826" lvl="0" marL="285750" rtl="0" algn="l">
              <a:lnSpc>
                <a:spcPct val="100000"/>
              </a:lnSpc>
              <a:spcBef>
                <a:spcPts val="1200"/>
              </a:spcBef>
              <a:spcAft>
                <a:spcPts val="0"/>
              </a:spcAft>
              <a:buSzPct val="100000"/>
              <a:buChar char="•"/>
            </a:pPr>
            <a:r>
              <a:rPr b="0" lang="en-US" sz="2100">
                <a:latin typeface="Arial"/>
                <a:ea typeface="Arial"/>
                <a:cs typeface="Arial"/>
                <a:sym typeface="Arial"/>
              </a:rPr>
              <a:t>1 in 2 trans experience sexual violence in their lifetime</a:t>
            </a:r>
            <a:endParaRPr b="0" sz="2100">
              <a:latin typeface="Arial"/>
              <a:ea typeface="Arial"/>
              <a:cs typeface="Arial"/>
              <a:sym typeface="Arial"/>
            </a:endParaRPr>
          </a:p>
          <a:p>
            <a:pPr indent="-264826" lvl="0" marL="285750" rtl="0" algn="l">
              <a:lnSpc>
                <a:spcPct val="100000"/>
              </a:lnSpc>
              <a:spcBef>
                <a:spcPts val="1200"/>
              </a:spcBef>
              <a:spcAft>
                <a:spcPts val="0"/>
              </a:spcAft>
              <a:buSzPct val="100000"/>
              <a:buChar char="•"/>
            </a:pPr>
            <a:r>
              <a:rPr b="0" lang="en-US" sz="2100">
                <a:latin typeface="Arial"/>
                <a:ea typeface="Arial"/>
                <a:cs typeface="Arial"/>
                <a:sym typeface="Arial"/>
              </a:rPr>
              <a:t>Over 1 in 3 gender non-conforming and women experience sexual assault in by their 4th year in college</a:t>
            </a:r>
            <a:endParaRPr b="0" sz="2100">
              <a:latin typeface="Arial"/>
              <a:ea typeface="Arial"/>
              <a:cs typeface="Arial"/>
              <a:sym typeface="Arial"/>
            </a:endParaRPr>
          </a:p>
          <a:p>
            <a:pPr indent="-264826" lvl="0" marL="285750" rtl="0" algn="l">
              <a:lnSpc>
                <a:spcPct val="100000"/>
              </a:lnSpc>
              <a:spcBef>
                <a:spcPts val="1200"/>
              </a:spcBef>
              <a:spcAft>
                <a:spcPts val="0"/>
              </a:spcAft>
              <a:buSzPct val="100000"/>
              <a:buFont typeface="Arial"/>
              <a:buChar char="•"/>
            </a:pPr>
            <a:r>
              <a:rPr b="0" lang="en-US" sz="2100">
                <a:latin typeface="Arial"/>
                <a:ea typeface="Arial"/>
                <a:cs typeface="Arial"/>
                <a:sym typeface="Arial"/>
              </a:rPr>
              <a:t>About 2% of Mines NCHA respondents at Mines reported experiencing attempted or completed rape in the last 12 months</a:t>
            </a:r>
            <a:endParaRPr b="0" sz="2100">
              <a:latin typeface="Arial"/>
              <a:ea typeface="Arial"/>
              <a:cs typeface="Arial"/>
              <a:sym typeface="Arial"/>
            </a:endParaRPr>
          </a:p>
          <a:p>
            <a:pPr indent="0" lvl="0" marL="0" rtl="0" algn="l">
              <a:lnSpc>
                <a:spcPct val="100000"/>
              </a:lnSpc>
              <a:spcBef>
                <a:spcPts val="600"/>
              </a:spcBef>
              <a:spcAft>
                <a:spcPts val="0"/>
              </a:spcAft>
              <a:buSzPct val="258064"/>
              <a:buNone/>
            </a:pPr>
            <a:r>
              <a:t/>
            </a:r>
            <a:endParaRPr b="0"/>
          </a:p>
        </p:txBody>
      </p:sp>
      <p:sp>
        <p:nvSpPr>
          <p:cNvPr id="512" name="Google Shape;512;g2a8442e97b9_0_0"/>
          <p:cNvSpPr txBox="1"/>
          <p:nvPr>
            <p:ph idx="6" type="body"/>
          </p:nvPr>
        </p:nvSpPr>
        <p:spPr>
          <a:xfrm>
            <a:off x="4283030" y="2286685"/>
            <a:ext cx="3624900" cy="2441700"/>
          </a:xfrm>
          <a:prstGeom prst="rect">
            <a:avLst/>
          </a:prstGeom>
          <a:noFill/>
          <a:ln>
            <a:noFill/>
          </a:ln>
        </p:spPr>
        <p:txBody>
          <a:bodyPr anchorCtr="0" anchor="t" bIns="45700" lIns="91425" spcFirstLastPara="1" rIns="91425" wrap="square" tIns="45700">
            <a:normAutofit fontScale="85000" lnSpcReduction="20000"/>
          </a:bodyPr>
          <a:lstStyle/>
          <a:p>
            <a:pPr indent="-285750" lvl="0" marL="285750" rtl="0" algn="l">
              <a:lnSpc>
                <a:spcPct val="100000"/>
              </a:lnSpc>
              <a:spcBef>
                <a:spcPts val="600"/>
              </a:spcBef>
              <a:spcAft>
                <a:spcPts val="0"/>
              </a:spcAft>
              <a:buSzPct val="100000"/>
              <a:buChar char="•"/>
            </a:pPr>
            <a:r>
              <a:rPr b="0" lang="en-US" sz="2100">
                <a:latin typeface="Arial"/>
                <a:ea typeface="Arial"/>
                <a:cs typeface="Arial"/>
                <a:sym typeface="Arial"/>
              </a:rPr>
              <a:t>False reports account for 2%-10% of all reports of sexual assault, consistent with other crimes</a:t>
            </a:r>
            <a:endParaRPr b="0" sz="2100">
              <a:latin typeface="Arial"/>
              <a:ea typeface="Arial"/>
              <a:cs typeface="Arial"/>
              <a:sym typeface="Arial"/>
            </a:endParaRPr>
          </a:p>
          <a:p>
            <a:pPr indent="-285750" lvl="0" marL="285750" rtl="0" algn="l">
              <a:lnSpc>
                <a:spcPct val="100000"/>
              </a:lnSpc>
              <a:spcBef>
                <a:spcPts val="1200"/>
              </a:spcBef>
              <a:spcAft>
                <a:spcPts val="0"/>
              </a:spcAft>
              <a:buSzPct val="100000"/>
              <a:buChar char="•"/>
            </a:pPr>
            <a:r>
              <a:rPr b="0" lang="en-US" sz="2100">
                <a:latin typeface="Arial"/>
                <a:ea typeface="Arial"/>
                <a:cs typeface="Arial"/>
                <a:sym typeface="Arial"/>
              </a:rPr>
              <a:t>High underreporting ~ 63% are unreported</a:t>
            </a:r>
            <a:endParaRPr b="0" sz="2100">
              <a:latin typeface="Arial"/>
              <a:ea typeface="Arial"/>
              <a:cs typeface="Arial"/>
              <a:sym typeface="Arial"/>
            </a:endParaRPr>
          </a:p>
          <a:p>
            <a:pPr indent="-285750" lvl="0" marL="285750" rtl="0" algn="l">
              <a:lnSpc>
                <a:spcPct val="100000"/>
              </a:lnSpc>
              <a:spcBef>
                <a:spcPts val="1200"/>
              </a:spcBef>
              <a:spcAft>
                <a:spcPts val="1200"/>
              </a:spcAft>
              <a:buSzPct val="100000"/>
              <a:buChar char="•"/>
            </a:pPr>
            <a:r>
              <a:rPr b="0" lang="en-US" sz="2100">
                <a:latin typeface="Arial"/>
                <a:ea typeface="Arial"/>
                <a:cs typeface="Arial"/>
                <a:sym typeface="Arial"/>
              </a:rPr>
              <a:t>The perpetrator knows the victim in 8 out of 10 assaults</a:t>
            </a:r>
            <a:endParaRPr b="0" sz="2100">
              <a:latin typeface="Arial"/>
              <a:ea typeface="Arial"/>
              <a:cs typeface="Arial"/>
              <a:sym typeface="Arial"/>
            </a:endParaRPr>
          </a:p>
        </p:txBody>
      </p:sp>
      <p:sp>
        <p:nvSpPr>
          <p:cNvPr id="513" name="Google Shape;513;g2a8442e97b9_0_0"/>
          <p:cNvSpPr txBox="1"/>
          <p:nvPr>
            <p:ph idx="7" type="body"/>
          </p:nvPr>
        </p:nvSpPr>
        <p:spPr>
          <a:xfrm>
            <a:off x="8427175" y="2286674"/>
            <a:ext cx="3650400" cy="289500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2100"/>
              <a:buChar char="•"/>
            </a:pPr>
            <a:r>
              <a:rPr b="0" lang="en-US" sz="2100">
                <a:latin typeface="Arial"/>
                <a:ea typeface="Arial"/>
                <a:cs typeface="Arial"/>
                <a:sym typeface="Arial"/>
              </a:rPr>
              <a:t>Rarely caused by mental illness but used at times as an excuse by offenders</a:t>
            </a:r>
            <a:endParaRPr sz="2100"/>
          </a:p>
          <a:p>
            <a:pPr indent="-285750" lvl="0" marL="285750" rtl="0" algn="l">
              <a:lnSpc>
                <a:spcPct val="100000"/>
              </a:lnSpc>
              <a:spcBef>
                <a:spcPts val="1200"/>
              </a:spcBef>
              <a:spcAft>
                <a:spcPts val="0"/>
              </a:spcAft>
              <a:buSzPts val="2100"/>
              <a:buChar char="•"/>
            </a:pPr>
            <a:r>
              <a:rPr b="0" lang="en-US" sz="2100">
                <a:latin typeface="Arial"/>
                <a:ea typeface="Arial"/>
                <a:cs typeface="Arial"/>
                <a:sym typeface="Arial"/>
              </a:rPr>
              <a:t>Substance use is a risk factor but not the cause for the decision to harm</a:t>
            </a:r>
            <a:endParaRPr b="0" sz="1800">
              <a:latin typeface="Arial"/>
              <a:ea typeface="Arial"/>
              <a:cs typeface="Arial"/>
              <a:sym typeface="Arial"/>
            </a:endParaRPr>
          </a:p>
        </p:txBody>
      </p:sp>
      <p:sp>
        <p:nvSpPr>
          <p:cNvPr id="514" name="Google Shape;514;g2a8442e97b9_0_0"/>
          <p:cNvSpPr txBox="1"/>
          <p:nvPr>
            <p:ph idx="8" type="body"/>
          </p:nvPr>
        </p:nvSpPr>
        <p:spPr>
          <a:xfrm>
            <a:off x="6952425" y="5909475"/>
            <a:ext cx="5134800" cy="856200"/>
          </a:xfrm>
          <a:prstGeom prst="rect">
            <a:avLst/>
          </a:prstGeom>
          <a:noFill/>
          <a:ln>
            <a:noFill/>
          </a:ln>
        </p:spPr>
        <p:txBody>
          <a:bodyPr anchorCtr="0" anchor="t" bIns="45700" lIns="91425" spcFirstLastPara="1" rIns="91425" wrap="square" tIns="45700">
            <a:normAutofit/>
          </a:bodyPr>
          <a:lstStyle/>
          <a:p>
            <a:pPr indent="0" lvl="0" marL="0" rtl="0" algn="r">
              <a:lnSpc>
                <a:spcPct val="100000"/>
              </a:lnSpc>
              <a:spcBef>
                <a:spcPts val="0"/>
              </a:spcBef>
              <a:spcAft>
                <a:spcPts val="0"/>
              </a:spcAft>
              <a:buSzPts val="2800"/>
              <a:buNone/>
            </a:pPr>
            <a:r>
              <a:rPr lang="en-US" sz="1000"/>
              <a:t>Icons from the Noun Project</a:t>
            </a:r>
            <a:endParaRPr sz="1000"/>
          </a:p>
          <a:p>
            <a:pPr indent="0" lvl="0" marL="0" rtl="0" algn="r">
              <a:lnSpc>
                <a:spcPct val="100000"/>
              </a:lnSpc>
              <a:spcBef>
                <a:spcPts val="0"/>
              </a:spcBef>
              <a:spcAft>
                <a:spcPts val="0"/>
              </a:spcAft>
              <a:buSzPts val="2800"/>
              <a:buNone/>
            </a:pPr>
            <a:r>
              <a:rPr lang="en-US" sz="1000"/>
              <a:t>Source:  2022 CDC NISVS and 2025 National Trans Survey, DOJ OJP BJS NCVS, Walsh et al 2017, NCHA Spring 2023 </a:t>
            </a:r>
            <a:endParaRPr sz="1000"/>
          </a:p>
        </p:txBody>
      </p:sp>
      <p:pic>
        <p:nvPicPr>
          <p:cNvPr id="515" name="Google Shape;515;g2a8442e97b9_0_0"/>
          <p:cNvPicPr preferRelativeResize="0"/>
          <p:nvPr/>
        </p:nvPicPr>
        <p:blipFill rotWithShape="1">
          <a:blip r:embed="rId3">
            <a:alphaModFix/>
          </a:blip>
          <a:srcRect b="12257" l="0" r="0" t="0"/>
          <a:stretch/>
        </p:blipFill>
        <p:spPr>
          <a:xfrm>
            <a:off x="2464750" y="1274225"/>
            <a:ext cx="975725" cy="856124"/>
          </a:xfrm>
          <a:prstGeom prst="rect">
            <a:avLst/>
          </a:prstGeom>
          <a:noFill/>
          <a:ln>
            <a:noFill/>
          </a:ln>
        </p:spPr>
      </p:pic>
      <p:pic>
        <p:nvPicPr>
          <p:cNvPr id="516" name="Google Shape;516;g2a8442e97b9_0_0"/>
          <p:cNvPicPr preferRelativeResize="0"/>
          <p:nvPr/>
        </p:nvPicPr>
        <p:blipFill rotWithShape="1">
          <a:blip r:embed="rId4">
            <a:alphaModFix/>
          </a:blip>
          <a:srcRect b="14821" l="0" r="0" t="5706"/>
          <a:stretch/>
        </p:blipFill>
        <p:spPr>
          <a:xfrm>
            <a:off x="6720375" y="1150950"/>
            <a:ext cx="1318625" cy="1047912"/>
          </a:xfrm>
          <a:prstGeom prst="rect">
            <a:avLst/>
          </a:prstGeom>
          <a:noFill/>
          <a:ln>
            <a:noFill/>
          </a:ln>
        </p:spPr>
      </p:pic>
      <p:pic>
        <p:nvPicPr>
          <p:cNvPr id="517" name="Google Shape;517;g2a8442e97b9_0_0"/>
          <p:cNvPicPr preferRelativeResize="0"/>
          <p:nvPr/>
        </p:nvPicPr>
        <p:blipFill rotWithShape="1">
          <a:blip r:embed="rId5">
            <a:alphaModFix/>
          </a:blip>
          <a:srcRect b="16866" l="5571" r="5562" t="0"/>
          <a:stretch/>
        </p:blipFill>
        <p:spPr>
          <a:xfrm>
            <a:off x="10918950" y="1189313"/>
            <a:ext cx="1038151" cy="9711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24"/>
          <p:cNvSpPr txBox="1"/>
          <p:nvPr>
            <p:ph idx="1" type="subTitle"/>
          </p:nvPr>
        </p:nvSpPr>
        <p:spPr>
          <a:xfrm>
            <a:off x="2037467" y="2601894"/>
            <a:ext cx="9144000" cy="165576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8000"/>
              <a:buNone/>
            </a:pPr>
            <a:r>
              <a:rPr lang="en-US" sz="8000"/>
              <a:t>Consent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1314D"/>
              </a:buClr>
              <a:buSzPts val="4400"/>
              <a:buFont typeface="Montserrat Medium"/>
              <a:buNone/>
            </a:pPr>
            <a:r>
              <a:rPr lang="en-US"/>
              <a:t>Consent</a:t>
            </a:r>
            <a:endParaRPr/>
          </a:p>
        </p:txBody>
      </p:sp>
      <p:pic>
        <p:nvPicPr>
          <p:cNvPr id="529" name="Google Shape;529;p25"/>
          <p:cNvPicPr preferRelativeResize="0"/>
          <p:nvPr>
            <p:ph idx="1" type="body"/>
          </p:nvPr>
        </p:nvPicPr>
        <p:blipFill rotWithShape="1">
          <a:blip r:embed="rId3">
            <a:alphaModFix/>
          </a:blip>
          <a:srcRect b="0" l="0" r="0" t="0"/>
          <a:stretch/>
        </p:blipFill>
        <p:spPr>
          <a:xfrm>
            <a:off x="1826953" y="1288473"/>
            <a:ext cx="8788554" cy="494356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26"/>
          <p:cNvSpPr txBox="1"/>
          <p:nvPr/>
        </p:nvSpPr>
        <p:spPr>
          <a:xfrm>
            <a:off x="428446" y="599574"/>
            <a:ext cx="7884543"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lt1"/>
                </a:solidFill>
                <a:latin typeface="Arial Black"/>
                <a:ea typeface="Arial Black"/>
                <a:cs typeface="Arial Black"/>
                <a:sym typeface="Arial Black"/>
              </a:rPr>
              <a:t>Consent at Mines:</a:t>
            </a:r>
            <a:endParaRPr b="1" i="0" sz="4800" u="none" cap="none" strike="noStrike">
              <a:solidFill>
                <a:schemeClr val="dk1"/>
              </a:solidFill>
              <a:latin typeface="Arial Black"/>
              <a:ea typeface="Arial Black"/>
              <a:cs typeface="Arial Black"/>
              <a:sym typeface="Arial Black"/>
            </a:endParaRPr>
          </a:p>
        </p:txBody>
      </p:sp>
      <p:sp>
        <p:nvSpPr>
          <p:cNvPr id="535" name="Google Shape;535;p26"/>
          <p:cNvSpPr txBox="1"/>
          <p:nvPr/>
        </p:nvSpPr>
        <p:spPr>
          <a:xfrm>
            <a:off x="428446" y="2408245"/>
            <a:ext cx="10328400" cy="289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chemeClr val="lt1"/>
                </a:solidFill>
                <a:latin typeface="Arial"/>
                <a:ea typeface="Arial"/>
                <a:cs typeface="Arial"/>
                <a:sym typeface="Arial"/>
              </a:rPr>
              <a:t>Means affirmative, knowing, mutual, unambiguous, ongoing, and voluntary agreement through word or action to engage in specific sexual activity throughout a sexual encounter. Consent cannot be inferred by a current or previous relationship. Consent can be withdrawn at any time. Consent cannot be obtained by fear, threat, Coercion, intimidation, and/or Force or from someone who is Incapacitated.</a:t>
            </a:r>
            <a:endParaRPr b="0" i="0" sz="26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27"/>
          <p:cNvSpPr txBox="1"/>
          <p:nvPr/>
        </p:nvSpPr>
        <p:spPr>
          <a:xfrm>
            <a:off x="428450" y="599575"/>
            <a:ext cx="107079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lt1"/>
                </a:solidFill>
                <a:latin typeface="Arial Black"/>
                <a:ea typeface="Arial Black"/>
                <a:cs typeface="Arial Black"/>
                <a:sym typeface="Arial Black"/>
              </a:rPr>
              <a:t>Consent and Positions of Trust: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800"/>
              <a:buFont typeface="Arial"/>
              <a:buNone/>
            </a:pPr>
            <a:r>
              <a:t/>
            </a:r>
            <a:endParaRPr b="1" i="0" sz="4800" u="none" cap="none" strike="noStrike">
              <a:solidFill>
                <a:schemeClr val="dk1"/>
              </a:solidFill>
              <a:latin typeface="Calibri"/>
              <a:ea typeface="Calibri"/>
              <a:cs typeface="Calibri"/>
              <a:sym typeface="Calibri"/>
            </a:endParaRPr>
          </a:p>
        </p:txBody>
      </p:sp>
      <p:sp>
        <p:nvSpPr>
          <p:cNvPr id="542" name="Google Shape;542;p27"/>
          <p:cNvSpPr txBox="1"/>
          <p:nvPr/>
        </p:nvSpPr>
        <p:spPr>
          <a:xfrm>
            <a:off x="428450" y="1947601"/>
            <a:ext cx="9604500" cy="35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Arial"/>
                <a:ea typeface="Arial"/>
                <a:cs typeface="Arial"/>
                <a:sym typeface="Arial"/>
              </a:rPr>
              <a:t>A power differential exists when one person has significant influence over another.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Arial"/>
                <a:ea typeface="Arial"/>
                <a:cs typeface="Arial"/>
                <a:sym typeface="Arial"/>
              </a:rPr>
              <a:t>The power differential impacts the individual with less power and my influence them to participate when they don’t want to engage in any activity because their actions, or lack, thereof, could impact a grade, a promotion, social clout, etc.</a:t>
            </a:r>
            <a:endParaRPr b="0" i="0" sz="3200" u="none" cap="none" strike="noStrik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28"/>
          <p:cNvSpPr txBox="1"/>
          <p:nvPr>
            <p:ph idx="1" type="subTitle"/>
          </p:nvPr>
        </p:nvSpPr>
        <p:spPr>
          <a:xfrm>
            <a:off x="2669853" y="2484914"/>
            <a:ext cx="9351818" cy="188667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None/>
            </a:pPr>
            <a:r>
              <a:rPr lang="en-US" sz="4800">
                <a:latin typeface="Montserrat Medium"/>
                <a:ea typeface="Montserrat Medium"/>
                <a:cs typeface="Montserrat Medium"/>
                <a:sym typeface="Montserrat Medium"/>
              </a:rPr>
              <a:t>Perpetrator Dynamics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29"/>
          <p:cNvSpPr txBox="1"/>
          <p:nvPr>
            <p:ph idx="1" type="body"/>
          </p:nvPr>
        </p:nvSpPr>
        <p:spPr>
          <a:xfrm>
            <a:off x="353758" y="1126831"/>
            <a:ext cx="11496900" cy="14874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chemeClr val="lt1"/>
              </a:buClr>
              <a:buSzPct val="66666"/>
              <a:buNone/>
            </a:pPr>
            <a:r>
              <a:rPr b="0" i="1" lang="en-US"/>
              <a:t>Common Public Perceptions – Stereotypes - of People Who Commit Sexual Assault, Domestic Violence, Stalking</a:t>
            </a:r>
            <a:endParaRPr b="0"/>
          </a:p>
        </p:txBody>
      </p:sp>
      <p:sp>
        <p:nvSpPr>
          <p:cNvPr id="555" name="Google Shape;555;p29"/>
          <p:cNvSpPr txBox="1"/>
          <p:nvPr/>
        </p:nvSpPr>
        <p:spPr>
          <a:xfrm>
            <a:off x="1507803" y="5332748"/>
            <a:ext cx="599347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92A2BD"/>
                </a:solidFill>
                <a:latin typeface="Calibri"/>
                <a:ea typeface="Calibri"/>
                <a:cs typeface="Calibri"/>
                <a:sym typeface="Calibri"/>
              </a:rPr>
              <a:t>Male</a:t>
            </a:r>
            <a:endParaRPr b="0" i="0" sz="1400" u="none" cap="none" strike="noStrike">
              <a:solidFill>
                <a:srgbClr val="000000"/>
              </a:solidFill>
              <a:latin typeface="Arial"/>
              <a:ea typeface="Arial"/>
              <a:cs typeface="Arial"/>
              <a:sym typeface="Arial"/>
            </a:endParaRPr>
          </a:p>
        </p:txBody>
      </p:sp>
      <p:sp>
        <p:nvSpPr>
          <p:cNvPr id="556" name="Google Shape;556;p29"/>
          <p:cNvSpPr txBox="1"/>
          <p:nvPr/>
        </p:nvSpPr>
        <p:spPr>
          <a:xfrm>
            <a:off x="1888539" y="4246521"/>
            <a:ext cx="599347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92A2BD"/>
                </a:solidFill>
                <a:latin typeface="Calibri"/>
                <a:ea typeface="Calibri"/>
                <a:cs typeface="Calibri"/>
                <a:sym typeface="Calibri"/>
              </a:rPr>
              <a:t>Drives a van</a:t>
            </a:r>
            <a:endParaRPr b="0" i="0" sz="1400" u="none" cap="none" strike="noStrike">
              <a:solidFill>
                <a:srgbClr val="000000"/>
              </a:solidFill>
              <a:latin typeface="Arial"/>
              <a:ea typeface="Arial"/>
              <a:cs typeface="Arial"/>
              <a:sym typeface="Arial"/>
            </a:endParaRPr>
          </a:p>
        </p:txBody>
      </p:sp>
      <p:sp>
        <p:nvSpPr>
          <p:cNvPr id="557" name="Google Shape;557;p29"/>
          <p:cNvSpPr txBox="1"/>
          <p:nvPr/>
        </p:nvSpPr>
        <p:spPr>
          <a:xfrm>
            <a:off x="458668" y="3590212"/>
            <a:ext cx="599347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92A2BD"/>
                </a:solidFill>
                <a:latin typeface="Calibri"/>
                <a:ea typeface="Calibri"/>
                <a:cs typeface="Calibri"/>
                <a:sym typeface="Calibri"/>
              </a:rPr>
              <a:t>Dirty, tattooed/pierced, clothing disheveled</a:t>
            </a:r>
            <a:endParaRPr b="0" i="0" sz="1400" u="none" cap="none" strike="noStrike">
              <a:solidFill>
                <a:srgbClr val="000000"/>
              </a:solidFill>
              <a:latin typeface="Arial"/>
              <a:ea typeface="Arial"/>
              <a:cs typeface="Arial"/>
              <a:sym typeface="Arial"/>
            </a:endParaRPr>
          </a:p>
        </p:txBody>
      </p:sp>
      <p:sp>
        <p:nvSpPr>
          <p:cNvPr id="558" name="Google Shape;558;p29"/>
          <p:cNvSpPr/>
          <p:nvPr/>
        </p:nvSpPr>
        <p:spPr>
          <a:xfrm>
            <a:off x="7079059" y="3566435"/>
            <a:ext cx="439126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92A2BD"/>
                </a:solidFill>
                <a:latin typeface="Calibri"/>
                <a:ea typeface="Calibri"/>
                <a:cs typeface="Calibri"/>
                <a:sym typeface="Calibri"/>
              </a:rPr>
              <a:t>Long hair, facial hair, and is greasy</a:t>
            </a:r>
            <a:endParaRPr b="0" i="0" sz="1400" u="none" cap="none" strike="noStrike">
              <a:solidFill>
                <a:srgbClr val="000000"/>
              </a:solidFill>
              <a:latin typeface="Arial"/>
              <a:ea typeface="Arial"/>
              <a:cs typeface="Arial"/>
              <a:sym typeface="Arial"/>
            </a:endParaRPr>
          </a:p>
        </p:txBody>
      </p:sp>
      <p:sp>
        <p:nvSpPr>
          <p:cNvPr id="559" name="Google Shape;559;p29"/>
          <p:cNvSpPr txBox="1"/>
          <p:nvPr/>
        </p:nvSpPr>
        <p:spPr>
          <a:xfrm>
            <a:off x="7284802" y="4292833"/>
            <a:ext cx="430314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92A2BD"/>
                </a:solidFill>
                <a:latin typeface="Calibri"/>
                <a:ea typeface="Calibri"/>
                <a:cs typeface="Calibri"/>
                <a:sym typeface="Calibri"/>
              </a:rPr>
              <a:t>Lurks in bushes, with binoculars  </a:t>
            </a:r>
            <a:endParaRPr b="0" i="0" sz="1400" u="none" cap="none" strike="noStrike">
              <a:solidFill>
                <a:srgbClr val="000000"/>
              </a:solidFill>
              <a:latin typeface="Arial"/>
              <a:ea typeface="Arial"/>
              <a:cs typeface="Arial"/>
              <a:sym typeface="Arial"/>
            </a:endParaRPr>
          </a:p>
        </p:txBody>
      </p:sp>
      <p:sp>
        <p:nvSpPr>
          <p:cNvPr id="560" name="Google Shape;560;p29"/>
          <p:cNvSpPr txBox="1"/>
          <p:nvPr/>
        </p:nvSpPr>
        <p:spPr>
          <a:xfrm>
            <a:off x="6568900" y="4980293"/>
            <a:ext cx="599347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92A2BD"/>
                </a:solidFill>
                <a:latin typeface="Calibri"/>
                <a:ea typeface="Calibri"/>
                <a:cs typeface="Calibri"/>
                <a:sym typeface="Calibri"/>
              </a:rPr>
              <a:t>Has a long record of violent crimes</a:t>
            </a:r>
            <a:endParaRPr b="0" i="0" sz="1400" u="none" cap="none" strike="noStrike">
              <a:solidFill>
                <a:srgbClr val="000000"/>
              </a:solidFill>
              <a:latin typeface="Arial"/>
              <a:ea typeface="Arial"/>
              <a:cs typeface="Arial"/>
              <a:sym typeface="Arial"/>
            </a:endParaRPr>
          </a:p>
        </p:txBody>
      </p:sp>
      <p:sp>
        <p:nvSpPr>
          <p:cNvPr id="561" name="Google Shape;561;p29"/>
          <p:cNvSpPr txBox="1"/>
          <p:nvPr/>
        </p:nvSpPr>
        <p:spPr>
          <a:xfrm>
            <a:off x="5767796" y="5551169"/>
            <a:ext cx="599347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92A2BD"/>
                </a:solidFill>
                <a:latin typeface="Calibri"/>
                <a:ea typeface="Calibri"/>
                <a:cs typeface="Calibri"/>
                <a:sym typeface="Calibri"/>
              </a:rPr>
              <a:t>May be a racial minority</a:t>
            </a:r>
            <a:endParaRPr b="0" i="0" sz="1400" u="none" cap="none" strike="noStrike">
              <a:solidFill>
                <a:srgbClr val="000000"/>
              </a:solidFill>
              <a:latin typeface="Arial"/>
              <a:ea typeface="Arial"/>
              <a:cs typeface="Arial"/>
              <a:sym typeface="Arial"/>
            </a:endParaRPr>
          </a:p>
        </p:txBody>
      </p:sp>
      <p:sp>
        <p:nvSpPr>
          <p:cNvPr id="562" name="Google Shape;562;p29"/>
          <p:cNvSpPr txBox="1"/>
          <p:nvPr/>
        </p:nvSpPr>
        <p:spPr>
          <a:xfrm>
            <a:off x="260466" y="4783179"/>
            <a:ext cx="599347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92A2BD"/>
                </a:solidFill>
                <a:latin typeface="Calibri"/>
                <a:ea typeface="Calibri"/>
                <a:cs typeface="Calibri"/>
                <a:sym typeface="Calibri"/>
              </a:rPr>
              <a:t>Assaults the victim in the park, alley</a:t>
            </a:r>
            <a:endParaRPr b="0" i="0" sz="1400" u="none" cap="none" strike="noStrike">
              <a:solidFill>
                <a:srgbClr val="000000"/>
              </a:solidFill>
              <a:latin typeface="Arial"/>
              <a:ea typeface="Arial"/>
              <a:cs typeface="Arial"/>
              <a:sym typeface="Arial"/>
            </a:endParaRPr>
          </a:p>
        </p:txBody>
      </p:sp>
      <p:sp>
        <p:nvSpPr>
          <p:cNvPr id="563" name="Google Shape;563;p29"/>
          <p:cNvSpPr txBox="1"/>
          <p:nvPr>
            <p:ph idx="3" type="body"/>
          </p:nvPr>
        </p:nvSpPr>
        <p:spPr>
          <a:xfrm>
            <a:off x="10144125" y="6546850"/>
            <a:ext cx="1943100" cy="219000"/>
          </a:xfrm>
          <a:prstGeom prst="rect">
            <a:avLst/>
          </a:prstGeom>
          <a:noFill/>
          <a:ln>
            <a:noFill/>
          </a:ln>
        </p:spPr>
        <p:txBody>
          <a:bodyPr anchorCtr="0" anchor="t" bIns="45700" lIns="91425" spcFirstLastPara="1" rIns="91425" wrap="square" tIns="45700">
            <a:normAutofit/>
          </a:bodyPr>
          <a:lstStyle/>
          <a:p>
            <a:pPr indent="0" lvl="0" marL="0" rtl="0" algn="r">
              <a:lnSpc>
                <a:spcPct val="100000"/>
              </a:lnSpc>
              <a:spcBef>
                <a:spcPts val="0"/>
              </a:spcBef>
              <a:spcAft>
                <a:spcPts val="0"/>
              </a:spcAft>
              <a:buSzPts val="2800"/>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750"/>
                                        <p:tgtEl>
                                          <p:spTgt spid="555"/>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500"/>
                                        <p:tgtEl>
                                          <p:spTgt spid="556"/>
                                        </p:tgtEl>
                                      </p:cBhvr>
                                    </p:animEffect>
                                  </p:childTnLst>
                                </p:cTn>
                              </p:par>
                            </p:childTnLst>
                          </p:cTn>
                        </p:par>
                        <p:par>
                          <p:cTn fill="hold">
                            <p:stCondLst>
                              <p:cond delay="1250"/>
                            </p:stCondLst>
                            <p:childTnLst>
                              <p:par>
                                <p:cTn fill="hold" nodeType="after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500"/>
                                        <p:tgtEl>
                                          <p:spTgt spid="557"/>
                                        </p:tgtEl>
                                      </p:cBhvr>
                                    </p:animEffect>
                                  </p:childTnLst>
                                </p:cTn>
                              </p:par>
                            </p:childTnLst>
                          </p:cTn>
                        </p:par>
                        <p:par>
                          <p:cTn fill="hold">
                            <p:stCondLst>
                              <p:cond delay="1750"/>
                            </p:stCondLst>
                            <p:childTnLst>
                              <p:par>
                                <p:cTn fill="hold" nodeType="afterEffect" presetClass="entr" presetID="10" presetSubtype="0">
                                  <p:stCondLst>
                                    <p:cond delay="0"/>
                                  </p:stCondLst>
                                  <p:childTnLst>
                                    <p:set>
                                      <p:cBhvr>
                                        <p:cTn dur="1" fill="hold">
                                          <p:stCondLst>
                                            <p:cond delay="0"/>
                                          </p:stCondLst>
                                        </p:cTn>
                                        <p:tgtEl>
                                          <p:spTgt spid="558"/>
                                        </p:tgtEl>
                                        <p:attrNameLst>
                                          <p:attrName>style.visibility</p:attrName>
                                        </p:attrNameLst>
                                      </p:cBhvr>
                                      <p:to>
                                        <p:strVal val="visible"/>
                                      </p:to>
                                    </p:set>
                                    <p:animEffect filter="fade" transition="in">
                                      <p:cBhvr>
                                        <p:cTn dur="750"/>
                                        <p:tgtEl>
                                          <p:spTgt spid="558"/>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500"/>
                                        <p:tgtEl>
                                          <p:spTgt spid="559"/>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500"/>
                                        <p:tgtEl>
                                          <p:spTgt spid="560"/>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500"/>
                                        <p:tgtEl>
                                          <p:spTgt spid="561"/>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562"/>
                                        </p:tgtEl>
                                        <p:attrNameLst>
                                          <p:attrName>style.visibility</p:attrName>
                                        </p:attrNameLst>
                                      </p:cBhvr>
                                      <p:to>
                                        <p:strVal val="visible"/>
                                      </p:to>
                                    </p:set>
                                    <p:animEffect filter="fade" transition="in">
                                      <p:cBhvr>
                                        <p:cTn dur="500"/>
                                        <p:tgtEl>
                                          <p:spTgt spid="5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Medium"/>
              <a:buNone/>
            </a:pPr>
            <a:r>
              <a:rPr lang="en-US">
                <a:latin typeface="Arial Black"/>
                <a:ea typeface="Arial Black"/>
                <a:cs typeface="Arial Black"/>
                <a:sym typeface="Arial Black"/>
              </a:rPr>
              <a:t>Who commits sexual violence?</a:t>
            </a:r>
            <a:endParaRPr>
              <a:latin typeface="Arial Black"/>
              <a:ea typeface="Arial Black"/>
              <a:cs typeface="Arial Black"/>
              <a:sym typeface="Arial Black"/>
            </a:endParaRPr>
          </a:p>
        </p:txBody>
      </p:sp>
      <p:sp>
        <p:nvSpPr>
          <p:cNvPr id="570" name="Google Shape;570;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800"/>
              <a:buChar char="•"/>
            </a:pPr>
            <a:r>
              <a:rPr lang="en-US"/>
              <a:t>Typically, non-stranger (brief encounter to trusted person)</a:t>
            </a:r>
            <a:endParaRPr/>
          </a:p>
          <a:p>
            <a:pPr indent="-228600" lvl="0" marL="228600" rtl="0" algn="l">
              <a:lnSpc>
                <a:spcPct val="90000"/>
              </a:lnSpc>
              <a:spcBef>
                <a:spcPts val="1000"/>
              </a:spcBef>
              <a:spcAft>
                <a:spcPts val="0"/>
              </a:spcAft>
              <a:buClr>
                <a:schemeClr val="lt1"/>
              </a:buClr>
              <a:buSzPts val="2800"/>
              <a:buChar char="•"/>
            </a:pPr>
            <a:r>
              <a:rPr lang="en-US"/>
              <a:t>Use common social settings to facilitate assault</a:t>
            </a:r>
            <a:endParaRPr/>
          </a:p>
          <a:p>
            <a:pPr indent="-228600" lvl="0" marL="228600" rtl="0" algn="l">
              <a:lnSpc>
                <a:spcPct val="90000"/>
              </a:lnSpc>
              <a:spcBef>
                <a:spcPts val="1000"/>
              </a:spcBef>
              <a:spcAft>
                <a:spcPts val="0"/>
              </a:spcAft>
              <a:buClr>
                <a:schemeClr val="lt1"/>
              </a:buClr>
              <a:buSzPts val="2800"/>
              <a:buChar char="•"/>
            </a:pPr>
            <a:r>
              <a:rPr lang="en-US"/>
              <a:t>Commit other crimes (“Al Capone Theory”)</a:t>
            </a:r>
            <a:endParaRPr/>
          </a:p>
          <a:p>
            <a:pPr indent="-228600" lvl="0" marL="228600" rtl="0" algn="l">
              <a:lnSpc>
                <a:spcPct val="90000"/>
              </a:lnSpc>
              <a:spcBef>
                <a:spcPts val="1000"/>
              </a:spcBef>
              <a:spcAft>
                <a:spcPts val="0"/>
              </a:spcAft>
              <a:buClr>
                <a:schemeClr val="lt1"/>
              </a:buClr>
              <a:buSzPts val="2800"/>
              <a:buChar char="•"/>
            </a:pPr>
            <a:r>
              <a:rPr lang="en-US"/>
              <a:t>Often have polarized views of masculinity and femininity</a:t>
            </a:r>
            <a:endParaRPr/>
          </a:p>
          <a:p>
            <a:pPr indent="-228600" lvl="0" marL="228600" rtl="0" algn="l">
              <a:lnSpc>
                <a:spcPct val="90000"/>
              </a:lnSpc>
              <a:spcBef>
                <a:spcPts val="1000"/>
              </a:spcBef>
              <a:spcAft>
                <a:spcPts val="0"/>
              </a:spcAft>
              <a:buClr>
                <a:schemeClr val="lt1"/>
              </a:buClr>
              <a:buSzPts val="2800"/>
              <a:buChar char="•"/>
            </a:pPr>
            <a:r>
              <a:rPr lang="en-US"/>
              <a:t>Engage in victim selection</a:t>
            </a:r>
            <a:endParaRPr/>
          </a:p>
          <a:p>
            <a:pPr indent="-228600" lvl="0" marL="228600" rtl="0" algn="l">
              <a:lnSpc>
                <a:spcPct val="90000"/>
              </a:lnSpc>
              <a:spcBef>
                <a:spcPts val="1000"/>
              </a:spcBef>
              <a:spcAft>
                <a:spcPts val="0"/>
              </a:spcAft>
              <a:buClr>
                <a:schemeClr val="lt1"/>
              </a:buClr>
              <a:buSzPts val="2800"/>
              <a:buChar char="•"/>
            </a:pPr>
            <a:r>
              <a:rPr lang="en-US"/>
              <a:t>Are generally not concerned with identification (harms are built on trust)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7"/>
          <p:cNvSpPr txBox="1"/>
          <p:nvPr>
            <p:ph idx="1" type="body"/>
          </p:nvPr>
        </p:nvSpPr>
        <p:spPr>
          <a:xfrm>
            <a:off x="168274" y="168275"/>
            <a:ext cx="9661526" cy="601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lang="en-US" sz="2000"/>
              <a:t>Considerations &amp; Factors for individuals who cause sexual harm</a:t>
            </a:r>
            <a:endParaRPr sz="2000"/>
          </a:p>
        </p:txBody>
      </p:sp>
      <p:sp>
        <p:nvSpPr>
          <p:cNvPr id="577" name="Google Shape;577;p7"/>
          <p:cNvSpPr txBox="1"/>
          <p:nvPr>
            <p:ph idx="2" type="body"/>
          </p:nvPr>
        </p:nvSpPr>
        <p:spPr>
          <a:xfrm>
            <a:off x="4412780" y="1301040"/>
            <a:ext cx="3365400" cy="790200"/>
          </a:xfrm>
          <a:prstGeom prst="rect">
            <a:avLst/>
          </a:prstGeom>
          <a:noFill/>
          <a:ln>
            <a:noFill/>
          </a:ln>
        </p:spPr>
        <p:txBody>
          <a:bodyPr anchorCtr="0" anchor="t" bIns="45700" lIns="91425" spcFirstLastPara="1" rIns="91425" wrap="square" tIns="45700">
            <a:normAutofit fontScale="92500"/>
          </a:bodyPr>
          <a:lstStyle/>
          <a:p>
            <a:pPr indent="0" lvl="0" marL="0" rtl="0" algn="l">
              <a:lnSpc>
                <a:spcPct val="80000"/>
              </a:lnSpc>
              <a:spcBef>
                <a:spcPts val="0"/>
              </a:spcBef>
              <a:spcAft>
                <a:spcPts val="0"/>
              </a:spcAft>
              <a:buSzPct val="75675"/>
              <a:buNone/>
            </a:pPr>
            <a:r>
              <a:rPr lang="en-US" sz="4000"/>
              <a:t>Motivations</a:t>
            </a:r>
            <a:endParaRPr sz="4000"/>
          </a:p>
        </p:txBody>
      </p:sp>
      <p:sp>
        <p:nvSpPr>
          <p:cNvPr id="578" name="Google Shape;578;p7"/>
          <p:cNvSpPr txBox="1"/>
          <p:nvPr>
            <p:ph idx="3" type="body"/>
          </p:nvPr>
        </p:nvSpPr>
        <p:spPr>
          <a:xfrm>
            <a:off x="8618400" y="1201181"/>
            <a:ext cx="3573600" cy="10224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rPr lang="en-US" sz="4000"/>
              <a:t>Tactics</a:t>
            </a:r>
            <a:endParaRPr/>
          </a:p>
        </p:txBody>
      </p:sp>
      <p:sp>
        <p:nvSpPr>
          <p:cNvPr id="579" name="Google Shape;579;p7"/>
          <p:cNvSpPr txBox="1"/>
          <p:nvPr>
            <p:ph idx="4" type="body"/>
          </p:nvPr>
        </p:nvSpPr>
        <p:spPr>
          <a:xfrm>
            <a:off x="554336" y="1143728"/>
            <a:ext cx="3573600" cy="10224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rPr lang="en-US" sz="4000"/>
              <a:t>Intentions</a:t>
            </a:r>
            <a:endParaRPr/>
          </a:p>
        </p:txBody>
      </p:sp>
      <p:sp>
        <p:nvSpPr>
          <p:cNvPr id="580" name="Google Shape;580;p7"/>
          <p:cNvSpPr txBox="1"/>
          <p:nvPr>
            <p:ph idx="5" type="body"/>
          </p:nvPr>
        </p:nvSpPr>
        <p:spPr>
          <a:xfrm>
            <a:off x="554335" y="2286671"/>
            <a:ext cx="3209139" cy="4032300"/>
          </a:xfrm>
          <a:prstGeom prst="rect">
            <a:avLst/>
          </a:prstGeom>
          <a:noFill/>
          <a:ln>
            <a:noFill/>
          </a:ln>
        </p:spPr>
        <p:txBody>
          <a:bodyPr anchorCtr="0" anchor="t" bIns="45700" lIns="91425" spcFirstLastPara="1" rIns="91425" wrap="square" tIns="45700">
            <a:normAutofit/>
          </a:bodyPr>
          <a:lstStyle/>
          <a:p>
            <a:pPr indent="-264795" lvl="0" marL="285750" rtl="0" algn="l">
              <a:lnSpc>
                <a:spcPct val="100000"/>
              </a:lnSpc>
              <a:spcBef>
                <a:spcPts val="0"/>
              </a:spcBef>
              <a:spcAft>
                <a:spcPts val="0"/>
              </a:spcAft>
              <a:buSzPts val="2100"/>
              <a:buChar char="•"/>
            </a:pPr>
            <a:r>
              <a:rPr b="0" lang="en-US" sz="2100">
                <a:latin typeface="Arial"/>
                <a:ea typeface="Arial"/>
                <a:cs typeface="Arial"/>
                <a:sym typeface="Arial"/>
              </a:rPr>
              <a:t>Lack of education</a:t>
            </a:r>
            <a:endParaRPr b="0" sz="2100">
              <a:latin typeface="Arial"/>
              <a:ea typeface="Arial"/>
              <a:cs typeface="Arial"/>
              <a:sym typeface="Arial"/>
            </a:endParaRPr>
          </a:p>
          <a:p>
            <a:pPr indent="-264795" lvl="0" marL="285750" rtl="0" algn="l">
              <a:lnSpc>
                <a:spcPct val="100000"/>
              </a:lnSpc>
              <a:spcBef>
                <a:spcPts val="1200"/>
              </a:spcBef>
              <a:spcAft>
                <a:spcPts val="0"/>
              </a:spcAft>
              <a:buSzPts val="2100"/>
              <a:buChar char="•"/>
            </a:pPr>
            <a:r>
              <a:rPr b="0" lang="en-US" sz="2100">
                <a:latin typeface="Arial"/>
                <a:ea typeface="Arial"/>
                <a:cs typeface="Arial"/>
                <a:sym typeface="Arial"/>
              </a:rPr>
              <a:t>Poor judgement or decision-making</a:t>
            </a:r>
            <a:endParaRPr b="0" sz="2100">
              <a:latin typeface="Arial"/>
              <a:ea typeface="Arial"/>
              <a:cs typeface="Arial"/>
              <a:sym typeface="Arial"/>
            </a:endParaRPr>
          </a:p>
          <a:p>
            <a:pPr indent="-264795" lvl="0" marL="285750" rtl="0" algn="l">
              <a:lnSpc>
                <a:spcPct val="100000"/>
              </a:lnSpc>
              <a:spcBef>
                <a:spcPts val="1200"/>
              </a:spcBef>
              <a:spcAft>
                <a:spcPts val="0"/>
              </a:spcAft>
              <a:buSzPts val="2100"/>
              <a:buChar char="•"/>
            </a:pPr>
            <a:r>
              <a:rPr b="0" lang="en-US" sz="2100">
                <a:latin typeface="Arial"/>
                <a:ea typeface="Arial"/>
                <a:cs typeface="Arial"/>
                <a:sym typeface="Arial"/>
              </a:rPr>
              <a:t>Malicious</a:t>
            </a:r>
            <a:endParaRPr b="0" sz="2100">
              <a:latin typeface="Arial"/>
              <a:ea typeface="Arial"/>
              <a:cs typeface="Arial"/>
              <a:sym typeface="Arial"/>
            </a:endParaRPr>
          </a:p>
          <a:p>
            <a:pPr indent="0" lvl="0" marL="0" rtl="0" algn="l">
              <a:lnSpc>
                <a:spcPct val="100000"/>
              </a:lnSpc>
              <a:spcBef>
                <a:spcPts val="600"/>
              </a:spcBef>
              <a:spcAft>
                <a:spcPts val="0"/>
              </a:spcAft>
              <a:buSzPts val="2800"/>
              <a:buNone/>
            </a:pPr>
            <a:r>
              <a:t/>
            </a:r>
            <a:endParaRPr b="0"/>
          </a:p>
        </p:txBody>
      </p:sp>
      <p:sp>
        <p:nvSpPr>
          <p:cNvPr id="581" name="Google Shape;581;p7"/>
          <p:cNvSpPr txBox="1"/>
          <p:nvPr>
            <p:ph idx="6" type="body"/>
          </p:nvPr>
        </p:nvSpPr>
        <p:spPr>
          <a:xfrm>
            <a:off x="4127925" y="2286675"/>
            <a:ext cx="3936600" cy="3490500"/>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600"/>
              </a:spcBef>
              <a:spcAft>
                <a:spcPts val="0"/>
              </a:spcAft>
              <a:buSzPts val="2100"/>
              <a:buFont typeface="Arial"/>
              <a:buChar char="•"/>
            </a:pPr>
            <a:r>
              <a:rPr b="0" lang="en-US" sz="2100">
                <a:latin typeface="Arial"/>
                <a:ea typeface="Arial"/>
                <a:cs typeface="Arial"/>
                <a:sym typeface="Arial"/>
              </a:rPr>
              <a:t>Pro-social</a:t>
            </a:r>
            <a:endParaRPr b="0" sz="2100">
              <a:latin typeface="Arial"/>
              <a:ea typeface="Arial"/>
              <a:cs typeface="Arial"/>
              <a:sym typeface="Arial"/>
            </a:endParaRPr>
          </a:p>
          <a:p>
            <a:pPr indent="-342900" lvl="0" marL="342900" rtl="0" algn="l">
              <a:lnSpc>
                <a:spcPct val="100000"/>
              </a:lnSpc>
              <a:spcBef>
                <a:spcPts val="1200"/>
              </a:spcBef>
              <a:spcAft>
                <a:spcPts val="0"/>
              </a:spcAft>
              <a:buSzPts val="2100"/>
              <a:buFont typeface="Arial"/>
              <a:buChar char="•"/>
            </a:pPr>
            <a:r>
              <a:rPr b="0" lang="en-US" sz="2100">
                <a:latin typeface="Arial"/>
                <a:ea typeface="Arial"/>
                <a:cs typeface="Arial"/>
                <a:sym typeface="Arial"/>
              </a:rPr>
              <a:t>Self-oriented/Identity-based</a:t>
            </a:r>
            <a:endParaRPr/>
          </a:p>
          <a:p>
            <a:pPr indent="-342900" lvl="0" marL="342900" rtl="0" algn="l">
              <a:lnSpc>
                <a:spcPct val="100000"/>
              </a:lnSpc>
              <a:spcBef>
                <a:spcPts val="1200"/>
              </a:spcBef>
              <a:spcAft>
                <a:spcPts val="0"/>
              </a:spcAft>
              <a:buSzPts val="2100"/>
              <a:buFont typeface="Arial"/>
              <a:buChar char="•"/>
            </a:pPr>
            <a:r>
              <a:rPr b="0" lang="en-US" sz="2100">
                <a:latin typeface="Arial"/>
                <a:ea typeface="Arial"/>
                <a:cs typeface="Arial"/>
                <a:sym typeface="Arial"/>
              </a:rPr>
              <a:t>Sexual gratification</a:t>
            </a:r>
            <a:endParaRPr/>
          </a:p>
          <a:p>
            <a:pPr indent="-342900" lvl="0" marL="342900" rtl="0" algn="l">
              <a:lnSpc>
                <a:spcPct val="100000"/>
              </a:lnSpc>
              <a:spcBef>
                <a:spcPts val="1200"/>
              </a:spcBef>
              <a:spcAft>
                <a:spcPts val="0"/>
              </a:spcAft>
              <a:buSzPts val="2100"/>
              <a:buFont typeface="Arial"/>
              <a:buChar char="•"/>
            </a:pPr>
            <a:r>
              <a:rPr b="0" lang="en-US" sz="2100">
                <a:latin typeface="Arial"/>
                <a:ea typeface="Arial"/>
                <a:cs typeface="Arial"/>
                <a:sym typeface="Arial"/>
              </a:rPr>
              <a:t> Power or control</a:t>
            </a:r>
            <a:endParaRPr b="0" sz="2100">
              <a:latin typeface="Arial"/>
              <a:ea typeface="Arial"/>
              <a:cs typeface="Arial"/>
              <a:sym typeface="Arial"/>
            </a:endParaRPr>
          </a:p>
          <a:p>
            <a:pPr indent="-342900" lvl="0" marL="342900" rtl="0" algn="l">
              <a:lnSpc>
                <a:spcPct val="100000"/>
              </a:lnSpc>
              <a:spcBef>
                <a:spcPts val="1200"/>
              </a:spcBef>
              <a:spcAft>
                <a:spcPts val="1200"/>
              </a:spcAft>
              <a:buSzPts val="2100"/>
              <a:buFont typeface="Arial"/>
              <a:buChar char="•"/>
            </a:pPr>
            <a:r>
              <a:rPr b="0" lang="en-US" sz="2100">
                <a:latin typeface="Arial"/>
                <a:ea typeface="Arial"/>
                <a:cs typeface="Arial"/>
                <a:sym typeface="Arial"/>
              </a:rPr>
              <a:t> Anger, rage, or aggression</a:t>
            </a:r>
            <a:endParaRPr/>
          </a:p>
        </p:txBody>
      </p:sp>
      <p:sp>
        <p:nvSpPr>
          <p:cNvPr id="582" name="Google Shape;582;p7"/>
          <p:cNvSpPr txBox="1"/>
          <p:nvPr>
            <p:ph idx="7" type="body"/>
          </p:nvPr>
        </p:nvSpPr>
        <p:spPr>
          <a:xfrm>
            <a:off x="8618399" y="2286674"/>
            <a:ext cx="3459175" cy="289500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2100"/>
              <a:buChar char="•"/>
            </a:pPr>
            <a:r>
              <a:rPr b="0" lang="en-US" sz="2100">
                <a:latin typeface="Arial"/>
                <a:ea typeface="Arial"/>
                <a:cs typeface="Arial"/>
                <a:sym typeface="Arial"/>
              </a:rPr>
              <a:t>Environmental</a:t>
            </a:r>
            <a:endParaRPr sz="2100"/>
          </a:p>
          <a:p>
            <a:pPr indent="-285750" lvl="0" marL="285750" rtl="0" algn="l">
              <a:lnSpc>
                <a:spcPct val="100000"/>
              </a:lnSpc>
              <a:spcBef>
                <a:spcPts val="1200"/>
              </a:spcBef>
              <a:spcAft>
                <a:spcPts val="0"/>
              </a:spcAft>
              <a:buSzPts val="2100"/>
              <a:buChar char="•"/>
            </a:pPr>
            <a:r>
              <a:rPr b="0" lang="en-US" sz="2100">
                <a:latin typeface="Arial"/>
                <a:ea typeface="Arial"/>
                <a:cs typeface="Arial"/>
                <a:sym typeface="Arial"/>
              </a:rPr>
              <a:t>Persistence</a:t>
            </a:r>
            <a:endParaRPr/>
          </a:p>
          <a:p>
            <a:pPr indent="-285750" lvl="0" marL="285750" rtl="0" algn="l">
              <a:lnSpc>
                <a:spcPct val="100000"/>
              </a:lnSpc>
              <a:spcBef>
                <a:spcPts val="1200"/>
              </a:spcBef>
              <a:spcAft>
                <a:spcPts val="0"/>
              </a:spcAft>
              <a:buSzPts val="2100"/>
              <a:buChar char="•"/>
            </a:pPr>
            <a:r>
              <a:rPr b="0" lang="en-US" sz="2100">
                <a:latin typeface="Arial"/>
                <a:ea typeface="Arial"/>
                <a:cs typeface="Arial"/>
                <a:sym typeface="Arial"/>
              </a:rPr>
              <a:t>Incapacitation</a:t>
            </a:r>
            <a:endParaRPr/>
          </a:p>
          <a:p>
            <a:pPr indent="-285750" lvl="0" marL="285750" rtl="0" algn="l">
              <a:lnSpc>
                <a:spcPct val="100000"/>
              </a:lnSpc>
              <a:spcBef>
                <a:spcPts val="1200"/>
              </a:spcBef>
              <a:spcAft>
                <a:spcPts val="0"/>
              </a:spcAft>
              <a:buSzPts val="2100"/>
              <a:buChar char="•"/>
            </a:pPr>
            <a:r>
              <a:rPr b="0" lang="en-US" sz="2100">
                <a:latin typeface="Arial"/>
                <a:ea typeface="Arial"/>
                <a:cs typeface="Arial"/>
                <a:sym typeface="Arial"/>
              </a:rPr>
              <a:t>Psychological coercion</a:t>
            </a:r>
            <a:endParaRPr/>
          </a:p>
          <a:p>
            <a:pPr indent="-285750" lvl="0" marL="285750" rtl="0" algn="l">
              <a:lnSpc>
                <a:spcPct val="100000"/>
              </a:lnSpc>
              <a:spcBef>
                <a:spcPts val="1200"/>
              </a:spcBef>
              <a:spcAft>
                <a:spcPts val="0"/>
              </a:spcAft>
              <a:buSzPts val="2100"/>
              <a:buChar char="•"/>
            </a:pPr>
            <a:r>
              <a:rPr b="0" lang="en-US" sz="2100">
                <a:latin typeface="Arial"/>
                <a:ea typeface="Arial"/>
                <a:cs typeface="Arial"/>
                <a:sym typeface="Arial"/>
              </a:rPr>
              <a:t>Physical force</a:t>
            </a:r>
            <a:endParaRPr b="0" sz="1800">
              <a:latin typeface="Arial"/>
              <a:ea typeface="Arial"/>
              <a:cs typeface="Arial"/>
              <a:sym typeface="Arial"/>
            </a:endParaRPr>
          </a:p>
        </p:txBody>
      </p:sp>
      <p:sp>
        <p:nvSpPr>
          <p:cNvPr id="583" name="Google Shape;583;p7"/>
          <p:cNvSpPr txBox="1"/>
          <p:nvPr>
            <p:ph idx="8" type="body"/>
          </p:nvPr>
        </p:nvSpPr>
        <p:spPr>
          <a:xfrm>
            <a:off x="6952425" y="5909475"/>
            <a:ext cx="5134800" cy="856200"/>
          </a:xfrm>
          <a:prstGeom prst="rect">
            <a:avLst/>
          </a:prstGeom>
          <a:noFill/>
          <a:ln>
            <a:noFill/>
          </a:ln>
        </p:spPr>
        <p:txBody>
          <a:bodyPr anchorCtr="0" anchor="t" bIns="45700" lIns="91425" spcFirstLastPara="1" rIns="91425" wrap="square" tIns="45700">
            <a:normAutofit/>
          </a:bodyPr>
          <a:lstStyle/>
          <a:p>
            <a:pPr indent="0" lvl="0" marL="0" rtl="0" algn="r">
              <a:lnSpc>
                <a:spcPct val="100000"/>
              </a:lnSpc>
              <a:spcBef>
                <a:spcPts val="0"/>
              </a:spcBef>
              <a:spcAft>
                <a:spcPts val="0"/>
              </a:spcAft>
              <a:buSzPts val="2800"/>
              <a:buNone/>
            </a:pPr>
            <a:r>
              <a:rPr lang="en-US" sz="1000"/>
              <a:t>Source:  Klancy Street and Fairleigh Dickinson University 2023</a:t>
            </a:r>
            <a:endParaRPr sz="1000"/>
          </a:p>
          <a:p>
            <a:pPr indent="0" lvl="0" marL="0" rtl="0" algn="r">
              <a:lnSpc>
                <a:spcPct val="100000"/>
              </a:lnSpc>
              <a:spcBef>
                <a:spcPts val="0"/>
              </a:spcBef>
              <a:spcAft>
                <a:spcPts val="0"/>
              </a:spcAft>
              <a:buSzPts val="2800"/>
              <a:buNone/>
            </a:pPr>
            <a:r>
              <a:rPr lang="en-US" sz="1000"/>
              <a:t>Icons by Alfredo from Noun Project</a:t>
            </a:r>
            <a:endParaRPr sz="1000"/>
          </a:p>
          <a:p>
            <a:pPr indent="0" lvl="0" marL="0" rtl="0" algn="r">
              <a:lnSpc>
                <a:spcPct val="100000"/>
              </a:lnSpc>
              <a:spcBef>
                <a:spcPts val="0"/>
              </a:spcBef>
              <a:spcAft>
                <a:spcPts val="0"/>
              </a:spcAft>
              <a:buSzPts val="2800"/>
              <a:buNone/>
            </a:pPr>
            <a:r>
              <a:t/>
            </a:r>
            <a:endParaRPr sz="1000"/>
          </a:p>
        </p:txBody>
      </p:sp>
      <p:pic>
        <p:nvPicPr>
          <p:cNvPr id="584" name="Google Shape;584;p7"/>
          <p:cNvPicPr preferRelativeResize="0"/>
          <p:nvPr/>
        </p:nvPicPr>
        <p:blipFill rotWithShape="1">
          <a:blip r:embed="rId3">
            <a:alphaModFix/>
          </a:blip>
          <a:srcRect b="13479" l="16891" r="16918" t="0"/>
          <a:stretch/>
        </p:blipFill>
        <p:spPr>
          <a:xfrm>
            <a:off x="2819475" y="3695575"/>
            <a:ext cx="1085676" cy="1419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g2a8090cc126_0_9"/>
          <p:cNvSpPr txBox="1"/>
          <p:nvPr>
            <p:ph idx="1" type="body"/>
          </p:nvPr>
        </p:nvSpPr>
        <p:spPr>
          <a:xfrm>
            <a:off x="131359" y="942183"/>
            <a:ext cx="6307500" cy="10725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rPr b="0" lang="en-US" sz="4400"/>
              <a:t>Our Missions</a:t>
            </a:r>
            <a:endParaRPr b="0"/>
          </a:p>
        </p:txBody>
      </p:sp>
      <p:sp>
        <p:nvSpPr>
          <p:cNvPr id="336" name="Google Shape;336;g2a8090cc126_0_9"/>
          <p:cNvSpPr txBox="1"/>
          <p:nvPr>
            <p:ph idx="2" type="body"/>
          </p:nvPr>
        </p:nvSpPr>
        <p:spPr>
          <a:xfrm>
            <a:off x="445575" y="3553874"/>
            <a:ext cx="4091700" cy="3234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rPr lang="en-US" sz="1600">
                <a:solidFill>
                  <a:srgbClr val="51CABF"/>
                </a:solidFill>
              </a:rPr>
              <a:t>Advocacy and education to prevent and confidentially respond to sexual harassment, sexual assault, dating and domestic violence, and stalking to support Mines’ efforts of creating a safe and inclusive campus community. </a:t>
            </a:r>
            <a:endParaRPr>
              <a:solidFill>
                <a:srgbClr val="51CABF"/>
              </a:solidFill>
            </a:endParaRPr>
          </a:p>
        </p:txBody>
      </p:sp>
      <p:pic>
        <p:nvPicPr>
          <p:cNvPr descr="A black and white logo&#10;&#10;Description automatically generated" id="337" name="Google Shape;337;g2a8090cc126_0_9"/>
          <p:cNvPicPr preferRelativeResize="0"/>
          <p:nvPr/>
        </p:nvPicPr>
        <p:blipFill rotWithShape="1">
          <a:blip r:embed="rId3">
            <a:alphaModFix/>
          </a:blip>
          <a:srcRect b="0" l="0" r="0" t="0"/>
          <a:stretch/>
        </p:blipFill>
        <p:spPr>
          <a:xfrm>
            <a:off x="868552" y="1812922"/>
            <a:ext cx="2039425" cy="1849923"/>
          </a:xfrm>
          <a:prstGeom prst="rect">
            <a:avLst/>
          </a:prstGeom>
          <a:noFill/>
          <a:ln>
            <a:noFill/>
          </a:ln>
        </p:spPr>
      </p:pic>
      <p:sp>
        <p:nvSpPr>
          <p:cNvPr id="338" name="Google Shape;338;g2a8090cc126_0_9"/>
          <p:cNvSpPr txBox="1"/>
          <p:nvPr/>
        </p:nvSpPr>
        <p:spPr>
          <a:xfrm>
            <a:off x="5901141" y="1812924"/>
            <a:ext cx="61596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g2a8090cc126_0_9"/>
          <p:cNvSpPr txBox="1"/>
          <p:nvPr/>
        </p:nvSpPr>
        <p:spPr>
          <a:xfrm>
            <a:off x="5147798" y="1131025"/>
            <a:ext cx="60012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F0F702"/>
                </a:solidFill>
                <a:latin typeface="Courier New"/>
                <a:ea typeface="Courier New"/>
                <a:cs typeface="Courier New"/>
                <a:sym typeface="Courier New"/>
              </a:rPr>
              <a:t>To create a campus environment where all members of our community can safely and effectively access education and employment through prevention, policy administration, and resources and resolution options.</a:t>
            </a:r>
            <a:endParaRPr b="1" i="0" sz="1600" u="none" cap="none" strike="noStrike">
              <a:solidFill>
                <a:srgbClr val="F0F702"/>
              </a:solidFill>
              <a:latin typeface="Courier New"/>
              <a:ea typeface="Courier New"/>
              <a:cs typeface="Courier New"/>
              <a:sym typeface="Courier New"/>
            </a:endParaRPr>
          </a:p>
        </p:txBody>
      </p:sp>
      <p:pic>
        <p:nvPicPr>
          <p:cNvPr descr="Shape&#10;&#10;Description automatically generated with low confidence" id="340" name="Google Shape;340;g2a8090cc126_0_9"/>
          <p:cNvPicPr preferRelativeResize="0"/>
          <p:nvPr/>
        </p:nvPicPr>
        <p:blipFill rotWithShape="1">
          <a:blip r:embed="rId4">
            <a:alphaModFix/>
          </a:blip>
          <a:srcRect b="0" l="0" r="0" t="0"/>
          <a:stretch/>
        </p:blipFill>
        <p:spPr>
          <a:xfrm>
            <a:off x="11590317" y="5308671"/>
            <a:ext cx="601683" cy="1549329"/>
          </a:xfrm>
          <a:prstGeom prst="rect">
            <a:avLst/>
          </a:prstGeom>
          <a:noFill/>
          <a:ln>
            <a:noFill/>
          </a:ln>
        </p:spPr>
      </p:pic>
      <p:grpSp>
        <p:nvGrpSpPr>
          <p:cNvPr id="341" name="Google Shape;341;g2a8090cc126_0_9"/>
          <p:cNvGrpSpPr/>
          <p:nvPr/>
        </p:nvGrpSpPr>
        <p:grpSpPr>
          <a:xfrm>
            <a:off x="5147808" y="334157"/>
            <a:ext cx="6307635" cy="796861"/>
            <a:chOff x="5430725" y="1999088"/>
            <a:chExt cx="6768575" cy="955813"/>
          </a:xfrm>
        </p:grpSpPr>
        <p:sp>
          <p:nvSpPr>
            <p:cNvPr id="342" name="Google Shape;342;g2a8090cc126_0_9"/>
            <p:cNvSpPr txBox="1"/>
            <p:nvPr/>
          </p:nvSpPr>
          <p:spPr>
            <a:xfrm>
              <a:off x="8107600" y="2276900"/>
              <a:ext cx="4091700" cy="480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000" u="none" cap="none" strike="noStrike">
                  <a:solidFill>
                    <a:schemeClr val="lt1"/>
                  </a:solidFill>
                  <a:latin typeface="Arial"/>
                  <a:ea typeface="Arial"/>
                  <a:cs typeface="Arial"/>
                  <a:sym typeface="Arial"/>
                </a:rPr>
                <a:t>Office for Institutional Equity</a:t>
              </a:r>
              <a:endParaRPr b="0" i="0" sz="2000" u="none" cap="none" strike="noStrike">
                <a:solidFill>
                  <a:schemeClr val="lt1"/>
                </a:solidFill>
                <a:latin typeface="Arial"/>
                <a:ea typeface="Arial"/>
                <a:cs typeface="Arial"/>
                <a:sym typeface="Arial"/>
              </a:endParaRPr>
            </a:p>
          </p:txBody>
        </p:sp>
        <p:pic>
          <p:nvPicPr>
            <p:cNvPr id="343" name="Google Shape;343;g2a8090cc126_0_9"/>
            <p:cNvPicPr preferRelativeResize="0"/>
            <p:nvPr/>
          </p:nvPicPr>
          <p:blipFill rotWithShape="1">
            <a:blip r:embed="rId5">
              <a:alphaModFix/>
            </a:blip>
            <a:srcRect b="0" l="0" r="53872" t="0"/>
            <a:stretch/>
          </p:blipFill>
          <p:spPr>
            <a:xfrm>
              <a:off x="5430725" y="1999088"/>
              <a:ext cx="2676881" cy="955813"/>
            </a:xfrm>
            <a:prstGeom prst="rect">
              <a:avLst/>
            </a:prstGeom>
            <a:noFill/>
            <a:ln>
              <a:noFill/>
            </a:ln>
          </p:spPr>
        </p:pic>
      </p:grpSp>
      <p:pic>
        <p:nvPicPr>
          <p:cNvPr id="344" name="Google Shape;344;g2a8090cc126_0_9"/>
          <p:cNvPicPr preferRelativeResize="0"/>
          <p:nvPr/>
        </p:nvPicPr>
        <p:blipFill>
          <a:blip r:embed="rId6">
            <a:alphaModFix/>
          </a:blip>
          <a:stretch>
            <a:fillRect/>
          </a:stretch>
        </p:blipFill>
        <p:spPr>
          <a:xfrm>
            <a:off x="4908975" y="3108259"/>
            <a:ext cx="4960824" cy="1172375"/>
          </a:xfrm>
          <a:prstGeom prst="rect">
            <a:avLst/>
          </a:prstGeom>
          <a:noFill/>
          <a:ln>
            <a:noFill/>
          </a:ln>
        </p:spPr>
      </p:pic>
      <p:sp>
        <p:nvSpPr>
          <p:cNvPr id="345" name="Google Shape;345;g2a8090cc126_0_9"/>
          <p:cNvSpPr txBox="1"/>
          <p:nvPr/>
        </p:nvSpPr>
        <p:spPr>
          <a:xfrm>
            <a:off x="5147800" y="4054275"/>
            <a:ext cx="6595200" cy="2632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1500">
                <a:solidFill>
                  <a:schemeClr val="accent6"/>
                </a:solidFill>
                <a:latin typeface="Courier New"/>
                <a:ea typeface="Courier New"/>
                <a:cs typeface="Courier New"/>
                <a:sym typeface="Courier New"/>
              </a:rPr>
              <a:t>An educational and restorative experience fostering student growth and development through intentional conversation and reflection. Students will work to understand the impact of their actions, and when possible, reduce or repair harm through educational outcomes. Staff will treat students with care and respect through equitable procedures, while balancing needs of the Mines community. The conduct process is not meant to be punitive; rather it exists to protect the interests of the community and to support behavior that reflects the values of Colorado School of Mines.</a:t>
            </a:r>
            <a:endParaRPr b="1" i="0" sz="1500" u="none" cap="none" strike="noStrike">
              <a:solidFill>
                <a:schemeClr val="accent6"/>
              </a:solidFill>
              <a:latin typeface="Courier New"/>
              <a:ea typeface="Courier New"/>
              <a:cs typeface="Courier New"/>
              <a:sym typeface="Courier New"/>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88" name="Shape 588"/>
        <p:cNvGrpSpPr/>
        <p:nvPr/>
      </p:nvGrpSpPr>
      <p:grpSpPr>
        <a:xfrm>
          <a:off x="0" y="0"/>
          <a:ext cx="0" cy="0"/>
          <a:chOff x="0" y="0"/>
          <a:chExt cx="0" cy="0"/>
        </a:xfrm>
      </p:grpSpPr>
      <p:sp>
        <p:nvSpPr>
          <p:cNvPr id="589" name="Google Shape;589;g2a8090cc126_0_568"/>
          <p:cNvSpPr txBox="1"/>
          <p:nvPr>
            <p:ph idx="1" type="body"/>
          </p:nvPr>
        </p:nvSpPr>
        <p:spPr>
          <a:xfrm>
            <a:off x="651150" y="445450"/>
            <a:ext cx="10889700" cy="1699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sz="3800">
                <a:latin typeface="Arial"/>
                <a:ea typeface="Arial"/>
                <a:cs typeface="Arial"/>
                <a:sym typeface="Arial"/>
              </a:rPr>
              <a:t>Tactics: </a:t>
            </a:r>
            <a:r>
              <a:rPr b="0" lang="en-US" sz="3800">
                <a:latin typeface="Arial"/>
                <a:ea typeface="Arial"/>
                <a:cs typeface="Arial"/>
                <a:sym typeface="Arial"/>
              </a:rPr>
              <a:t>Sexual violence often involves </a:t>
            </a:r>
            <a:endParaRPr b="0" sz="3800">
              <a:latin typeface="Arial"/>
              <a:ea typeface="Arial"/>
              <a:cs typeface="Arial"/>
              <a:sym typeface="Arial"/>
            </a:endParaRPr>
          </a:p>
          <a:p>
            <a:pPr indent="0" lvl="0" marL="0" rtl="0" algn="l">
              <a:lnSpc>
                <a:spcPct val="90000"/>
              </a:lnSpc>
              <a:spcBef>
                <a:spcPts val="0"/>
              </a:spcBef>
              <a:spcAft>
                <a:spcPts val="0"/>
              </a:spcAft>
              <a:buSzPts val="4400"/>
              <a:buNone/>
            </a:pPr>
            <a:r>
              <a:rPr b="0" lang="en-US" sz="3800">
                <a:latin typeface="Arial"/>
                <a:ea typeface="Arial"/>
                <a:cs typeface="Arial"/>
                <a:sym typeface="Arial"/>
              </a:rPr>
              <a:t>strategies that require planning and premeditation</a:t>
            </a:r>
            <a:endParaRPr b="0" sz="3800">
              <a:latin typeface="Arial"/>
              <a:ea typeface="Arial"/>
              <a:cs typeface="Arial"/>
              <a:sym typeface="Arial"/>
            </a:endParaRPr>
          </a:p>
          <a:p>
            <a:pPr indent="0" lvl="0" marL="0" rtl="0" algn="l">
              <a:lnSpc>
                <a:spcPct val="100000"/>
              </a:lnSpc>
              <a:spcBef>
                <a:spcPts val="0"/>
              </a:spcBef>
              <a:spcAft>
                <a:spcPts val="0"/>
              </a:spcAft>
              <a:buSzPts val="1400"/>
              <a:buNone/>
            </a:pPr>
            <a:r>
              <a:t/>
            </a:r>
            <a:endParaRPr b="0" sz="4000"/>
          </a:p>
        </p:txBody>
      </p:sp>
      <p:sp>
        <p:nvSpPr>
          <p:cNvPr id="590" name="Google Shape;590;g2a8090cc126_0_568"/>
          <p:cNvSpPr txBox="1"/>
          <p:nvPr>
            <p:ph idx="2" type="body"/>
          </p:nvPr>
        </p:nvSpPr>
        <p:spPr>
          <a:xfrm>
            <a:off x="651150" y="1719700"/>
            <a:ext cx="11169600" cy="5086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0" lang="en-US" sz="1900">
                <a:solidFill>
                  <a:srgbClr val="E67939"/>
                </a:solidFill>
                <a:latin typeface="Arial"/>
                <a:ea typeface="Arial"/>
                <a:cs typeface="Arial"/>
                <a:sym typeface="Arial"/>
              </a:rPr>
              <a:t>Use or threat of physical force</a:t>
            </a:r>
            <a:r>
              <a:rPr b="0" lang="en-US" sz="1900">
                <a:latin typeface="Arial"/>
                <a:ea typeface="Arial"/>
                <a:cs typeface="Arial"/>
                <a:sym typeface="Arial"/>
              </a:rPr>
              <a:t> toward victim to gain compliance (e.g. pinning down, assaulting)</a:t>
            </a:r>
            <a:endParaRPr b="0" sz="19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0" lang="en-US" sz="1900">
                <a:solidFill>
                  <a:srgbClr val="87ACD6"/>
                </a:solidFill>
                <a:latin typeface="Arial"/>
                <a:ea typeface="Arial"/>
                <a:cs typeface="Arial"/>
                <a:sym typeface="Arial"/>
              </a:rPr>
              <a:t>Administering alcohol or drugs </a:t>
            </a:r>
            <a:r>
              <a:rPr b="0" lang="en-US" sz="1900">
                <a:latin typeface="Arial"/>
                <a:ea typeface="Arial"/>
                <a:cs typeface="Arial"/>
                <a:sym typeface="Arial"/>
              </a:rPr>
              <a:t>to gain compliance (e.g. spiking)</a:t>
            </a:r>
            <a:endParaRPr b="0" sz="19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0" lang="en-US" sz="1900">
                <a:solidFill>
                  <a:srgbClr val="E67939"/>
                </a:solidFill>
                <a:latin typeface="Arial"/>
                <a:ea typeface="Arial"/>
                <a:cs typeface="Arial"/>
                <a:sym typeface="Arial"/>
              </a:rPr>
              <a:t>Taking advantage of victim who is unable to consent</a:t>
            </a:r>
            <a:r>
              <a:rPr b="0" lang="en-US" sz="1900">
                <a:solidFill>
                  <a:srgbClr val="53C1CE"/>
                </a:solidFill>
                <a:latin typeface="Arial"/>
                <a:ea typeface="Arial"/>
                <a:cs typeface="Arial"/>
                <a:sym typeface="Arial"/>
              </a:rPr>
              <a:t> </a:t>
            </a:r>
            <a:r>
              <a:rPr b="0" lang="en-US" sz="1900">
                <a:latin typeface="Arial"/>
                <a:ea typeface="Arial"/>
                <a:cs typeface="Arial"/>
                <a:sym typeface="Arial"/>
              </a:rPr>
              <a:t>due to intoxication or incapacitation from voluntary consumption of alcohol, recreational drugs, and medication</a:t>
            </a:r>
            <a:endParaRPr b="0" sz="19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0" lang="en-US" sz="1900">
                <a:solidFill>
                  <a:srgbClr val="87ACD6"/>
                </a:solidFill>
                <a:latin typeface="Arial"/>
                <a:ea typeface="Arial"/>
                <a:cs typeface="Arial"/>
                <a:sym typeface="Arial"/>
              </a:rPr>
              <a:t>Exploitation of vulnerability</a:t>
            </a:r>
            <a:r>
              <a:rPr b="0" lang="en-US" sz="1900">
                <a:solidFill>
                  <a:srgbClr val="E67939"/>
                </a:solidFill>
                <a:latin typeface="Arial"/>
                <a:ea typeface="Arial"/>
                <a:cs typeface="Arial"/>
                <a:sym typeface="Arial"/>
              </a:rPr>
              <a:t> </a:t>
            </a:r>
            <a:r>
              <a:rPr b="0" lang="en-US" sz="1900">
                <a:latin typeface="Arial"/>
                <a:ea typeface="Arial"/>
                <a:cs typeface="Arial"/>
                <a:sym typeface="Arial"/>
              </a:rPr>
              <a:t>(e.g. immigration status, disability, undisclosed sexual orientation, age)</a:t>
            </a:r>
            <a:endParaRPr b="0" sz="19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0" lang="en-US" sz="1900">
                <a:solidFill>
                  <a:srgbClr val="E67939"/>
                </a:solidFill>
                <a:latin typeface="Arial"/>
                <a:ea typeface="Arial"/>
                <a:cs typeface="Arial"/>
                <a:sym typeface="Arial"/>
              </a:rPr>
              <a:t>Intimidation and manipulation</a:t>
            </a:r>
            <a:endParaRPr b="0" sz="1900">
              <a:solidFill>
                <a:srgbClr val="E67939"/>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0" lang="en-US" sz="1900">
                <a:solidFill>
                  <a:srgbClr val="87ACD6"/>
                </a:solidFill>
                <a:latin typeface="Arial"/>
                <a:ea typeface="Arial"/>
                <a:cs typeface="Arial"/>
                <a:sym typeface="Arial"/>
              </a:rPr>
              <a:t>Misuse of authority </a:t>
            </a:r>
            <a:r>
              <a:rPr b="0" lang="en-US" sz="1900">
                <a:latin typeface="Arial"/>
                <a:ea typeface="Arial"/>
                <a:cs typeface="Arial"/>
                <a:sym typeface="Arial"/>
              </a:rPr>
              <a:t>(e.g. using one’s position of power to coerce or force)</a:t>
            </a:r>
            <a:endParaRPr b="0" sz="19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0" lang="en-US" sz="1900">
                <a:solidFill>
                  <a:srgbClr val="E67939"/>
                </a:solidFill>
                <a:latin typeface="Arial"/>
                <a:ea typeface="Arial"/>
                <a:cs typeface="Arial"/>
                <a:sym typeface="Arial"/>
              </a:rPr>
              <a:t>Economic coercion, </a:t>
            </a:r>
            <a:r>
              <a:rPr b="0" lang="en-US" sz="1900">
                <a:latin typeface="Arial"/>
                <a:ea typeface="Arial"/>
                <a:cs typeface="Arial"/>
                <a:sym typeface="Arial"/>
              </a:rPr>
              <a:t>such as bartering sex for basic needs</a:t>
            </a:r>
            <a:endParaRPr b="0" sz="19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0" lang="en-US" sz="1900">
                <a:solidFill>
                  <a:srgbClr val="87ACD6"/>
                </a:solidFill>
                <a:latin typeface="Arial"/>
                <a:ea typeface="Arial"/>
                <a:cs typeface="Arial"/>
                <a:sym typeface="Arial"/>
              </a:rPr>
              <a:t>Using isolation</a:t>
            </a:r>
            <a:endParaRPr b="0" sz="1900">
              <a:solidFill>
                <a:srgbClr val="87ACD6"/>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0" lang="en-US" sz="1900">
                <a:solidFill>
                  <a:srgbClr val="E67939"/>
                </a:solidFill>
                <a:latin typeface="Arial"/>
                <a:ea typeface="Arial"/>
                <a:cs typeface="Arial"/>
                <a:sym typeface="Arial"/>
              </a:rPr>
              <a:t>Degradation, insults, humiliation</a:t>
            </a:r>
            <a:endParaRPr b="0" sz="1900">
              <a:solidFill>
                <a:srgbClr val="E67939"/>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0" lang="en-US" sz="1900">
                <a:solidFill>
                  <a:srgbClr val="87ACD6"/>
                </a:solidFill>
                <a:latin typeface="Arial"/>
                <a:ea typeface="Arial"/>
                <a:cs typeface="Arial"/>
                <a:sym typeface="Arial"/>
              </a:rPr>
              <a:t>Fraud</a:t>
            </a:r>
            <a:r>
              <a:rPr b="0" lang="en-US" sz="1900">
                <a:latin typeface="Arial"/>
                <a:ea typeface="Arial"/>
                <a:cs typeface="Arial"/>
                <a:sym typeface="Arial"/>
              </a:rPr>
              <a:t>, such as lies or misrepresentation of perpetrator’s identity</a:t>
            </a:r>
            <a:endParaRPr b="0" sz="19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0" lang="en-US" sz="1900">
                <a:solidFill>
                  <a:srgbClr val="E67939"/>
                </a:solidFill>
                <a:latin typeface="Arial"/>
                <a:ea typeface="Arial"/>
                <a:cs typeface="Arial"/>
                <a:sym typeface="Arial"/>
              </a:rPr>
              <a:t>Continual verbal pressure  </a:t>
            </a:r>
            <a:r>
              <a:rPr b="0" lang="en-US" sz="1900">
                <a:latin typeface="Arial"/>
                <a:ea typeface="Arial"/>
                <a:cs typeface="Arial"/>
                <a:sym typeface="Arial"/>
              </a:rPr>
              <a:t>(e.g. wearing someone down by repeated asks, whining)</a:t>
            </a:r>
            <a:endParaRPr b="0" sz="19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0" lang="en-US" sz="1900">
                <a:solidFill>
                  <a:srgbClr val="87ACD6"/>
                </a:solidFill>
                <a:latin typeface="Arial"/>
                <a:ea typeface="Arial"/>
                <a:cs typeface="Arial"/>
                <a:sym typeface="Arial"/>
              </a:rPr>
              <a:t>False promises by perpetrator</a:t>
            </a:r>
            <a:r>
              <a:rPr b="0" lang="en-US" sz="1900">
                <a:solidFill>
                  <a:srgbClr val="E67939"/>
                </a:solidFill>
                <a:latin typeface="Arial"/>
                <a:ea typeface="Arial"/>
                <a:cs typeface="Arial"/>
                <a:sym typeface="Arial"/>
              </a:rPr>
              <a:t> </a:t>
            </a:r>
            <a:r>
              <a:rPr b="0" lang="en-US" sz="1900">
                <a:latin typeface="Arial"/>
                <a:ea typeface="Arial"/>
                <a:cs typeface="Arial"/>
                <a:sym typeface="Arial"/>
              </a:rPr>
              <a:t>(e.g. marriage, commitment)</a:t>
            </a:r>
            <a:endParaRPr b="0" sz="19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0" lang="en-US" sz="1900">
                <a:solidFill>
                  <a:srgbClr val="E67939"/>
                </a:solidFill>
                <a:latin typeface="Arial"/>
                <a:ea typeface="Arial"/>
                <a:cs typeface="Arial"/>
                <a:sym typeface="Arial"/>
              </a:rPr>
              <a:t>Non-physical threats</a:t>
            </a:r>
            <a:r>
              <a:rPr b="0" lang="en-US" sz="1900">
                <a:latin typeface="Arial"/>
                <a:ea typeface="Arial"/>
                <a:cs typeface="Arial"/>
                <a:sym typeface="Arial"/>
              </a:rPr>
              <a:t> to end relationship, spread rumors, sabotage</a:t>
            </a:r>
            <a:endParaRPr b="0" sz="19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0" lang="en-US" sz="1900">
                <a:solidFill>
                  <a:srgbClr val="87ACD6"/>
                </a:solidFill>
                <a:latin typeface="Arial"/>
                <a:ea typeface="Arial"/>
                <a:cs typeface="Arial"/>
                <a:sym typeface="Arial"/>
              </a:rPr>
              <a:t>Grooming</a:t>
            </a:r>
            <a:r>
              <a:rPr b="0" lang="en-US" sz="1900">
                <a:latin typeface="Arial"/>
                <a:ea typeface="Arial"/>
                <a:cs typeface="Arial"/>
                <a:sym typeface="Arial"/>
              </a:rPr>
              <a:t> and other tactics to gain a child’s trust</a:t>
            </a:r>
            <a:endParaRPr b="0" sz="19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0" lang="en-US" sz="1900">
                <a:solidFill>
                  <a:srgbClr val="E67939"/>
                </a:solidFill>
                <a:latin typeface="Arial"/>
                <a:ea typeface="Arial"/>
                <a:cs typeface="Arial"/>
                <a:sym typeface="Arial"/>
              </a:rPr>
              <a:t>Control of someone else’s sexuality </a:t>
            </a:r>
            <a:r>
              <a:rPr b="0" lang="en-US" sz="1900">
                <a:latin typeface="Arial"/>
                <a:ea typeface="Arial"/>
                <a:cs typeface="Arial"/>
                <a:sym typeface="Arial"/>
              </a:rPr>
              <a:t>through threats (reprisal, transmit STIs, force pregnancy</a:t>
            </a:r>
            <a:endParaRPr b="0" sz="19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0" lang="en-US" sz="1900">
                <a:solidFill>
                  <a:srgbClr val="87ACD6"/>
                </a:solidFill>
                <a:latin typeface="Arial"/>
                <a:ea typeface="Arial"/>
                <a:cs typeface="Arial"/>
                <a:sym typeface="Arial"/>
              </a:rPr>
              <a:t>Severe violence </a:t>
            </a:r>
            <a:r>
              <a:rPr b="0" lang="en-US" sz="1900">
                <a:latin typeface="Arial"/>
                <a:ea typeface="Arial"/>
                <a:cs typeface="Arial"/>
                <a:sym typeface="Arial"/>
              </a:rPr>
              <a:t>as a last resort to ensure compliance</a:t>
            </a:r>
            <a:endParaRPr b="0" sz="19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Medium"/>
              <a:buNone/>
            </a:pPr>
            <a:r>
              <a:rPr lang="en-US" sz="4300">
                <a:latin typeface="Arial"/>
                <a:ea typeface="Arial"/>
                <a:cs typeface="Arial"/>
                <a:sym typeface="Arial"/>
              </a:rPr>
              <a:t>Barriers to Identifying Perpetrators</a:t>
            </a:r>
            <a:endParaRPr sz="4300">
              <a:latin typeface="Arial"/>
              <a:ea typeface="Arial"/>
              <a:cs typeface="Arial"/>
              <a:sym typeface="Arial"/>
            </a:endParaRPr>
          </a:p>
        </p:txBody>
      </p:sp>
      <p:sp>
        <p:nvSpPr>
          <p:cNvPr id="597" name="Google Shape;597;p3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3200"/>
              <a:buChar char="•"/>
            </a:pPr>
            <a:r>
              <a:rPr lang="en-US" sz="3200"/>
              <a:t>Myths and stereotypes about perpetrators (media influence)</a:t>
            </a:r>
            <a:endParaRPr/>
          </a:p>
          <a:p>
            <a:pPr indent="-228600" lvl="0" marL="228600" rtl="0" algn="l">
              <a:lnSpc>
                <a:spcPct val="90000"/>
              </a:lnSpc>
              <a:spcBef>
                <a:spcPts val="1000"/>
              </a:spcBef>
              <a:spcAft>
                <a:spcPts val="0"/>
              </a:spcAft>
              <a:buClr>
                <a:schemeClr val="lt1"/>
              </a:buClr>
              <a:buSzPts val="3200"/>
              <a:buChar char="•"/>
            </a:pPr>
            <a:r>
              <a:rPr lang="en-US" sz="3200"/>
              <a:t>Lack of belief and support for survivors</a:t>
            </a:r>
            <a:endParaRPr/>
          </a:p>
          <a:p>
            <a:pPr indent="-228600" lvl="0" marL="228600" rtl="0" algn="l">
              <a:lnSpc>
                <a:spcPct val="90000"/>
              </a:lnSpc>
              <a:spcBef>
                <a:spcPts val="1000"/>
              </a:spcBef>
              <a:spcAft>
                <a:spcPts val="0"/>
              </a:spcAft>
              <a:buClr>
                <a:schemeClr val="lt1"/>
              </a:buClr>
              <a:buSzPts val="3200"/>
              <a:buChar char="•"/>
            </a:pPr>
            <a:r>
              <a:rPr lang="en-US" sz="3200"/>
              <a:t>Ownership on survivors to prove assault happened to them</a:t>
            </a:r>
            <a:endParaRPr/>
          </a:p>
          <a:p>
            <a:pPr indent="-228600" lvl="0" marL="228600" rtl="0" algn="l">
              <a:lnSpc>
                <a:spcPct val="90000"/>
              </a:lnSpc>
              <a:spcBef>
                <a:spcPts val="1000"/>
              </a:spcBef>
              <a:spcAft>
                <a:spcPts val="0"/>
              </a:spcAft>
              <a:buClr>
                <a:schemeClr val="lt1"/>
              </a:buClr>
              <a:buSzPts val="3200"/>
              <a:buChar char="•"/>
            </a:pPr>
            <a:r>
              <a:rPr lang="en-US" sz="3200"/>
              <a:t>Perpetrators actively avoid detection by bifurcating their image (public persona/behavior, private persona/behavior)</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33"/>
          <p:cNvSpPr txBox="1"/>
          <p:nvPr>
            <p:ph type="title"/>
          </p:nvPr>
        </p:nvSpPr>
        <p:spPr>
          <a:xfrm>
            <a:off x="556953" y="365125"/>
            <a:ext cx="11147367"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Montserrat Medium"/>
              <a:buNone/>
            </a:pPr>
            <a:r>
              <a:rPr lang="en-US" sz="3600"/>
              <a:t>Investigations and the Criminal Justice Process focuses on the Offender, but our common language erases them</a:t>
            </a:r>
            <a:endParaRPr/>
          </a:p>
        </p:txBody>
      </p:sp>
      <p:pic>
        <p:nvPicPr>
          <p:cNvPr id="604" name="Google Shape;604;p33"/>
          <p:cNvPicPr preferRelativeResize="0"/>
          <p:nvPr>
            <p:ph idx="1" type="body"/>
          </p:nvPr>
        </p:nvPicPr>
        <p:blipFill rotWithShape="1">
          <a:blip r:embed="rId3">
            <a:alphaModFix/>
          </a:blip>
          <a:srcRect b="0" l="0" r="0" t="0"/>
          <a:stretch/>
        </p:blipFill>
        <p:spPr>
          <a:xfrm>
            <a:off x="2144684" y="1770611"/>
            <a:ext cx="7915563" cy="445250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10"/>
          <p:cNvSpPr txBox="1"/>
          <p:nvPr>
            <p:ph idx="1" type="body"/>
          </p:nvPr>
        </p:nvSpPr>
        <p:spPr>
          <a:xfrm>
            <a:off x="353758" y="2864622"/>
            <a:ext cx="11496865" cy="1128755"/>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None/>
            </a:pPr>
            <a:r>
              <a:rPr lang="en-US" sz="8000"/>
              <a:t>Break</a:t>
            </a:r>
            <a:endParaRPr/>
          </a:p>
        </p:txBody>
      </p:sp>
      <p:sp>
        <p:nvSpPr>
          <p:cNvPr id="610" name="Google Shape;610;p10"/>
          <p:cNvSpPr txBox="1"/>
          <p:nvPr>
            <p:ph idx="2" type="body"/>
          </p:nvPr>
        </p:nvSpPr>
        <p:spPr>
          <a:xfrm>
            <a:off x="353758" y="3993377"/>
            <a:ext cx="11496865" cy="558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None/>
            </a:pPr>
            <a:r>
              <a:t/>
            </a:r>
            <a:endParaRPr/>
          </a:p>
        </p:txBody>
      </p:sp>
      <p:sp>
        <p:nvSpPr>
          <p:cNvPr id="611" name="Google Shape;611;p10"/>
          <p:cNvSpPr txBox="1"/>
          <p:nvPr>
            <p:ph idx="3" type="body"/>
          </p:nvPr>
        </p:nvSpPr>
        <p:spPr>
          <a:xfrm>
            <a:off x="353758" y="2290783"/>
            <a:ext cx="11496865" cy="558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None/>
            </a:pPr>
            <a:r>
              <a:t/>
            </a:r>
            <a:endParaRPr/>
          </a:p>
        </p:txBody>
      </p:sp>
      <p:sp>
        <p:nvSpPr>
          <p:cNvPr id="612" name="Google Shape;612;p10"/>
          <p:cNvSpPr txBox="1"/>
          <p:nvPr>
            <p:ph idx="4" type="body"/>
          </p:nvPr>
        </p:nvSpPr>
        <p:spPr>
          <a:xfrm>
            <a:off x="10144125" y="6546850"/>
            <a:ext cx="1943100" cy="21907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7" name="Shape 617"/>
        <p:cNvGrpSpPr/>
        <p:nvPr/>
      </p:nvGrpSpPr>
      <p:grpSpPr>
        <a:xfrm>
          <a:off x="0" y="0"/>
          <a:ext cx="0" cy="0"/>
          <a:chOff x="0" y="0"/>
          <a:chExt cx="0" cy="0"/>
        </a:xfrm>
      </p:grpSpPr>
      <p:pic>
        <p:nvPicPr>
          <p:cNvPr descr="A group of people playing frisbee on a field&#10;&#10;Description automatically generated" id="618" name="Google Shape;618;p34"/>
          <p:cNvPicPr preferRelativeResize="0"/>
          <p:nvPr/>
        </p:nvPicPr>
        <p:blipFill rotWithShape="1">
          <a:blip r:embed="rId3">
            <a:alphaModFix/>
          </a:blip>
          <a:srcRect b="6421" l="0" r="9091" t="16968"/>
          <a:stretch/>
        </p:blipFill>
        <p:spPr>
          <a:xfrm>
            <a:off x="20" y="10"/>
            <a:ext cx="12191980" cy="6857989"/>
          </a:xfrm>
          <a:prstGeom prst="rect">
            <a:avLst/>
          </a:prstGeom>
          <a:noFill/>
          <a:ln>
            <a:noFill/>
          </a:ln>
        </p:spPr>
      </p:pic>
      <p:sp>
        <p:nvSpPr>
          <p:cNvPr id="619" name="Google Shape;619;p34"/>
          <p:cNvSpPr/>
          <p:nvPr/>
        </p:nvSpPr>
        <p:spPr>
          <a:xfrm>
            <a:off x="802475" y="3632500"/>
            <a:ext cx="6859351" cy="2587326"/>
          </a:xfrm>
          <a:custGeom>
            <a:rect b="b" l="l" r="r" t="t"/>
            <a:pathLst>
              <a:path extrusionOk="0" h="2308" w="3384">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rgbClr val="415365"/>
          </a:solidFill>
          <a:ln>
            <a:noFill/>
          </a:ln>
          <a:effectLst>
            <a:outerShdw blurRad="76200" sx="101000" rotWithShape="0" algn="ctr" sy="1010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0" name="Google Shape;620;p34"/>
          <p:cNvSpPr txBox="1"/>
          <p:nvPr>
            <p:ph type="title"/>
          </p:nvPr>
        </p:nvSpPr>
        <p:spPr>
          <a:xfrm>
            <a:off x="1110225" y="3917400"/>
            <a:ext cx="6120900" cy="19128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FFFFFF"/>
              </a:buClr>
              <a:buSzPts val="4800"/>
              <a:buFont typeface="Montserrat Medium"/>
              <a:buNone/>
            </a:pPr>
            <a:r>
              <a:rPr lang="en-US" sz="4800">
                <a:solidFill>
                  <a:srgbClr val="FFFFFF"/>
                </a:solidFill>
                <a:latin typeface="Montserrat Medium"/>
                <a:ea typeface="Montserrat Medium"/>
                <a:cs typeface="Montserrat Medium"/>
                <a:sym typeface="Montserrat Medium"/>
              </a:rPr>
              <a:t>Survivor Dynamics and Trauma Responses</a:t>
            </a:r>
            <a:endParaRPr sz="4800">
              <a:latin typeface="Montserrat Medium"/>
              <a:ea typeface="Montserrat Medium"/>
              <a:cs typeface="Montserrat Medium"/>
              <a:sym typeface="Montserrat Medium"/>
            </a:endParaRPr>
          </a:p>
        </p:txBody>
      </p:sp>
      <p:sp>
        <p:nvSpPr>
          <p:cNvPr id="621" name="Google Shape;621;p34"/>
          <p:cNvSpPr/>
          <p:nvPr/>
        </p:nvSpPr>
        <p:spPr>
          <a:xfrm>
            <a:off x="8256525" y="4786125"/>
            <a:ext cx="3624679" cy="1636776"/>
          </a:xfrm>
          <a:custGeom>
            <a:rect b="b" l="l" r="r" t="t"/>
            <a:pathLst>
              <a:path extrusionOk="0" h="2308" w="3384">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rgbClr val="B8D0D7"/>
          </a:solidFill>
          <a:ln>
            <a:noFill/>
          </a:ln>
          <a:effectLst>
            <a:outerShdw blurRad="76200" sx="101000" rotWithShape="0" algn="ctr" sy="101000">
              <a:srgbClr val="000000">
                <a:alpha val="4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1" lang="en-US" sz="1500" u="none" cap="none" strike="noStrike">
                <a:solidFill>
                  <a:srgbClr val="FFFFFF"/>
                </a:solidFill>
                <a:latin typeface="Arial"/>
                <a:ea typeface="Arial"/>
                <a:cs typeface="Arial"/>
                <a:sym typeface="Arial"/>
              </a:rPr>
              <a:t>We remember trauma less in words and more in our feelings and our bodies.</a:t>
            </a:r>
            <a:endParaRPr b="0" i="1" sz="1500" u="none" cap="none" strike="noStrike">
              <a:solidFill>
                <a:srgbClr val="FFFFFF"/>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b="0" i="1" lang="en-US" sz="1500" u="none" cap="none" strike="noStrike">
                <a:solidFill>
                  <a:srgbClr val="FFFFFF"/>
                </a:solidFill>
                <a:latin typeface="Arial"/>
                <a:ea typeface="Arial"/>
                <a:cs typeface="Arial"/>
                <a:sym typeface="Arial"/>
              </a:rPr>
              <a:t> </a:t>
            </a:r>
            <a:endParaRPr b="0" i="1" sz="1500" u="none" cap="none" strike="noStrike">
              <a:solidFill>
                <a:srgbClr val="FFFFFF"/>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1100"/>
              <a:buFont typeface="Arial"/>
              <a:buNone/>
            </a:pPr>
            <a:r>
              <a:rPr b="0" i="1" lang="en-US" sz="1500" u="none" cap="none" strike="noStrike">
                <a:solidFill>
                  <a:srgbClr val="FFFFFF"/>
                </a:solidFill>
                <a:latin typeface="Arial"/>
                <a:ea typeface="Arial"/>
                <a:cs typeface="Arial"/>
                <a:sym typeface="Arial"/>
              </a:rPr>
              <a:t>-Janina Fisher and Bessel van der Kolk,</a:t>
            </a:r>
            <a:endParaRPr b="0" i="1" sz="1500" u="none" cap="none" strike="noStrike">
              <a:solidFill>
                <a:srgbClr val="FFFFFF"/>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1100"/>
              <a:buFont typeface="Arial"/>
              <a:buNone/>
            </a:pPr>
            <a:r>
              <a:rPr b="0" i="1" lang="en-US" sz="1500" u="none" cap="none" strike="noStrike">
                <a:solidFill>
                  <a:srgbClr val="FFFFFF"/>
                </a:solidFill>
                <a:latin typeface="Arial"/>
                <a:ea typeface="Arial"/>
                <a:cs typeface="Arial"/>
                <a:sym typeface="Arial"/>
              </a:rPr>
              <a:t>trauma researchers</a:t>
            </a:r>
            <a:endParaRPr b="0" i="1" sz="1500" u="none" cap="none" strike="noStrike">
              <a:solidFill>
                <a:srgbClr val="FFFFFF"/>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Medium"/>
              <a:buNone/>
            </a:pPr>
            <a:r>
              <a:rPr lang="en-US"/>
              <a:t>Neurobiology</a:t>
            </a:r>
            <a:endParaRPr/>
          </a:p>
        </p:txBody>
      </p:sp>
      <p:pic>
        <p:nvPicPr>
          <p:cNvPr id="628" name="Google Shape;628;p35"/>
          <p:cNvPicPr preferRelativeResize="0"/>
          <p:nvPr>
            <p:ph idx="1" type="body"/>
          </p:nvPr>
        </p:nvPicPr>
        <p:blipFill rotWithShape="1">
          <a:blip r:embed="rId3">
            <a:alphaModFix/>
          </a:blip>
          <a:srcRect b="0" l="0" r="0" t="0"/>
          <a:stretch/>
        </p:blipFill>
        <p:spPr>
          <a:xfrm>
            <a:off x="1745674" y="1436543"/>
            <a:ext cx="8562000" cy="4816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Medium"/>
              <a:buNone/>
            </a:pPr>
            <a:r>
              <a:rPr lang="en-US"/>
              <a:t>Neurobiology</a:t>
            </a:r>
            <a:endParaRPr/>
          </a:p>
        </p:txBody>
      </p:sp>
      <p:sp>
        <p:nvSpPr>
          <p:cNvPr id="635" name="Google Shape;635;p3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800"/>
              <a:buNone/>
            </a:pPr>
            <a:r>
              <a:rPr b="1" lang="en-US"/>
              <a:t>Prefrontal Cortex</a:t>
            </a:r>
            <a:endParaRPr/>
          </a:p>
          <a:p>
            <a:pPr indent="-228600" lvl="0" marL="228600" rtl="0" algn="l">
              <a:lnSpc>
                <a:spcPct val="90000"/>
              </a:lnSpc>
              <a:spcBef>
                <a:spcPts val="1000"/>
              </a:spcBef>
              <a:spcAft>
                <a:spcPts val="0"/>
              </a:spcAft>
              <a:buClr>
                <a:schemeClr val="lt1"/>
              </a:buClr>
              <a:buSzPts val="2800"/>
              <a:buChar char="•"/>
            </a:pPr>
            <a:r>
              <a:rPr lang="en-US"/>
              <a:t>In charge of executive function</a:t>
            </a:r>
            <a:endParaRPr/>
          </a:p>
          <a:p>
            <a:pPr indent="-228600" lvl="0" marL="228600" rtl="0" algn="l">
              <a:lnSpc>
                <a:spcPct val="90000"/>
              </a:lnSpc>
              <a:spcBef>
                <a:spcPts val="1000"/>
              </a:spcBef>
              <a:spcAft>
                <a:spcPts val="0"/>
              </a:spcAft>
              <a:buClr>
                <a:schemeClr val="lt1"/>
              </a:buClr>
              <a:buSzPts val="2800"/>
              <a:buChar char="•"/>
            </a:pPr>
            <a:r>
              <a:rPr lang="en-US"/>
              <a:t>Allows you to focus attention to task/goal at hand</a:t>
            </a:r>
            <a:endParaRPr/>
          </a:p>
          <a:p>
            <a:pPr indent="-228600" lvl="0" marL="228600" rtl="0" algn="l">
              <a:lnSpc>
                <a:spcPct val="90000"/>
              </a:lnSpc>
              <a:spcBef>
                <a:spcPts val="1000"/>
              </a:spcBef>
              <a:spcAft>
                <a:spcPts val="0"/>
              </a:spcAft>
              <a:buClr>
                <a:schemeClr val="lt1"/>
              </a:buClr>
              <a:buSzPts val="2800"/>
              <a:buChar char="•"/>
            </a:pPr>
            <a:r>
              <a:rPr lang="en-US"/>
              <a:t>Reasons and draws on past experiences </a:t>
            </a:r>
            <a:endParaRPr/>
          </a:p>
          <a:p>
            <a:pPr indent="-228600" lvl="0" marL="228600" rtl="0" algn="l">
              <a:lnSpc>
                <a:spcPct val="90000"/>
              </a:lnSpc>
              <a:spcBef>
                <a:spcPts val="1000"/>
              </a:spcBef>
              <a:spcAft>
                <a:spcPts val="0"/>
              </a:spcAft>
              <a:buClr>
                <a:schemeClr val="lt1"/>
              </a:buClr>
              <a:buSzPts val="2800"/>
              <a:buChar char="•"/>
            </a:pPr>
            <a:r>
              <a:rPr lang="en-US"/>
              <a:t>Weighs future consequences of current actions</a:t>
            </a:r>
            <a:endParaRPr/>
          </a:p>
          <a:p>
            <a:pPr indent="-228600" lvl="0" marL="228600" rtl="0" algn="l">
              <a:lnSpc>
                <a:spcPct val="90000"/>
              </a:lnSpc>
              <a:spcBef>
                <a:spcPts val="1000"/>
              </a:spcBef>
              <a:spcAft>
                <a:spcPts val="0"/>
              </a:spcAft>
              <a:buClr>
                <a:schemeClr val="lt1"/>
              </a:buClr>
              <a:buSzPts val="2800"/>
              <a:buChar char="•"/>
            </a:pPr>
            <a:r>
              <a:rPr lang="en-US"/>
              <a:t>Ability to self-monitor/self-moderate social behavior</a:t>
            </a:r>
            <a:endParaRPr/>
          </a:p>
          <a:p>
            <a:pPr indent="0" lvl="0" marL="0" rtl="0" algn="l">
              <a:lnSpc>
                <a:spcPct val="90000"/>
              </a:lnSpc>
              <a:spcBef>
                <a:spcPts val="1000"/>
              </a:spcBef>
              <a:spcAft>
                <a:spcPts val="0"/>
              </a:spcAft>
              <a:buClr>
                <a:schemeClr val="lt1"/>
              </a:buClr>
              <a:buSzPts val="2800"/>
              <a:buNone/>
            </a:pPr>
            <a:r>
              <a:rPr b="1" lang="en-US"/>
              <a:t>Fear Circuit</a:t>
            </a:r>
            <a:endParaRPr/>
          </a:p>
          <a:p>
            <a:pPr indent="0" lvl="0" marL="0" rtl="0" algn="l">
              <a:lnSpc>
                <a:spcPct val="90000"/>
              </a:lnSpc>
              <a:spcBef>
                <a:spcPts val="1000"/>
              </a:spcBef>
              <a:spcAft>
                <a:spcPts val="0"/>
              </a:spcAft>
              <a:buClr>
                <a:schemeClr val="lt1"/>
              </a:buClr>
              <a:buSzPts val="2800"/>
              <a:buNone/>
            </a:pPr>
            <a:r>
              <a:rPr lang="en-US"/>
              <a:t>Circuit of nodes, including the amygdala</a:t>
            </a:r>
            <a:endParaRPr/>
          </a:p>
          <a:p>
            <a:pPr indent="0" lvl="0" marL="0" rtl="0" algn="l">
              <a:lnSpc>
                <a:spcPct val="90000"/>
              </a:lnSpc>
              <a:spcBef>
                <a:spcPts val="1000"/>
              </a:spcBef>
              <a:spcAft>
                <a:spcPts val="0"/>
              </a:spcAft>
              <a:buClr>
                <a:schemeClr val="lt1"/>
              </a:buClr>
              <a:buSzPts val="2800"/>
              <a:buNone/>
            </a:pPr>
            <a:r>
              <a:rPr lang="en-US"/>
              <a:t>Always monitoring/searching for signs of threat/danger</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Medium"/>
              <a:buNone/>
            </a:pPr>
            <a:r>
              <a:rPr lang="en-US"/>
              <a:t>Fear Response</a:t>
            </a:r>
            <a:endParaRPr/>
          </a:p>
        </p:txBody>
      </p:sp>
      <p:sp>
        <p:nvSpPr>
          <p:cNvPr id="642" name="Google Shape;642;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None/>
            </a:pPr>
            <a:r>
              <a:rPr b="1" lang="en-US"/>
              <a:t>When the amygdala recognizes a threat/danger</a:t>
            </a:r>
            <a:endParaRPr/>
          </a:p>
          <a:p>
            <a:pPr indent="-228600" lvl="0" marL="228600" rtl="0" algn="l">
              <a:lnSpc>
                <a:spcPct val="90000"/>
              </a:lnSpc>
              <a:spcBef>
                <a:spcPts val="1000"/>
              </a:spcBef>
              <a:spcAft>
                <a:spcPts val="0"/>
              </a:spcAft>
              <a:buClr>
                <a:schemeClr val="lt1"/>
              </a:buClr>
              <a:buSzPts val="2800"/>
              <a:buChar char="•"/>
            </a:pPr>
            <a:r>
              <a:rPr lang="en-US"/>
              <a:t>Fear circuitry triggers the release of chemicals that hit the prefrontal cortex</a:t>
            </a:r>
            <a:endParaRPr/>
          </a:p>
          <a:p>
            <a:pPr indent="-228600" lvl="0" marL="228600" rtl="0" algn="l">
              <a:lnSpc>
                <a:spcPct val="90000"/>
              </a:lnSpc>
              <a:spcBef>
                <a:spcPts val="1000"/>
              </a:spcBef>
              <a:spcAft>
                <a:spcPts val="0"/>
              </a:spcAft>
              <a:buClr>
                <a:schemeClr val="lt1"/>
              </a:buClr>
              <a:buSzPts val="2800"/>
              <a:buChar char="•"/>
            </a:pPr>
            <a:r>
              <a:rPr lang="en-US"/>
              <a:t>Ability to process/focus impaired</a:t>
            </a:r>
            <a:endParaRPr/>
          </a:p>
          <a:p>
            <a:pPr indent="0" lvl="0" marL="0" rtl="0" algn="l">
              <a:lnSpc>
                <a:spcPct val="90000"/>
              </a:lnSpc>
              <a:spcBef>
                <a:spcPts val="1000"/>
              </a:spcBef>
              <a:spcAft>
                <a:spcPts val="0"/>
              </a:spcAft>
              <a:buClr>
                <a:schemeClr val="lt1"/>
              </a:buClr>
              <a:buSzPts val="2800"/>
              <a:buNone/>
            </a:pPr>
            <a:r>
              <a:rPr b="1" lang="en-US"/>
              <a:t>Attention: Bottom-up Attention</a:t>
            </a:r>
            <a:endParaRPr/>
          </a:p>
          <a:p>
            <a:pPr indent="-228600" lvl="0" marL="228600" rtl="0" algn="l">
              <a:lnSpc>
                <a:spcPct val="90000"/>
              </a:lnSpc>
              <a:spcBef>
                <a:spcPts val="1000"/>
              </a:spcBef>
              <a:spcAft>
                <a:spcPts val="0"/>
              </a:spcAft>
              <a:buClr>
                <a:schemeClr val="lt1"/>
              </a:buClr>
              <a:buSzPts val="2800"/>
              <a:buChar char="•"/>
            </a:pPr>
            <a:r>
              <a:rPr lang="en-US"/>
              <a:t>Brain focuses attention on what they think will help them survive (fear circuitry-driven)</a:t>
            </a:r>
            <a:endParaRPr/>
          </a:p>
          <a:p>
            <a:pPr indent="-228600" lvl="0" marL="228600" rtl="0" algn="l">
              <a:lnSpc>
                <a:spcPct val="90000"/>
              </a:lnSpc>
              <a:spcBef>
                <a:spcPts val="1000"/>
              </a:spcBef>
              <a:spcAft>
                <a:spcPts val="0"/>
              </a:spcAft>
              <a:buClr>
                <a:schemeClr val="lt1"/>
              </a:buClr>
              <a:buSzPts val="2800"/>
              <a:buChar char="•"/>
            </a:pPr>
            <a:r>
              <a:rPr lang="en-US"/>
              <a:t>Could be random environmental or sensory details that take the victim away from the situation</a:t>
            </a:r>
            <a:endParaRPr/>
          </a:p>
          <a:p>
            <a:pPr indent="0" lvl="0" marL="0" rtl="0" algn="l">
              <a:lnSpc>
                <a:spcPct val="90000"/>
              </a:lnSpc>
              <a:spcBef>
                <a:spcPts val="1000"/>
              </a:spcBef>
              <a:spcAft>
                <a:spcPts val="0"/>
              </a:spcAft>
              <a:buClr>
                <a:schemeClr val="lt1"/>
              </a:buClr>
              <a:buSzPts val="2800"/>
              <a:buNone/>
            </a:pPr>
            <a:r>
              <a:t/>
            </a:r>
            <a:endParaRPr/>
          </a:p>
          <a:p>
            <a:pPr indent="0" lvl="0" marL="0" rtl="0" algn="l">
              <a:lnSpc>
                <a:spcPct val="90000"/>
              </a:lnSpc>
              <a:spcBef>
                <a:spcPts val="1000"/>
              </a:spcBef>
              <a:spcAft>
                <a:spcPts val="0"/>
              </a:spcAft>
              <a:buClr>
                <a:schemeClr val="lt1"/>
              </a:buClr>
              <a:buSzPts val="2800"/>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pic>
        <p:nvPicPr>
          <p:cNvPr id="648" name="Google Shape;648;p38"/>
          <p:cNvPicPr preferRelativeResize="0"/>
          <p:nvPr/>
        </p:nvPicPr>
        <p:blipFill rotWithShape="1">
          <a:blip r:embed="rId3">
            <a:alphaModFix/>
          </a:blip>
          <a:srcRect b="0" l="0" r="0" t="4607"/>
          <a:stretch/>
        </p:blipFill>
        <p:spPr>
          <a:xfrm>
            <a:off x="499140" y="877038"/>
            <a:ext cx="11206008" cy="510573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21314D"/>
              </a:buClr>
              <a:buSzPts val="3960"/>
              <a:buFont typeface="Montserrat Medium"/>
              <a:buNone/>
            </a:pPr>
            <a:r>
              <a:rPr lang="en-US" sz="3659">
                <a:latin typeface="Arial Black"/>
                <a:ea typeface="Arial Black"/>
                <a:cs typeface="Arial Black"/>
                <a:sym typeface="Arial Black"/>
              </a:rPr>
              <a:t>The connection between the hippocampus and amygdala are strong when the body is stressed </a:t>
            </a:r>
            <a:endParaRPr sz="3659">
              <a:latin typeface="Arial Black"/>
              <a:ea typeface="Arial Black"/>
              <a:cs typeface="Arial Black"/>
              <a:sym typeface="Arial Black"/>
            </a:endParaRPr>
          </a:p>
        </p:txBody>
      </p:sp>
      <p:pic>
        <p:nvPicPr>
          <p:cNvPr id="655" name="Google Shape;655;p39"/>
          <p:cNvPicPr preferRelativeResize="0"/>
          <p:nvPr/>
        </p:nvPicPr>
        <p:blipFill rotWithShape="1">
          <a:blip r:embed="rId3">
            <a:alphaModFix/>
          </a:blip>
          <a:srcRect b="0" l="0" r="0" t="0"/>
          <a:stretch/>
        </p:blipFill>
        <p:spPr>
          <a:xfrm>
            <a:off x="693173" y="1772588"/>
            <a:ext cx="5451424" cy="4486275"/>
          </a:xfrm>
          <a:prstGeom prst="rect">
            <a:avLst/>
          </a:prstGeom>
          <a:noFill/>
          <a:ln>
            <a:noFill/>
          </a:ln>
        </p:spPr>
      </p:pic>
      <p:sp>
        <p:nvSpPr>
          <p:cNvPr id="656" name="Google Shape;656;p39"/>
          <p:cNvSpPr txBox="1"/>
          <p:nvPr/>
        </p:nvSpPr>
        <p:spPr>
          <a:xfrm>
            <a:off x="8418022" y="5838409"/>
            <a:ext cx="37740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Source: Veronica Walsh, cognitive scientist</a:t>
            </a:r>
            <a:endParaRPr b="0" i="0" sz="1400" u="none" cap="none" strike="noStrike">
              <a:solidFill>
                <a:srgbClr val="000000"/>
              </a:solidFill>
              <a:latin typeface="Arial"/>
              <a:ea typeface="Arial"/>
              <a:cs typeface="Arial"/>
              <a:sym typeface="Arial"/>
            </a:endParaRPr>
          </a:p>
        </p:txBody>
      </p:sp>
      <p:sp>
        <p:nvSpPr>
          <p:cNvPr id="657" name="Google Shape;657;p39"/>
          <p:cNvSpPr/>
          <p:nvPr/>
        </p:nvSpPr>
        <p:spPr>
          <a:xfrm>
            <a:off x="597721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658" name="Google Shape;658;p39"/>
          <p:cNvSpPr txBox="1"/>
          <p:nvPr/>
        </p:nvSpPr>
        <p:spPr>
          <a:xfrm>
            <a:off x="7406450" y="2749650"/>
            <a:ext cx="3000000" cy="2626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rgbClr val="000000"/>
              </a:buClr>
              <a:buSzPts val="2800"/>
              <a:buFont typeface="Arial"/>
              <a:buNone/>
            </a:pPr>
            <a:r>
              <a:rPr b="0" i="0" lang="en-US" sz="2800" u="none" cap="none" strike="noStrike">
                <a:solidFill>
                  <a:srgbClr val="FFFFFF"/>
                </a:solidFill>
                <a:latin typeface="Arial"/>
                <a:ea typeface="Arial"/>
                <a:cs typeface="Arial"/>
                <a:sym typeface="Arial"/>
              </a:rPr>
              <a:t>•</a:t>
            </a:r>
            <a:r>
              <a:rPr b="0" i="0" lang="en-US" sz="1800" u="none" cap="none" strike="noStrike">
                <a:solidFill>
                  <a:schemeClr val="dk1"/>
                </a:solidFill>
                <a:latin typeface="Arial"/>
                <a:ea typeface="Arial"/>
                <a:cs typeface="Arial"/>
                <a:sym typeface="Arial"/>
              </a:rPr>
              <a:t>Memories are stored as fragments and senses</a:t>
            </a:r>
            <a:endParaRPr b="0" i="0" sz="1800" u="none" cap="none" strike="noStrike">
              <a:solidFill>
                <a:schemeClr val="dk1"/>
              </a:solidFill>
              <a:latin typeface="Arial"/>
              <a:ea typeface="Arial"/>
              <a:cs typeface="Arial"/>
              <a:sym typeface="Arial"/>
            </a:endParaRPr>
          </a:p>
          <a:p>
            <a:pPr indent="0" lvl="0" marL="12700" marR="0" rtl="0" algn="l">
              <a:lnSpc>
                <a:spcPct val="90000"/>
              </a:lnSpc>
              <a:spcBef>
                <a:spcPts val="500"/>
              </a:spcBef>
              <a:spcAft>
                <a:spcPts val="0"/>
              </a:spcAft>
              <a:buClr>
                <a:srgbClr val="000000"/>
              </a:buClr>
              <a:buSzPts val="2400"/>
              <a:buFont typeface="Arial"/>
              <a:buNone/>
            </a:pPr>
            <a:r>
              <a:rPr b="0" i="0" lang="en-US" sz="2400" u="none" cap="none" strike="noStrike">
                <a:solidFill>
                  <a:srgbClr val="FFFFFF"/>
                </a:solidFill>
                <a:latin typeface="Arial"/>
                <a:ea typeface="Arial"/>
                <a:cs typeface="Arial"/>
                <a:sym typeface="Arial"/>
              </a:rPr>
              <a:t>•</a:t>
            </a:r>
            <a:r>
              <a:rPr b="0" i="0" lang="en-US" sz="1800" u="none" cap="none" strike="noStrike">
                <a:solidFill>
                  <a:schemeClr val="dk1"/>
                </a:solidFill>
                <a:latin typeface="Arial"/>
                <a:ea typeface="Arial"/>
                <a:cs typeface="Arial"/>
                <a:sym typeface="Arial"/>
              </a:rPr>
              <a:t>Images, pictures</a:t>
            </a:r>
            <a:endParaRPr b="0" i="0" sz="1800" u="none" cap="none" strike="noStrike">
              <a:solidFill>
                <a:schemeClr val="dk1"/>
              </a:solidFill>
              <a:latin typeface="Arial"/>
              <a:ea typeface="Arial"/>
              <a:cs typeface="Arial"/>
              <a:sym typeface="Arial"/>
            </a:endParaRPr>
          </a:p>
          <a:p>
            <a:pPr indent="0" lvl="0" marL="12700" marR="0" rtl="0" algn="l">
              <a:lnSpc>
                <a:spcPct val="90000"/>
              </a:lnSpc>
              <a:spcBef>
                <a:spcPts val="500"/>
              </a:spcBef>
              <a:spcAft>
                <a:spcPts val="0"/>
              </a:spcAft>
              <a:buClr>
                <a:srgbClr val="000000"/>
              </a:buClr>
              <a:buSzPts val="2400"/>
              <a:buFont typeface="Arial"/>
              <a:buNone/>
            </a:pPr>
            <a:r>
              <a:rPr b="0" i="0" lang="en-US" sz="2400" u="none" cap="none" strike="noStrike">
                <a:solidFill>
                  <a:srgbClr val="FFFFFF"/>
                </a:solidFill>
                <a:latin typeface="Arial"/>
                <a:ea typeface="Arial"/>
                <a:cs typeface="Arial"/>
                <a:sym typeface="Arial"/>
              </a:rPr>
              <a:t>•</a:t>
            </a:r>
            <a:r>
              <a:rPr b="0" i="0" lang="en-US" sz="1800" u="none" cap="none" strike="noStrike">
                <a:solidFill>
                  <a:schemeClr val="dk1"/>
                </a:solidFill>
                <a:latin typeface="Arial"/>
                <a:ea typeface="Arial"/>
                <a:cs typeface="Arial"/>
                <a:sym typeface="Arial"/>
              </a:rPr>
              <a:t>Physical sensations</a:t>
            </a:r>
            <a:endParaRPr b="0" i="0" sz="1800" u="none" cap="none" strike="noStrike">
              <a:solidFill>
                <a:schemeClr val="dk1"/>
              </a:solidFill>
              <a:latin typeface="Arial"/>
              <a:ea typeface="Arial"/>
              <a:cs typeface="Arial"/>
              <a:sym typeface="Arial"/>
            </a:endParaRPr>
          </a:p>
          <a:p>
            <a:pPr indent="0" lvl="0" marL="12700" marR="0" rtl="0" algn="l">
              <a:lnSpc>
                <a:spcPct val="90000"/>
              </a:lnSpc>
              <a:spcBef>
                <a:spcPts val="500"/>
              </a:spcBef>
              <a:spcAft>
                <a:spcPts val="0"/>
              </a:spcAft>
              <a:buClr>
                <a:srgbClr val="000000"/>
              </a:buClr>
              <a:buSzPts val="2400"/>
              <a:buFont typeface="Arial"/>
              <a:buNone/>
            </a:pPr>
            <a:r>
              <a:rPr b="0" i="0" lang="en-US" sz="2400" u="none" cap="none" strike="noStrike">
                <a:solidFill>
                  <a:srgbClr val="FFFFFF"/>
                </a:solidFill>
                <a:latin typeface="Arial"/>
                <a:ea typeface="Arial"/>
                <a:cs typeface="Arial"/>
                <a:sym typeface="Arial"/>
              </a:rPr>
              <a:t>•</a:t>
            </a:r>
            <a:r>
              <a:rPr b="0" i="0" lang="en-US" sz="1800" u="none" cap="none" strike="noStrike">
                <a:solidFill>
                  <a:schemeClr val="dk1"/>
                </a:solidFill>
                <a:latin typeface="Arial"/>
                <a:ea typeface="Arial"/>
                <a:cs typeface="Arial"/>
                <a:sym typeface="Arial"/>
              </a:rPr>
              <a:t>Feelings</a:t>
            </a:r>
            <a:endParaRPr b="0" i="0" sz="1800" u="none" cap="none" strike="noStrike">
              <a:solidFill>
                <a:schemeClr val="dk1"/>
              </a:solidFill>
              <a:latin typeface="Arial"/>
              <a:ea typeface="Arial"/>
              <a:cs typeface="Arial"/>
              <a:sym typeface="Arial"/>
            </a:endParaRPr>
          </a:p>
          <a:p>
            <a:pPr indent="0" lvl="0" marL="12700" marR="0" rtl="0" algn="l">
              <a:lnSpc>
                <a:spcPct val="90000"/>
              </a:lnSpc>
              <a:spcBef>
                <a:spcPts val="500"/>
              </a:spcBef>
              <a:spcAft>
                <a:spcPts val="0"/>
              </a:spcAft>
              <a:buClr>
                <a:srgbClr val="000000"/>
              </a:buClr>
              <a:buSzPts val="2400"/>
              <a:buFont typeface="Arial"/>
              <a:buNone/>
            </a:pPr>
            <a:r>
              <a:rPr b="0" i="0" lang="en-US" sz="2400" u="none" cap="none" strike="noStrike">
                <a:solidFill>
                  <a:srgbClr val="FFFFFF"/>
                </a:solidFill>
                <a:latin typeface="Arial"/>
                <a:ea typeface="Arial"/>
                <a:cs typeface="Arial"/>
                <a:sym typeface="Arial"/>
              </a:rPr>
              <a:t>•</a:t>
            </a:r>
            <a:r>
              <a:rPr b="0" i="0" lang="en-US" sz="1800" u="none" cap="none" strike="noStrike">
                <a:solidFill>
                  <a:schemeClr val="dk1"/>
                </a:solidFill>
                <a:latin typeface="Arial"/>
                <a:ea typeface="Arial"/>
                <a:cs typeface="Arial"/>
                <a:sym typeface="Arial"/>
              </a:rPr>
              <a:t>Behaviors</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
          <p:cNvSpPr txBox="1"/>
          <p:nvPr>
            <p:ph idx="1" type="subTitle"/>
          </p:nvPr>
        </p:nvSpPr>
        <p:spPr>
          <a:xfrm>
            <a:off x="1067203" y="697276"/>
            <a:ext cx="10493019" cy="55282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b="1" lang="en-US" sz="2200">
                <a:latin typeface="Arial"/>
                <a:ea typeface="Arial"/>
                <a:cs typeface="Arial"/>
                <a:sym typeface="Arial"/>
              </a:rPr>
              <a:t>Survivor Support </a:t>
            </a:r>
            <a:r>
              <a:rPr lang="en-US" sz="2200">
                <a:latin typeface="Arial"/>
                <a:ea typeface="Arial"/>
                <a:cs typeface="Arial"/>
                <a:sym typeface="Arial"/>
              </a:rPr>
              <a:t>through</a:t>
            </a:r>
            <a:r>
              <a:rPr b="1" lang="en-US" sz="2200">
                <a:latin typeface="Arial"/>
                <a:ea typeface="Arial"/>
                <a:cs typeface="Arial"/>
                <a:sym typeface="Arial"/>
              </a:rPr>
              <a:t> Confidential Resource Advocacy</a:t>
            </a:r>
            <a:r>
              <a:rPr lang="en-US" sz="2200">
                <a:latin typeface="Arial"/>
                <a:ea typeface="Arial"/>
                <a:cs typeface="Arial"/>
                <a:sym typeface="Arial"/>
              </a:rPr>
              <a:t>, includes: </a:t>
            </a:r>
            <a:endParaRPr sz="2200">
              <a:latin typeface="Arial"/>
              <a:ea typeface="Arial"/>
              <a:cs typeface="Arial"/>
              <a:sym typeface="Arial"/>
            </a:endParaRPr>
          </a:p>
          <a:p>
            <a:pPr indent="-330200" lvl="0" marL="342900" rtl="0" algn="l">
              <a:lnSpc>
                <a:spcPct val="90000"/>
              </a:lnSpc>
              <a:spcBef>
                <a:spcPts val="1000"/>
              </a:spcBef>
              <a:spcAft>
                <a:spcPts val="0"/>
              </a:spcAft>
              <a:buClr>
                <a:schemeClr val="lt1"/>
              </a:buClr>
              <a:buSzPts val="2200"/>
              <a:buChar char="•"/>
            </a:pPr>
            <a:r>
              <a:rPr lang="en-US" sz="2200">
                <a:latin typeface="Arial"/>
                <a:ea typeface="Arial"/>
                <a:cs typeface="Arial"/>
                <a:sym typeface="Arial"/>
              </a:rPr>
              <a:t>confidential consultation, trauma-informed support, respect and options,risk assessment and safety planning, and resource referrals for survivors of violence including, sexual harassment, gender-based discrimination, sexual assault, dating and domestic violence, and stalking</a:t>
            </a:r>
            <a:endParaRPr sz="2200">
              <a:latin typeface="Arial"/>
              <a:ea typeface="Arial"/>
              <a:cs typeface="Arial"/>
              <a:sym typeface="Arial"/>
            </a:endParaRPr>
          </a:p>
          <a:p>
            <a:pPr indent="0" lvl="0" marL="0" rtl="0" algn="l">
              <a:lnSpc>
                <a:spcPct val="90000"/>
              </a:lnSpc>
              <a:spcBef>
                <a:spcPts val="1000"/>
              </a:spcBef>
              <a:spcAft>
                <a:spcPts val="0"/>
              </a:spcAft>
              <a:buClr>
                <a:schemeClr val="lt1"/>
              </a:buClr>
              <a:buSzPts val="2400"/>
              <a:buNone/>
            </a:pPr>
            <a:r>
              <a:rPr b="1" lang="en-US" sz="2200">
                <a:latin typeface="Arial"/>
                <a:ea typeface="Arial"/>
                <a:cs typeface="Arial"/>
                <a:sym typeface="Arial"/>
              </a:rPr>
              <a:t>Prevention and Education</a:t>
            </a:r>
            <a:r>
              <a:rPr lang="en-US" sz="2200">
                <a:latin typeface="Arial"/>
                <a:ea typeface="Arial"/>
                <a:cs typeface="Arial"/>
                <a:sym typeface="Arial"/>
              </a:rPr>
              <a:t>, includes:</a:t>
            </a:r>
            <a:endParaRPr sz="2200">
              <a:latin typeface="Arial"/>
              <a:ea typeface="Arial"/>
              <a:cs typeface="Arial"/>
              <a:sym typeface="Arial"/>
            </a:endParaRPr>
          </a:p>
          <a:p>
            <a:pPr indent="-336550" lvl="0" marL="342900" rtl="0" algn="l">
              <a:lnSpc>
                <a:spcPct val="90000"/>
              </a:lnSpc>
              <a:spcBef>
                <a:spcPts val="1000"/>
              </a:spcBef>
              <a:spcAft>
                <a:spcPts val="0"/>
              </a:spcAft>
              <a:buClr>
                <a:schemeClr val="lt1"/>
              </a:buClr>
              <a:buSzPts val="2200"/>
              <a:buChar char="•"/>
            </a:pPr>
            <a:r>
              <a:rPr b="1" lang="en-US" sz="2200">
                <a:latin typeface="Arial"/>
                <a:ea typeface="Arial"/>
                <a:cs typeface="Arial"/>
                <a:sym typeface="Arial"/>
              </a:rPr>
              <a:t>Workshops</a:t>
            </a:r>
            <a:r>
              <a:rPr lang="en-US" sz="2200">
                <a:latin typeface="Arial"/>
                <a:ea typeface="Arial"/>
                <a:cs typeface="Arial"/>
                <a:sym typeface="Arial"/>
              </a:rPr>
              <a:t> </a:t>
            </a:r>
            <a:r>
              <a:rPr b="1" lang="en-US" sz="2200">
                <a:latin typeface="Arial"/>
                <a:ea typeface="Arial"/>
                <a:cs typeface="Arial"/>
                <a:sym typeface="Arial"/>
              </a:rPr>
              <a:t>and Education </a:t>
            </a:r>
            <a:r>
              <a:rPr lang="en-US" sz="2200">
                <a:latin typeface="Arial"/>
                <a:ea typeface="Arial"/>
                <a:cs typeface="Arial"/>
                <a:sym typeface="Arial"/>
              </a:rPr>
              <a:t>bystander intervention, consent, healthy relationships, sexual and interpersonal violence prevention, survivor response and support Skills, and inclusive programming</a:t>
            </a:r>
            <a:endParaRPr sz="2200">
              <a:latin typeface="Arial"/>
              <a:ea typeface="Arial"/>
              <a:cs typeface="Arial"/>
              <a:sym typeface="Arial"/>
            </a:endParaRPr>
          </a:p>
          <a:p>
            <a:pPr indent="-336550" lvl="0" marL="342900" rtl="0" algn="l">
              <a:lnSpc>
                <a:spcPct val="90000"/>
              </a:lnSpc>
              <a:spcBef>
                <a:spcPts val="1000"/>
              </a:spcBef>
              <a:spcAft>
                <a:spcPts val="0"/>
              </a:spcAft>
              <a:buClr>
                <a:schemeClr val="lt1"/>
              </a:buClr>
              <a:buSzPts val="2200"/>
              <a:buChar char="•"/>
            </a:pPr>
            <a:r>
              <a:rPr b="1" lang="en-US" sz="2200">
                <a:latin typeface="Arial"/>
                <a:ea typeface="Arial"/>
                <a:cs typeface="Arial"/>
                <a:sym typeface="Arial"/>
              </a:rPr>
              <a:t>Awareness</a:t>
            </a:r>
            <a:r>
              <a:rPr lang="en-US" sz="2200">
                <a:latin typeface="Arial"/>
                <a:ea typeface="Arial"/>
                <a:cs typeface="Arial"/>
                <a:sym typeface="Arial"/>
              </a:rPr>
              <a:t> campaigns, outreach tables, and special programs</a:t>
            </a:r>
            <a:endParaRPr sz="2200">
              <a:latin typeface="Arial"/>
              <a:ea typeface="Arial"/>
              <a:cs typeface="Arial"/>
              <a:sym typeface="Arial"/>
            </a:endParaRPr>
          </a:p>
          <a:p>
            <a:pPr indent="-336550" lvl="0" marL="342900" rtl="0" algn="l">
              <a:lnSpc>
                <a:spcPct val="90000"/>
              </a:lnSpc>
              <a:spcBef>
                <a:spcPts val="1000"/>
              </a:spcBef>
              <a:spcAft>
                <a:spcPts val="0"/>
              </a:spcAft>
              <a:buClr>
                <a:schemeClr val="lt1"/>
              </a:buClr>
              <a:buSzPts val="2200"/>
              <a:buChar char="•"/>
            </a:pPr>
            <a:r>
              <a:rPr b="1" lang="en-US" sz="2200">
                <a:latin typeface="Arial"/>
                <a:ea typeface="Arial"/>
                <a:cs typeface="Arial"/>
                <a:sym typeface="Arial"/>
              </a:rPr>
              <a:t>Online learning </a:t>
            </a:r>
            <a:r>
              <a:rPr lang="en-US" sz="2200">
                <a:latin typeface="Arial"/>
                <a:ea typeface="Arial"/>
                <a:cs typeface="Arial"/>
                <a:sym typeface="Arial"/>
              </a:rPr>
              <a:t>through pre-matriculation courses, and additional ongoing doses of education on sexual assault prevention</a:t>
            </a:r>
            <a:endParaRPr sz="2200">
              <a:latin typeface="Arial"/>
              <a:ea typeface="Arial"/>
              <a:cs typeface="Arial"/>
              <a:sym typeface="Arial"/>
            </a:endParaRPr>
          </a:p>
          <a:p>
            <a:pPr indent="-336550" lvl="0" marL="342900" rtl="0" algn="l">
              <a:lnSpc>
                <a:spcPct val="90000"/>
              </a:lnSpc>
              <a:spcBef>
                <a:spcPts val="1000"/>
              </a:spcBef>
              <a:spcAft>
                <a:spcPts val="0"/>
              </a:spcAft>
              <a:buClr>
                <a:schemeClr val="lt1"/>
              </a:buClr>
              <a:buSzPts val="2200"/>
              <a:buChar char="•"/>
            </a:pPr>
            <a:r>
              <a:rPr b="1" lang="en-US" sz="2200">
                <a:latin typeface="Arial"/>
                <a:ea typeface="Arial"/>
                <a:cs typeface="Arial"/>
                <a:sym typeface="Arial"/>
              </a:rPr>
              <a:t>MINES Betsy’s Friends Peer Educator Program </a:t>
            </a:r>
            <a:r>
              <a:rPr lang="en-US" sz="2200">
                <a:latin typeface="Arial"/>
                <a:ea typeface="Arial"/>
                <a:cs typeface="Arial"/>
                <a:sym typeface="Arial"/>
              </a:rPr>
              <a:t>in partnership with Student Wellness Promotion and Diversity, Inclusion and Access for peer-led learning and support</a:t>
            </a:r>
            <a:endParaRPr sz="2200">
              <a:latin typeface="Arial"/>
              <a:ea typeface="Arial"/>
              <a:cs typeface="Arial"/>
              <a:sym typeface="Arial"/>
            </a:endParaRPr>
          </a:p>
          <a:p>
            <a:pPr indent="0" lvl="0" marL="0" rtl="0" algn="l">
              <a:lnSpc>
                <a:spcPct val="90000"/>
              </a:lnSpc>
              <a:spcBef>
                <a:spcPts val="1000"/>
              </a:spcBef>
              <a:spcAft>
                <a:spcPts val="0"/>
              </a:spcAft>
              <a:buClr>
                <a:schemeClr val="lt1"/>
              </a:buClr>
              <a:buSzPts val="2400"/>
              <a:buNone/>
            </a:pPr>
            <a:r>
              <a:t/>
            </a:r>
            <a:endParaRPr sz="2200">
              <a:latin typeface="Arial"/>
              <a:ea typeface="Arial"/>
              <a:cs typeface="Arial"/>
              <a:sym typeface="Arial"/>
            </a:endParaRPr>
          </a:p>
          <a:p>
            <a:pPr indent="0" lvl="0" marL="0" rtl="0" algn="l">
              <a:lnSpc>
                <a:spcPct val="90000"/>
              </a:lnSpc>
              <a:spcBef>
                <a:spcPts val="1000"/>
              </a:spcBef>
              <a:spcAft>
                <a:spcPts val="0"/>
              </a:spcAft>
              <a:buClr>
                <a:schemeClr val="lt1"/>
              </a:buClr>
              <a:buSzPts val="2000"/>
              <a:buNone/>
            </a:pPr>
            <a:r>
              <a:t/>
            </a:r>
            <a:endParaRPr sz="2200">
              <a:latin typeface="Arial"/>
              <a:ea typeface="Arial"/>
              <a:cs typeface="Arial"/>
              <a:sym typeface="Arial"/>
            </a:endParaRPr>
          </a:p>
          <a:p>
            <a:pPr indent="0" lvl="0" marL="0" rtl="0" algn="l">
              <a:lnSpc>
                <a:spcPct val="90000"/>
              </a:lnSpc>
              <a:spcBef>
                <a:spcPts val="1000"/>
              </a:spcBef>
              <a:spcAft>
                <a:spcPts val="0"/>
              </a:spcAft>
              <a:buClr>
                <a:schemeClr val="lt1"/>
              </a:buClr>
              <a:buSzPts val="2000"/>
              <a:buNone/>
            </a:pPr>
            <a:r>
              <a:t/>
            </a:r>
            <a:endParaRPr sz="2200">
              <a:latin typeface="Arial"/>
              <a:ea typeface="Arial"/>
              <a:cs typeface="Arial"/>
              <a:sym typeface="Arial"/>
            </a:endParaRPr>
          </a:p>
          <a:p>
            <a:pPr indent="0" lvl="0" marL="0" rtl="0" algn="l">
              <a:lnSpc>
                <a:spcPct val="90000"/>
              </a:lnSpc>
              <a:spcBef>
                <a:spcPts val="1000"/>
              </a:spcBef>
              <a:spcAft>
                <a:spcPts val="0"/>
              </a:spcAft>
              <a:buClr>
                <a:schemeClr val="lt1"/>
              </a:buClr>
              <a:buSzPts val="2000"/>
              <a:buNone/>
            </a:pPr>
            <a:r>
              <a:t/>
            </a:r>
            <a:endParaRPr sz="2200">
              <a:latin typeface="Arial"/>
              <a:ea typeface="Arial"/>
              <a:cs typeface="Arial"/>
              <a:sym typeface="Arial"/>
            </a:endParaRPr>
          </a:p>
          <a:p>
            <a:pPr indent="0" lvl="0" marL="0" rtl="0" algn="l">
              <a:lnSpc>
                <a:spcPct val="90000"/>
              </a:lnSpc>
              <a:spcBef>
                <a:spcPts val="1000"/>
              </a:spcBef>
              <a:spcAft>
                <a:spcPts val="0"/>
              </a:spcAft>
              <a:buClr>
                <a:schemeClr val="lt1"/>
              </a:buClr>
              <a:buSzPts val="2000"/>
              <a:buNone/>
            </a:pPr>
            <a:r>
              <a:t/>
            </a:r>
            <a:endParaRPr sz="2200">
              <a:latin typeface="Arial"/>
              <a:ea typeface="Arial"/>
              <a:cs typeface="Arial"/>
              <a:sym typeface="Arial"/>
            </a:endParaRPr>
          </a:p>
          <a:p>
            <a:pPr indent="0" lvl="0" marL="0" rtl="0" algn="l">
              <a:lnSpc>
                <a:spcPct val="90000"/>
              </a:lnSpc>
              <a:spcBef>
                <a:spcPts val="1000"/>
              </a:spcBef>
              <a:spcAft>
                <a:spcPts val="0"/>
              </a:spcAft>
              <a:buClr>
                <a:schemeClr val="lt1"/>
              </a:buClr>
              <a:buSzPts val="2000"/>
              <a:buNone/>
            </a:pPr>
            <a:r>
              <a:t/>
            </a:r>
            <a:endParaRPr sz="2200">
              <a:latin typeface="Arial"/>
              <a:ea typeface="Arial"/>
              <a:cs typeface="Arial"/>
              <a:sym typeface="Arial"/>
            </a:endParaRPr>
          </a:p>
        </p:txBody>
      </p:sp>
      <p:cxnSp>
        <p:nvCxnSpPr>
          <p:cNvPr id="352" name="Google Shape;352;p3"/>
          <p:cNvCxnSpPr/>
          <p:nvPr/>
        </p:nvCxnSpPr>
        <p:spPr>
          <a:xfrm flipH="1" rot="10800000">
            <a:off x="713770" y="793703"/>
            <a:ext cx="34119" cy="5524563"/>
          </a:xfrm>
          <a:prstGeom prst="straightConnector1">
            <a:avLst/>
          </a:prstGeom>
          <a:noFill/>
          <a:ln cap="flat" cmpd="sng" w="28575">
            <a:solidFill>
              <a:srgbClr val="D2492A"/>
            </a:solidFill>
            <a:prstDash val="solid"/>
            <a:miter lim="800000"/>
            <a:headEnd len="sm" w="sm" type="none"/>
            <a:tailEnd len="sm" w="sm" type="none"/>
          </a:ln>
        </p:spPr>
      </p:cxnSp>
      <p:sp>
        <p:nvSpPr>
          <p:cNvPr id="353" name="Google Shape;353;p3"/>
          <p:cNvSpPr txBox="1"/>
          <p:nvPr/>
        </p:nvSpPr>
        <p:spPr>
          <a:xfrm>
            <a:off x="780585" y="176560"/>
            <a:ext cx="634211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rgbClr val="DD5F36"/>
                </a:solidFill>
                <a:latin typeface="Arial"/>
                <a:ea typeface="Arial"/>
                <a:cs typeface="Arial"/>
                <a:sym typeface="Arial"/>
              </a:rPr>
              <a:t>Introduction to SHAPE OFFICE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3" name="Shape 663"/>
        <p:cNvGrpSpPr/>
        <p:nvPr/>
      </p:nvGrpSpPr>
      <p:grpSpPr>
        <a:xfrm>
          <a:off x="0" y="0"/>
          <a:ext cx="0" cy="0"/>
          <a:chOff x="0" y="0"/>
          <a:chExt cx="0" cy="0"/>
        </a:xfrm>
      </p:grpSpPr>
      <p:sp>
        <p:nvSpPr>
          <p:cNvPr id="664" name="Google Shape;664;p40"/>
          <p:cNvSpPr txBox="1"/>
          <p:nvPr>
            <p:ph type="title"/>
          </p:nvPr>
        </p:nvSpPr>
        <p:spPr>
          <a:xfrm>
            <a:off x="481013" y="3752787"/>
            <a:ext cx="3372900" cy="24528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21314D"/>
              </a:buClr>
              <a:buSzPct val="100000"/>
              <a:buFont typeface="Montserrat Medium"/>
              <a:buNone/>
            </a:pPr>
            <a:r>
              <a:rPr b="1" lang="en-US" sz="3300">
                <a:solidFill>
                  <a:srgbClr val="21314D"/>
                </a:solidFill>
                <a:latin typeface="Arial"/>
                <a:ea typeface="Arial"/>
                <a:cs typeface="Arial"/>
                <a:sym typeface="Arial"/>
              </a:rPr>
              <a:t>Habits &amp; Reflexes:</a:t>
            </a:r>
            <a:r>
              <a:rPr lang="en-US" sz="3300">
                <a:solidFill>
                  <a:srgbClr val="21314D"/>
                </a:solidFill>
                <a:latin typeface="Arial"/>
                <a:ea typeface="Arial"/>
                <a:cs typeface="Arial"/>
                <a:sym typeface="Arial"/>
              </a:rPr>
              <a:t> Reaction is embedded in our evolution for protection</a:t>
            </a:r>
            <a:endParaRPr>
              <a:latin typeface="Arial"/>
              <a:ea typeface="Arial"/>
              <a:cs typeface="Arial"/>
              <a:sym typeface="Arial"/>
            </a:endParaRPr>
          </a:p>
        </p:txBody>
      </p:sp>
      <p:pic>
        <p:nvPicPr>
          <p:cNvPr id="665" name="Google Shape;665;p40"/>
          <p:cNvPicPr preferRelativeResize="0"/>
          <p:nvPr/>
        </p:nvPicPr>
        <p:blipFill rotWithShape="1">
          <a:blip r:embed="rId3">
            <a:alphaModFix/>
          </a:blip>
          <a:srcRect b="16406" l="0" r="0" t="28258"/>
          <a:stretch/>
        </p:blipFill>
        <p:spPr>
          <a:xfrm>
            <a:off x="7" y="42235"/>
            <a:ext cx="12192000" cy="3710552"/>
          </a:xfrm>
          <a:custGeom>
            <a:rect b="b" l="l" r="r" t="t"/>
            <a:pathLst>
              <a:path extrusionOk="0" h="3692092" w="1219200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grpSp>
        <p:nvGrpSpPr>
          <p:cNvPr id="666" name="Google Shape;666;p40"/>
          <p:cNvGrpSpPr/>
          <p:nvPr/>
        </p:nvGrpSpPr>
        <p:grpSpPr>
          <a:xfrm>
            <a:off x="4133450" y="3752763"/>
            <a:ext cx="7821453" cy="2452825"/>
            <a:chOff x="-7" y="0"/>
            <a:chExt cx="7731000" cy="2452825"/>
          </a:xfrm>
        </p:grpSpPr>
        <p:cxnSp>
          <p:nvCxnSpPr>
            <p:cNvPr id="667" name="Google Shape;667;p40"/>
            <p:cNvCxnSpPr/>
            <p:nvPr/>
          </p:nvCxnSpPr>
          <p:spPr>
            <a:xfrm>
              <a:off x="0" y="0"/>
              <a:ext cx="7544028" cy="0"/>
            </a:xfrm>
            <a:prstGeom prst="straightConnector1">
              <a:avLst/>
            </a:prstGeom>
            <a:solidFill>
              <a:srgbClr val="4372C3"/>
            </a:solidFill>
            <a:ln cap="flat" cmpd="sng" w="12700">
              <a:solidFill>
                <a:srgbClr val="4372C3"/>
              </a:solidFill>
              <a:prstDash val="solid"/>
              <a:miter lim="800000"/>
              <a:headEnd len="sm" w="sm" type="none"/>
              <a:tailEnd len="sm" w="sm" type="none"/>
            </a:ln>
          </p:spPr>
        </p:cxnSp>
        <p:sp>
          <p:nvSpPr>
            <p:cNvPr id="668" name="Google Shape;668;p40"/>
            <p:cNvSpPr/>
            <p:nvPr/>
          </p:nvSpPr>
          <p:spPr>
            <a:xfrm>
              <a:off x="0" y="0"/>
              <a:ext cx="7544028" cy="122634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40"/>
            <p:cNvSpPr txBox="1"/>
            <p:nvPr/>
          </p:nvSpPr>
          <p:spPr>
            <a:xfrm>
              <a:off x="0" y="0"/>
              <a:ext cx="7544028" cy="1226343"/>
            </a:xfrm>
            <a:prstGeom prst="rect">
              <a:avLst/>
            </a:prstGeom>
            <a:noFill/>
            <a:ln>
              <a:noFill/>
            </a:ln>
          </p:spPr>
          <p:txBody>
            <a:bodyPr anchorCtr="0" anchor="ctr" bIns="87625" lIns="87625" spcFirstLastPara="1" rIns="87625" wrap="square" tIns="87625">
              <a:noAutofit/>
            </a:bodyPr>
            <a:lstStyle/>
            <a:p>
              <a:pPr indent="0" lvl="0" marL="0" marR="0" rtl="0" algn="l">
                <a:lnSpc>
                  <a:spcPct val="90000"/>
                </a:lnSpc>
                <a:spcBef>
                  <a:spcPts val="0"/>
                </a:spcBef>
                <a:spcAft>
                  <a:spcPts val="0"/>
                </a:spcAft>
                <a:buClr>
                  <a:schemeClr val="dk1"/>
                </a:buClr>
                <a:buSzPts val="2300"/>
                <a:buFont typeface="Calibri"/>
                <a:buNone/>
              </a:pPr>
              <a:r>
                <a:rPr b="0" i="0" lang="en-US" sz="2300" u="none" cap="none" strike="noStrike">
                  <a:solidFill>
                    <a:schemeClr val="dk1"/>
                  </a:solidFill>
                  <a:latin typeface="Arial"/>
                  <a:ea typeface="Arial"/>
                  <a:cs typeface="Arial"/>
                  <a:sym typeface="Arial"/>
                </a:rPr>
                <a:t>Fight or Flight: evolved to freeze first, and then to flee; fight is very rare; 1000s of years of evolution</a:t>
              </a:r>
              <a:endParaRPr b="0" i="0" sz="1400" u="none" cap="none" strike="noStrike">
                <a:solidFill>
                  <a:srgbClr val="000000"/>
                </a:solidFill>
                <a:latin typeface="Arial"/>
                <a:ea typeface="Arial"/>
                <a:cs typeface="Arial"/>
                <a:sym typeface="Arial"/>
              </a:endParaRPr>
            </a:p>
          </p:txBody>
        </p:sp>
        <p:cxnSp>
          <p:nvCxnSpPr>
            <p:cNvPr id="670" name="Google Shape;670;p40"/>
            <p:cNvCxnSpPr/>
            <p:nvPr/>
          </p:nvCxnSpPr>
          <p:spPr>
            <a:xfrm>
              <a:off x="0" y="1226343"/>
              <a:ext cx="7544028" cy="0"/>
            </a:xfrm>
            <a:prstGeom prst="straightConnector1">
              <a:avLst/>
            </a:prstGeom>
            <a:solidFill>
              <a:srgbClr val="4372C3"/>
            </a:solidFill>
            <a:ln cap="flat" cmpd="sng" w="12700">
              <a:solidFill>
                <a:srgbClr val="4372C3"/>
              </a:solidFill>
              <a:prstDash val="solid"/>
              <a:miter lim="800000"/>
              <a:headEnd len="sm" w="sm" type="none"/>
              <a:tailEnd len="sm" w="sm" type="none"/>
            </a:ln>
          </p:spPr>
        </p:cxnSp>
        <p:sp>
          <p:nvSpPr>
            <p:cNvPr id="671" name="Google Shape;671;p40"/>
            <p:cNvSpPr/>
            <p:nvPr/>
          </p:nvSpPr>
          <p:spPr>
            <a:xfrm>
              <a:off x="0" y="1226343"/>
              <a:ext cx="7544028" cy="122634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40"/>
            <p:cNvSpPr txBox="1"/>
            <p:nvPr/>
          </p:nvSpPr>
          <p:spPr>
            <a:xfrm>
              <a:off x="-7" y="1226425"/>
              <a:ext cx="7731000" cy="1226400"/>
            </a:xfrm>
            <a:prstGeom prst="rect">
              <a:avLst/>
            </a:prstGeom>
            <a:noFill/>
            <a:ln>
              <a:noFill/>
            </a:ln>
          </p:spPr>
          <p:txBody>
            <a:bodyPr anchorCtr="0" anchor="ctr" bIns="87625" lIns="87625" spcFirstLastPara="1" rIns="87625" wrap="square" tIns="87625">
              <a:noAutofit/>
            </a:bodyPr>
            <a:lstStyle/>
            <a:p>
              <a:pPr indent="0" lvl="0" marL="0" marR="0" rtl="0" algn="l">
                <a:lnSpc>
                  <a:spcPct val="90000"/>
                </a:lnSpc>
                <a:spcBef>
                  <a:spcPts val="0"/>
                </a:spcBef>
                <a:spcAft>
                  <a:spcPts val="0"/>
                </a:spcAft>
                <a:buClr>
                  <a:schemeClr val="dk1"/>
                </a:buClr>
                <a:buSzPts val="2300"/>
                <a:buFont typeface="Calibri"/>
                <a:buNone/>
              </a:pPr>
              <a:r>
                <a:rPr b="0" i="0" lang="en-US" sz="2200" u="none" cap="none" strike="noStrike">
                  <a:solidFill>
                    <a:schemeClr val="dk1"/>
                  </a:solidFill>
                  <a:latin typeface="Arial"/>
                  <a:ea typeface="Arial"/>
                  <a:cs typeface="Arial"/>
                  <a:sym typeface="Arial"/>
                </a:rPr>
                <a:t>Freeze: 1 moment where all other processes are halted; less likely to draw attention from perpetrator; all senses dedicated to receiving information &amp; determining potential escape</a:t>
              </a:r>
              <a:endParaRPr b="0" i="0" sz="2200" u="none" cap="none" strike="noStrike">
                <a:solidFill>
                  <a:srgbClr val="000000"/>
                </a:solidFill>
                <a:latin typeface="Arial"/>
                <a:ea typeface="Arial"/>
                <a:cs typeface="Arial"/>
                <a:sym typeface="Arial"/>
              </a:endParaRPr>
            </a:p>
          </p:txBody>
        </p:sp>
      </p:grpSp>
      <p:sp>
        <p:nvSpPr>
          <p:cNvPr id="673" name="Google Shape;673;p40"/>
          <p:cNvSpPr txBox="1"/>
          <p:nvPr/>
        </p:nvSpPr>
        <p:spPr>
          <a:xfrm>
            <a:off x="2451100" y="6305246"/>
            <a:ext cx="80518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lt1"/>
                </a:solidFill>
                <a:latin typeface="Courier New"/>
                <a:ea typeface="Courier New"/>
                <a:cs typeface="Courier New"/>
                <a:sym typeface="Courier New"/>
              </a:rPr>
              <a:t>+ Fawn: a trauma response that a person behaves in a people-pleasing way to avoid escalation or conflict and to maintain safety</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Medium"/>
              <a:buNone/>
            </a:pPr>
            <a:r>
              <a:rPr lang="en-US">
                <a:latin typeface="Arial Black"/>
                <a:ea typeface="Arial Black"/>
                <a:cs typeface="Arial Black"/>
                <a:sym typeface="Arial Black"/>
              </a:rPr>
              <a:t>Psychological Trauma</a:t>
            </a:r>
            <a:endParaRPr>
              <a:latin typeface="Arial Black"/>
              <a:ea typeface="Arial Black"/>
              <a:cs typeface="Arial Black"/>
              <a:sym typeface="Arial Black"/>
            </a:endParaRPr>
          </a:p>
        </p:txBody>
      </p:sp>
      <p:sp>
        <p:nvSpPr>
          <p:cNvPr id="680" name="Google Shape;680;p43"/>
          <p:cNvSpPr txBox="1"/>
          <p:nvPr>
            <p:ph idx="1" type="body"/>
          </p:nvPr>
        </p:nvSpPr>
        <p:spPr>
          <a:xfrm>
            <a:off x="838200" y="1825625"/>
            <a:ext cx="10515600" cy="3137073"/>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800"/>
              <a:buNone/>
            </a:pPr>
            <a:r>
              <a:rPr lang="en-US"/>
              <a:t>May result following an experience of an extraordinary event or events: </a:t>
            </a:r>
            <a:endParaRPr/>
          </a:p>
          <a:p>
            <a:pPr indent="-228600" lvl="0" marL="228600" rtl="0" algn="l">
              <a:lnSpc>
                <a:spcPct val="90000"/>
              </a:lnSpc>
              <a:spcBef>
                <a:spcPts val="1000"/>
              </a:spcBef>
              <a:spcAft>
                <a:spcPts val="0"/>
              </a:spcAft>
              <a:buClr>
                <a:schemeClr val="lt1"/>
              </a:buClr>
              <a:buSzPts val="2800"/>
              <a:buChar char="•"/>
            </a:pPr>
            <a:r>
              <a:rPr lang="en-US"/>
              <a:t>After which an individual's sense of vulnerability and safety are shattered</a:t>
            </a:r>
            <a:endParaRPr/>
          </a:p>
          <a:p>
            <a:pPr indent="-228600" lvl="0" marL="228600" rtl="0" algn="l">
              <a:lnSpc>
                <a:spcPct val="90000"/>
              </a:lnSpc>
              <a:spcBef>
                <a:spcPts val="1000"/>
              </a:spcBef>
              <a:spcAft>
                <a:spcPts val="0"/>
              </a:spcAft>
              <a:buClr>
                <a:schemeClr val="lt1"/>
              </a:buClr>
              <a:buSzPts val="2800"/>
              <a:buChar char="•"/>
            </a:pPr>
            <a:r>
              <a:rPr lang="en-US"/>
              <a:t>Producing an emotional state of extreme discomfort and stress</a:t>
            </a:r>
            <a:endParaRPr/>
          </a:p>
          <a:p>
            <a:pPr indent="-228600" lvl="0" marL="228600" rtl="0" algn="l">
              <a:lnSpc>
                <a:spcPct val="90000"/>
              </a:lnSpc>
              <a:spcBef>
                <a:spcPts val="1000"/>
              </a:spcBef>
              <a:spcAft>
                <a:spcPts val="0"/>
              </a:spcAft>
              <a:buClr>
                <a:schemeClr val="lt1"/>
              </a:buClr>
              <a:buSzPts val="2800"/>
              <a:buChar char="•"/>
            </a:pPr>
            <a:r>
              <a:rPr lang="en-US"/>
              <a:t>That requires the use of extraordinary coping responses and behaviors</a:t>
            </a:r>
            <a:endParaRPr/>
          </a:p>
        </p:txBody>
      </p:sp>
      <p:sp>
        <p:nvSpPr>
          <p:cNvPr id="681" name="Google Shape;681;p43"/>
          <p:cNvSpPr txBox="1"/>
          <p:nvPr/>
        </p:nvSpPr>
        <p:spPr>
          <a:xfrm>
            <a:off x="3504168" y="4660873"/>
            <a:ext cx="7548000" cy="1446900"/>
          </a:xfrm>
          <a:prstGeom prst="rect">
            <a:avLst/>
          </a:prstGeom>
          <a:solidFill>
            <a:srgbClr val="92A2BD"/>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1" lang="en-US" sz="2200" u="none" cap="none" strike="noStrike">
                <a:solidFill>
                  <a:schemeClr val="dk1"/>
                </a:solidFill>
                <a:latin typeface="Calibri"/>
                <a:ea typeface="Calibri"/>
                <a:cs typeface="Calibri"/>
                <a:sym typeface="Calibri"/>
              </a:rPr>
              <a:t>Conditions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200"/>
              <a:buFont typeface="Calibri"/>
              <a:buAutoNum type="arabicPeriod"/>
            </a:pPr>
            <a:r>
              <a:rPr b="0" i="0" lang="en-US" sz="2200" u="none" cap="none" strike="noStrike">
                <a:solidFill>
                  <a:schemeClr val="dk1"/>
                </a:solidFill>
                <a:latin typeface="Calibri"/>
                <a:ea typeface="Calibri"/>
                <a:cs typeface="Calibri"/>
                <a:sym typeface="Calibri"/>
              </a:rPr>
              <a:t>The </a:t>
            </a:r>
            <a:r>
              <a:rPr b="1" i="0" lang="en-US" sz="2200" u="none" cap="none" strike="noStrike">
                <a:solidFill>
                  <a:schemeClr val="dk1"/>
                </a:solidFill>
                <a:latin typeface="Calibri"/>
                <a:ea typeface="Calibri"/>
                <a:cs typeface="Calibri"/>
                <a:sym typeface="Calibri"/>
              </a:rPr>
              <a:t>actual or feared death or serious physical or emotional injury</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200"/>
              <a:buFont typeface="Calibri"/>
              <a:buAutoNum type="arabicPeriod"/>
            </a:pPr>
            <a:r>
              <a:rPr b="0" i="0" lang="en-US" sz="2200" u="none" cap="none" strike="noStrike">
                <a:solidFill>
                  <a:schemeClr val="dk1"/>
                </a:solidFill>
                <a:latin typeface="Calibri"/>
                <a:ea typeface="Calibri"/>
                <a:cs typeface="Calibri"/>
                <a:sym typeface="Calibri"/>
              </a:rPr>
              <a:t>What the event means to the victim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Medium"/>
              <a:buNone/>
            </a:pPr>
            <a:r>
              <a:rPr lang="en-US"/>
              <a:t>Post Traumatic Stress Disorder</a:t>
            </a:r>
            <a:endParaRPr/>
          </a:p>
        </p:txBody>
      </p:sp>
      <p:sp>
        <p:nvSpPr>
          <p:cNvPr id="688" name="Google Shape;688;p4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800"/>
              <a:buChar char="•"/>
            </a:pPr>
            <a:r>
              <a:rPr lang="en-US"/>
              <a:t>Rape is more likely to induce PTSD than other serious crimes because of its unpredictable, vulnerable, and personally violating features. Rape victims have more PTSD symptoms and have longer recovery times than any other type of victim.</a:t>
            </a:r>
            <a:endParaRPr/>
          </a:p>
          <a:p>
            <a:pPr indent="-228600" lvl="0" marL="228600" rtl="0" algn="l">
              <a:lnSpc>
                <a:spcPct val="90000"/>
              </a:lnSpc>
              <a:spcBef>
                <a:spcPts val="1000"/>
              </a:spcBef>
              <a:spcAft>
                <a:spcPts val="0"/>
              </a:spcAft>
              <a:buClr>
                <a:schemeClr val="lt1"/>
              </a:buClr>
              <a:buSzPts val="2800"/>
              <a:buChar char="•"/>
            </a:pPr>
            <a:r>
              <a:rPr lang="en-US"/>
              <a:t>94% of rape victims demonstrate PTSD symptoms measured in the first month after the traumatic event</a:t>
            </a:r>
            <a:endParaRPr/>
          </a:p>
          <a:p>
            <a:pPr indent="-228600" lvl="0" marL="228600" rtl="0" algn="l">
              <a:lnSpc>
                <a:spcPct val="90000"/>
              </a:lnSpc>
              <a:spcBef>
                <a:spcPts val="1000"/>
              </a:spcBef>
              <a:spcAft>
                <a:spcPts val="0"/>
              </a:spcAft>
              <a:buClr>
                <a:schemeClr val="lt1"/>
              </a:buClr>
              <a:buSzPts val="2800"/>
              <a:buChar char="•"/>
            </a:pPr>
            <a:r>
              <a:rPr lang="en-US"/>
              <a:t>Of all human experience of trauma, sexual trauma is second in severity only to those who have experienced extended active combat.</a:t>
            </a:r>
            <a:endParaRPr/>
          </a:p>
          <a:p>
            <a:pPr indent="-50800" lvl="0" marL="228600" rtl="0" algn="l">
              <a:lnSpc>
                <a:spcPct val="90000"/>
              </a:lnSpc>
              <a:spcBef>
                <a:spcPts val="1000"/>
              </a:spcBef>
              <a:spcAft>
                <a:spcPts val="0"/>
              </a:spcAft>
              <a:buClr>
                <a:schemeClr val="lt1"/>
              </a:buClr>
              <a:buSzPts val="2800"/>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g2a8442e97b9_0_96"/>
          <p:cNvSpPr txBox="1"/>
          <p:nvPr/>
        </p:nvSpPr>
        <p:spPr>
          <a:xfrm>
            <a:off x="362575" y="279700"/>
            <a:ext cx="9209700" cy="109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100"/>
              <a:buFont typeface="Arial"/>
              <a:buNone/>
            </a:pPr>
            <a:r>
              <a:rPr b="0" i="0" lang="en-US" sz="3100" u="none" cap="none" strike="noStrike">
                <a:solidFill>
                  <a:schemeClr val="lt1"/>
                </a:solidFill>
                <a:latin typeface="Arial Black"/>
                <a:ea typeface="Arial Black"/>
                <a:cs typeface="Arial Black"/>
                <a:sym typeface="Arial Black"/>
              </a:rPr>
              <a:t>Survivor Responses Following an Assault</a:t>
            </a:r>
            <a:endParaRPr b="0" i="0" sz="3100" u="none" cap="none" strike="noStrike">
              <a:solidFill>
                <a:schemeClr val="lt1"/>
              </a:solidFill>
              <a:latin typeface="Arial Black"/>
              <a:ea typeface="Arial Black"/>
              <a:cs typeface="Arial Black"/>
              <a:sym typeface="Arial Black"/>
            </a:endParaRPr>
          </a:p>
        </p:txBody>
      </p:sp>
      <p:pic>
        <p:nvPicPr>
          <p:cNvPr id="695" name="Google Shape;695;g2a8442e97b9_0_96"/>
          <p:cNvPicPr preferRelativeResize="0"/>
          <p:nvPr/>
        </p:nvPicPr>
        <p:blipFill rotWithShape="1">
          <a:blip r:embed="rId3">
            <a:alphaModFix/>
          </a:blip>
          <a:srcRect b="0" l="0" r="0" t="0"/>
          <a:stretch/>
        </p:blipFill>
        <p:spPr>
          <a:xfrm>
            <a:off x="339775" y="1377700"/>
            <a:ext cx="11512456" cy="5175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700" name="Shape 700"/>
        <p:cNvGrpSpPr/>
        <p:nvPr/>
      </p:nvGrpSpPr>
      <p:grpSpPr>
        <a:xfrm>
          <a:off x="0" y="0"/>
          <a:ext cx="0" cy="0"/>
          <a:chOff x="0" y="0"/>
          <a:chExt cx="0" cy="0"/>
        </a:xfrm>
      </p:grpSpPr>
      <p:sp>
        <p:nvSpPr>
          <p:cNvPr id="701" name="Google Shape;701;g29649f88ec0_3_700"/>
          <p:cNvSpPr txBox="1"/>
          <p:nvPr>
            <p:ph type="title"/>
          </p:nvPr>
        </p:nvSpPr>
        <p:spPr>
          <a:xfrm>
            <a:off x="745488" y="209100"/>
            <a:ext cx="10743900" cy="19359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21314D"/>
              </a:buClr>
              <a:buSzPts val="6000"/>
              <a:buFont typeface="Montserrat Medium"/>
              <a:buNone/>
            </a:pPr>
            <a:r>
              <a:rPr lang="en-US" sz="6000">
                <a:solidFill>
                  <a:srgbClr val="21314D"/>
                </a:solidFill>
                <a:latin typeface="Montserrat Medium"/>
                <a:ea typeface="Montserrat Medium"/>
                <a:cs typeface="Montserrat Medium"/>
                <a:sym typeface="Montserrat Medium"/>
              </a:rPr>
              <a:t>Following an assault, survivors may:</a:t>
            </a:r>
            <a:endParaRPr/>
          </a:p>
        </p:txBody>
      </p:sp>
      <p:grpSp>
        <p:nvGrpSpPr>
          <p:cNvPr id="702" name="Google Shape;702;g29649f88ec0_3_700"/>
          <p:cNvGrpSpPr/>
          <p:nvPr/>
        </p:nvGrpSpPr>
        <p:grpSpPr>
          <a:xfrm>
            <a:off x="1192411" y="3585226"/>
            <a:ext cx="9850013" cy="1232046"/>
            <a:chOff x="2283025" y="2322568"/>
            <a:chExt cx="5267950" cy="643500"/>
          </a:xfrm>
        </p:grpSpPr>
        <p:sp>
          <p:nvSpPr>
            <p:cNvPr id="703" name="Google Shape;703;g29649f88ec0_3_700"/>
            <p:cNvSpPr/>
            <p:nvPr/>
          </p:nvSpPr>
          <p:spPr>
            <a:xfrm>
              <a:off x="3728375" y="2322568"/>
              <a:ext cx="3822600" cy="643500"/>
            </a:xfrm>
            <a:prstGeom prst="rect">
              <a:avLst/>
            </a:prstGeom>
            <a:solidFill>
              <a:srgbClr val="263F6A">
                <a:alpha val="74509"/>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g29649f88ec0_3_700"/>
            <p:cNvSpPr/>
            <p:nvPr/>
          </p:nvSpPr>
          <p:spPr>
            <a:xfrm flipH="1">
              <a:off x="2283025" y="2322575"/>
              <a:ext cx="1844400" cy="642600"/>
            </a:xfrm>
            <a:prstGeom prst="rect">
              <a:avLst/>
            </a:prstGeom>
            <a:solidFill>
              <a:srgbClr val="263F6A">
                <a:alpha val="74509"/>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g29649f88ec0_3_700"/>
            <p:cNvSpPr/>
            <p:nvPr/>
          </p:nvSpPr>
          <p:spPr>
            <a:xfrm rot="-5400000">
              <a:off x="3501574" y="1934671"/>
              <a:ext cx="643356" cy="1419149"/>
            </a:xfrm>
            <a:prstGeom prst="flowChartOffpageConnector">
              <a:avLst/>
            </a:prstGeom>
            <a:solidFill>
              <a:srgbClr val="263F6A">
                <a:alpha val="74509"/>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g29649f88ec0_3_700"/>
            <p:cNvSpPr/>
            <p:nvPr/>
          </p:nvSpPr>
          <p:spPr>
            <a:xfrm>
              <a:off x="2342625" y="2399951"/>
              <a:ext cx="1940700" cy="495900"/>
            </a:xfrm>
            <a:prstGeom prst="rect">
              <a:avLst/>
            </a:prstGeom>
            <a:solidFill>
              <a:srgbClr val="263F6A">
                <a:alpha val="74509"/>
              </a:srgbClr>
            </a:solid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FFFFFF"/>
                  </a:solidFill>
                  <a:latin typeface="Roboto Medium"/>
                  <a:ea typeface="Roboto Medium"/>
                  <a:cs typeface="Roboto Medium"/>
                  <a:sym typeface="Roboto Medium"/>
                </a:rPr>
                <a:t>Lorem ipsum dolor sit amet at nec at adipiscing</a:t>
              </a:r>
              <a:endParaRPr b="0" i="0" sz="1300" u="none" cap="none" strike="noStrike">
                <a:solidFill>
                  <a:srgbClr val="FFFFFF"/>
                </a:solidFill>
                <a:latin typeface="Roboto"/>
                <a:ea typeface="Roboto"/>
                <a:cs typeface="Roboto"/>
                <a:sym typeface="Roboto"/>
              </a:endParaRPr>
            </a:p>
          </p:txBody>
        </p:sp>
        <p:sp>
          <p:nvSpPr>
            <p:cNvPr id="707" name="Google Shape;707;g29649f88ec0_3_700"/>
            <p:cNvSpPr/>
            <p:nvPr/>
          </p:nvSpPr>
          <p:spPr>
            <a:xfrm>
              <a:off x="4387850" y="2323750"/>
              <a:ext cx="2971200" cy="642300"/>
            </a:xfrm>
            <a:prstGeom prst="rect">
              <a:avLst/>
            </a:prstGeom>
            <a:solidFill>
              <a:srgbClr val="263F6A">
                <a:alpha val="74509"/>
              </a:srgbClr>
            </a:solidFill>
            <a:ln>
              <a:noFill/>
            </a:ln>
          </p:spPr>
          <p:txBody>
            <a:bodyPr anchorCtr="0" anchor="ctr" bIns="121900" lIns="121900" spcFirstLastPara="1" rIns="121900" wrap="square" tIns="121900">
              <a:noAutofit/>
            </a:bodyPr>
            <a:lstStyle/>
            <a:p>
              <a:pPr indent="-374650" lvl="0" marL="609600" marR="0" rtl="0" algn="l">
                <a:lnSpc>
                  <a:spcPct val="115000"/>
                </a:lnSpc>
                <a:spcBef>
                  <a:spcPts val="0"/>
                </a:spcBef>
                <a:spcAft>
                  <a:spcPts val="0"/>
                </a:spcAft>
                <a:buClr>
                  <a:srgbClr val="A72A1E"/>
                </a:buClr>
                <a:buSzPts val="1100"/>
                <a:buFont typeface="Roboto"/>
                <a:buChar char="●"/>
              </a:pPr>
              <a:r>
                <a:rPr b="0" i="0" lang="en-US" sz="1100" u="none" cap="none" strike="noStrike">
                  <a:solidFill>
                    <a:srgbClr val="A72A1E"/>
                  </a:solidFill>
                  <a:latin typeface="Roboto"/>
                  <a:ea typeface="Roboto"/>
                  <a:cs typeface="Roboto"/>
                  <a:sym typeface="Roboto"/>
                </a:rPr>
                <a:t>Donec risus dolor porta venenatis </a:t>
              </a:r>
              <a:endParaRPr b="0" i="0" sz="1100" u="none" cap="none" strike="noStrike">
                <a:solidFill>
                  <a:srgbClr val="A72A1E"/>
                </a:solidFill>
                <a:latin typeface="Roboto"/>
                <a:ea typeface="Roboto"/>
                <a:cs typeface="Roboto"/>
                <a:sym typeface="Roboto"/>
              </a:endParaRPr>
            </a:p>
            <a:p>
              <a:pPr indent="-374650" lvl="0" marL="609600" marR="0" rtl="0" algn="l">
                <a:lnSpc>
                  <a:spcPct val="115000"/>
                </a:lnSpc>
                <a:spcBef>
                  <a:spcPts val="0"/>
                </a:spcBef>
                <a:spcAft>
                  <a:spcPts val="0"/>
                </a:spcAft>
                <a:buClr>
                  <a:srgbClr val="A72A1E"/>
                </a:buClr>
                <a:buSzPts val="1100"/>
                <a:buFont typeface="Roboto"/>
                <a:buChar char="●"/>
              </a:pPr>
              <a:r>
                <a:rPr b="0" i="0" lang="en-US" sz="1100" u="none" cap="none" strike="noStrike">
                  <a:solidFill>
                    <a:srgbClr val="A72A1E"/>
                  </a:solidFill>
                  <a:latin typeface="Roboto"/>
                  <a:ea typeface="Roboto"/>
                  <a:cs typeface="Roboto"/>
                  <a:sym typeface="Roboto"/>
                </a:rPr>
                <a:t>Pharetra luctus felis</a:t>
              </a:r>
              <a:endParaRPr b="0" i="0" sz="1100" u="none" cap="none" strike="noStrike">
                <a:solidFill>
                  <a:srgbClr val="A72A1E"/>
                </a:solidFill>
                <a:latin typeface="Roboto"/>
                <a:ea typeface="Roboto"/>
                <a:cs typeface="Roboto"/>
                <a:sym typeface="Roboto"/>
              </a:endParaRPr>
            </a:p>
            <a:p>
              <a:pPr indent="-374650" lvl="0" marL="609600" marR="0" rtl="0" algn="l">
                <a:lnSpc>
                  <a:spcPct val="115000"/>
                </a:lnSpc>
                <a:spcBef>
                  <a:spcPts val="0"/>
                </a:spcBef>
                <a:spcAft>
                  <a:spcPts val="0"/>
                </a:spcAft>
                <a:buClr>
                  <a:srgbClr val="A72A1E"/>
                </a:buClr>
                <a:buSzPts val="1100"/>
                <a:buFont typeface="Roboto"/>
                <a:buChar char="●"/>
              </a:pPr>
              <a:r>
                <a:rPr b="0" i="0" lang="en-US" sz="1100" u="none" cap="none" strike="noStrike">
                  <a:solidFill>
                    <a:srgbClr val="A72A1E"/>
                  </a:solidFill>
                  <a:latin typeface="Roboto"/>
                  <a:ea typeface="Roboto"/>
                  <a:cs typeface="Roboto"/>
                  <a:sym typeface="Roboto"/>
                </a:rPr>
                <a:t>Proin in tellus felis volutpat </a:t>
              </a:r>
              <a:endParaRPr b="0" i="0" sz="1100" u="none" cap="none" strike="noStrike">
                <a:solidFill>
                  <a:srgbClr val="A72A1E"/>
                </a:solidFill>
                <a:latin typeface="Roboto"/>
                <a:ea typeface="Roboto"/>
                <a:cs typeface="Roboto"/>
                <a:sym typeface="Roboto"/>
              </a:endParaRPr>
            </a:p>
          </p:txBody>
        </p:sp>
      </p:grpSp>
      <p:grpSp>
        <p:nvGrpSpPr>
          <p:cNvPr id="708" name="Google Shape;708;g29649f88ec0_3_700"/>
          <p:cNvGrpSpPr/>
          <p:nvPr/>
        </p:nvGrpSpPr>
        <p:grpSpPr>
          <a:xfrm>
            <a:off x="1192442" y="4823594"/>
            <a:ext cx="9849982" cy="1234301"/>
            <a:chOff x="2283042" y="2322568"/>
            <a:chExt cx="5267933" cy="644678"/>
          </a:xfrm>
        </p:grpSpPr>
        <p:sp>
          <p:nvSpPr>
            <p:cNvPr id="709" name="Google Shape;709;g29649f88ec0_3_700"/>
            <p:cNvSpPr/>
            <p:nvPr/>
          </p:nvSpPr>
          <p:spPr>
            <a:xfrm>
              <a:off x="3728375" y="2322568"/>
              <a:ext cx="3822600" cy="643500"/>
            </a:xfrm>
            <a:prstGeom prst="rect">
              <a:avLst/>
            </a:prstGeom>
            <a:solidFill>
              <a:srgbClr val="263F6A">
                <a:alpha val="74509"/>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g29649f88ec0_3_700"/>
            <p:cNvSpPr/>
            <p:nvPr/>
          </p:nvSpPr>
          <p:spPr>
            <a:xfrm flipH="1">
              <a:off x="2283042" y="2322571"/>
              <a:ext cx="2832900" cy="642600"/>
            </a:xfrm>
            <a:prstGeom prst="rect">
              <a:avLst/>
            </a:prstGeom>
            <a:solidFill>
              <a:srgbClr val="263F6A">
                <a:alpha val="74509"/>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g29649f88ec0_3_700"/>
            <p:cNvSpPr/>
            <p:nvPr/>
          </p:nvSpPr>
          <p:spPr>
            <a:xfrm rot="-5400000">
              <a:off x="2942035" y="2494214"/>
              <a:ext cx="643359" cy="300072"/>
            </a:xfrm>
            <a:prstGeom prst="flowChartOffpageConnector">
              <a:avLst/>
            </a:prstGeom>
            <a:solidFill>
              <a:srgbClr val="263F6A">
                <a:alpha val="74509"/>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g29649f88ec0_3_700"/>
            <p:cNvSpPr/>
            <p:nvPr/>
          </p:nvSpPr>
          <p:spPr>
            <a:xfrm>
              <a:off x="2342625" y="2323746"/>
              <a:ext cx="1928400" cy="643500"/>
            </a:xfrm>
            <a:prstGeom prst="rect">
              <a:avLst/>
            </a:prstGeom>
            <a:solidFill>
              <a:srgbClr val="263F6A">
                <a:alpha val="74509"/>
              </a:srgbClr>
            </a:solid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3300"/>
                <a:buFont typeface="Arial"/>
                <a:buNone/>
              </a:pPr>
              <a:r>
                <a:rPr b="0" i="0" lang="en-US" sz="3300" u="none" cap="none" strike="noStrike">
                  <a:solidFill>
                    <a:srgbClr val="FFFFFF"/>
                  </a:solidFill>
                  <a:latin typeface="Roboto Medium"/>
                  <a:ea typeface="Roboto Medium"/>
                  <a:cs typeface="Roboto Medium"/>
                  <a:sym typeface="Roboto Medium"/>
                </a:rPr>
                <a:t>Act</a:t>
              </a:r>
              <a:endParaRPr b="0" i="0" sz="3300" u="none" cap="none" strike="noStrike">
                <a:solidFill>
                  <a:srgbClr val="FFFFFF"/>
                </a:solidFill>
                <a:latin typeface="Roboto"/>
                <a:ea typeface="Roboto"/>
                <a:cs typeface="Roboto"/>
                <a:sym typeface="Roboto"/>
              </a:endParaRPr>
            </a:p>
          </p:txBody>
        </p:sp>
        <p:sp>
          <p:nvSpPr>
            <p:cNvPr id="713" name="Google Shape;713;g29649f88ec0_3_700"/>
            <p:cNvSpPr/>
            <p:nvPr/>
          </p:nvSpPr>
          <p:spPr>
            <a:xfrm>
              <a:off x="3848615" y="2323746"/>
              <a:ext cx="3510300" cy="642300"/>
            </a:xfrm>
            <a:prstGeom prst="rect">
              <a:avLst/>
            </a:prstGeom>
            <a:solidFill>
              <a:srgbClr val="263F6A">
                <a:alpha val="74509"/>
              </a:srgbClr>
            </a:solidFill>
            <a:ln>
              <a:noFill/>
            </a:ln>
          </p:spPr>
          <p:txBody>
            <a:bodyPr anchorCtr="0" anchor="ctr" bIns="121900" lIns="121900" spcFirstLastPara="1" rIns="121900" wrap="square" tIns="121900">
              <a:noAutofit/>
            </a:bodyPr>
            <a:lstStyle/>
            <a:p>
              <a:pPr indent="-412750" lvl="0" marL="609600" marR="0" rtl="0" algn="l">
                <a:lnSpc>
                  <a:spcPct val="115000"/>
                </a:lnSpc>
                <a:spcBef>
                  <a:spcPts val="0"/>
                </a:spcBef>
                <a:spcAft>
                  <a:spcPts val="0"/>
                </a:spcAft>
                <a:buClr>
                  <a:schemeClr val="lt1"/>
                </a:buClr>
                <a:buSzPts val="1700"/>
                <a:buFont typeface="Roboto"/>
                <a:buChar char="●"/>
              </a:pPr>
              <a:r>
                <a:rPr b="0" i="0" lang="en-US" sz="1700" u="none" cap="none" strike="noStrike">
                  <a:solidFill>
                    <a:schemeClr val="lt1"/>
                  </a:solidFill>
                  <a:latin typeface="Roboto"/>
                  <a:ea typeface="Roboto"/>
                  <a:cs typeface="Roboto"/>
                  <a:sym typeface="Roboto"/>
                </a:rPr>
                <a:t>Afraid or distrusting of surroundings </a:t>
              </a:r>
              <a:endParaRPr b="0" i="0" sz="1700" u="none" cap="none" strike="noStrike">
                <a:solidFill>
                  <a:schemeClr val="lt1"/>
                </a:solidFill>
                <a:latin typeface="Roboto"/>
                <a:ea typeface="Roboto"/>
                <a:cs typeface="Roboto"/>
                <a:sym typeface="Roboto"/>
              </a:endParaRPr>
            </a:p>
            <a:p>
              <a:pPr indent="-412750" lvl="0" marL="609600" marR="0" rtl="0" algn="l">
                <a:lnSpc>
                  <a:spcPct val="115000"/>
                </a:lnSpc>
                <a:spcBef>
                  <a:spcPts val="0"/>
                </a:spcBef>
                <a:spcAft>
                  <a:spcPts val="0"/>
                </a:spcAft>
                <a:buClr>
                  <a:schemeClr val="lt1"/>
                </a:buClr>
                <a:buSzPts val="1700"/>
                <a:buFont typeface="Roboto"/>
                <a:buChar char="●"/>
              </a:pPr>
              <a:r>
                <a:rPr b="0" i="0" lang="en-US" sz="1700" u="none" cap="none" strike="noStrike">
                  <a:solidFill>
                    <a:schemeClr val="lt1"/>
                  </a:solidFill>
                  <a:latin typeface="Roboto"/>
                  <a:ea typeface="Roboto"/>
                  <a:cs typeface="Roboto"/>
                  <a:sym typeface="Roboto"/>
                </a:rPr>
                <a:t>Ashamed or assume blame</a:t>
              </a:r>
              <a:endParaRPr b="0" i="0" sz="1700" u="none" cap="none" strike="noStrike">
                <a:solidFill>
                  <a:schemeClr val="lt1"/>
                </a:solidFill>
                <a:latin typeface="Roboto"/>
                <a:ea typeface="Roboto"/>
                <a:cs typeface="Roboto"/>
                <a:sym typeface="Roboto"/>
              </a:endParaRPr>
            </a:p>
            <a:p>
              <a:pPr indent="-412750" lvl="0" marL="609600" marR="0" rtl="0" algn="l">
                <a:lnSpc>
                  <a:spcPct val="115000"/>
                </a:lnSpc>
                <a:spcBef>
                  <a:spcPts val="0"/>
                </a:spcBef>
                <a:spcAft>
                  <a:spcPts val="0"/>
                </a:spcAft>
                <a:buClr>
                  <a:schemeClr val="lt1"/>
                </a:buClr>
                <a:buSzPts val="1700"/>
                <a:buFont typeface="Roboto"/>
                <a:buChar char="●"/>
              </a:pPr>
              <a:r>
                <a:rPr b="0" i="0" lang="en-US" sz="1700" u="none" cap="none" strike="noStrike">
                  <a:solidFill>
                    <a:schemeClr val="lt1"/>
                  </a:solidFill>
                  <a:latin typeface="Roboto"/>
                  <a:ea typeface="Roboto"/>
                  <a:cs typeface="Roboto"/>
                  <a:sym typeface="Roboto"/>
                </a:rPr>
                <a:t>Look to others for reassurance or guidance</a:t>
              </a:r>
              <a:endParaRPr b="0" i="0" sz="1700" u="none" cap="none" strike="noStrike">
                <a:solidFill>
                  <a:schemeClr val="lt1"/>
                </a:solidFill>
                <a:latin typeface="Roboto"/>
                <a:ea typeface="Roboto"/>
                <a:cs typeface="Roboto"/>
                <a:sym typeface="Roboto"/>
              </a:endParaRPr>
            </a:p>
          </p:txBody>
        </p:sp>
      </p:grpSp>
      <p:grpSp>
        <p:nvGrpSpPr>
          <p:cNvPr id="714" name="Google Shape;714;g29649f88ec0_3_700"/>
          <p:cNvGrpSpPr/>
          <p:nvPr/>
        </p:nvGrpSpPr>
        <p:grpSpPr>
          <a:xfrm>
            <a:off x="1192411" y="3585226"/>
            <a:ext cx="9850013" cy="1232046"/>
            <a:chOff x="2283025" y="2322568"/>
            <a:chExt cx="5267950" cy="643500"/>
          </a:xfrm>
        </p:grpSpPr>
        <p:sp>
          <p:nvSpPr>
            <p:cNvPr id="715" name="Google Shape;715;g29649f88ec0_3_700"/>
            <p:cNvSpPr/>
            <p:nvPr/>
          </p:nvSpPr>
          <p:spPr>
            <a:xfrm>
              <a:off x="3728375" y="2322568"/>
              <a:ext cx="3822600" cy="643500"/>
            </a:xfrm>
            <a:prstGeom prst="rect">
              <a:avLst/>
            </a:prstGeom>
            <a:solidFill>
              <a:srgbClr val="263F6A">
                <a:alpha val="74509"/>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g29649f88ec0_3_700"/>
            <p:cNvSpPr/>
            <p:nvPr/>
          </p:nvSpPr>
          <p:spPr>
            <a:xfrm flipH="1">
              <a:off x="2283025" y="2322575"/>
              <a:ext cx="1844400" cy="642600"/>
            </a:xfrm>
            <a:prstGeom prst="rect">
              <a:avLst/>
            </a:prstGeom>
            <a:solidFill>
              <a:srgbClr val="263F6A">
                <a:alpha val="74509"/>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g29649f88ec0_3_700"/>
            <p:cNvSpPr/>
            <p:nvPr/>
          </p:nvSpPr>
          <p:spPr>
            <a:xfrm rot="-5400000">
              <a:off x="3501574" y="1934671"/>
              <a:ext cx="643356" cy="1419149"/>
            </a:xfrm>
            <a:prstGeom prst="flowChartOffpageConnector">
              <a:avLst/>
            </a:prstGeom>
            <a:solidFill>
              <a:srgbClr val="263F6A">
                <a:alpha val="74509"/>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g29649f88ec0_3_700"/>
            <p:cNvSpPr/>
            <p:nvPr/>
          </p:nvSpPr>
          <p:spPr>
            <a:xfrm>
              <a:off x="2342625" y="2399946"/>
              <a:ext cx="1008900" cy="495900"/>
            </a:xfrm>
            <a:prstGeom prst="rect">
              <a:avLst/>
            </a:prstGeom>
            <a:solidFill>
              <a:srgbClr val="263F6A">
                <a:alpha val="74509"/>
              </a:srgbClr>
            </a:solid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3300"/>
                <a:buFont typeface="Arial"/>
                <a:buNone/>
              </a:pPr>
              <a:r>
                <a:rPr b="0" i="0" lang="en-US" sz="3300" u="none" cap="none" strike="noStrike">
                  <a:solidFill>
                    <a:srgbClr val="FFFFFF"/>
                  </a:solidFill>
                  <a:latin typeface="Roboto Medium"/>
                  <a:ea typeface="Roboto Medium"/>
                  <a:cs typeface="Roboto Medium"/>
                  <a:sym typeface="Roboto Medium"/>
                </a:rPr>
                <a:t>Perceive</a:t>
              </a:r>
              <a:endParaRPr b="0" i="0" sz="3300" u="none" cap="none" strike="noStrike">
                <a:solidFill>
                  <a:srgbClr val="FFFFFF"/>
                </a:solidFill>
                <a:latin typeface="Roboto"/>
                <a:ea typeface="Roboto"/>
                <a:cs typeface="Roboto"/>
                <a:sym typeface="Roboto"/>
              </a:endParaRPr>
            </a:p>
          </p:txBody>
        </p:sp>
        <p:sp>
          <p:nvSpPr>
            <p:cNvPr id="719" name="Google Shape;719;g29649f88ec0_3_700"/>
            <p:cNvSpPr/>
            <p:nvPr/>
          </p:nvSpPr>
          <p:spPr>
            <a:xfrm>
              <a:off x="3848613" y="2323755"/>
              <a:ext cx="3510300" cy="642300"/>
            </a:xfrm>
            <a:prstGeom prst="rect">
              <a:avLst/>
            </a:prstGeom>
            <a:solidFill>
              <a:srgbClr val="263F6A">
                <a:alpha val="74509"/>
              </a:srgbClr>
            </a:solidFill>
            <a:ln>
              <a:noFill/>
            </a:ln>
          </p:spPr>
          <p:txBody>
            <a:bodyPr anchorCtr="0" anchor="ctr" bIns="121900" lIns="121900" spcFirstLastPara="1" rIns="121900" wrap="square" tIns="121900">
              <a:noAutofit/>
            </a:bodyPr>
            <a:lstStyle/>
            <a:p>
              <a:pPr indent="-412750" lvl="0" marL="609600" marR="0" rtl="0" algn="l">
                <a:lnSpc>
                  <a:spcPct val="115000"/>
                </a:lnSpc>
                <a:spcBef>
                  <a:spcPts val="0"/>
                </a:spcBef>
                <a:spcAft>
                  <a:spcPts val="0"/>
                </a:spcAft>
                <a:buClr>
                  <a:schemeClr val="lt1"/>
                </a:buClr>
                <a:buSzPts val="1700"/>
                <a:buFont typeface="Roboto"/>
                <a:buChar char="●"/>
              </a:pPr>
              <a:r>
                <a:rPr b="0" i="0" lang="en-US" sz="1700" u="none" cap="none" strike="noStrike">
                  <a:solidFill>
                    <a:schemeClr val="lt1"/>
                  </a:solidFill>
                  <a:latin typeface="Roboto"/>
                  <a:ea typeface="Roboto"/>
                  <a:cs typeface="Roboto"/>
                  <a:sym typeface="Roboto"/>
                </a:rPr>
                <a:t>Gaps in personal knowledge for seeking resources</a:t>
              </a:r>
              <a:endParaRPr b="0" i="0" sz="1700" u="none" cap="none" strike="noStrike">
                <a:solidFill>
                  <a:schemeClr val="lt1"/>
                </a:solidFill>
                <a:latin typeface="Roboto"/>
                <a:ea typeface="Roboto"/>
                <a:cs typeface="Roboto"/>
                <a:sym typeface="Roboto"/>
              </a:endParaRPr>
            </a:p>
            <a:p>
              <a:pPr indent="-412750" lvl="0" marL="609600" marR="0" rtl="0" algn="l">
                <a:lnSpc>
                  <a:spcPct val="115000"/>
                </a:lnSpc>
                <a:spcBef>
                  <a:spcPts val="0"/>
                </a:spcBef>
                <a:spcAft>
                  <a:spcPts val="0"/>
                </a:spcAft>
                <a:buClr>
                  <a:schemeClr val="lt1"/>
                </a:buClr>
                <a:buSzPts val="1700"/>
                <a:buFont typeface="Roboto"/>
                <a:buChar char="●"/>
              </a:pPr>
              <a:r>
                <a:rPr b="0" i="0" lang="en-US" sz="1700" u="none" cap="none" strike="noStrike">
                  <a:solidFill>
                    <a:schemeClr val="lt1"/>
                  </a:solidFill>
                  <a:latin typeface="Roboto"/>
                  <a:ea typeface="Roboto"/>
                  <a:cs typeface="Roboto"/>
                  <a:sym typeface="Roboto"/>
                </a:rPr>
                <a:t>People viewing them differently/judgment</a:t>
              </a:r>
              <a:endParaRPr b="0" i="0" sz="1700" u="none" cap="none" strike="noStrike">
                <a:solidFill>
                  <a:schemeClr val="lt1"/>
                </a:solidFill>
                <a:latin typeface="Roboto"/>
                <a:ea typeface="Roboto"/>
                <a:cs typeface="Roboto"/>
                <a:sym typeface="Roboto"/>
              </a:endParaRPr>
            </a:p>
            <a:p>
              <a:pPr indent="-412750" lvl="0" marL="609600" marR="0" rtl="0" algn="l">
                <a:lnSpc>
                  <a:spcPct val="115000"/>
                </a:lnSpc>
                <a:spcBef>
                  <a:spcPts val="0"/>
                </a:spcBef>
                <a:spcAft>
                  <a:spcPts val="0"/>
                </a:spcAft>
                <a:buClr>
                  <a:schemeClr val="lt1"/>
                </a:buClr>
                <a:buSzPts val="1700"/>
                <a:buFont typeface="Roboto"/>
                <a:buChar char="●"/>
              </a:pPr>
              <a:r>
                <a:rPr b="0" i="0" lang="en-US" sz="1700" u="none" cap="none" strike="noStrike">
                  <a:solidFill>
                    <a:schemeClr val="lt1"/>
                  </a:solidFill>
                  <a:latin typeface="Roboto"/>
                  <a:ea typeface="Roboto"/>
                  <a:cs typeface="Roboto"/>
                  <a:sym typeface="Roboto"/>
                </a:rPr>
                <a:t>Help is unattainable or challenging</a:t>
              </a:r>
              <a:endParaRPr b="0" i="0" sz="1700" u="none" cap="none" strike="noStrike">
                <a:solidFill>
                  <a:schemeClr val="lt1"/>
                </a:solidFill>
                <a:latin typeface="Roboto"/>
                <a:ea typeface="Roboto"/>
                <a:cs typeface="Roboto"/>
                <a:sym typeface="Roboto"/>
              </a:endParaRPr>
            </a:p>
          </p:txBody>
        </p:sp>
      </p:grpSp>
      <p:grpSp>
        <p:nvGrpSpPr>
          <p:cNvPr id="720" name="Google Shape;720;g29649f88ec0_3_700"/>
          <p:cNvGrpSpPr/>
          <p:nvPr/>
        </p:nvGrpSpPr>
        <p:grpSpPr>
          <a:xfrm>
            <a:off x="1192411" y="2330865"/>
            <a:ext cx="9850013" cy="1232046"/>
            <a:chOff x="2283025" y="2322568"/>
            <a:chExt cx="5267950" cy="643500"/>
          </a:xfrm>
        </p:grpSpPr>
        <p:sp>
          <p:nvSpPr>
            <p:cNvPr id="721" name="Google Shape;721;g29649f88ec0_3_700"/>
            <p:cNvSpPr/>
            <p:nvPr/>
          </p:nvSpPr>
          <p:spPr>
            <a:xfrm>
              <a:off x="3728375" y="2322568"/>
              <a:ext cx="3822600" cy="643500"/>
            </a:xfrm>
            <a:prstGeom prst="rect">
              <a:avLst/>
            </a:prstGeom>
            <a:solidFill>
              <a:srgbClr val="263F6A">
                <a:alpha val="74509"/>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g29649f88ec0_3_700"/>
            <p:cNvSpPr/>
            <p:nvPr/>
          </p:nvSpPr>
          <p:spPr>
            <a:xfrm flipH="1">
              <a:off x="2283025" y="2322575"/>
              <a:ext cx="1844400" cy="642600"/>
            </a:xfrm>
            <a:prstGeom prst="rect">
              <a:avLst/>
            </a:prstGeom>
            <a:solidFill>
              <a:srgbClr val="263F6A">
                <a:alpha val="74509"/>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g29649f88ec0_3_700"/>
            <p:cNvSpPr/>
            <p:nvPr/>
          </p:nvSpPr>
          <p:spPr>
            <a:xfrm rot="-5400000">
              <a:off x="3501574" y="1934671"/>
              <a:ext cx="643356" cy="1419149"/>
            </a:xfrm>
            <a:prstGeom prst="flowChartOffpageConnector">
              <a:avLst/>
            </a:prstGeom>
            <a:solidFill>
              <a:srgbClr val="263F6A">
                <a:alpha val="74509"/>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g29649f88ec0_3_700"/>
            <p:cNvSpPr/>
            <p:nvPr/>
          </p:nvSpPr>
          <p:spPr>
            <a:xfrm>
              <a:off x="2342625" y="2399951"/>
              <a:ext cx="1133100" cy="495900"/>
            </a:xfrm>
            <a:prstGeom prst="rect">
              <a:avLst/>
            </a:prstGeom>
            <a:solidFill>
              <a:srgbClr val="263F6A">
                <a:alpha val="74509"/>
              </a:srgbClr>
            </a:solid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3300"/>
                <a:buFont typeface="Arial"/>
                <a:buNone/>
              </a:pPr>
              <a:r>
                <a:rPr b="0" i="0" lang="en-US" sz="3300" u="none" cap="none" strike="noStrike">
                  <a:solidFill>
                    <a:srgbClr val="FFFFFF"/>
                  </a:solidFill>
                  <a:latin typeface="Roboto Medium"/>
                  <a:ea typeface="Roboto Medium"/>
                  <a:cs typeface="Roboto Medium"/>
                  <a:sym typeface="Roboto Medium"/>
                </a:rPr>
                <a:t>Feel</a:t>
              </a:r>
              <a:endParaRPr b="0" i="0" sz="3300" u="none" cap="none" strike="noStrike">
                <a:solidFill>
                  <a:srgbClr val="FFFFFF"/>
                </a:solidFill>
                <a:latin typeface="Roboto"/>
                <a:ea typeface="Roboto"/>
                <a:cs typeface="Roboto"/>
                <a:sym typeface="Roboto"/>
              </a:endParaRPr>
            </a:p>
          </p:txBody>
        </p:sp>
        <p:sp>
          <p:nvSpPr>
            <p:cNvPr id="725" name="Google Shape;725;g29649f88ec0_3_700"/>
            <p:cNvSpPr/>
            <p:nvPr/>
          </p:nvSpPr>
          <p:spPr>
            <a:xfrm>
              <a:off x="3861036" y="2323748"/>
              <a:ext cx="3498000" cy="642300"/>
            </a:xfrm>
            <a:prstGeom prst="rect">
              <a:avLst/>
            </a:prstGeom>
            <a:solidFill>
              <a:srgbClr val="263F6A">
                <a:alpha val="74509"/>
              </a:srgbClr>
            </a:solidFill>
            <a:ln>
              <a:noFill/>
            </a:ln>
          </p:spPr>
          <p:txBody>
            <a:bodyPr anchorCtr="0" anchor="ctr" bIns="121900" lIns="121900" spcFirstLastPara="1" rIns="121900" wrap="square" tIns="121900">
              <a:noAutofit/>
            </a:bodyPr>
            <a:lstStyle/>
            <a:p>
              <a:pPr indent="-412750" lvl="0" marL="609600" marR="0" rtl="0" algn="l">
                <a:lnSpc>
                  <a:spcPct val="115000"/>
                </a:lnSpc>
                <a:spcBef>
                  <a:spcPts val="0"/>
                </a:spcBef>
                <a:spcAft>
                  <a:spcPts val="0"/>
                </a:spcAft>
                <a:buClr>
                  <a:schemeClr val="lt1"/>
                </a:buClr>
                <a:buSzPts val="1700"/>
                <a:buFont typeface="Roboto"/>
                <a:buChar char="●"/>
              </a:pPr>
              <a:r>
                <a:rPr b="0" i="0" lang="en-US" sz="1700" u="none" cap="none" strike="noStrike">
                  <a:solidFill>
                    <a:schemeClr val="lt1"/>
                  </a:solidFill>
                  <a:latin typeface="Roboto"/>
                  <a:ea typeface="Roboto"/>
                  <a:cs typeface="Roboto"/>
                  <a:sym typeface="Roboto"/>
                </a:rPr>
                <a:t>Terrified/worried/anxious</a:t>
              </a:r>
              <a:endParaRPr b="0" i="0" sz="1700" u="none" cap="none" strike="noStrike">
                <a:solidFill>
                  <a:schemeClr val="lt1"/>
                </a:solidFill>
                <a:latin typeface="Roboto"/>
                <a:ea typeface="Roboto"/>
                <a:cs typeface="Roboto"/>
                <a:sym typeface="Roboto"/>
              </a:endParaRPr>
            </a:p>
            <a:p>
              <a:pPr indent="-412750" lvl="0" marL="609600" marR="0" rtl="0" algn="l">
                <a:lnSpc>
                  <a:spcPct val="115000"/>
                </a:lnSpc>
                <a:spcBef>
                  <a:spcPts val="0"/>
                </a:spcBef>
                <a:spcAft>
                  <a:spcPts val="0"/>
                </a:spcAft>
                <a:buClr>
                  <a:schemeClr val="lt1"/>
                </a:buClr>
                <a:buSzPts val="1700"/>
                <a:buFont typeface="Roboto"/>
                <a:buChar char="●"/>
              </a:pPr>
              <a:r>
                <a:rPr b="0" i="0" lang="en-US" sz="1700" u="none" cap="none" strike="noStrike">
                  <a:solidFill>
                    <a:schemeClr val="lt1"/>
                  </a:solidFill>
                  <a:latin typeface="Roboto"/>
                  <a:ea typeface="Roboto"/>
                  <a:cs typeface="Roboto"/>
                  <a:sym typeface="Roboto"/>
                </a:rPr>
                <a:t>Exhausted, starving, cold</a:t>
              </a:r>
              <a:endParaRPr b="0" i="0" sz="1700" u="none" cap="none" strike="noStrike">
                <a:solidFill>
                  <a:schemeClr val="lt1"/>
                </a:solidFill>
                <a:latin typeface="Roboto"/>
                <a:ea typeface="Roboto"/>
                <a:cs typeface="Roboto"/>
                <a:sym typeface="Roboto"/>
              </a:endParaRPr>
            </a:p>
            <a:p>
              <a:pPr indent="-412750" lvl="0" marL="609600" marR="0" rtl="0" algn="l">
                <a:lnSpc>
                  <a:spcPct val="115000"/>
                </a:lnSpc>
                <a:spcBef>
                  <a:spcPts val="0"/>
                </a:spcBef>
                <a:spcAft>
                  <a:spcPts val="0"/>
                </a:spcAft>
                <a:buClr>
                  <a:schemeClr val="lt1"/>
                </a:buClr>
                <a:buSzPts val="1700"/>
                <a:buFont typeface="Roboto"/>
                <a:buChar char="●"/>
              </a:pPr>
              <a:r>
                <a:rPr b="0" i="0" lang="en-US" sz="1700" u="none" cap="none" strike="noStrike">
                  <a:solidFill>
                    <a:schemeClr val="lt1"/>
                  </a:solidFill>
                  <a:latin typeface="Roboto"/>
                  <a:ea typeface="Roboto"/>
                  <a:cs typeface="Roboto"/>
                  <a:sym typeface="Roboto"/>
                </a:rPr>
                <a:t>Pressured into decision-making </a:t>
              </a:r>
              <a:endParaRPr b="0" i="0" sz="1700" u="none" cap="none" strike="noStrike">
                <a:solidFill>
                  <a:schemeClr val="lt1"/>
                </a:solidFill>
                <a:latin typeface="Roboto"/>
                <a:ea typeface="Roboto"/>
                <a:cs typeface="Roboto"/>
                <a:sym typeface="Roboto"/>
              </a:endParaRPr>
            </a:p>
          </p:txBody>
        </p:sp>
      </p:grpSp>
      <p:grpSp>
        <p:nvGrpSpPr>
          <p:cNvPr id="726" name="Google Shape;726;g29649f88ec0_3_700"/>
          <p:cNvGrpSpPr/>
          <p:nvPr/>
        </p:nvGrpSpPr>
        <p:grpSpPr>
          <a:xfrm>
            <a:off x="1192411" y="2330865"/>
            <a:ext cx="9850013" cy="1232046"/>
            <a:chOff x="2283025" y="2322568"/>
            <a:chExt cx="5267950" cy="643500"/>
          </a:xfrm>
        </p:grpSpPr>
        <p:sp>
          <p:nvSpPr>
            <p:cNvPr id="727" name="Google Shape;727;g29649f88ec0_3_700"/>
            <p:cNvSpPr/>
            <p:nvPr/>
          </p:nvSpPr>
          <p:spPr>
            <a:xfrm>
              <a:off x="3728375" y="2322568"/>
              <a:ext cx="3822600" cy="643500"/>
            </a:xfrm>
            <a:prstGeom prst="rect">
              <a:avLst/>
            </a:prstGeom>
            <a:solidFill>
              <a:srgbClr val="263F6A">
                <a:alpha val="74509"/>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g29649f88ec0_3_700"/>
            <p:cNvSpPr/>
            <p:nvPr/>
          </p:nvSpPr>
          <p:spPr>
            <a:xfrm flipH="1">
              <a:off x="2283025" y="2322575"/>
              <a:ext cx="1844400" cy="642600"/>
            </a:xfrm>
            <a:prstGeom prst="rect">
              <a:avLst/>
            </a:prstGeom>
            <a:solidFill>
              <a:srgbClr val="263F6A">
                <a:alpha val="74509"/>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g29649f88ec0_3_700"/>
            <p:cNvSpPr/>
            <p:nvPr/>
          </p:nvSpPr>
          <p:spPr>
            <a:xfrm rot="-5400000">
              <a:off x="3501574" y="1934671"/>
              <a:ext cx="643356" cy="1419149"/>
            </a:xfrm>
            <a:prstGeom prst="flowChartOffpageConnector">
              <a:avLst/>
            </a:prstGeom>
            <a:solidFill>
              <a:srgbClr val="263F6A">
                <a:alpha val="74509"/>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g29649f88ec0_3_700"/>
            <p:cNvSpPr/>
            <p:nvPr/>
          </p:nvSpPr>
          <p:spPr>
            <a:xfrm>
              <a:off x="2342625" y="2399951"/>
              <a:ext cx="1940700" cy="495900"/>
            </a:xfrm>
            <a:prstGeom prst="rect">
              <a:avLst/>
            </a:prstGeom>
            <a:solidFill>
              <a:srgbClr val="263F6A">
                <a:alpha val="74509"/>
              </a:srgbClr>
            </a:solid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FFFFFF"/>
                  </a:solidFill>
                  <a:latin typeface="Roboto Medium"/>
                  <a:ea typeface="Roboto Medium"/>
                  <a:cs typeface="Roboto Medium"/>
                  <a:sym typeface="Roboto Medium"/>
                </a:rPr>
                <a:t>Lorem ipsum dolor sit amet at nec at adipiscing</a:t>
              </a:r>
              <a:endParaRPr b="0" i="0" sz="1300" u="none" cap="none" strike="noStrike">
                <a:solidFill>
                  <a:srgbClr val="FFFFFF"/>
                </a:solidFill>
                <a:latin typeface="Roboto"/>
                <a:ea typeface="Roboto"/>
                <a:cs typeface="Roboto"/>
                <a:sym typeface="Roboto"/>
              </a:endParaRPr>
            </a:p>
          </p:txBody>
        </p:sp>
        <p:sp>
          <p:nvSpPr>
            <p:cNvPr id="731" name="Google Shape;731;g29649f88ec0_3_700"/>
            <p:cNvSpPr/>
            <p:nvPr/>
          </p:nvSpPr>
          <p:spPr>
            <a:xfrm>
              <a:off x="4387850" y="2323750"/>
              <a:ext cx="2971200" cy="642300"/>
            </a:xfrm>
            <a:prstGeom prst="rect">
              <a:avLst/>
            </a:prstGeom>
            <a:solidFill>
              <a:srgbClr val="263F6A">
                <a:alpha val="74509"/>
              </a:srgbClr>
            </a:solidFill>
            <a:ln>
              <a:noFill/>
            </a:ln>
          </p:spPr>
          <p:txBody>
            <a:bodyPr anchorCtr="0" anchor="ctr" bIns="121900" lIns="121900" spcFirstLastPara="1" rIns="121900" wrap="square" tIns="121900">
              <a:noAutofit/>
            </a:bodyPr>
            <a:lstStyle/>
            <a:p>
              <a:pPr indent="-374650" lvl="0" marL="609600" marR="0" rtl="0" algn="l">
                <a:lnSpc>
                  <a:spcPct val="115000"/>
                </a:lnSpc>
                <a:spcBef>
                  <a:spcPts val="0"/>
                </a:spcBef>
                <a:spcAft>
                  <a:spcPts val="0"/>
                </a:spcAft>
                <a:buClr>
                  <a:srgbClr val="A72A1E"/>
                </a:buClr>
                <a:buSzPts val="1100"/>
                <a:buFont typeface="Roboto"/>
                <a:buChar char="●"/>
              </a:pPr>
              <a:r>
                <a:rPr b="0" i="0" lang="en-US" sz="1100" u="none" cap="none" strike="noStrike">
                  <a:solidFill>
                    <a:srgbClr val="A72A1E"/>
                  </a:solidFill>
                  <a:latin typeface="Roboto"/>
                  <a:ea typeface="Roboto"/>
                  <a:cs typeface="Roboto"/>
                  <a:sym typeface="Roboto"/>
                </a:rPr>
                <a:t>Donec risus dolor porta venenatis </a:t>
              </a:r>
              <a:endParaRPr b="0" i="0" sz="1100" u="none" cap="none" strike="noStrike">
                <a:solidFill>
                  <a:srgbClr val="A72A1E"/>
                </a:solidFill>
                <a:latin typeface="Roboto"/>
                <a:ea typeface="Roboto"/>
                <a:cs typeface="Roboto"/>
                <a:sym typeface="Roboto"/>
              </a:endParaRPr>
            </a:p>
            <a:p>
              <a:pPr indent="-374650" lvl="0" marL="609600" marR="0" rtl="0" algn="l">
                <a:lnSpc>
                  <a:spcPct val="115000"/>
                </a:lnSpc>
                <a:spcBef>
                  <a:spcPts val="0"/>
                </a:spcBef>
                <a:spcAft>
                  <a:spcPts val="0"/>
                </a:spcAft>
                <a:buClr>
                  <a:srgbClr val="A72A1E"/>
                </a:buClr>
                <a:buSzPts val="1100"/>
                <a:buFont typeface="Roboto"/>
                <a:buChar char="●"/>
              </a:pPr>
              <a:r>
                <a:rPr b="0" i="0" lang="en-US" sz="1100" u="none" cap="none" strike="noStrike">
                  <a:solidFill>
                    <a:srgbClr val="A72A1E"/>
                  </a:solidFill>
                  <a:latin typeface="Roboto"/>
                  <a:ea typeface="Roboto"/>
                  <a:cs typeface="Roboto"/>
                  <a:sym typeface="Roboto"/>
                </a:rPr>
                <a:t>Pharetra luctus felis</a:t>
              </a:r>
              <a:endParaRPr b="0" i="0" sz="1100" u="none" cap="none" strike="noStrike">
                <a:solidFill>
                  <a:srgbClr val="A72A1E"/>
                </a:solidFill>
                <a:latin typeface="Roboto"/>
                <a:ea typeface="Roboto"/>
                <a:cs typeface="Roboto"/>
                <a:sym typeface="Roboto"/>
              </a:endParaRPr>
            </a:p>
            <a:p>
              <a:pPr indent="-374650" lvl="0" marL="609600" marR="0" rtl="0" algn="l">
                <a:lnSpc>
                  <a:spcPct val="115000"/>
                </a:lnSpc>
                <a:spcBef>
                  <a:spcPts val="0"/>
                </a:spcBef>
                <a:spcAft>
                  <a:spcPts val="0"/>
                </a:spcAft>
                <a:buClr>
                  <a:srgbClr val="A72A1E"/>
                </a:buClr>
                <a:buSzPts val="1100"/>
                <a:buFont typeface="Roboto"/>
                <a:buChar char="●"/>
              </a:pPr>
              <a:r>
                <a:rPr b="0" i="0" lang="en-US" sz="1100" u="none" cap="none" strike="noStrike">
                  <a:solidFill>
                    <a:srgbClr val="A72A1E"/>
                  </a:solidFill>
                  <a:latin typeface="Roboto"/>
                  <a:ea typeface="Roboto"/>
                  <a:cs typeface="Roboto"/>
                  <a:sym typeface="Roboto"/>
                </a:rPr>
                <a:t>Proin in tellus felis volutpat </a:t>
              </a:r>
              <a:endParaRPr b="0" i="0" sz="1100" u="none" cap="none" strike="noStrike">
                <a:solidFill>
                  <a:srgbClr val="A72A1E"/>
                </a:solidFill>
                <a:latin typeface="Roboto"/>
                <a:ea typeface="Roboto"/>
                <a:cs typeface="Roboto"/>
                <a:sym typeface="Roboto"/>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Medium"/>
              <a:buNone/>
            </a:pPr>
            <a:r>
              <a:rPr lang="en-US">
                <a:latin typeface="Arial Black"/>
                <a:ea typeface="Arial Black"/>
                <a:cs typeface="Arial Black"/>
                <a:sym typeface="Arial Black"/>
              </a:rPr>
              <a:t>How Survivors May Disclose</a:t>
            </a:r>
            <a:endParaRPr>
              <a:latin typeface="Arial Black"/>
              <a:ea typeface="Arial Black"/>
              <a:cs typeface="Arial Black"/>
              <a:sym typeface="Arial Black"/>
            </a:endParaRPr>
          </a:p>
        </p:txBody>
      </p:sp>
      <p:pic>
        <p:nvPicPr>
          <p:cNvPr id="738" name="Google Shape;738;p47"/>
          <p:cNvPicPr preferRelativeResize="0"/>
          <p:nvPr>
            <p:ph idx="1" type="body"/>
          </p:nvPr>
        </p:nvPicPr>
        <p:blipFill rotWithShape="1">
          <a:blip r:embed="rId3">
            <a:alphaModFix/>
          </a:blip>
          <a:srcRect b="0" l="5051" r="5059" t="0"/>
          <a:stretch/>
        </p:blipFill>
        <p:spPr>
          <a:xfrm>
            <a:off x="173725" y="1645100"/>
            <a:ext cx="3841200" cy="2850300"/>
          </a:xfrm>
          <a:prstGeom prst="rect">
            <a:avLst/>
          </a:prstGeom>
          <a:noFill/>
          <a:ln>
            <a:noFill/>
          </a:ln>
        </p:spPr>
      </p:pic>
      <p:pic>
        <p:nvPicPr>
          <p:cNvPr id="739" name="Google Shape;739;p47"/>
          <p:cNvPicPr preferRelativeResize="0"/>
          <p:nvPr/>
        </p:nvPicPr>
        <p:blipFill rotWithShape="1">
          <a:blip r:embed="rId4">
            <a:alphaModFix/>
          </a:blip>
          <a:srcRect b="1218" l="3220" r="3408" t="1229"/>
          <a:stretch/>
        </p:blipFill>
        <p:spPr>
          <a:xfrm>
            <a:off x="4162550" y="1645075"/>
            <a:ext cx="4093588" cy="2850349"/>
          </a:xfrm>
          <a:prstGeom prst="rect">
            <a:avLst/>
          </a:prstGeom>
          <a:noFill/>
          <a:ln>
            <a:noFill/>
          </a:ln>
        </p:spPr>
      </p:pic>
      <p:pic>
        <p:nvPicPr>
          <p:cNvPr id="740" name="Google Shape;740;p47"/>
          <p:cNvPicPr preferRelativeResize="0"/>
          <p:nvPr/>
        </p:nvPicPr>
        <p:blipFill rotWithShape="1">
          <a:blip r:embed="rId5">
            <a:alphaModFix/>
          </a:blip>
          <a:srcRect b="0" l="12998" r="0" t="0"/>
          <a:stretch/>
        </p:blipFill>
        <p:spPr>
          <a:xfrm>
            <a:off x="8403778" y="1645100"/>
            <a:ext cx="3720596" cy="2850301"/>
          </a:xfrm>
          <a:prstGeom prst="rect">
            <a:avLst/>
          </a:prstGeom>
          <a:noFill/>
          <a:ln>
            <a:noFill/>
          </a:ln>
        </p:spPr>
      </p:pic>
      <p:sp>
        <p:nvSpPr>
          <p:cNvPr id="741" name="Google Shape;741;p47"/>
          <p:cNvSpPr txBox="1"/>
          <p:nvPr/>
        </p:nvSpPr>
        <p:spPr>
          <a:xfrm>
            <a:off x="274319" y="4539721"/>
            <a:ext cx="376566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Testing the water: for safety</a:t>
            </a:r>
            <a:endParaRPr b="0" i="0" sz="1400" u="none" cap="none" strike="noStrike">
              <a:solidFill>
                <a:srgbClr val="000000"/>
              </a:solidFill>
              <a:latin typeface="Arial"/>
              <a:ea typeface="Arial"/>
              <a:cs typeface="Arial"/>
              <a:sym typeface="Arial"/>
            </a:endParaRPr>
          </a:p>
        </p:txBody>
      </p:sp>
      <p:sp>
        <p:nvSpPr>
          <p:cNvPr id="742" name="Google Shape;742;p47"/>
          <p:cNvSpPr txBox="1"/>
          <p:nvPr/>
        </p:nvSpPr>
        <p:spPr>
          <a:xfrm>
            <a:off x="8648700" y="4459076"/>
            <a:ext cx="3543300" cy="19389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Dump truck: sharing all information at once to relieve their burden in a safe context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743" name="Google Shape;743;p47"/>
          <p:cNvSpPr txBox="1"/>
          <p:nvPr/>
        </p:nvSpPr>
        <p:spPr>
          <a:xfrm>
            <a:off x="4507230" y="4494437"/>
            <a:ext cx="3765665"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Peeling an onion: revealing one layer at a time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748" name="Shape 748"/>
        <p:cNvGrpSpPr/>
        <p:nvPr/>
      </p:nvGrpSpPr>
      <p:grpSpPr>
        <a:xfrm>
          <a:off x="0" y="0"/>
          <a:ext cx="0" cy="0"/>
          <a:chOff x="0" y="0"/>
          <a:chExt cx="0" cy="0"/>
        </a:xfrm>
      </p:grpSpPr>
      <p:sp>
        <p:nvSpPr>
          <p:cNvPr id="749" name="Google Shape;749;g25e5b57cba8_1_0"/>
          <p:cNvSpPr txBox="1"/>
          <p:nvPr/>
        </p:nvSpPr>
        <p:spPr>
          <a:xfrm>
            <a:off x="6008100" y="0"/>
            <a:ext cx="6183900" cy="6858000"/>
          </a:xfrm>
          <a:prstGeom prst="rect">
            <a:avLst/>
          </a:prstGeom>
          <a:solidFill>
            <a:srgbClr val="41729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Arial"/>
              <a:ea typeface="Arial"/>
              <a:cs typeface="Arial"/>
              <a:sym typeface="Arial"/>
            </a:endParaRPr>
          </a:p>
        </p:txBody>
      </p:sp>
      <p:sp>
        <p:nvSpPr>
          <p:cNvPr id="750" name="Google Shape;750;g25e5b57cba8_1_0"/>
          <p:cNvSpPr/>
          <p:nvPr/>
        </p:nvSpPr>
        <p:spPr>
          <a:xfrm>
            <a:off x="0" y="-2008"/>
            <a:ext cx="5609220" cy="5840278"/>
          </a:xfrm>
          <a:custGeom>
            <a:rect b="b" l="l" r="r" t="t"/>
            <a:pathLst>
              <a:path extrusionOk="0" h="5840278" w="560922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group of people sitting at a table in front of a window&#10;&#10;Description automatically generated" id="751" name="Google Shape;751;g25e5b57cba8_1_0"/>
          <p:cNvPicPr preferRelativeResize="0"/>
          <p:nvPr/>
        </p:nvPicPr>
        <p:blipFill rotWithShape="1">
          <a:blip r:embed="rId3">
            <a:alphaModFix/>
          </a:blip>
          <a:srcRect b="0" l="10065" r="25700" t="0"/>
          <a:stretch/>
        </p:blipFill>
        <p:spPr>
          <a:xfrm>
            <a:off x="2" y="-2"/>
            <a:ext cx="5441859" cy="5654940"/>
          </a:xfrm>
          <a:custGeom>
            <a:rect b="b" l="l" r="r" t="t"/>
            <a:pathLst>
              <a:path extrusionOk="0" h="5654940" w="5441859">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noFill/>
          <a:ln>
            <a:noFill/>
          </a:ln>
        </p:spPr>
      </p:pic>
      <p:sp>
        <p:nvSpPr>
          <p:cNvPr id="752" name="Google Shape;752;g25e5b57cba8_1_0"/>
          <p:cNvSpPr txBox="1"/>
          <p:nvPr/>
        </p:nvSpPr>
        <p:spPr>
          <a:xfrm>
            <a:off x="6234329" y="2854111"/>
            <a:ext cx="5314500" cy="33759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3000"/>
              <a:buFont typeface="Arial"/>
              <a:buNone/>
            </a:pPr>
            <a:r>
              <a:rPr b="0" i="0" lang="en-US" sz="3000" u="none" cap="none" strike="noStrike">
                <a:solidFill>
                  <a:schemeClr val="lt1"/>
                </a:solidFill>
                <a:latin typeface="Arial"/>
                <a:ea typeface="Arial"/>
                <a:cs typeface="Arial"/>
                <a:sym typeface="Arial"/>
              </a:rPr>
              <a:t>Research shows that the first person a survivor tells and how they react (believing/not; supportive/not), impacts how they move forward through recovery and/or reporting.</a:t>
            </a:r>
            <a:endParaRPr b="0" i="0" sz="1600" u="none" cap="none" strike="noStrike">
              <a:solidFill>
                <a:srgbClr val="000000"/>
              </a:solidFill>
              <a:latin typeface="Arial"/>
              <a:ea typeface="Arial"/>
              <a:cs typeface="Arial"/>
              <a:sym typeface="Arial"/>
            </a:endParaRPr>
          </a:p>
        </p:txBody>
      </p:sp>
      <p:sp>
        <p:nvSpPr>
          <p:cNvPr id="753" name="Google Shape;753;g25e5b57cba8_1_0"/>
          <p:cNvSpPr txBox="1"/>
          <p:nvPr/>
        </p:nvSpPr>
        <p:spPr>
          <a:xfrm>
            <a:off x="6234330" y="1245777"/>
            <a:ext cx="5486700" cy="1325700"/>
          </a:xfrm>
          <a:prstGeom prst="rect">
            <a:avLst/>
          </a:prstGeom>
          <a:noFill/>
          <a:ln>
            <a:noFill/>
          </a:ln>
        </p:spPr>
        <p:txBody>
          <a:bodyPr anchorCtr="0" anchor="ctr" bIns="45700" lIns="91425" spcFirstLastPara="1" rIns="91425" wrap="square" tIns="45700">
            <a:normAutofit lnSpcReduction="10000"/>
          </a:bodyPr>
          <a:lstStyle/>
          <a:p>
            <a:pPr indent="0" lvl="0" marL="0" marR="0" rtl="0" algn="l">
              <a:lnSpc>
                <a:spcPct val="90000"/>
              </a:lnSpc>
              <a:spcBef>
                <a:spcPts val="0"/>
              </a:spcBef>
              <a:spcAft>
                <a:spcPts val="0"/>
              </a:spcAft>
              <a:buClr>
                <a:srgbClr val="000000"/>
              </a:buClr>
              <a:buSzPts val="4800"/>
              <a:buFont typeface="Arial"/>
              <a:buNone/>
            </a:pPr>
            <a:r>
              <a:rPr b="1" i="0" lang="en-US" sz="4800" u="none" cap="none" strike="noStrike">
                <a:solidFill>
                  <a:schemeClr val="lt1"/>
                </a:solidFill>
                <a:latin typeface="Arial Black"/>
                <a:ea typeface="Arial Black"/>
                <a:cs typeface="Arial Black"/>
                <a:sym typeface="Arial Black"/>
              </a:rPr>
              <a:t>Helping a Survivor</a:t>
            </a:r>
            <a:endParaRPr b="0" i="0" sz="1400" u="none" cap="none" strike="noStrike">
              <a:solidFill>
                <a:srgbClr val="000000"/>
              </a:solidFill>
              <a:latin typeface="Arial Black"/>
              <a:ea typeface="Arial Black"/>
              <a:cs typeface="Arial Black"/>
              <a:sym typeface="Arial Black"/>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g25e5b57cba8_1_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Medium"/>
              <a:buNone/>
            </a:pPr>
            <a:r>
              <a:rPr lang="en-US">
                <a:latin typeface="Arial Black"/>
                <a:ea typeface="Arial Black"/>
                <a:cs typeface="Arial Black"/>
                <a:sym typeface="Arial Black"/>
              </a:rPr>
              <a:t>Listen to the survivor</a:t>
            </a:r>
            <a:endParaRPr>
              <a:latin typeface="Arial Black"/>
              <a:ea typeface="Arial Black"/>
              <a:cs typeface="Arial Black"/>
              <a:sym typeface="Arial Black"/>
            </a:endParaRPr>
          </a:p>
        </p:txBody>
      </p:sp>
      <p:sp>
        <p:nvSpPr>
          <p:cNvPr id="760" name="Google Shape;760;g25e5b57cba8_1_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100"/>
              <a:buNone/>
            </a:pPr>
            <a:r>
              <a:rPr lang="en-US">
                <a:solidFill>
                  <a:srgbClr val="FFFFFF"/>
                </a:solidFill>
              </a:rPr>
              <a:t>Be focused on letting the survivor talk through want happened and what they need in the moment. We do not need to ask for many details the student is not voluntarily sharing.</a:t>
            </a:r>
            <a:endParaRPr>
              <a:solidFill>
                <a:srgbClr val="FFFFFF"/>
              </a:solidFill>
            </a:endParaRPr>
          </a:p>
          <a:p>
            <a:pPr indent="0" lvl="0" marL="0" rtl="0" algn="l">
              <a:lnSpc>
                <a:spcPct val="90000"/>
              </a:lnSpc>
              <a:spcBef>
                <a:spcPts val="0"/>
              </a:spcBef>
              <a:spcAft>
                <a:spcPts val="0"/>
              </a:spcAft>
              <a:buClr>
                <a:schemeClr val="dk1"/>
              </a:buClr>
              <a:buSzPts val="1100"/>
              <a:buFont typeface="Arial"/>
              <a:buNone/>
            </a:pPr>
            <a:r>
              <a:t/>
            </a:r>
            <a:endParaRPr>
              <a:solidFill>
                <a:srgbClr val="FFFFFF"/>
              </a:solidFill>
            </a:endParaRPr>
          </a:p>
          <a:p>
            <a:pPr indent="0" lvl="0" marL="0" rtl="0" algn="l">
              <a:lnSpc>
                <a:spcPct val="90000"/>
              </a:lnSpc>
              <a:spcBef>
                <a:spcPts val="0"/>
              </a:spcBef>
              <a:spcAft>
                <a:spcPts val="0"/>
              </a:spcAft>
              <a:buClr>
                <a:schemeClr val="dk1"/>
              </a:buClr>
              <a:buSzPts val="1100"/>
              <a:buFont typeface="Arial"/>
              <a:buNone/>
            </a:pPr>
            <a:r>
              <a:rPr lang="en-US">
                <a:solidFill>
                  <a:srgbClr val="FFFFFF"/>
                </a:solidFill>
              </a:rPr>
              <a:t>If the individual chooses to report to the police, or to the Office of Institutional Equity, they will retell their story one or more times.</a:t>
            </a:r>
            <a:endParaRPr>
              <a:solidFill>
                <a:srgbClr val="FFFFFF"/>
              </a:solidFill>
            </a:endParaRPr>
          </a:p>
          <a:p>
            <a:pPr indent="0" lvl="0" marL="0" rtl="0" algn="l">
              <a:lnSpc>
                <a:spcPct val="90000"/>
              </a:lnSpc>
              <a:spcBef>
                <a:spcPts val="1000"/>
              </a:spcBef>
              <a:spcAft>
                <a:spcPts val="0"/>
              </a:spcAft>
              <a:buClr>
                <a:schemeClr val="lt1"/>
              </a:buClr>
              <a:buSzPts val="2800"/>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g25e5b57cba8_1_1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Medium"/>
              <a:buNone/>
            </a:pPr>
            <a:r>
              <a:rPr lang="en-US">
                <a:latin typeface="Arial Black"/>
                <a:ea typeface="Arial Black"/>
                <a:cs typeface="Arial Black"/>
                <a:sym typeface="Arial Black"/>
              </a:rPr>
              <a:t>Validate</a:t>
            </a:r>
            <a:endParaRPr>
              <a:latin typeface="Arial Black"/>
              <a:ea typeface="Arial Black"/>
              <a:cs typeface="Arial Black"/>
              <a:sym typeface="Arial Black"/>
            </a:endParaRPr>
          </a:p>
        </p:txBody>
      </p:sp>
      <p:sp>
        <p:nvSpPr>
          <p:cNvPr id="767" name="Google Shape;767;g25e5b57cba8_1_1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800"/>
              <a:buNone/>
            </a:pPr>
            <a:r>
              <a:rPr lang="en-US" u="sng"/>
              <a:t>Here are some helpful phrases:</a:t>
            </a:r>
            <a:endParaRPr u="sng"/>
          </a:p>
          <a:p>
            <a:pPr indent="0" lvl="0" marL="0" rtl="0" algn="l">
              <a:lnSpc>
                <a:spcPct val="90000"/>
              </a:lnSpc>
              <a:spcBef>
                <a:spcPts val="0"/>
              </a:spcBef>
              <a:spcAft>
                <a:spcPts val="0"/>
              </a:spcAft>
              <a:buClr>
                <a:schemeClr val="lt1"/>
              </a:buClr>
              <a:buSzPts val="2800"/>
              <a:buNone/>
            </a:pPr>
            <a:r>
              <a:t/>
            </a:r>
            <a:endParaRPr u="sng"/>
          </a:p>
          <a:p>
            <a:pPr indent="0" lvl="0" marL="0" rtl="0" algn="l">
              <a:lnSpc>
                <a:spcPct val="90000"/>
              </a:lnSpc>
              <a:spcBef>
                <a:spcPts val="1000"/>
              </a:spcBef>
              <a:spcAft>
                <a:spcPts val="0"/>
              </a:spcAft>
              <a:buClr>
                <a:schemeClr val="lt1"/>
              </a:buClr>
              <a:buSzPts val="2800"/>
              <a:buNone/>
            </a:pPr>
            <a:r>
              <a:rPr lang="en-US"/>
              <a:t>“Thank you for sharing this with me.”          “It’s not your fault.”</a:t>
            </a:r>
            <a:endParaRPr/>
          </a:p>
          <a:p>
            <a:pPr indent="0" lvl="0" marL="0" rtl="0" algn="l">
              <a:lnSpc>
                <a:spcPct val="90000"/>
              </a:lnSpc>
              <a:spcBef>
                <a:spcPts val="1000"/>
              </a:spcBef>
              <a:spcAft>
                <a:spcPts val="0"/>
              </a:spcAft>
              <a:buClr>
                <a:schemeClr val="lt1"/>
              </a:buClr>
              <a:buSzPts val="2800"/>
              <a:buNone/>
            </a:pPr>
            <a:r>
              <a:rPr lang="en-US"/>
              <a:t>“I’m so sorry this happened to you.”		    “How can I help?”</a:t>
            </a:r>
            <a:endParaRPr/>
          </a:p>
          <a:p>
            <a:pPr indent="0" lvl="0" marL="0" rtl="0" algn="l">
              <a:lnSpc>
                <a:spcPct val="90000"/>
              </a:lnSpc>
              <a:spcBef>
                <a:spcPts val="1000"/>
              </a:spcBef>
              <a:spcAft>
                <a:spcPts val="0"/>
              </a:spcAft>
              <a:buClr>
                <a:schemeClr val="lt1"/>
              </a:buClr>
              <a:buSzPts val="2800"/>
              <a:buNone/>
            </a:pPr>
            <a:r>
              <a:rPr lang="en-US"/>
              <a:t>“It’s not your fault.”</a:t>
            </a:r>
            <a:endParaRPr/>
          </a:p>
          <a:p>
            <a:pPr indent="0" lvl="0" marL="0" rtl="0" algn="l">
              <a:lnSpc>
                <a:spcPct val="90000"/>
              </a:lnSpc>
              <a:spcBef>
                <a:spcPts val="1000"/>
              </a:spcBef>
              <a:spcAft>
                <a:spcPts val="0"/>
              </a:spcAft>
              <a:buClr>
                <a:schemeClr val="lt1"/>
              </a:buClr>
              <a:buSzPts val="2800"/>
              <a:buNone/>
            </a:pPr>
            <a:r>
              <a:t/>
            </a:r>
            <a:endParaRPr/>
          </a:p>
          <a:p>
            <a:pPr indent="0" lvl="0" marL="0" rtl="0" algn="l">
              <a:lnSpc>
                <a:spcPct val="90000"/>
              </a:lnSpc>
              <a:spcBef>
                <a:spcPts val="1000"/>
              </a:spcBef>
              <a:spcAft>
                <a:spcPts val="0"/>
              </a:spcAft>
              <a:buClr>
                <a:schemeClr val="lt1"/>
              </a:buClr>
              <a:buSzPts val="2800"/>
              <a:buNone/>
            </a:pPr>
            <a:r>
              <a:rPr lang="en-US" u="sng"/>
              <a:t>Validation requires avoidance of:</a:t>
            </a:r>
            <a:endParaRPr u="sng"/>
          </a:p>
          <a:p>
            <a:pPr indent="0" lvl="0" marL="0" rtl="0" algn="l">
              <a:lnSpc>
                <a:spcPct val="90000"/>
              </a:lnSpc>
              <a:spcBef>
                <a:spcPts val="1000"/>
              </a:spcBef>
              <a:spcAft>
                <a:spcPts val="0"/>
              </a:spcAft>
              <a:buClr>
                <a:schemeClr val="lt1"/>
              </a:buClr>
              <a:buSzPts val="2800"/>
              <a:buNone/>
            </a:pPr>
            <a:r>
              <a:rPr lang="en-US"/>
              <a:t>Assumption, need for rationale, or assigning responsibility to the survivor</a:t>
            </a:r>
            <a:endParaRPr/>
          </a:p>
          <a:p>
            <a:pPr indent="0" lvl="0" marL="0" rtl="0" algn="l">
              <a:lnSpc>
                <a:spcPct val="90000"/>
              </a:lnSpc>
              <a:spcBef>
                <a:spcPts val="1000"/>
              </a:spcBef>
              <a:spcAft>
                <a:spcPts val="0"/>
              </a:spcAft>
              <a:buClr>
                <a:schemeClr val="lt1"/>
              </a:buClr>
              <a:buSzPts val="2800"/>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g25e5b57cba8_1_3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Medium"/>
              <a:buNone/>
            </a:pPr>
            <a:r>
              <a:rPr lang="en-US">
                <a:latin typeface="Arial Black"/>
                <a:ea typeface="Arial Black"/>
                <a:cs typeface="Arial Black"/>
                <a:sym typeface="Arial Black"/>
              </a:rPr>
              <a:t>Ensure safety</a:t>
            </a:r>
            <a:endParaRPr>
              <a:latin typeface="Arial Black"/>
              <a:ea typeface="Arial Black"/>
              <a:cs typeface="Arial Black"/>
              <a:sym typeface="Arial Black"/>
            </a:endParaRPr>
          </a:p>
        </p:txBody>
      </p:sp>
      <p:sp>
        <p:nvSpPr>
          <p:cNvPr id="774" name="Google Shape;774;g25e5b57cba8_1_3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None/>
            </a:pPr>
            <a:r>
              <a:rPr lang="en-US"/>
              <a:t>“Are you safe?”</a:t>
            </a:r>
            <a:endParaRPr/>
          </a:p>
          <a:p>
            <a:pPr indent="0" lvl="0" marL="0" rtl="0" algn="l">
              <a:lnSpc>
                <a:spcPct val="90000"/>
              </a:lnSpc>
              <a:spcBef>
                <a:spcPts val="1000"/>
              </a:spcBef>
              <a:spcAft>
                <a:spcPts val="0"/>
              </a:spcAft>
              <a:buClr>
                <a:schemeClr val="lt1"/>
              </a:buClr>
              <a:buSzPts val="2800"/>
              <a:buNone/>
            </a:pPr>
            <a:r>
              <a:rPr lang="en-US"/>
              <a:t>“Do you feel safe?”</a:t>
            </a:r>
            <a:endParaRPr/>
          </a:p>
          <a:p>
            <a:pPr indent="0" lvl="0" marL="0" rtl="0" algn="l">
              <a:lnSpc>
                <a:spcPct val="90000"/>
              </a:lnSpc>
              <a:spcBef>
                <a:spcPts val="1000"/>
              </a:spcBef>
              <a:spcAft>
                <a:spcPts val="0"/>
              </a:spcAft>
              <a:buClr>
                <a:schemeClr val="lt1"/>
              </a:buClr>
              <a:buSzPts val="2800"/>
              <a:buNone/>
            </a:pPr>
            <a:r>
              <a:rPr lang="en-US"/>
              <a:t>“Do you have a safe place to stay?”</a:t>
            </a:r>
            <a:endParaRPr/>
          </a:p>
          <a:p>
            <a:pPr indent="0" lvl="0" marL="0" rtl="0" algn="l">
              <a:lnSpc>
                <a:spcPct val="90000"/>
              </a:lnSpc>
              <a:spcBef>
                <a:spcPts val="1000"/>
              </a:spcBef>
              <a:spcAft>
                <a:spcPts val="0"/>
              </a:spcAft>
              <a:buClr>
                <a:schemeClr val="lt1"/>
              </a:buClr>
              <a:buSzPts val="2800"/>
              <a:buNone/>
            </a:pPr>
            <a:r>
              <a:rPr lang="en-US"/>
              <a:t>“Are the students in the same class section?”</a:t>
            </a:r>
            <a:endParaRPr/>
          </a:p>
          <a:p>
            <a:pPr indent="0" lvl="0" marL="0" rtl="0" algn="l">
              <a:lnSpc>
                <a:spcPct val="90000"/>
              </a:lnSpc>
              <a:spcBef>
                <a:spcPts val="1000"/>
              </a:spcBef>
              <a:spcAft>
                <a:spcPts val="0"/>
              </a:spcAft>
              <a:buClr>
                <a:schemeClr val="lt1"/>
              </a:buClr>
              <a:buSzPts val="2800"/>
              <a:buNone/>
            </a:pPr>
            <a:r>
              <a:t/>
            </a:r>
            <a:endParaRPr/>
          </a:p>
          <a:p>
            <a:pPr indent="0" lvl="0" marL="0" rtl="0" algn="l">
              <a:lnSpc>
                <a:spcPct val="90000"/>
              </a:lnSpc>
              <a:spcBef>
                <a:spcPts val="1000"/>
              </a:spcBef>
              <a:spcAft>
                <a:spcPts val="0"/>
              </a:spcAft>
              <a:buClr>
                <a:schemeClr val="lt1"/>
              </a:buClr>
              <a:buSzPts val="2800"/>
              <a:buNone/>
            </a:pPr>
            <a:r>
              <a:rPr lang="en-US">
                <a:latin typeface="Arial"/>
                <a:ea typeface="Arial"/>
                <a:cs typeface="Arial"/>
                <a:sym typeface="Arial"/>
              </a:rPr>
              <a:t>If they are not feelings safe, ask about what would help them to feel safe. This may include the student wanting or needing to immediately connect with the campus safety/police and/or Institutional Equity, depending on the context.</a:t>
            </a:r>
            <a:endParaRPr/>
          </a:p>
          <a:p>
            <a:pPr indent="-50800" lvl="0" marL="228600" rtl="0" algn="l">
              <a:lnSpc>
                <a:spcPct val="90000"/>
              </a:lnSpc>
              <a:spcBef>
                <a:spcPts val="1000"/>
              </a:spcBef>
              <a:spcAft>
                <a:spcPts val="0"/>
              </a:spcAft>
              <a:buClr>
                <a:schemeClr val="lt1"/>
              </a:buClr>
              <a:buSzPts val="28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4"/>
          <p:cNvSpPr txBox="1"/>
          <p:nvPr>
            <p:ph idx="1" type="body"/>
          </p:nvPr>
        </p:nvSpPr>
        <p:spPr>
          <a:xfrm>
            <a:off x="384784" y="1054100"/>
            <a:ext cx="10756458" cy="5406858"/>
          </a:xfrm>
          <a:prstGeom prst="rect">
            <a:avLst/>
          </a:prstGeom>
          <a:noFill/>
          <a:ln>
            <a:noFill/>
          </a:ln>
        </p:spPr>
        <p:txBody>
          <a:bodyPr anchorCtr="0" anchor="t" bIns="45700" lIns="91425" spcFirstLastPara="1" rIns="91425" wrap="square" tIns="45700">
            <a:noAutofit/>
          </a:bodyPr>
          <a:lstStyle/>
          <a:p>
            <a:pPr indent="-514350" lvl="0" marL="514350" rtl="0" algn="l">
              <a:lnSpc>
                <a:spcPct val="90000"/>
              </a:lnSpc>
              <a:spcBef>
                <a:spcPts val="0"/>
              </a:spcBef>
              <a:spcAft>
                <a:spcPts val="0"/>
              </a:spcAft>
              <a:buClr>
                <a:srgbClr val="CED5DD"/>
              </a:buClr>
              <a:buSzPts val="2200"/>
              <a:buAutoNum type="arabicPeriod"/>
            </a:pPr>
            <a:r>
              <a:rPr lang="en-US" sz="2200">
                <a:solidFill>
                  <a:srgbClr val="CED5DD"/>
                </a:solidFill>
                <a:latin typeface="Arial"/>
                <a:ea typeface="Arial"/>
                <a:cs typeface="Arial"/>
                <a:sym typeface="Arial"/>
              </a:rPr>
              <a:t>Recognize the unique environment of institutions of higher education</a:t>
            </a:r>
            <a:endParaRPr sz="2200">
              <a:latin typeface="Arial"/>
              <a:ea typeface="Arial"/>
              <a:cs typeface="Arial"/>
              <a:sym typeface="Arial"/>
            </a:endParaRPr>
          </a:p>
          <a:p>
            <a:pPr indent="-514350" lvl="0" marL="514350" rtl="0" algn="l">
              <a:lnSpc>
                <a:spcPct val="90000"/>
              </a:lnSpc>
              <a:spcBef>
                <a:spcPts val="1000"/>
              </a:spcBef>
              <a:spcAft>
                <a:spcPts val="0"/>
              </a:spcAft>
              <a:buClr>
                <a:srgbClr val="CED5DD"/>
              </a:buClr>
              <a:buSzPts val="2200"/>
              <a:buAutoNum type="arabicPeriod"/>
            </a:pPr>
            <a:r>
              <a:rPr lang="en-US" sz="2200">
                <a:solidFill>
                  <a:srgbClr val="CED5DD"/>
                </a:solidFill>
                <a:latin typeface="Arial"/>
                <a:ea typeface="Arial"/>
                <a:cs typeface="Arial"/>
                <a:sym typeface="Arial"/>
              </a:rPr>
              <a:t>Understand social norms and dynamics that influence victimization in society, on college campuses, and at Mines</a:t>
            </a:r>
            <a:endParaRPr sz="2200">
              <a:latin typeface="Arial"/>
              <a:ea typeface="Arial"/>
              <a:cs typeface="Arial"/>
              <a:sym typeface="Arial"/>
            </a:endParaRPr>
          </a:p>
          <a:p>
            <a:pPr indent="-514350" lvl="0" marL="514350" rtl="0" algn="l">
              <a:lnSpc>
                <a:spcPct val="90000"/>
              </a:lnSpc>
              <a:spcBef>
                <a:spcPts val="1000"/>
              </a:spcBef>
              <a:spcAft>
                <a:spcPts val="0"/>
              </a:spcAft>
              <a:buClr>
                <a:srgbClr val="CED5DD"/>
              </a:buClr>
              <a:buSzPts val="2200"/>
              <a:buAutoNum type="arabicPeriod"/>
            </a:pPr>
            <a:r>
              <a:rPr lang="en-US" sz="2200">
                <a:solidFill>
                  <a:srgbClr val="CED5DD"/>
                </a:solidFill>
                <a:latin typeface="Arial"/>
                <a:ea typeface="Arial"/>
                <a:cs typeface="Arial"/>
                <a:sym typeface="Arial"/>
              </a:rPr>
              <a:t>Challenge popular myths regarding sexual assault and interpersonal violence</a:t>
            </a:r>
            <a:endParaRPr sz="2200">
              <a:latin typeface="Arial"/>
              <a:ea typeface="Arial"/>
              <a:cs typeface="Arial"/>
              <a:sym typeface="Arial"/>
            </a:endParaRPr>
          </a:p>
          <a:p>
            <a:pPr indent="-514350" lvl="0" marL="514350" rtl="0" algn="l">
              <a:lnSpc>
                <a:spcPct val="90000"/>
              </a:lnSpc>
              <a:spcBef>
                <a:spcPts val="1000"/>
              </a:spcBef>
              <a:spcAft>
                <a:spcPts val="0"/>
              </a:spcAft>
              <a:buClr>
                <a:srgbClr val="CED5DD"/>
              </a:buClr>
              <a:buSzPts val="2200"/>
              <a:buAutoNum type="arabicPeriod"/>
            </a:pPr>
            <a:r>
              <a:rPr lang="en-US" sz="2200">
                <a:solidFill>
                  <a:srgbClr val="CED5DD"/>
                </a:solidFill>
                <a:latin typeface="Arial"/>
                <a:ea typeface="Arial"/>
                <a:cs typeface="Arial"/>
                <a:sym typeface="Arial"/>
              </a:rPr>
              <a:t>Understand consent and how power dynamics influence consent</a:t>
            </a:r>
            <a:endParaRPr sz="2200">
              <a:latin typeface="Arial"/>
              <a:ea typeface="Arial"/>
              <a:cs typeface="Arial"/>
              <a:sym typeface="Arial"/>
            </a:endParaRPr>
          </a:p>
          <a:p>
            <a:pPr indent="-514350" lvl="0" marL="514350" rtl="0" algn="l">
              <a:lnSpc>
                <a:spcPct val="90000"/>
              </a:lnSpc>
              <a:spcBef>
                <a:spcPts val="1000"/>
              </a:spcBef>
              <a:spcAft>
                <a:spcPts val="0"/>
              </a:spcAft>
              <a:buClr>
                <a:srgbClr val="CED5DD"/>
              </a:buClr>
              <a:buSzPts val="2200"/>
              <a:buAutoNum type="arabicPeriod"/>
            </a:pPr>
            <a:r>
              <a:rPr lang="en-US" sz="2200">
                <a:solidFill>
                  <a:srgbClr val="CED5DD"/>
                </a:solidFill>
                <a:latin typeface="Arial"/>
                <a:ea typeface="Arial"/>
                <a:cs typeface="Arial"/>
                <a:sym typeface="Arial"/>
              </a:rPr>
              <a:t>Understand some typical perpetrator dynamics</a:t>
            </a:r>
            <a:endParaRPr sz="2200">
              <a:latin typeface="Arial"/>
              <a:ea typeface="Arial"/>
              <a:cs typeface="Arial"/>
              <a:sym typeface="Arial"/>
            </a:endParaRPr>
          </a:p>
          <a:p>
            <a:pPr indent="-514350" lvl="0" marL="514350" rtl="0" algn="l">
              <a:lnSpc>
                <a:spcPct val="90000"/>
              </a:lnSpc>
              <a:spcBef>
                <a:spcPts val="1000"/>
              </a:spcBef>
              <a:spcAft>
                <a:spcPts val="0"/>
              </a:spcAft>
              <a:buClr>
                <a:srgbClr val="CED5DD"/>
              </a:buClr>
              <a:buSzPts val="2200"/>
              <a:buAutoNum type="arabicPeriod"/>
            </a:pPr>
            <a:r>
              <a:rPr lang="en-US" sz="2200">
                <a:solidFill>
                  <a:srgbClr val="CED5DD"/>
                </a:solidFill>
                <a:latin typeface="Arial"/>
                <a:ea typeface="Arial"/>
                <a:cs typeface="Arial"/>
                <a:sym typeface="Arial"/>
              </a:rPr>
              <a:t>Understand some typical survivor dynamics and how trauma and trauma-informed responses affect survivors</a:t>
            </a:r>
            <a:endParaRPr sz="2200">
              <a:latin typeface="Arial"/>
              <a:ea typeface="Arial"/>
              <a:cs typeface="Arial"/>
              <a:sym typeface="Arial"/>
            </a:endParaRPr>
          </a:p>
          <a:p>
            <a:pPr indent="-514350" lvl="0" marL="514350" rtl="0" algn="l">
              <a:lnSpc>
                <a:spcPct val="90000"/>
              </a:lnSpc>
              <a:spcBef>
                <a:spcPts val="1000"/>
              </a:spcBef>
              <a:spcAft>
                <a:spcPts val="0"/>
              </a:spcAft>
              <a:buClr>
                <a:srgbClr val="CED5DD"/>
              </a:buClr>
              <a:buSzPts val="2200"/>
              <a:buAutoNum type="arabicPeriod"/>
            </a:pPr>
            <a:r>
              <a:rPr lang="en-US" sz="2200">
                <a:solidFill>
                  <a:srgbClr val="CED5DD"/>
                </a:solidFill>
                <a:latin typeface="Arial"/>
                <a:ea typeface="Arial"/>
                <a:cs typeface="Arial"/>
                <a:sym typeface="Arial"/>
              </a:rPr>
              <a:t>Learn campus and community resources</a:t>
            </a:r>
            <a:endParaRPr sz="2200">
              <a:latin typeface="Arial"/>
              <a:ea typeface="Arial"/>
              <a:cs typeface="Arial"/>
              <a:sym typeface="Arial"/>
            </a:endParaRPr>
          </a:p>
          <a:p>
            <a:pPr indent="-514350" lvl="0" marL="514350" rtl="0" algn="l">
              <a:lnSpc>
                <a:spcPct val="90000"/>
              </a:lnSpc>
              <a:spcBef>
                <a:spcPts val="1000"/>
              </a:spcBef>
              <a:spcAft>
                <a:spcPts val="0"/>
              </a:spcAft>
              <a:buClr>
                <a:srgbClr val="CED5DD"/>
              </a:buClr>
              <a:buSzPts val="2200"/>
              <a:buAutoNum type="arabicPeriod"/>
            </a:pPr>
            <a:r>
              <a:rPr lang="en-US" sz="2200">
                <a:solidFill>
                  <a:srgbClr val="CED5DD"/>
                </a:solidFill>
                <a:latin typeface="Arial"/>
                <a:ea typeface="Arial"/>
                <a:cs typeface="Arial"/>
                <a:sym typeface="Arial"/>
              </a:rPr>
              <a:t>Learn policies that impact and guide us</a:t>
            </a:r>
            <a:endParaRPr sz="2200">
              <a:latin typeface="Arial"/>
              <a:ea typeface="Arial"/>
              <a:cs typeface="Arial"/>
              <a:sym typeface="Arial"/>
            </a:endParaRPr>
          </a:p>
          <a:p>
            <a:pPr indent="-514350" lvl="0" marL="514350" rtl="0" algn="l">
              <a:lnSpc>
                <a:spcPct val="90000"/>
              </a:lnSpc>
              <a:spcBef>
                <a:spcPts val="1000"/>
              </a:spcBef>
              <a:spcAft>
                <a:spcPts val="0"/>
              </a:spcAft>
              <a:buClr>
                <a:srgbClr val="CED5DD"/>
              </a:buClr>
              <a:buSzPts val="2200"/>
              <a:buAutoNum type="arabicPeriod"/>
            </a:pPr>
            <a:r>
              <a:rPr lang="en-US" sz="2200">
                <a:solidFill>
                  <a:srgbClr val="CED5DD"/>
                </a:solidFill>
                <a:latin typeface="Arial"/>
                <a:ea typeface="Arial"/>
                <a:cs typeface="Arial"/>
                <a:sym typeface="Arial"/>
              </a:rPr>
              <a:t>How to compassionately work with survivors within the framework of our mandatory reporting requirement</a:t>
            </a:r>
            <a:endParaRPr sz="2200">
              <a:latin typeface="Arial"/>
              <a:ea typeface="Arial"/>
              <a:cs typeface="Arial"/>
              <a:sym typeface="Arial"/>
            </a:endParaRPr>
          </a:p>
          <a:p>
            <a:pPr indent="-514350" lvl="0" marL="514350" rtl="0" algn="l">
              <a:lnSpc>
                <a:spcPct val="90000"/>
              </a:lnSpc>
              <a:spcBef>
                <a:spcPts val="1000"/>
              </a:spcBef>
              <a:spcAft>
                <a:spcPts val="0"/>
              </a:spcAft>
              <a:buClr>
                <a:srgbClr val="CED5DD"/>
              </a:buClr>
              <a:buSzPts val="2200"/>
              <a:buAutoNum type="arabicPeriod"/>
            </a:pPr>
            <a:r>
              <a:rPr lang="en-US" sz="2200">
                <a:solidFill>
                  <a:srgbClr val="CED5DD"/>
                </a:solidFill>
                <a:latin typeface="Arial"/>
                <a:ea typeface="Arial"/>
                <a:cs typeface="Arial"/>
                <a:sym typeface="Arial"/>
              </a:rPr>
              <a:t>Learn campus processes </a:t>
            </a:r>
            <a:endParaRPr sz="2200">
              <a:latin typeface="Arial"/>
              <a:ea typeface="Arial"/>
              <a:cs typeface="Arial"/>
              <a:sym typeface="Arial"/>
            </a:endParaRPr>
          </a:p>
          <a:p>
            <a:pPr indent="-514350" lvl="0" marL="514350" rtl="0" algn="l">
              <a:lnSpc>
                <a:spcPct val="90000"/>
              </a:lnSpc>
              <a:spcBef>
                <a:spcPts val="1000"/>
              </a:spcBef>
              <a:spcAft>
                <a:spcPts val="0"/>
              </a:spcAft>
              <a:buClr>
                <a:srgbClr val="CED5DD"/>
              </a:buClr>
              <a:buSzPts val="2200"/>
              <a:buAutoNum type="arabicPeriod"/>
            </a:pPr>
            <a:r>
              <a:rPr lang="en-US" sz="2200">
                <a:solidFill>
                  <a:srgbClr val="CED5DD"/>
                </a:solidFill>
                <a:latin typeface="Arial"/>
                <a:ea typeface="Arial"/>
                <a:cs typeface="Arial"/>
                <a:sym typeface="Arial"/>
              </a:rPr>
              <a:t>Build skills through practice with example scenarios</a:t>
            </a:r>
            <a:endParaRPr sz="2200">
              <a:latin typeface="Arial"/>
              <a:ea typeface="Arial"/>
              <a:cs typeface="Arial"/>
              <a:sym typeface="Arial"/>
            </a:endParaRPr>
          </a:p>
        </p:txBody>
      </p:sp>
      <p:sp>
        <p:nvSpPr>
          <p:cNvPr id="360" name="Google Shape;360;p4"/>
          <p:cNvSpPr txBox="1"/>
          <p:nvPr>
            <p:ph idx="4294967295" type="title"/>
          </p:nvPr>
        </p:nvSpPr>
        <p:spPr>
          <a:xfrm>
            <a:off x="384773" y="149650"/>
            <a:ext cx="6762600" cy="811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Medium"/>
              <a:buNone/>
            </a:pPr>
            <a:r>
              <a:rPr lang="en-US" u="sng">
                <a:solidFill>
                  <a:schemeClr val="lt1"/>
                </a:solidFill>
                <a:latin typeface="Arial"/>
                <a:ea typeface="Arial"/>
                <a:cs typeface="Arial"/>
                <a:sym typeface="Arial"/>
              </a:rPr>
              <a:t>Objectives for Today</a:t>
            </a:r>
            <a:endParaRPr>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g25e5b57cba8_1_3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Medium"/>
              <a:buNone/>
            </a:pPr>
            <a:r>
              <a:rPr lang="en-US">
                <a:latin typeface="Arial Black"/>
                <a:ea typeface="Arial Black"/>
                <a:cs typeface="Arial Black"/>
                <a:sym typeface="Arial Black"/>
              </a:rPr>
              <a:t>Empower: Provide the survivor with options and resources</a:t>
            </a:r>
            <a:endParaRPr>
              <a:latin typeface="Arial Black"/>
              <a:ea typeface="Arial Black"/>
              <a:cs typeface="Arial Black"/>
              <a:sym typeface="Arial Black"/>
            </a:endParaRPr>
          </a:p>
        </p:txBody>
      </p:sp>
      <p:sp>
        <p:nvSpPr>
          <p:cNvPr id="781" name="Google Shape;781;g25e5b57cba8_1_36"/>
          <p:cNvSpPr txBox="1"/>
          <p:nvPr>
            <p:ph idx="1" type="body"/>
          </p:nvPr>
        </p:nvSpPr>
        <p:spPr>
          <a:xfrm>
            <a:off x="838200" y="1883525"/>
            <a:ext cx="10515600" cy="4293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None/>
            </a:pPr>
            <a:r>
              <a:rPr lang="en-US">
                <a:latin typeface="Arial"/>
                <a:ea typeface="Arial"/>
                <a:cs typeface="Arial"/>
                <a:sym typeface="Arial"/>
              </a:rPr>
              <a:t>Empower and help the person regain control that was taken from them by letting them decided what </a:t>
            </a:r>
            <a:r>
              <a:rPr lang="en-US"/>
              <a:t>they want to do next.</a:t>
            </a:r>
            <a:endParaRPr/>
          </a:p>
          <a:p>
            <a:pPr indent="0" lvl="0" marL="0" rtl="0" algn="l">
              <a:lnSpc>
                <a:spcPct val="90000"/>
              </a:lnSpc>
              <a:spcBef>
                <a:spcPts val="1000"/>
              </a:spcBef>
              <a:spcAft>
                <a:spcPts val="0"/>
              </a:spcAft>
              <a:buClr>
                <a:schemeClr val="lt1"/>
              </a:buClr>
              <a:buSzPts val="2800"/>
              <a:buNone/>
            </a:pPr>
            <a:r>
              <a:t/>
            </a:r>
            <a:endParaRPr/>
          </a:p>
          <a:p>
            <a:pPr indent="0" lvl="0" marL="0" rtl="0" algn="l">
              <a:lnSpc>
                <a:spcPct val="90000"/>
              </a:lnSpc>
              <a:spcBef>
                <a:spcPts val="1000"/>
              </a:spcBef>
              <a:spcAft>
                <a:spcPts val="0"/>
              </a:spcAft>
              <a:buClr>
                <a:schemeClr val="lt1"/>
              </a:buClr>
              <a:buSzPts val="2800"/>
              <a:buNone/>
            </a:pPr>
            <a:r>
              <a:rPr lang="en-US"/>
              <a:t>“There are many resources and options from which to choose. I support your decisions and am happy to explore options with you.”</a:t>
            </a:r>
            <a:endParaRPr/>
          </a:p>
          <a:p>
            <a:pPr indent="0" lvl="0" marL="0" rtl="0" algn="l">
              <a:lnSpc>
                <a:spcPct val="90000"/>
              </a:lnSpc>
              <a:spcBef>
                <a:spcPts val="1000"/>
              </a:spcBef>
              <a:spcAft>
                <a:spcPts val="0"/>
              </a:spcAft>
              <a:buClr>
                <a:schemeClr val="lt1"/>
              </a:buClr>
              <a:buSzPts val="2800"/>
              <a:buNone/>
            </a:pPr>
            <a:r>
              <a:t/>
            </a:r>
            <a:endParaRPr/>
          </a:p>
          <a:p>
            <a:pPr indent="0" lvl="0" marL="0" rtl="0" algn="l">
              <a:lnSpc>
                <a:spcPct val="90000"/>
              </a:lnSpc>
              <a:spcBef>
                <a:spcPts val="1000"/>
              </a:spcBef>
              <a:spcAft>
                <a:spcPts val="0"/>
              </a:spcAft>
              <a:buClr>
                <a:schemeClr val="lt1"/>
              </a:buClr>
              <a:buSzPts val="2800"/>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48"/>
          <p:cNvSpPr txBox="1"/>
          <p:nvPr/>
        </p:nvSpPr>
        <p:spPr>
          <a:xfrm>
            <a:off x="7188052" y="1783959"/>
            <a:ext cx="4087306" cy="2889114"/>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5400"/>
              <a:buFont typeface="Arial"/>
              <a:buNone/>
            </a:pPr>
            <a:r>
              <a:rPr b="1" i="0" lang="en-US" sz="5400" u="none" cap="none" strike="noStrike">
                <a:solidFill>
                  <a:schemeClr val="lt1"/>
                </a:solidFill>
                <a:latin typeface="Calibri"/>
                <a:ea typeface="Calibri"/>
                <a:cs typeface="Calibri"/>
                <a:sym typeface="Calibri"/>
              </a:rPr>
              <a:t>Resources</a:t>
            </a:r>
            <a:endParaRPr b="0" i="0" sz="1400" u="none" cap="none" strike="noStrike">
              <a:solidFill>
                <a:srgbClr val="000000"/>
              </a:solidFill>
              <a:latin typeface="Arial"/>
              <a:ea typeface="Arial"/>
              <a:cs typeface="Arial"/>
              <a:sym typeface="Arial"/>
            </a:endParaRPr>
          </a:p>
        </p:txBody>
      </p:sp>
      <p:pic>
        <p:nvPicPr>
          <p:cNvPr id="788" name="Google Shape;788;p48"/>
          <p:cNvPicPr preferRelativeResize="0"/>
          <p:nvPr/>
        </p:nvPicPr>
        <p:blipFill rotWithShape="1">
          <a:blip r:embed="rId3">
            <a:alphaModFix/>
          </a:blip>
          <a:srcRect b="0" l="10799" r="10799" t="0"/>
          <a:stretch/>
        </p:blipFill>
        <p:spPr>
          <a:xfrm>
            <a:off x="1" y="2"/>
            <a:ext cx="6639398" cy="5644340"/>
          </a:xfrm>
          <a:custGeom>
            <a:rect b="b" l="l" r="r" t="t"/>
            <a:pathLst>
              <a:path extrusionOk="0" h="4984915" w="5863721">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49"/>
          <p:cNvSpPr txBox="1"/>
          <p:nvPr>
            <p:ph type="title"/>
          </p:nvPr>
        </p:nvSpPr>
        <p:spPr>
          <a:xfrm>
            <a:off x="838200" y="365125"/>
            <a:ext cx="110463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1314D"/>
              </a:buClr>
              <a:buSzPts val="4400"/>
              <a:buFont typeface="Montserrat Medium"/>
              <a:buNone/>
            </a:pPr>
            <a:r>
              <a:rPr lang="en-US"/>
              <a:t>CAMPUS RESOURCES for INDIVIDUALS</a:t>
            </a:r>
            <a:endParaRPr/>
          </a:p>
        </p:txBody>
      </p:sp>
      <p:sp>
        <p:nvSpPr>
          <p:cNvPr id="794" name="Google Shape;794;p4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795" name="Google Shape;795;p49"/>
          <p:cNvSpPr txBox="1"/>
          <p:nvPr/>
        </p:nvSpPr>
        <p:spPr>
          <a:xfrm>
            <a:off x="974878" y="1631071"/>
            <a:ext cx="10515600" cy="24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Resources can be found on the </a:t>
            </a:r>
            <a:r>
              <a:rPr b="0" i="0" lang="en-US" sz="1600" u="sng" cap="none" strike="noStrike">
                <a:solidFill>
                  <a:schemeClr val="dk1"/>
                </a:solidFill>
                <a:latin typeface="Arial"/>
                <a:ea typeface="Arial"/>
                <a:cs typeface="Arial"/>
                <a:sym typeface="Arial"/>
                <a:hlinkClick r:id="rId3">
                  <a:extLst>
                    <a:ext uri="{A12FA001-AC4F-418D-AE19-62706E023703}">
                      <ahyp:hlinkClr val="tx"/>
                    </a:ext>
                  </a:extLst>
                </a:hlinkClick>
              </a:rPr>
              <a:t>Resource Tab of the Institutional Equity Webpage</a:t>
            </a:r>
            <a:endParaRPr b="0" i="0" sz="1600" u="none" cap="none" strike="noStrike">
              <a:solidFill>
                <a:schemeClr val="dk1"/>
              </a:solidFill>
              <a:latin typeface="Arial"/>
              <a:ea typeface="Arial"/>
              <a:cs typeface="Arial"/>
              <a:sym typeface="Arial"/>
            </a:endParaRPr>
          </a:p>
        </p:txBody>
      </p:sp>
      <p:sp>
        <p:nvSpPr>
          <p:cNvPr id="796" name="Google Shape;796;p49"/>
          <p:cNvSpPr txBox="1"/>
          <p:nvPr/>
        </p:nvSpPr>
        <p:spPr>
          <a:xfrm>
            <a:off x="838200" y="2038217"/>
            <a:ext cx="10515600" cy="307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CONFIDENTIAL RESOURCES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Mines Counseling Center</a:t>
            </a:r>
            <a:endParaRPr b="0" i="0" sz="20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Student Health</a:t>
            </a:r>
            <a:endParaRPr b="0" i="0" sz="20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Confidential Resource Advocates: Sareen Lambright Dale, Dr. Jennifer Davis, Sham Tzegai</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REPORTING RESOURCES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Office of Institutional Equity</a:t>
            </a:r>
            <a:endParaRPr b="0" i="0" sz="20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Office of Community Standards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Human Resources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Public Safety</a:t>
            </a:r>
            <a:endParaRPr b="0" i="0" sz="2000" u="none" cap="none" strike="noStrike">
              <a:solidFill>
                <a:schemeClr val="dk1"/>
              </a:solidFill>
              <a:latin typeface="Calibri"/>
              <a:ea typeface="Calibri"/>
              <a:cs typeface="Calibri"/>
              <a:sym typeface="Calibri"/>
            </a:endParaRPr>
          </a:p>
        </p:txBody>
      </p:sp>
      <p:sp>
        <p:nvSpPr>
          <p:cNvPr id="797" name="Google Shape;797;p49"/>
          <p:cNvSpPr txBox="1"/>
          <p:nvPr/>
        </p:nvSpPr>
        <p:spPr>
          <a:xfrm>
            <a:off x="5588148" y="5499879"/>
            <a:ext cx="37119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DD5F36"/>
                </a:solidFill>
                <a:latin typeface="Calibri"/>
                <a:ea typeface="Calibri"/>
                <a:cs typeface="Calibri"/>
                <a:sym typeface="Calibri"/>
              </a:rPr>
              <a:t>MINES ONLINE RESOURCES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DD5F36"/>
              </a:buClr>
              <a:buSzPts val="1800"/>
              <a:buFont typeface="Arial"/>
              <a:buChar char="•"/>
            </a:pPr>
            <a:r>
              <a:rPr b="0" i="0" lang="en-US" sz="1800" u="none" cap="none" strike="noStrike">
                <a:solidFill>
                  <a:srgbClr val="DD5F36"/>
                </a:solidFill>
                <a:latin typeface="Calibri"/>
                <a:ea typeface="Calibri"/>
                <a:cs typeface="Calibri"/>
                <a:sym typeface="Calibri"/>
              </a:rPr>
              <a:t>You.Mines.Edu</a:t>
            </a:r>
            <a:endParaRPr b="0" i="0" sz="1800" u="none" cap="none" strike="noStrike">
              <a:solidFill>
                <a:srgbClr val="DD5F36"/>
              </a:solidFill>
              <a:latin typeface="Calibri"/>
              <a:ea typeface="Calibri"/>
              <a:cs typeface="Calibri"/>
              <a:sym typeface="Calibri"/>
            </a:endParaRPr>
          </a:p>
        </p:txBody>
      </p:sp>
      <p:sp>
        <p:nvSpPr>
          <p:cNvPr id="798" name="Google Shape;798;p49"/>
          <p:cNvSpPr txBox="1"/>
          <p:nvPr/>
        </p:nvSpPr>
        <p:spPr>
          <a:xfrm>
            <a:off x="4446500" y="3456100"/>
            <a:ext cx="5148600" cy="172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NON-CONFIDENTIAL RESOURCES</a:t>
            </a:r>
            <a:endParaRPr b="0" i="0" sz="14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Student Outreach and Support (SOS)</a:t>
            </a:r>
            <a:endParaRPr b="0" i="0" sz="20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Disability Support Services (DSS)</a:t>
            </a:r>
            <a:endParaRPr b="0" i="0" sz="20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Multicultural Engineering Program (MEP)</a:t>
            </a:r>
            <a:endParaRPr b="0" i="0" sz="20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Diversity, Inclusion, and Access (DI&amp;A)</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pic>
        <p:nvPicPr>
          <p:cNvPr id="804" name="Google Shape;804;p50"/>
          <p:cNvPicPr preferRelativeResize="0"/>
          <p:nvPr/>
        </p:nvPicPr>
        <p:blipFill rotWithShape="1">
          <a:blip r:embed="rId3">
            <a:alphaModFix/>
          </a:blip>
          <a:srcRect b="0" l="0" r="0" t="0"/>
          <a:stretch/>
        </p:blipFill>
        <p:spPr>
          <a:xfrm>
            <a:off x="468050" y="1758175"/>
            <a:ext cx="5679200" cy="1385150"/>
          </a:xfrm>
          <a:prstGeom prst="rect">
            <a:avLst/>
          </a:prstGeom>
          <a:noFill/>
          <a:ln>
            <a:noFill/>
          </a:ln>
        </p:spPr>
      </p:pic>
      <p:pic>
        <p:nvPicPr>
          <p:cNvPr id="805" name="Google Shape;805;p50"/>
          <p:cNvPicPr preferRelativeResize="0"/>
          <p:nvPr/>
        </p:nvPicPr>
        <p:blipFill rotWithShape="1">
          <a:blip r:embed="rId4">
            <a:alphaModFix/>
          </a:blip>
          <a:srcRect b="0" l="0" r="0" t="0"/>
          <a:stretch/>
        </p:blipFill>
        <p:spPr>
          <a:xfrm>
            <a:off x="468049" y="4158749"/>
            <a:ext cx="3223237" cy="1716800"/>
          </a:xfrm>
          <a:prstGeom prst="rect">
            <a:avLst/>
          </a:prstGeom>
          <a:noFill/>
          <a:ln>
            <a:noFill/>
          </a:ln>
        </p:spPr>
      </p:pic>
      <p:sp>
        <p:nvSpPr>
          <p:cNvPr descr="Legal Advocacy Program | Family Tree" id="806" name="Google Shape;806;p50"/>
          <p:cNvSpPr/>
          <p:nvPr/>
        </p:nvSpPr>
        <p:spPr>
          <a:xfrm>
            <a:off x="9875070" y="3350029"/>
            <a:ext cx="808728" cy="8087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807" name="Google Shape;807;p50"/>
          <p:cNvPicPr preferRelativeResize="0"/>
          <p:nvPr/>
        </p:nvPicPr>
        <p:blipFill rotWithShape="1">
          <a:blip r:embed="rId5">
            <a:alphaModFix/>
          </a:blip>
          <a:srcRect b="0" l="0" r="0" t="0"/>
          <a:stretch/>
        </p:blipFill>
        <p:spPr>
          <a:xfrm>
            <a:off x="8500731" y="1486190"/>
            <a:ext cx="2257425" cy="2828925"/>
          </a:xfrm>
          <a:prstGeom prst="rect">
            <a:avLst/>
          </a:prstGeom>
          <a:noFill/>
          <a:ln>
            <a:noFill/>
          </a:ln>
        </p:spPr>
      </p:pic>
      <p:pic>
        <p:nvPicPr>
          <p:cNvPr descr="Logo, company name&#10;&#10;Description automatically generated" id="808" name="Google Shape;808;p50"/>
          <p:cNvPicPr preferRelativeResize="0"/>
          <p:nvPr/>
        </p:nvPicPr>
        <p:blipFill rotWithShape="1">
          <a:blip r:embed="rId6">
            <a:alphaModFix/>
          </a:blip>
          <a:srcRect b="0" l="0" r="0" t="0"/>
          <a:stretch/>
        </p:blipFill>
        <p:spPr>
          <a:xfrm>
            <a:off x="7024363" y="4497825"/>
            <a:ext cx="4057664" cy="1385150"/>
          </a:xfrm>
          <a:prstGeom prst="rect">
            <a:avLst/>
          </a:prstGeom>
          <a:noFill/>
          <a:ln>
            <a:noFill/>
          </a:ln>
        </p:spPr>
      </p:pic>
      <p:sp>
        <p:nvSpPr>
          <p:cNvPr id="809" name="Google Shape;809;p50"/>
          <p:cNvSpPr txBox="1"/>
          <p:nvPr>
            <p:ph type="title"/>
          </p:nvPr>
        </p:nvSpPr>
        <p:spPr>
          <a:xfrm>
            <a:off x="468050" y="383700"/>
            <a:ext cx="10932300" cy="11025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21314D"/>
              </a:buClr>
              <a:buSzPct val="100000"/>
              <a:buFont typeface="Montserrat Medium"/>
              <a:buNone/>
            </a:pPr>
            <a:r>
              <a:rPr b="1" lang="en-US" sz="4800">
                <a:latin typeface="Montserrat Medium"/>
                <a:ea typeface="Montserrat Medium"/>
                <a:cs typeface="Montserrat Medium"/>
                <a:sym typeface="Montserrat Medium"/>
              </a:rPr>
              <a:t>Community Confidential Resources</a:t>
            </a:r>
            <a:endParaRPr sz="4800">
              <a:latin typeface="Montserrat Medium"/>
              <a:ea typeface="Montserrat Medium"/>
              <a:cs typeface="Montserrat Medium"/>
              <a:sym typeface="Montserrat Medium"/>
            </a:endParaRPr>
          </a:p>
          <a:p>
            <a:pPr indent="0" lvl="0" marL="0" rtl="0" algn="l">
              <a:lnSpc>
                <a:spcPct val="90000"/>
              </a:lnSpc>
              <a:spcBef>
                <a:spcPts val="0"/>
              </a:spcBef>
              <a:spcAft>
                <a:spcPts val="0"/>
              </a:spcAft>
              <a:buClr>
                <a:srgbClr val="21314D"/>
              </a:buClr>
              <a:buSzPct val="100000"/>
              <a:buFont typeface="Montserrat Medium"/>
              <a:buNone/>
            </a:pPr>
            <a:r>
              <a:t/>
            </a:r>
            <a:endParaRPr/>
          </a:p>
        </p:txBody>
      </p:sp>
      <p:pic>
        <p:nvPicPr>
          <p:cNvPr id="810" name="Google Shape;810;p50"/>
          <p:cNvPicPr preferRelativeResize="0"/>
          <p:nvPr/>
        </p:nvPicPr>
        <p:blipFill rotWithShape="1">
          <a:blip r:embed="rId7">
            <a:alphaModFix/>
          </a:blip>
          <a:srcRect b="0" l="0" r="0" t="0"/>
          <a:stretch/>
        </p:blipFill>
        <p:spPr>
          <a:xfrm>
            <a:off x="4318286" y="3415300"/>
            <a:ext cx="3555434" cy="10497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g2a8442e97b9_0_418"/>
          <p:cNvSpPr txBox="1"/>
          <p:nvPr>
            <p:ph idx="1" type="body"/>
          </p:nvPr>
        </p:nvSpPr>
        <p:spPr>
          <a:xfrm>
            <a:off x="607650" y="349400"/>
            <a:ext cx="10976700" cy="15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Response Providers</a:t>
            </a:r>
            <a:endParaRPr/>
          </a:p>
        </p:txBody>
      </p:sp>
      <p:sp>
        <p:nvSpPr>
          <p:cNvPr id="817" name="Google Shape;817;g2a8442e97b9_0_418"/>
          <p:cNvSpPr txBox="1"/>
          <p:nvPr/>
        </p:nvSpPr>
        <p:spPr>
          <a:xfrm>
            <a:off x="607650" y="1983025"/>
            <a:ext cx="10976700" cy="4074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400"/>
              <a:buFont typeface="Arial"/>
              <a:buNone/>
            </a:pPr>
            <a:r>
              <a:rPr b="0" i="0" lang="en-US" sz="2400" u="none" cap="none" strike="noStrike">
                <a:solidFill>
                  <a:srgbClr val="889FC7"/>
                </a:solidFill>
                <a:latin typeface="Arial"/>
                <a:ea typeface="Arial"/>
                <a:cs typeface="Arial"/>
                <a:sym typeface="Arial"/>
              </a:rPr>
              <a:t>Medical Care | SANE / FNE Providers</a:t>
            </a:r>
            <a:endParaRPr b="0" i="0" sz="2400" u="none" cap="none" strike="noStrike">
              <a:solidFill>
                <a:srgbClr val="889FC7"/>
              </a:solidFill>
              <a:latin typeface="Arial"/>
              <a:ea typeface="Arial"/>
              <a:cs typeface="Arial"/>
              <a:sym typeface="Arial"/>
            </a:endParaRPr>
          </a:p>
          <a:p>
            <a:pPr indent="-381000" lvl="1" marL="914400" marR="0" rtl="0" algn="l">
              <a:lnSpc>
                <a:spcPct val="90000"/>
              </a:lnSpc>
              <a:spcBef>
                <a:spcPts val="1000"/>
              </a:spcBef>
              <a:spcAft>
                <a:spcPts val="0"/>
              </a:spcAft>
              <a:buClr>
                <a:srgbClr val="889FC7"/>
              </a:buClr>
              <a:buSzPts val="2400"/>
              <a:buFont typeface="Arial"/>
              <a:buChar char="•"/>
            </a:pPr>
            <a:r>
              <a:rPr b="0" i="0" lang="en-US" sz="2400" u="none" cap="none" strike="noStrike">
                <a:solidFill>
                  <a:srgbClr val="889FC7"/>
                </a:solidFill>
                <a:latin typeface="Arial"/>
                <a:ea typeface="Arial"/>
                <a:cs typeface="Arial"/>
                <a:sym typeface="Arial"/>
              </a:rPr>
              <a:t>St. Anthony Hospitals: Closest to Mines is in Lakewood</a:t>
            </a:r>
            <a:endParaRPr b="0" i="0" sz="2400" u="none" cap="none" strike="noStrike">
              <a:solidFill>
                <a:srgbClr val="889FC7"/>
              </a:solidFill>
              <a:latin typeface="Arial"/>
              <a:ea typeface="Arial"/>
              <a:cs typeface="Arial"/>
              <a:sym typeface="Arial"/>
            </a:endParaRPr>
          </a:p>
          <a:p>
            <a:pPr indent="-381000" lvl="1" marL="914400" marR="0" rtl="0" algn="l">
              <a:lnSpc>
                <a:spcPct val="90000"/>
              </a:lnSpc>
              <a:spcBef>
                <a:spcPts val="1000"/>
              </a:spcBef>
              <a:spcAft>
                <a:spcPts val="0"/>
              </a:spcAft>
              <a:buClr>
                <a:srgbClr val="889FC7"/>
              </a:buClr>
              <a:buSzPts val="2400"/>
              <a:buFont typeface="Arial"/>
              <a:buChar char="•"/>
            </a:pPr>
            <a:r>
              <a:rPr b="0" i="0" lang="en-US" sz="2400" u="none" cap="none" strike="noStrike">
                <a:solidFill>
                  <a:srgbClr val="889FC7"/>
                </a:solidFill>
                <a:latin typeface="Arial"/>
                <a:ea typeface="Arial"/>
                <a:cs typeface="Arial"/>
                <a:sym typeface="Arial"/>
              </a:rPr>
              <a:t>Denver Health</a:t>
            </a:r>
            <a:endParaRPr b="0" i="0" sz="2400" u="none" cap="none" strike="noStrike">
              <a:solidFill>
                <a:srgbClr val="889FC7"/>
              </a:solidFill>
              <a:latin typeface="Arial"/>
              <a:ea typeface="Arial"/>
              <a:cs typeface="Arial"/>
              <a:sym typeface="Arial"/>
            </a:endParaRPr>
          </a:p>
          <a:p>
            <a:pPr indent="-193040" lvl="1" marL="742950" marR="0" rtl="0" algn="l">
              <a:lnSpc>
                <a:spcPct val="90000"/>
              </a:lnSpc>
              <a:spcBef>
                <a:spcPts val="1000"/>
              </a:spcBef>
              <a:spcAft>
                <a:spcPts val="0"/>
              </a:spcAft>
              <a:buClr>
                <a:srgbClr val="889FC7"/>
              </a:buClr>
              <a:buSzPts val="2400"/>
              <a:buFont typeface="Arial"/>
              <a:buChar char="•"/>
            </a:pPr>
            <a:r>
              <a:rPr b="0" i="0" lang="en-US" sz="2400" u="none" cap="none" strike="noStrike">
                <a:solidFill>
                  <a:srgbClr val="889FC7"/>
                </a:solidFill>
                <a:latin typeface="Arial"/>
                <a:ea typeface="Arial"/>
                <a:cs typeface="Arial"/>
                <a:sym typeface="Arial"/>
              </a:rPr>
              <a:t>Medical Forensic Exams for wellness, evidence collection, STI prophylaxis, for all types of violence crimes</a:t>
            </a:r>
            <a:endParaRPr b="0" i="0" sz="2400" u="none" cap="none" strike="noStrike">
              <a:solidFill>
                <a:srgbClr val="889FC7"/>
              </a:solidFill>
              <a:latin typeface="Arial"/>
              <a:ea typeface="Arial"/>
              <a:cs typeface="Arial"/>
              <a:sym typeface="Arial"/>
            </a:endParaRPr>
          </a:p>
          <a:p>
            <a:pPr indent="-193040" lvl="1" marL="742950" marR="0" rtl="0" algn="l">
              <a:lnSpc>
                <a:spcPct val="90000"/>
              </a:lnSpc>
              <a:spcBef>
                <a:spcPts val="1000"/>
              </a:spcBef>
              <a:spcAft>
                <a:spcPts val="0"/>
              </a:spcAft>
              <a:buClr>
                <a:srgbClr val="889FC7"/>
              </a:buClr>
              <a:buSzPts val="2400"/>
              <a:buFont typeface="Arial"/>
              <a:buChar char="•"/>
            </a:pPr>
            <a:r>
              <a:rPr b="0" i="0" lang="en-US" sz="2400" u="none" cap="none" strike="noStrike">
                <a:solidFill>
                  <a:srgbClr val="889FC7"/>
                </a:solidFill>
                <a:latin typeface="Arial"/>
                <a:ea typeface="Arial"/>
                <a:cs typeface="Arial"/>
                <a:sym typeface="Arial"/>
              </a:rPr>
              <a:t>Paid for by the state: SAVE fund or Crime Compensation Fund</a:t>
            </a:r>
            <a:endParaRPr b="0" i="0" sz="2400" u="none" cap="none" strike="noStrike">
              <a:solidFill>
                <a:srgbClr val="889FC7"/>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2400"/>
              <a:buFont typeface="Arial"/>
              <a:buNone/>
            </a:pPr>
            <a:r>
              <a:rPr b="0" i="0" lang="en-US" sz="2400" u="none" cap="none" strike="noStrike">
                <a:solidFill>
                  <a:srgbClr val="889FC7"/>
                </a:solidFill>
                <a:latin typeface="Arial"/>
                <a:ea typeface="Arial"/>
                <a:cs typeface="Arial"/>
                <a:sym typeface="Arial"/>
              </a:rPr>
              <a:t>Law Enforcement | Golden, Lakewood PD, Jefferson County Sheriff's</a:t>
            </a:r>
            <a:endParaRPr b="0" i="0" sz="2400" u="none" cap="none" strike="noStrike">
              <a:solidFill>
                <a:srgbClr val="889FC7"/>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2400"/>
              <a:buFont typeface="Arial"/>
              <a:buNone/>
            </a:pPr>
            <a:r>
              <a:rPr b="0" i="0" lang="en-US" sz="2400" u="none" cap="none" strike="noStrike">
                <a:solidFill>
                  <a:srgbClr val="889FC7"/>
                </a:solidFill>
                <a:latin typeface="Arial"/>
                <a:ea typeface="Arial"/>
                <a:cs typeface="Arial"/>
                <a:sym typeface="Arial"/>
              </a:rPr>
              <a:t>Courts: Jefferson County Courts</a:t>
            </a:r>
            <a:endParaRPr b="0" i="0" sz="2400" u="none" cap="none" strike="noStrike">
              <a:solidFill>
                <a:srgbClr val="889FC7"/>
              </a:solidFill>
              <a:latin typeface="Arial"/>
              <a:ea typeface="Arial"/>
              <a:cs typeface="Arial"/>
              <a:sym typeface="Arial"/>
            </a:endParaRPr>
          </a:p>
          <a:p>
            <a:pPr indent="-381000" lvl="1" marL="914400" marR="0" rtl="0" algn="l">
              <a:lnSpc>
                <a:spcPct val="90000"/>
              </a:lnSpc>
              <a:spcBef>
                <a:spcPts val="1000"/>
              </a:spcBef>
              <a:spcAft>
                <a:spcPts val="1000"/>
              </a:spcAft>
              <a:buClr>
                <a:srgbClr val="889FC7"/>
              </a:buClr>
              <a:buSzPts val="2400"/>
              <a:buFont typeface="Arial"/>
              <a:buChar char="•"/>
            </a:pPr>
            <a:r>
              <a:rPr b="0" i="0" lang="en-US" sz="2400" u="none" cap="none" strike="noStrike">
                <a:solidFill>
                  <a:srgbClr val="889FC7"/>
                </a:solidFill>
                <a:latin typeface="Arial"/>
                <a:ea typeface="Arial"/>
                <a:cs typeface="Arial"/>
                <a:sym typeface="Arial"/>
              </a:rPr>
              <a:t>Civil Protection Orders</a:t>
            </a:r>
            <a:endParaRPr b="0" i="0" sz="2400" u="none" cap="none" strike="noStrike">
              <a:solidFill>
                <a:srgbClr val="889FC7"/>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52"/>
          <p:cNvSpPr txBox="1"/>
          <p:nvPr>
            <p:ph idx="1" type="body"/>
          </p:nvPr>
        </p:nvSpPr>
        <p:spPr>
          <a:xfrm>
            <a:off x="1540515" y="50013"/>
            <a:ext cx="9503569" cy="775566"/>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92A2BD"/>
              </a:buClr>
              <a:buSzPts val="4000"/>
              <a:buNone/>
            </a:pPr>
            <a:r>
              <a:rPr lang="en-US" sz="4000">
                <a:solidFill>
                  <a:srgbClr val="92A2BD"/>
                </a:solidFill>
              </a:rPr>
              <a:t>National Resources </a:t>
            </a:r>
            <a:endParaRPr/>
          </a:p>
        </p:txBody>
      </p:sp>
      <p:sp>
        <p:nvSpPr>
          <p:cNvPr id="824" name="Google Shape;824;p52"/>
          <p:cNvSpPr/>
          <p:nvPr/>
        </p:nvSpPr>
        <p:spPr>
          <a:xfrm>
            <a:off x="117987" y="825579"/>
            <a:ext cx="11845819" cy="57861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DD5F36"/>
                </a:solidFill>
                <a:latin typeface="Avenir"/>
                <a:ea typeface="Avenir"/>
                <a:cs typeface="Avenir"/>
                <a:sym typeface="Avenir"/>
              </a:rPr>
              <a:t>LOVE IS RESPECT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venir"/>
                <a:ea typeface="Avenir"/>
                <a:cs typeface="Avenir"/>
                <a:sym typeface="Avenir"/>
              </a:rPr>
              <a:t>www.LoveIsRespect.org | 1-866-331-9474 or 1-866-331-8453 | text “loveis” to 22522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venir"/>
                <a:ea typeface="Avenir"/>
                <a:cs typeface="Avenir"/>
                <a:sym typeface="Avenir"/>
              </a:rPr>
              <a:t>Contact LoveIsRespect if you want to talk to someone, need advice about your relationship or a loved one’s relationship, or if you have legal questions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E57064"/>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DD5F36"/>
                </a:solidFill>
                <a:latin typeface="Avenir"/>
                <a:ea typeface="Avenir"/>
                <a:cs typeface="Avenir"/>
                <a:sym typeface="Avenir"/>
              </a:rPr>
              <a:t>NATIONAL DOMESTIC VIOLENCE HOTLINE </a:t>
            </a:r>
            <a:endParaRPr b="1" i="0" sz="1800" u="none" cap="none" strike="noStrike">
              <a:solidFill>
                <a:srgbClr val="DD5F3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venir"/>
                <a:ea typeface="Avenir"/>
                <a:cs typeface="Avenir"/>
                <a:sym typeface="Avenir"/>
              </a:rPr>
              <a:t>1-800-799-SAFE (7233) | www.thehotline.org </a:t>
            </a:r>
            <a:endParaRPr b="1" i="0" sz="18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venir"/>
                <a:ea typeface="Avenir"/>
                <a:cs typeface="Avenir"/>
                <a:sym typeface="Avenir"/>
              </a:rPr>
              <a:t>NDV Hotline provides lifesaving tools and immediate support to enable victims to find safety and live lives free of abuse. Call if you would like more resources or information, or if you are questioning unhealthy aspects of your relationship. On the website, you can also find a helpful chat feature in English and Spanish. </a:t>
            </a:r>
            <a:endParaRPr b="0" i="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DD5F36"/>
                </a:solidFill>
                <a:latin typeface="Avenir"/>
                <a:ea typeface="Avenir"/>
                <a:cs typeface="Avenir"/>
                <a:sym typeface="Avenir"/>
              </a:rPr>
              <a:t>NATIONAL SEXUAL ASSAULT HOTLINE </a:t>
            </a:r>
            <a:endParaRPr b="1" i="0" sz="1800" u="none" cap="none" strike="noStrike">
              <a:solidFill>
                <a:srgbClr val="DD5F3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venir"/>
                <a:ea typeface="Avenir"/>
                <a:cs typeface="Avenir"/>
                <a:sym typeface="Avenir"/>
              </a:rPr>
              <a:t>1-800-656-HOPE | www.rainn.org </a:t>
            </a:r>
            <a:endParaRPr b="1" i="0" sz="18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venir"/>
                <a:ea typeface="Avenir"/>
                <a:cs typeface="Avenir"/>
                <a:sym typeface="Avenir"/>
              </a:rPr>
              <a:t>The National Sexual Assault Hotline provides basic information for victims or friends/family of victims, short-term crisis intervention and support, answers to questions about recovering from sexual assault, and resources to assist with the reporting process via hotline or chat.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E57064"/>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DD5F36"/>
                </a:solidFill>
                <a:latin typeface="Avenir"/>
                <a:ea typeface="Avenir"/>
                <a:cs typeface="Avenir"/>
                <a:sym typeface="Avenir"/>
              </a:rPr>
              <a:t>THE TREVOR PROJECT </a:t>
            </a:r>
            <a:endParaRPr b="1" i="0" sz="1800" u="none" cap="none" strike="noStrike">
              <a:solidFill>
                <a:srgbClr val="DD5F3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venir"/>
                <a:ea typeface="Avenir"/>
                <a:cs typeface="Avenir"/>
                <a:sym typeface="Avenir"/>
              </a:rPr>
              <a:t>www.thetrevorproject.org/ | 1-866-488-7386 </a:t>
            </a:r>
            <a:endParaRPr b="1" i="0" sz="18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venir"/>
                <a:ea typeface="Avenir"/>
                <a:cs typeface="Avenir"/>
                <a:sym typeface="Avenir"/>
              </a:rPr>
              <a:t>The Trevor Project is the leading national organization providing crisis intervention and suicide prevention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venir"/>
                <a:ea typeface="Avenir"/>
                <a:cs typeface="Avenir"/>
                <a:sym typeface="Avenir"/>
              </a:rPr>
              <a:t>services to lesbian, gay, bisexual, transgender and questioning (LGBTQ) young people.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g2a8442e97b9_0_231"/>
          <p:cNvSpPr txBox="1"/>
          <p:nvPr>
            <p:ph idx="1" type="body"/>
          </p:nvPr>
        </p:nvSpPr>
        <p:spPr>
          <a:xfrm>
            <a:off x="353758" y="2685256"/>
            <a:ext cx="11496900" cy="1487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Trauma Responder Impact</a:t>
            </a:r>
            <a:endParaRPr/>
          </a:p>
        </p:txBody>
      </p:sp>
      <p:sp>
        <p:nvSpPr>
          <p:cNvPr id="831" name="Google Shape;831;g2a8442e97b9_0_231"/>
          <p:cNvSpPr txBox="1"/>
          <p:nvPr>
            <p:ph idx="2" type="body"/>
          </p:nvPr>
        </p:nvSpPr>
        <p:spPr>
          <a:xfrm>
            <a:off x="353758" y="4171950"/>
            <a:ext cx="11496900" cy="558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rgbClr val="98D8E3"/>
                </a:solidFill>
              </a:rPr>
              <a:t>Indirect Trauma and Vicarious Trauma</a:t>
            </a:r>
            <a:endParaRPr>
              <a:solidFill>
                <a:srgbClr val="98D8E3"/>
              </a:solidFill>
            </a:endParaRPr>
          </a:p>
        </p:txBody>
      </p:sp>
      <p:sp>
        <p:nvSpPr>
          <p:cNvPr id="832" name="Google Shape;832;g2a8442e97b9_0_231"/>
          <p:cNvSpPr txBox="1"/>
          <p:nvPr>
            <p:ph idx="3" type="body"/>
          </p:nvPr>
        </p:nvSpPr>
        <p:spPr>
          <a:xfrm>
            <a:off x="10144125" y="6546850"/>
            <a:ext cx="1943100" cy="219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g2a8442e97b9_0_333"/>
          <p:cNvSpPr txBox="1"/>
          <p:nvPr>
            <p:ph idx="1" type="body"/>
          </p:nvPr>
        </p:nvSpPr>
        <p:spPr>
          <a:xfrm>
            <a:off x="733200" y="3370075"/>
            <a:ext cx="9682200" cy="954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sz="5000"/>
              <a:t>Vicarious Trauma</a:t>
            </a:r>
            <a:endParaRPr b="0" sz="5000"/>
          </a:p>
        </p:txBody>
      </p:sp>
      <p:sp>
        <p:nvSpPr>
          <p:cNvPr id="839" name="Google Shape;839;g2a8442e97b9_0_333"/>
          <p:cNvSpPr txBox="1"/>
          <p:nvPr>
            <p:ph idx="2" type="body"/>
          </p:nvPr>
        </p:nvSpPr>
        <p:spPr>
          <a:xfrm>
            <a:off x="733200" y="1134225"/>
            <a:ext cx="10725600" cy="2020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i="1" lang="en-US" sz="2200">
                <a:solidFill>
                  <a:srgbClr val="879EC3"/>
                </a:solidFill>
              </a:rPr>
              <a:t>The emotional impact, typically transient in nature, that results from indirect exposure to a traumatic event or situation</a:t>
            </a:r>
            <a:endParaRPr i="1" sz="2200">
              <a:solidFill>
                <a:srgbClr val="879EC3"/>
              </a:solidFill>
            </a:endParaRPr>
          </a:p>
          <a:p>
            <a:pPr indent="-342900" lvl="0" marL="457200" rtl="0" algn="l">
              <a:lnSpc>
                <a:spcPct val="90000"/>
              </a:lnSpc>
              <a:spcBef>
                <a:spcPts val="0"/>
              </a:spcBef>
              <a:spcAft>
                <a:spcPts val="0"/>
              </a:spcAft>
              <a:buClr>
                <a:srgbClr val="879EC3"/>
              </a:buClr>
              <a:buSzPts val="1800"/>
              <a:buChar char="●"/>
            </a:pPr>
            <a:r>
              <a:rPr i="1" lang="en-US" sz="2200">
                <a:solidFill>
                  <a:srgbClr val="879EC3"/>
                </a:solidFill>
              </a:rPr>
              <a:t>Witnessing a trauma event</a:t>
            </a:r>
            <a:endParaRPr i="1" sz="2200">
              <a:solidFill>
                <a:srgbClr val="879EC3"/>
              </a:solidFill>
            </a:endParaRPr>
          </a:p>
          <a:p>
            <a:pPr indent="-342900" lvl="0" marL="457200" rtl="0" algn="l">
              <a:lnSpc>
                <a:spcPct val="90000"/>
              </a:lnSpc>
              <a:spcBef>
                <a:spcPts val="0"/>
              </a:spcBef>
              <a:spcAft>
                <a:spcPts val="0"/>
              </a:spcAft>
              <a:buClr>
                <a:srgbClr val="879EC3"/>
              </a:buClr>
              <a:buSzPts val="1800"/>
              <a:buChar char="●"/>
            </a:pPr>
            <a:r>
              <a:rPr i="1" lang="en-US" sz="2200">
                <a:solidFill>
                  <a:srgbClr val="879EC3"/>
                </a:solidFill>
              </a:rPr>
              <a:t>Professional exposure to traumatic content</a:t>
            </a:r>
            <a:endParaRPr i="1" sz="2200">
              <a:solidFill>
                <a:srgbClr val="879EC3"/>
              </a:solidFill>
            </a:endParaRPr>
          </a:p>
          <a:p>
            <a:pPr indent="-342900" lvl="0" marL="457200" rtl="0" algn="l">
              <a:lnSpc>
                <a:spcPct val="90000"/>
              </a:lnSpc>
              <a:spcBef>
                <a:spcPts val="0"/>
              </a:spcBef>
              <a:spcAft>
                <a:spcPts val="0"/>
              </a:spcAft>
              <a:buClr>
                <a:srgbClr val="879EC3"/>
              </a:buClr>
              <a:buSzPts val="1800"/>
              <a:buChar char="●"/>
            </a:pPr>
            <a:r>
              <a:rPr i="1" lang="en-US" sz="2200">
                <a:solidFill>
                  <a:srgbClr val="879EC3"/>
                </a:solidFill>
              </a:rPr>
              <a:t>Short-term support of a survivor of trauma</a:t>
            </a:r>
            <a:endParaRPr i="1" sz="2200">
              <a:solidFill>
                <a:srgbClr val="879EC3"/>
              </a:solidFill>
            </a:endParaRPr>
          </a:p>
          <a:p>
            <a:pPr indent="0" lvl="0" marL="0" rtl="0" algn="l">
              <a:lnSpc>
                <a:spcPct val="100000"/>
              </a:lnSpc>
              <a:spcBef>
                <a:spcPts val="0"/>
              </a:spcBef>
              <a:spcAft>
                <a:spcPts val="0"/>
              </a:spcAft>
              <a:buSzPts val="1400"/>
              <a:buNone/>
            </a:pPr>
            <a:r>
              <a:t/>
            </a:r>
            <a:endParaRPr sz="2200">
              <a:solidFill>
                <a:srgbClr val="879EC3"/>
              </a:solidFill>
            </a:endParaRPr>
          </a:p>
        </p:txBody>
      </p:sp>
      <p:sp>
        <p:nvSpPr>
          <p:cNvPr id="840" name="Google Shape;840;g2a8442e97b9_0_333"/>
          <p:cNvSpPr txBox="1"/>
          <p:nvPr/>
        </p:nvSpPr>
        <p:spPr>
          <a:xfrm>
            <a:off x="733200" y="179925"/>
            <a:ext cx="8976000" cy="95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0"/>
              <a:buFont typeface="Arial"/>
              <a:buNone/>
            </a:pPr>
            <a:r>
              <a:rPr b="0" i="0" lang="en-US" sz="5000" u="none" cap="none" strike="noStrike">
                <a:solidFill>
                  <a:srgbClr val="21314D"/>
                </a:solidFill>
                <a:latin typeface="Arial Black"/>
                <a:ea typeface="Arial Black"/>
                <a:cs typeface="Arial Black"/>
                <a:sym typeface="Arial Black"/>
              </a:rPr>
              <a:t>Indirect Trauma</a:t>
            </a:r>
            <a:endParaRPr b="0" i="0" sz="5000" u="none" cap="none" strike="noStrike">
              <a:solidFill>
                <a:srgbClr val="21314D"/>
              </a:solidFill>
              <a:latin typeface="Arial Black"/>
              <a:ea typeface="Arial Black"/>
              <a:cs typeface="Arial Black"/>
              <a:sym typeface="Arial Black"/>
            </a:endParaRPr>
          </a:p>
        </p:txBody>
      </p:sp>
      <p:sp>
        <p:nvSpPr>
          <p:cNvPr id="841" name="Google Shape;841;g2a8442e97b9_0_333"/>
          <p:cNvSpPr txBox="1"/>
          <p:nvPr/>
        </p:nvSpPr>
        <p:spPr>
          <a:xfrm>
            <a:off x="733200" y="4324375"/>
            <a:ext cx="10725600" cy="20133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200"/>
              <a:buFont typeface="Arial"/>
              <a:buNone/>
            </a:pPr>
            <a:r>
              <a:rPr b="1" i="1" lang="en-US" sz="2200" u="none" cap="none" strike="noStrike">
                <a:solidFill>
                  <a:srgbClr val="879EC3"/>
                </a:solidFill>
                <a:latin typeface="Courier New"/>
                <a:ea typeface="Courier New"/>
                <a:cs typeface="Courier New"/>
                <a:sym typeface="Courier New"/>
              </a:rPr>
              <a:t>The emotional residue of exposure that “helpers” have from working with people as they are hearing their trauma stories and become witnesses to the pain, fear, and terror that trauma survivors have endured.</a:t>
            </a:r>
            <a:endParaRPr b="1" i="1" sz="2200" u="none" cap="none" strike="noStrike">
              <a:solidFill>
                <a:srgbClr val="879EC3"/>
              </a:solidFill>
              <a:latin typeface="Courier New"/>
              <a:ea typeface="Courier New"/>
              <a:cs typeface="Courier New"/>
              <a:sym typeface="Courier New"/>
            </a:endParaRPr>
          </a:p>
          <a:p>
            <a:pPr indent="-368300" lvl="0" marL="457200" marR="0" rtl="0" algn="l">
              <a:lnSpc>
                <a:spcPct val="90000"/>
              </a:lnSpc>
              <a:spcBef>
                <a:spcPts val="0"/>
              </a:spcBef>
              <a:spcAft>
                <a:spcPts val="0"/>
              </a:spcAft>
              <a:buClr>
                <a:srgbClr val="879EC3"/>
              </a:buClr>
              <a:buSzPts val="2200"/>
              <a:buFont typeface="Courier New"/>
              <a:buChar char="●"/>
            </a:pPr>
            <a:r>
              <a:rPr b="1" i="1" lang="en-US" sz="2200" u="none" cap="none" strike="noStrike">
                <a:solidFill>
                  <a:srgbClr val="879EC3"/>
                </a:solidFill>
                <a:latin typeface="Courier New"/>
                <a:ea typeface="Courier New"/>
                <a:cs typeface="Courier New"/>
                <a:sym typeface="Courier New"/>
              </a:rPr>
              <a:t>Prolonged with physical, emotional, behavioral, and workplace symptoms</a:t>
            </a:r>
            <a:endParaRPr b="1" i="1" sz="2200" u="none" cap="none" strike="noStrike">
              <a:solidFill>
                <a:srgbClr val="879EC3"/>
              </a:solidFill>
              <a:latin typeface="Courier New"/>
              <a:ea typeface="Courier New"/>
              <a:cs typeface="Courier New"/>
              <a:sym typeface="Courier New"/>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63"/>
          <p:cNvSpPr txBox="1"/>
          <p:nvPr>
            <p:ph idx="1" type="subTitle"/>
          </p:nvPr>
        </p:nvSpPr>
        <p:spPr>
          <a:xfrm>
            <a:off x="889568" y="2653578"/>
            <a:ext cx="9144000" cy="1655762"/>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4000"/>
              <a:buNone/>
            </a:pPr>
            <a:r>
              <a:rPr lang="en-US"/>
              <a:t>Compassionate survivor response with the framework of campus mandatory reporting</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g28e69fe94d9_0_0"/>
          <p:cNvSpPr txBox="1"/>
          <p:nvPr>
            <p:ph idx="1" type="body"/>
          </p:nvPr>
        </p:nvSpPr>
        <p:spPr>
          <a:xfrm>
            <a:off x="1010571" y="1754982"/>
            <a:ext cx="9565500" cy="2913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0000"/>
              <a:buNone/>
            </a:pPr>
            <a:r>
              <a:rPr lang="en-US">
                <a:latin typeface="Arial Black"/>
                <a:ea typeface="Arial Black"/>
                <a:cs typeface="Arial Black"/>
                <a:sym typeface="Arial Black"/>
              </a:rPr>
              <a:t>Break</a:t>
            </a:r>
            <a:endParaRPr>
              <a:latin typeface="Arial Black"/>
              <a:ea typeface="Arial Black"/>
              <a:cs typeface="Arial Black"/>
              <a:sym typeface="Arial Black"/>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5" name="Shape 365"/>
        <p:cNvGrpSpPr/>
        <p:nvPr/>
      </p:nvGrpSpPr>
      <p:grpSpPr>
        <a:xfrm>
          <a:off x="0" y="0"/>
          <a:ext cx="0" cy="0"/>
          <a:chOff x="0" y="0"/>
          <a:chExt cx="0" cy="0"/>
        </a:xfrm>
      </p:grpSpPr>
      <p:sp>
        <p:nvSpPr>
          <p:cNvPr id="366" name="Google Shape;366;p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7" name="Google Shape;367;p5"/>
          <p:cNvSpPr txBox="1"/>
          <p:nvPr>
            <p:ph type="title"/>
          </p:nvPr>
        </p:nvSpPr>
        <p:spPr>
          <a:xfrm>
            <a:off x="640080" y="325369"/>
            <a:ext cx="4368602" cy="195684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1314D"/>
              </a:buClr>
              <a:buSzPts val="5400"/>
              <a:buFont typeface="Montserrat Medium"/>
              <a:buNone/>
            </a:pPr>
            <a:r>
              <a:rPr lang="en-US" sz="5400">
                <a:solidFill>
                  <a:srgbClr val="21314D"/>
                </a:solidFill>
                <a:latin typeface="Arial"/>
                <a:ea typeface="Arial"/>
                <a:cs typeface="Arial"/>
                <a:sym typeface="Arial"/>
              </a:rPr>
              <a:t>But first…</a:t>
            </a:r>
            <a:endParaRPr sz="5400">
              <a:solidFill>
                <a:srgbClr val="21314D"/>
              </a:solidFill>
              <a:latin typeface="Arial"/>
              <a:ea typeface="Arial"/>
              <a:cs typeface="Arial"/>
              <a:sym typeface="Arial"/>
            </a:endParaRPr>
          </a:p>
        </p:txBody>
      </p:sp>
      <p:sp>
        <p:nvSpPr>
          <p:cNvPr id="368" name="Google Shape;368;p5"/>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9" name="Google Shape;369;p5"/>
          <p:cNvSpPr txBox="1"/>
          <p:nvPr>
            <p:ph idx="1" type="body"/>
          </p:nvPr>
        </p:nvSpPr>
        <p:spPr>
          <a:xfrm>
            <a:off x="640080" y="2872899"/>
            <a:ext cx="4243589" cy="3320668"/>
          </a:xfrm>
          <a:prstGeom prst="rect">
            <a:avLst/>
          </a:prstGeom>
          <a:noFill/>
          <a:ln>
            <a:noFill/>
          </a:ln>
        </p:spPr>
        <p:txBody>
          <a:bodyPr anchorCtr="0" anchor="t" bIns="45700" lIns="91425" spcFirstLastPara="1" rIns="91425" wrap="square" tIns="45700">
            <a:normAutofit/>
          </a:bodyPr>
          <a:lstStyle/>
          <a:p>
            <a:pPr indent="139700" lvl="0" marL="0" rtl="0" algn="l">
              <a:lnSpc>
                <a:spcPct val="90000"/>
              </a:lnSpc>
              <a:spcBef>
                <a:spcPts val="0"/>
              </a:spcBef>
              <a:spcAft>
                <a:spcPts val="0"/>
              </a:spcAft>
              <a:buClr>
                <a:schemeClr val="lt1"/>
              </a:buClr>
              <a:buSzPts val="2200"/>
              <a:buFont typeface="Arial"/>
              <a:buNone/>
            </a:pPr>
            <a:r>
              <a:t/>
            </a:r>
            <a:endParaRPr sz="2200">
              <a:solidFill>
                <a:srgbClr val="21314D"/>
              </a:solidFill>
            </a:endParaRPr>
          </a:p>
          <a:p>
            <a:pPr indent="0" lvl="0" marL="0" rtl="0" algn="l">
              <a:lnSpc>
                <a:spcPct val="90000"/>
              </a:lnSpc>
              <a:spcBef>
                <a:spcPts val="600"/>
              </a:spcBef>
              <a:spcAft>
                <a:spcPts val="0"/>
              </a:spcAft>
              <a:buClr>
                <a:srgbClr val="21314D"/>
              </a:buClr>
              <a:buSzPts val="2400"/>
              <a:buNone/>
            </a:pPr>
            <a:r>
              <a:rPr lang="en-US" sz="2400">
                <a:solidFill>
                  <a:srgbClr val="21314D"/>
                </a:solidFill>
              </a:rPr>
              <a:t>This topic can be difficult to talk about… so take care of yourself.</a:t>
            </a:r>
            <a:endParaRPr sz="2400">
              <a:solidFill>
                <a:srgbClr val="21314D"/>
              </a:solidFill>
            </a:endParaRPr>
          </a:p>
          <a:p>
            <a:pPr indent="0" lvl="0" marL="0" rtl="0" algn="l">
              <a:lnSpc>
                <a:spcPct val="90000"/>
              </a:lnSpc>
              <a:spcBef>
                <a:spcPts val="2200"/>
              </a:spcBef>
              <a:spcAft>
                <a:spcPts val="0"/>
              </a:spcAft>
              <a:buClr>
                <a:srgbClr val="21314D"/>
              </a:buClr>
              <a:buSzPts val="2400"/>
              <a:buNone/>
            </a:pPr>
            <a:r>
              <a:rPr lang="en-US" sz="2400">
                <a:solidFill>
                  <a:srgbClr val="21314D"/>
                </a:solidFill>
              </a:rPr>
              <a:t>This topic is complex… so let’s come from a place of honesty and compassion.</a:t>
            </a:r>
            <a:endParaRPr sz="2400">
              <a:solidFill>
                <a:srgbClr val="21314D"/>
              </a:solidFill>
            </a:endParaRPr>
          </a:p>
        </p:txBody>
      </p:sp>
      <p:pic>
        <p:nvPicPr>
          <p:cNvPr descr="A picture containing snow, outdoor, sky, nature&#10;&#10;Description automatically generated" id="370" name="Google Shape;370;p5"/>
          <p:cNvPicPr preferRelativeResize="0"/>
          <p:nvPr>
            <p:ph idx="2" type="pic"/>
          </p:nvPr>
        </p:nvPicPr>
        <p:blipFill rotWithShape="1">
          <a:blip r:embed="rId3">
            <a:alphaModFix/>
          </a:blip>
          <a:srcRect b="0" l="16574" r="16574" t="0"/>
          <a:stretch/>
        </p:blipFill>
        <p:spPr>
          <a:xfrm>
            <a:off x="5311702" y="10"/>
            <a:ext cx="6878775" cy="685799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53"/>
          <p:cNvSpPr txBox="1"/>
          <p:nvPr/>
        </p:nvSpPr>
        <p:spPr>
          <a:xfrm>
            <a:off x="7188052" y="1783959"/>
            <a:ext cx="4087306" cy="2889114"/>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70"/>
              <a:buFont typeface="Arial"/>
              <a:buNone/>
            </a:pPr>
            <a:r>
              <a:rPr b="1" i="0" lang="en-US" sz="3070" u="none" cap="none" strike="noStrike">
                <a:solidFill>
                  <a:schemeClr val="lt1"/>
                </a:solidFill>
                <a:latin typeface="Arial"/>
                <a:ea typeface="Arial"/>
                <a:cs typeface="Arial"/>
                <a:sym typeface="Arial"/>
              </a:rPr>
              <a:t>Office for Institutional Equity Policies, Mandatory Reporting, and Supportive Measures </a:t>
            </a:r>
            <a:endParaRPr b="0" i="0" sz="870" u="none" cap="none" strike="noStrike">
              <a:solidFill>
                <a:srgbClr val="000000"/>
              </a:solidFill>
              <a:latin typeface="Arial"/>
              <a:ea typeface="Arial"/>
              <a:cs typeface="Arial"/>
              <a:sym typeface="Arial"/>
            </a:endParaRPr>
          </a:p>
        </p:txBody>
      </p:sp>
      <p:pic>
        <p:nvPicPr>
          <p:cNvPr id="860" name="Google Shape;860;p53"/>
          <p:cNvPicPr preferRelativeResize="0"/>
          <p:nvPr/>
        </p:nvPicPr>
        <p:blipFill rotWithShape="1">
          <a:blip r:embed="rId3">
            <a:alphaModFix/>
          </a:blip>
          <a:srcRect b="0" l="10799" r="10799" t="0"/>
          <a:stretch/>
        </p:blipFill>
        <p:spPr>
          <a:xfrm>
            <a:off x="1" y="2"/>
            <a:ext cx="6639398" cy="5644340"/>
          </a:xfrm>
          <a:custGeom>
            <a:rect b="b" l="l" r="r" t="t"/>
            <a:pathLst>
              <a:path extrusionOk="0" h="4984915" w="5863721">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54"/>
          <p:cNvSpPr txBox="1"/>
          <p:nvPr>
            <p:ph idx="1" type="subTitle"/>
          </p:nvPr>
        </p:nvSpPr>
        <p:spPr>
          <a:xfrm>
            <a:off x="189200" y="3668004"/>
            <a:ext cx="11964900" cy="1871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3200"/>
              <a:buNone/>
            </a:pPr>
            <a:r>
              <a:rPr lang="en-US" sz="3200">
                <a:latin typeface="Calibri"/>
                <a:ea typeface="Calibri"/>
                <a:cs typeface="Calibri"/>
                <a:sym typeface="Calibri"/>
              </a:rPr>
              <a:t>Carole Goddard | Title IX Coordinator, Director</a:t>
            </a:r>
            <a:br>
              <a:rPr lang="en-US" sz="3200">
                <a:latin typeface="Calibri"/>
                <a:ea typeface="Calibri"/>
                <a:cs typeface="Calibri"/>
                <a:sym typeface="Calibri"/>
              </a:rPr>
            </a:br>
            <a:r>
              <a:rPr lang="en-US" sz="3200">
                <a:latin typeface="Calibri"/>
                <a:ea typeface="Calibri"/>
                <a:cs typeface="Calibri"/>
                <a:sym typeface="Calibri"/>
              </a:rPr>
              <a:t>Kristin Moulton</a:t>
            </a:r>
            <a:r>
              <a:rPr b="1" lang="en-US" sz="3200">
                <a:latin typeface="Calibri"/>
                <a:ea typeface="Calibri"/>
                <a:cs typeface="Calibri"/>
                <a:sym typeface="Calibri"/>
              </a:rPr>
              <a:t> </a:t>
            </a:r>
            <a:r>
              <a:rPr lang="en-US" sz="3200">
                <a:latin typeface="Calibri"/>
                <a:ea typeface="Calibri"/>
                <a:cs typeface="Calibri"/>
                <a:sym typeface="Calibri"/>
              </a:rPr>
              <a:t>|  Assistant Director</a:t>
            </a:r>
            <a:endParaRPr sz="3200">
              <a:latin typeface="Calibri"/>
              <a:ea typeface="Calibri"/>
              <a:cs typeface="Calibri"/>
              <a:sym typeface="Calibri"/>
            </a:endParaRPr>
          </a:p>
          <a:p>
            <a:pPr indent="0" lvl="0" marL="0" rtl="0" algn="l">
              <a:lnSpc>
                <a:spcPct val="100000"/>
              </a:lnSpc>
              <a:spcBef>
                <a:spcPts val="0"/>
              </a:spcBef>
              <a:spcAft>
                <a:spcPts val="0"/>
              </a:spcAft>
              <a:buClr>
                <a:schemeClr val="lt1"/>
              </a:buClr>
              <a:buSzPts val="3200"/>
              <a:buNone/>
            </a:pPr>
            <a:r>
              <a:rPr lang="en-US" sz="3200">
                <a:latin typeface="Calibri"/>
                <a:ea typeface="Calibri"/>
                <a:cs typeface="Calibri"/>
                <a:sym typeface="Calibri"/>
              </a:rPr>
              <a:t>Program Director |  Tammy Curry</a:t>
            </a:r>
            <a:endParaRPr sz="3200">
              <a:latin typeface="Calibri"/>
              <a:ea typeface="Calibri"/>
              <a:cs typeface="Calibri"/>
              <a:sym typeface="Calibri"/>
            </a:endParaRPr>
          </a:p>
        </p:txBody>
      </p:sp>
      <p:pic>
        <p:nvPicPr>
          <p:cNvPr id="867" name="Google Shape;867;p54"/>
          <p:cNvPicPr preferRelativeResize="0"/>
          <p:nvPr/>
        </p:nvPicPr>
        <p:blipFill rotWithShape="1">
          <a:blip r:embed="rId3">
            <a:alphaModFix/>
          </a:blip>
          <a:srcRect b="0" l="0" r="53872" t="0"/>
          <a:stretch/>
        </p:blipFill>
        <p:spPr>
          <a:xfrm>
            <a:off x="189194" y="1175422"/>
            <a:ext cx="4639793" cy="1656678"/>
          </a:xfrm>
          <a:prstGeom prst="rect">
            <a:avLst/>
          </a:prstGeom>
          <a:noFill/>
          <a:ln>
            <a:noFill/>
          </a:ln>
        </p:spPr>
      </p:pic>
      <p:sp>
        <p:nvSpPr>
          <p:cNvPr id="868" name="Google Shape;868;p54"/>
          <p:cNvSpPr txBox="1"/>
          <p:nvPr/>
        </p:nvSpPr>
        <p:spPr>
          <a:xfrm>
            <a:off x="4828987" y="1588262"/>
            <a:ext cx="7818352"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600"/>
              <a:buFont typeface="Arial"/>
              <a:buNone/>
            </a:pPr>
            <a:r>
              <a:rPr b="0" i="0" lang="en-US" sz="4600" u="none" cap="none" strike="noStrike">
                <a:solidFill>
                  <a:schemeClr val="lt1"/>
                </a:solidFill>
                <a:latin typeface="Montserrat Medium"/>
                <a:ea typeface="Montserrat Medium"/>
                <a:cs typeface="Montserrat Medium"/>
                <a:sym typeface="Montserrat Medium"/>
              </a:rPr>
              <a:t>Office for Institutional Equity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55"/>
          <p:cNvSpPr txBox="1"/>
          <p:nvPr>
            <p:ph idx="1" type="subTitle"/>
          </p:nvPr>
        </p:nvSpPr>
        <p:spPr>
          <a:xfrm>
            <a:off x="1067200" y="394951"/>
            <a:ext cx="10493100" cy="6007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Clr>
                <a:schemeClr val="dk1"/>
              </a:buClr>
              <a:buSzPts val="1100"/>
              <a:buFont typeface="Arial"/>
              <a:buNone/>
            </a:pPr>
            <a:r>
              <a:rPr lang="en-US" sz="2600">
                <a:latin typeface="Arial"/>
                <a:ea typeface="Arial"/>
                <a:cs typeface="Arial"/>
                <a:sym typeface="Arial"/>
              </a:rPr>
              <a:t>The </a:t>
            </a:r>
            <a:r>
              <a:rPr b="1" lang="en-US" sz="2600">
                <a:latin typeface="Arial"/>
                <a:ea typeface="Arial"/>
                <a:cs typeface="Arial"/>
                <a:sym typeface="Arial"/>
              </a:rPr>
              <a:t>Office for Institutional Equity </a:t>
            </a:r>
            <a:r>
              <a:rPr lang="en-US" sz="2600">
                <a:latin typeface="Arial"/>
                <a:ea typeface="Arial"/>
                <a:cs typeface="Arial"/>
                <a:sym typeface="Arial"/>
              </a:rPr>
              <a:t>utilizes fair and unbiased processes for addressing reports of discrimination and harassment.  We manage: </a:t>
            </a:r>
            <a:endParaRPr sz="2600">
              <a:latin typeface="Arial"/>
              <a:ea typeface="Arial"/>
              <a:cs typeface="Arial"/>
              <a:sym typeface="Arial"/>
            </a:endParaRPr>
          </a:p>
          <a:p>
            <a:pPr indent="-12700" lvl="0" marL="12700" rtl="0" algn="l">
              <a:lnSpc>
                <a:spcPct val="115000"/>
              </a:lnSpc>
              <a:spcBef>
                <a:spcPts val="0"/>
              </a:spcBef>
              <a:spcAft>
                <a:spcPts val="0"/>
              </a:spcAft>
              <a:buClr>
                <a:schemeClr val="dk1"/>
              </a:buClr>
              <a:buSzPts val="1100"/>
              <a:buFont typeface="Arial"/>
              <a:buNone/>
            </a:pPr>
            <a:r>
              <a:rPr lang="en-US" sz="2200">
                <a:latin typeface="Arial"/>
                <a:ea typeface="Arial"/>
                <a:cs typeface="Arial"/>
                <a:sym typeface="Arial"/>
              </a:rPr>
              <a:t>•Complaints and Investigations</a:t>
            </a:r>
            <a:endParaRPr sz="2200">
              <a:latin typeface="Arial"/>
              <a:ea typeface="Arial"/>
              <a:cs typeface="Arial"/>
              <a:sym typeface="Arial"/>
            </a:endParaRPr>
          </a:p>
          <a:p>
            <a:pPr indent="-12700" lvl="0" marL="12700" rtl="0" algn="l">
              <a:lnSpc>
                <a:spcPct val="115000"/>
              </a:lnSpc>
              <a:spcBef>
                <a:spcPts val="0"/>
              </a:spcBef>
              <a:spcAft>
                <a:spcPts val="0"/>
              </a:spcAft>
              <a:buClr>
                <a:schemeClr val="dk1"/>
              </a:buClr>
              <a:buSzPts val="1100"/>
              <a:buFont typeface="Arial"/>
              <a:buNone/>
            </a:pPr>
            <a:r>
              <a:rPr lang="en-US" sz="2200">
                <a:latin typeface="Arial"/>
                <a:ea typeface="Arial"/>
                <a:cs typeface="Arial"/>
                <a:sym typeface="Arial"/>
              </a:rPr>
              <a:t>•Supportive measures, and </a:t>
            </a:r>
            <a:endParaRPr sz="2200">
              <a:latin typeface="Arial"/>
              <a:ea typeface="Arial"/>
              <a:cs typeface="Arial"/>
              <a:sym typeface="Arial"/>
            </a:endParaRPr>
          </a:p>
          <a:p>
            <a:pPr indent="-12700" lvl="0" marL="12700" rtl="0" algn="l">
              <a:lnSpc>
                <a:spcPct val="115000"/>
              </a:lnSpc>
              <a:spcBef>
                <a:spcPts val="0"/>
              </a:spcBef>
              <a:spcAft>
                <a:spcPts val="0"/>
              </a:spcAft>
              <a:buClr>
                <a:schemeClr val="dk1"/>
              </a:buClr>
              <a:buSzPts val="1100"/>
              <a:buFont typeface="Arial"/>
              <a:buNone/>
            </a:pPr>
            <a:r>
              <a:rPr lang="en-US" sz="2200">
                <a:latin typeface="Arial"/>
                <a:ea typeface="Arial"/>
                <a:cs typeface="Arial"/>
                <a:sym typeface="Arial"/>
              </a:rPr>
              <a:t>•Resolution options </a:t>
            </a:r>
            <a:endParaRPr sz="2200">
              <a:latin typeface="Arial"/>
              <a:ea typeface="Arial"/>
              <a:cs typeface="Arial"/>
              <a:sym typeface="Arial"/>
            </a:endParaRPr>
          </a:p>
          <a:p>
            <a:pPr indent="0" lvl="0" marL="0" rtl="0" algn="l">
              <a:lnSpc>
                <a:spcPct val="115000"/>
              </a:lnSpc>
              <a:spcBef>
                <a:spcPts val="1000"/>
              </a:spcBef>
              <a:spcAft>
                <a:spcPts val="0"/>
              </a:spcAft>
              <a:buClr>
                <a:schemeClr val="dk1"/>
              </a:buClr>
              <a:buSzPts val="1100"/>
              <a:buFont typeface="Arial"/>
              <a:buNone/>
            </a:pPr>
            <a:r>
              <a:rPr lang="en-US" sz="2200">
                <a:latin typeface="Arial"/>
                <a:ea typeface="Arial"/>
                <a:cs typeface="Arial"/>
                <a:sym typeface="Arial"/>
              </a:rPr>
              <a:t>for complaints alleging </a:t>
            </a:r>
            <a:endParaRPr sz="2200">
              <a:latin typeface="Arial"/>
              <a:ea typeface="Arial"/>
              <a:cs typeface="Arial"/>
              <a:sym typeface="Arial"/>
            </a:endParaRPr>
          </a:p>
          <a:p>
            <a:pPr indent="-12700" lvl="0" marL="12700" rtl="0" algn="l">
              <a:lnSpc>
                <a:spcPct val="115000"/>
              </a:lnSpc>
              <a:spcBef>
                <a:spcPts val="0"/>
              </a:spcBef>
              <a:spcAft>
                <a:spcPts val="0"/>
              </a:spcAft>
              <a:buClr>
                <a:schemeClr val="dk1"/>
              </a:buClr>
              <a:buSzPts val="1100"/>
              <a:buFont typeface="Arial"/>
              <a:buNone/>
            </a:pPr>
            <a:r>
              <a:rPr lang="en-US" sz="2200">
                <a:latin typeface="Arial"/>
                <a:ea typeface="Arial"/>
                <a:cs typeface="Arial"/>
                <a:sym typeface="Arial"/>
              </a:rPr>
              <a:t>•Bias</a:t>
            </a:r>
            <a:endParaRPr sz="2200">
              <a:latin typeface="Arial"/>
              <a:ea typeface="Arial"/>
              <a:cs typeface="Arial"/>
              <a:sym typeface="Arial"/>
            </a:endParaRPr>
          </a:p>
          <a:p>
            <a:pPr indent="-12700" lvl="0" marL="12700" rtl="0" algn="l">
              <a:lnSpc>
                <a:spcPct val="115000"/>
              </a:lnSpc>
              <a:spcBef>
                <a:spcPts val="0"/>
              </a:spcBef>
              <a:spcAft>
                <a:spcPts val="0"/>
              </a:spcAft>
              <a:buClr>
                <a:schemeClr val="dk1"/>
              </a:buClr>
              <a:buSzPts val="1100"/>
              <a:buFont typeface="Arial"/>
              <a:buNone/>
            </a:pPr>
            <a:r>
              <a:rPr lang="en-US" sz="2200">
                <a:latin typeface="Arial"/>
                <a:ea typeface="Arial"/>
                <a:cs typeface="Arial"/>
                <a:sym typeface="Arial"/>
              </a:rPr>
              <a:t>•Discrimination</a:t>
            </a:r>
            <a:endParaRPr sz="22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2200">
                <a:latin typeface="Arial"/>
                <a:ea typeface="Arial"/>
                <a:cs typeface="Arial"/>
                <a:sym typeface="Arial"/>
              </a:rPr>
              <a:t> Sexual misconduct, and </a:t>
            </a:r>
            <a:endParaRPr sz="2200">
              <a:latin typeface="Arial"/>
              <a:ea typeface="Arial"/>
              <a:cs typeface="Arial"/>
              <a:sym typeface="Arial"/>
            </a:endParaRPr>
          </a:p>
          <a:p>
            <a:pPr indent="-12700" lvl="0" marL="12700" rtl="0" algn="l">
              <a:lnSpc>
                <a:spcPct val="115000"/>
              </a:lnSpc>
              <a:spcBef>
                <a:spcPts val="0"/>
              </a:spcBef>
              <a:spcAft>
                <a:spcPts val="0"/>
              </a:spcAft>
              <a:buClr>
                <a:schemeClr val="dk1"/>
              </a:buClr>
              <a:buSzPts val="1100"/>
              <a:buFont typeface="Arial"/>
              <a:buNone/>
            </a:pPr>
            <a:r>
              <a:rPr lang="en-US" sz="2200">
                <a:latin typeface="Arial"/>
                <a:ea typeface="Arial"/>
                <a:cs typeface="Arial"/>
                <a:sym typeface="Arial"/>
              </a:rPr>
              <a:t>•Retaliation </a:t>
            </a:r>
            <a:endParaRPr sz="2200">
              <a:latin typeface="Arial"/>
              <a:ea typeface="Arial"/>
              <a:cs typeface="Arial"/>
              <a:sym typeface="Arial"/>
            </a:endParaRPr>
          </a:p>
          <a:p>
            <a:pPr indent="0" lvl="0" marL="0" rtl="0" algn="l">
              <a:lnSpc>
                <a:spcPct val="115000"/>
              </a:lnSpc>
              <a:spcBef>
                <a:spcPts val="1000"/>
              </a:spcBef>
              <a:spcAft>
                <a:spcPts val="0"/>
              </a:spcAft>
              <a:buClr>
                <a:schemeClr val="dk1"/>
              </a:buClr>
              <a:buSzPts val="1100"/>
              <a:buNone/>
            </a:pPr>
            <a:r>
              <a:rPr lang="en-US" sz="2200">
                <a:latin typeface="Arial"/>
                <a:ea typeface="Arial"/>
                <a:cs typeface="Arial"/>
                <a:sym typeface="Arial"/>
              </a:rPr>
              <a:t>on the basis of a protected class for employees and students. OIE is active in education and training for employees and students and also manages Clery compliance.</a:t>
            </a:r>
            <a:endParaRPr sz="3200"/>
          </a:p>
          <a:p>
            <a:pPr indent="0" lvl="0" marL="0" rtl="0" algn="l">
              <a:lnSpc>
                <a:spcPct val="115000"/>
              </a:lnSpc>
              <a:spcBef>
                <a:spcPts val="1000"/>
              </a:spcBef>
              <a:spcAft>
                <a:spcPts val="0"/>
              </a:spcAft>
              <a:buClr>
                <a:schemeClr val="dk1"/>
              </a:buClr>
              <a:buSzPts val="1100"/>
              <a:buFont typeface="Arial"/>
              <a:buNone/>
            </a:pPr>
            <a:r>
              <a:t/>
            </a:r>
            <a:endParaRPr sz="3200"/>
          </a:p>
          <a:p>
            <a:pPr indent="0" lvl="0" marL="0" rtl="0" algn="l">
              <a:lnSpc>
                <a:spcPct val="90000"/>
              </a:lnSpc>
              <a:spcBef>
                <a:spcPts val="1000"/>
              </a:spcBef>
              <a:spcAft>
                <a:spcPts val="0"/>
              </a:spcAft>
              <a:buClr>
                <a:schemeClr val="lt1"/>
              </a:buClr>
              <a:buSzPts val="2000"/>
              <a:buNone/>
            </a:pPr>
            <a:r>
              <a:t/>
            </a:r>
            <a:endParaRPr sz="2000"/>
          </a:p>
          <a:p>
            <a:pPr indent="0" lvl="0" marL="0" rtl="0" algn="l">
              <a:lnSpc>
                <a:spcPct val="90000"/>
              </a:lnSpc>
              <a:spcBef>
                <a:spcPts val="1000"/>
              </a:spcBef>
              <a:spcAft>
                <a:spcPts val="0"/>
              </a:spcAft>
              <a:buClr>
                <a:schemeClr val="lt1"/>
              </a:buClr>
              <a:buSzPts val="2000"/>
              <a:buNone/>
            </a:pPr>
            <a:r>
              <a:t/>
            </a:r>
            <a:endParaRPr sz="2000"/>
          </a:p>
          <a:p>
            <a:pPr indent="0" lvl="0" marL="0" rtl="0" algn="l">
              <a:lnSpc>
                <a:spcPct val="90000"/>
              </a:lnSpc>
              <a:spcBef>
                <a:spcPts val="1000"/>
              </a:spcBef>
              <a:spcAft>
                <a:spcPts val="0"/>
              </a:spcAft>
              <a:buClr>
                <a:schemeClr val="lt1"/>
              </a:buClr>
              <a:buSzPts val="2000"/>
              <a:buNone/>
            </a:pPr>
            <a:r>
              <a:t/>
            </a:r>
            <a:endParaRPr sz="2000"/>
          </a:p>
          <a:p>
            <a:pPr indent="0" lvl="0" marL="0" rtl="0" algn="l">
              <a:lnSpc>
                <a:spcPct val="90000"/>
              </a:lnSpc>
              <a:spcBef>
                <a:spcPts val="1000"/>
              </a:spcBef>
              <a:spcAft>
                <a:spcPts val="0"/>
              </a:spcAft>
              <a:buClr>
                <a:schemeClr val="lt1"/>
              </a:buClr>
              <a:buSzPts val="2000"/>
              <a:buNone/>
            </a:pPr>
            <a:r>
              <a:t/>
            </a:r>
            <a:endParaRPr sz="2000"/>
          </a:p>
        </p:txBody>
      </p:sp>
      <p:cxnSp>
        <p:nvCxnSpPr>
          <p:cNvPr id="875" name="Google Shape;875;p55"/>
          <p:cNvCxnSpPr/>
          <p:nvPr/>
        </p:nvCxnSpPr>
        <p:spPr>
          <a:xfrm flipH="1" rot="10800000">
            <a:off x="713770" y="793703"/>
            <a:ext cx="34119" cy="5524563"/>
          </a:xfrm>
          <a:prstGeom prst="straightConnector1">
            <a:avLst/>
          </a:prstGeom>
          <a:noFill/>
          <a:ln cap="flat" cmpd="sng" w="28575">
            <a:solidFill>
              <a:srgbClr val="D2492A"/>
            </a:solidFill>
            <a:prstDash val="solid"/>
            <a:miter lim="800000"/>
            <a:headEnd len="sm" w="sm" type="none"/>
            <a:tailEnd len="sm" w="sm" type="none"/>
          </a:ln>
        </p:spPr>
      </p:cxn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56"/>
          <p:cNvSpPr txBox="1"/>
          <p:nvPr>
            <p:ph type="title"/>
          </p:nvPr>
        </p:nvSpPr>
        <p:spPr>
          <a:xfrm>
            <a:off x="450050" y="2656670"/>
            <a:ext cx="3932100" cy="1653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3960"/>
              <a:buFont typeface="Montserrat Medium"/>
              <a:buNone/>
            </a:pPr>
            <a:r>
              <a:rPr lang="en-US" sz="3859">
                <a:latin typeface="Montserrat Medium"/>
                <a:ea typeface="Montserrat Medium"/>
                <a:cs typeface="Montserrat Medium"/>
                <a:sym typeface="Montserrat Medium"/>
              </a:rPr>
              <a:t>Mines Polic</a:t>
            </a:r>
            <a:r>
              <a:rPr lang="en-US" sz="3859"/>
              <a:t>y</a:t>
            </a:r>
            <a:r>
              <a:rPr lang="en-US" sz="3859">
                <a:latin typeface="Montserrat Medium"/>
                <a:ea typeface="Montserrat Medium"/>
                <a:cs typeface="Montserrat Medium"/>
                <a:sym typeface="Montserrat Medium"/>
              </a:rPr>
              <a:t> on</a:t>
            </a:r>
            <a:r>
              <a:rPr lang="en-US" sz="3859"/>
              <a:t> </a:t>
            </a:r>
            <a:r>
              <a:rPr lang="en-US" sz="3859">
                <a:latin typeface="Montserrat Medium"/>
                <a:ea typeface="Montserrat Medium"/>
                <a:cs typeface="Montserrat Medium"/>
                <a:sym typeface="Montserrat Medium"/>
              </a:rPr>
              <a:t>Sexual Misconduct </a:t>
            </a:r>
            <a:r>
              <a:rPr lang="en-US" sz="3859"/>
              <a:t>Discrimination &amp; </a:t>
            </a:r>
            <a:r>
              <a:rPr lang="en-US" sz="3859">
                <a:latin typeface="Montserrat Medium"/>
                <a:ea typeface="Montserrat Medium"/>
                <a:cs typeface="Montserrat Medium"/>
                <a:sym typeface="Montserrat Medium"/>
              </a:rPr>
              <a:t>and Re</a:t>
            </a:r>
            <a:r>
              <a:rPr lang="en-US" sz="3859"/>
              <a:t>taliation</a:t>
            </a:r>
            <a:endParaRPr sz="3859"/>
          </a:p>
        </p:txBody>
      </p:sp>
      <p:pic>
        <p:nvPicPr>
          <p:cNvPr descr="A pink flower is standing in front of a building&#10;&#10;Description automatically generated" id="882" name="Google Shape;882;p56"/>
          <p:cNvPicPr preferRelativeResize="0"/>
          <p:nvPr/>
        </p:nvPicPr>
        <p:blipFill rotWithShape="1">
          <a:blip r:embed="rId3">
            <a:alphaModFix/>
          </a:blip>
          <a:srcRect b="28659" l="0" r="0" t="16856"/>
          <a:stretch/>
        </p:blipFill>
        <p:spPr>
          <a:xfrm>
            <a:off x="5111796" y="-1"/>
            <a:ext cx="7080204"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57"/>
          <p:cNvSpPr txBox="1"/>
          <p:nvPr>
            <p:ph idx="1" type="subTitle"/>
          </p:nvPr>
        </p:nvSpPr>
        <p:spPr>
          <a:xfrm>
            <a:off x="951088" y="793703"/>
            <a:ext cx="10548635" cy="542082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lt1"/>
              </a:buClr>
              <a:buSzPts val="2800"/>
              <a:buNone/>
            </a:pPr>
            <a:r>
              <a:t/>
            </a:r>
            <a:endParaRPr sz="2800"/>
          </a:p>
        </p:txBody>
      </p:sp>
      <p:cxnSp>
        <p:nvCxnSpPr>
          <p:cNvPr id="889" name="Google Shape;889;p57"/>
          <p:cNvCxnSpPr/>
          <p:nvPr/>
        </p:nvCxnSpPr>
        <p:spPr>
          <a:xfrm rot="10800000">
            <a:off x="747889" y="793703"/>
            <a:ext cx="0" cy="4944534"/>
          </a:xfrm>
          <a:prstGeom prst="straightConnector1">
            <a:avLst/>
          </a:prstGeom>
          <a:noFill/>
          <a:ln cap="flat" cmpd="sng" w="28575">
            <a:solidFill>
              <a:srgbClr val="D2492A"/>
            </a:solidFill>
            <a:prstDash val="solid"/>
            <a:miter lim="800000"/>
            <a:headEnd len="sm" w="sm" type="none"/>
            <a:tailEnd len="sm" w="sm" type="none"/>
          </a:ln>
        </p:spPr>
      </p:cxnSp>
      <p:pic>
        <p:nvPicPr>
          <p:cNvPr id="890" name="Google Shape;890;p57"/>
          <p:cNvPicPr preferRelativeResize="0"/>
          <p:nvPr/>
        </p:nvPicPr>
        <p:blipFill rotWithShape="1">
          <a:blip r:embed="rId3">
            <a:alphaModFix/>
          </a:blip>
          <a:srcRect b="0" l="0" r="0" t="0"/>
          <a:stretch/>
        </p:blipFill>
        <p:spPr>
          <a:xfrm>
            <a:off x="0" y="0"/>
            <a:ext cx="12192002" cy="685800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58"/>
          <p:cNvSpPr txBox="1"/>
          <p:nvPr>
            <p:ph idx="1" type="subTitle"/>
          </p:nvPr>
        </p:nvSpPr>
        <p:spPr>
          <a:xfrm>
            <a:off x="1222025" y="558800"/>
            <a:ext cx="10275600" cy="6299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200"/>
              <a:buNone/>
            </a:pPr>
            <a:r>
              <a:rPr b="1" lang="en-US" sz="2200" u="sng">
                <a:latin typeface="Arial"/>
                <a:ea typeface="Arial"/>
                <a:cs typeface="Arial"/>
                <a:sym typeface="Arial"/>
              </a:rPr>
              <a:t>Policy Prohibiting Unlawful Discrimination:</a:t>
            </a:r>
            <a:endParaRPr b="1" sz="2200">
              <a:latin typeface="Arial"/>
              <a:ea typeface="Arial"/>
              <a:cs typeface="Arial"/>
              <a:sym typeface="Arial"/>
            </a:endParaRPr>
          </a:p>
          <a:p>
            <a:pPr indent="0" lvl="0" marL="0" rtl="0" algn="l">
              <a:lnSpc>
                <a:spcPct val="90000"/>
              </a:lnSpc>
              <a:spcBef>
                <a:spcPts val="1000"/>
              </a:spcBef>
              <a:spcAft>
                <a:spcPts val="0"/>
              </a:spcAft>
              <a:buClr>
                <a:schemeClr val="lt1"/>
              </a:buClr>
              <a:buSzPts val="4000"/>
              <a:buNone/>
            </a:pPr>
            <a:r>
              <a:rPr lang="en-US">
                <a:latin typeface="Arial"/>
                <a:ea typeface="Arial"/>
                <a:cs typeface="Arial"/>
                <a:sym typeface="Arial"/>
              </a:rPr>
              <a:t>Mines prohibits discrimination &amp; harassment based on protected classes including:</a:t>
            </a:r>
            <a:endParaRPr>
              <a:latin typeface="Arial"/>
              <a:ea typeface="Arial"/>
              <a:cs typeface="Arial"/>
              <a:sym typeface="Arial"/>
            </a:endParaRPr>
          </a:p>
          <a:p>
            <a:pPr indent="0" lvl="0" marL="0" rtl="0" algn="l">
              <a:lnSpc>
                <a:spcPct val="90000"/>
              </a:lnSpc>
              <a:spcBef>
                <a:spcPts val="1000"/>
              </a:spcBef>
              <a:spcAft>
                <a:spcPts val="0"/>
              </a:spcAft>
              <a:buClr>
                <a:schemeClr val="lt1"/>
              </a:buClr>
              <a:buSzPts val="4000"/>
              <a:buNone/>
            </a:pPr>
            <a:r>
              <a:rPr i="1" lang="en-US">
                <a:latin typeface="Arial"/>
                <a:ea typeface="Arial"/>
                <a:cs typeface="Arial"/>
                <a:sym typeface="Arial"/>
              </a:rPr>
              <a:t>Race, color, religion or creed, sex (including pregnancy, childbirth, related medical conditions, sexual orientation, gender identity, and gender expression), marital status, ethnicity, national origin, age, disability, genetic information, ancestry, and veteran status or military service.</a:t>
            </a:r>
            <a:endParaRPr i="1">
              <a:latin typeface="Arial"/>
              <a:ea typeface="Arial"/>
              <a:cs typeface="Arial"/>
              <a:sym typeface="Arial"/>
            </a:endParaRPr>
          </a:p>
          <a:p>
            <a:pPr indent="0" lvl="0" marL="0" rtl="0" algn="l">
              <a:lnSpc>
                <a:spcPct val="90000"/>
              </a:lnSpc>
              <a:spcBef>
                <a:spcPts val="1000"/>
              </a:spcBef>
              <a:spcAft>
                <a:spcPts val="0"/>
              </a:spcAft>
              <a:buClr>
                <a:schemeClr val="lt1"/>
              </a:buClr>
              <a:buSzPts val="2200"/>
              <a:buNone/>
            </a:pPr>
            <a:r>
              <a:t/>
            </a:r>
            <a:endParaRPr sz="2200"/>
          </a:p>
          <a:p>
            <a:pPr indent="0" lvl="0" marL="0" rtl="0" algn="l">
              <a:lnSpc>
                <a:spcPct val="90000"/>
              </a:lnSpc>
              <a:spcBef>
                <a:spcPts val="1000"/>
              </a:spcBef>
              <a:spcAft>
                <a:spcPts val="0"/>
              </a:spcAft>
              <a:buClr>
                <a:schemeClr val="lt1"/>
              </a:buClr>
              <a:buSzPts val="2200"/>
              <a:buNone/>
            </a:pPr>
            <a:r>
              <a:t/>
            </a:r>
            <a:endParaRPr sz="2200"/>
          </a:p>
        </p:txBody>
      </p:sp>
      <p:cxnSp>
        <p:nvCxnSpPr>
          <p:cNvPr id="897" name="Google Shape;897;p58"/>
          <p:cNvCxnSpPr/>
          <p:nvPr/>
        </p:nvCxnSpPr>
        <p:spPr>
          <a:xfrm flipH="1" rot="10800000">
            <a:off x="807075" y="558800"/>
            <a:ext cx="15900" cy="4867500"/>
          </a:xfrm>
          <a:prstGeom prst="straightConnector1">
            <a:avLst/>
          </a:prstGeom>
          <a:noFill/>
          <a:ln cap="flat" cmpd="sng" w="28575">
            <a:solidFill>
              <a:srgbClr val="D2492A"/>
            </a:solidFill>
            <a:prstDash val="solid"/>
            <a:miter lim="800000"/>
            <a:headEnd len="sm" w="sm" type="none"/>
            <a:tailEnd len="sm" w="sm" type="none"/>
          </a:ln>
        </p:spPr>
      </p:cxn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pic>
        <p:nvPicPr>
          <p:cNvPr descr="A picture containing outdoor, building, road, clock&#10;&#10;Description automatically generated" id="903" name="Google Shape;903;p59"/>
          <p:cNvPicPr preferRelativeResize="0"/>
          <p:nvPr/>
        </p:nvPicPr>
        <p:blipFill rotWithShape="1">
          <a:blip r:embed="rId3">
            <a:alphaModFix amt="50000"/>
          </a:blip>
          <a:srcRect b="0" l="0" r="0" t="15730"/>
          <a:stretch/>
        </p:blipFill>
        <p:spPr>
          <a:xfrm>
            <a:off x="20" y="1"/>
            <a:ext cx="12191980" cy="6857999"/>
          </a:xfrm>
          <a:prstGeom prst="rect">
            <a:avLst/>
          </a:prstGeom>
          <a:noFill/>
          <a:ln>
            <a:noFill/>
          </a:ln>
        </p:spPr>
      </p:pic>
      <p:sp>
        <p:nvSpPr>
          <p:cNvPr id="904" name="Google Shape;904;p59"/>
          <p:cNvSpPr txBox="1"/>
          <p:nvPr/>
        </p:nvSpPr>
        <p:spPr>
          <a:xfrm>
            <a:off x="1524000" y="1122320"/>
            <a:ext cx="9144000" cy="5282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6000"/>
              <a:buFont typeface="Arial"/>
              <a:buNone/>
            </a:pPr>
            <a:r>
              <a:rPr b="0" i="0" lang="en-US" sz="6000" u="none" cap="none" strike="noStrike">
                <a:solidFill>
                  <a:srgbClr val="FFFFFF"/>
                </a:solidFill>
                <a:latin typeface="Calibri"/>
                <a:ea typeface="Calibri"/>
                <a:cs typeface="Calibri"/>
                <a:sym typeface="Calibri"/>
              </a:rPr>
              <a:t>Retaliation is prohibited under our Policies.</a:t>
            </a:r>
            <a:endParaRPr b="0" i="0" sz="6000" u="none" cap="none" strike="noStrike">
              <a:solidFill>
                <a:srgbClr val="FFFFFF"/>
              </a:solidFill>
              <a:latin typeface="Calibri"/>
              <a:ea typeface="Calibri"/>
              <a:cs typeface="Calibri"/>
              <a:sym typeface="Calibri"/>
            </a:endParaRPr>
          </a:p>
          <a:p>
            <a:pPr indent="0" lvl="0" marL="0" marR="0" rtl="0" algn="l">
              <a:lnSpc>
                <a:spcPct val="115000"/>
              </a:lnSpc>
              <a:spcBef>
                <a:spcPts val="500"/>
              </a:spcBef>
              <a:spcAft>
                <a:spcPts val="0"/>
              </a:spcAft>
              <a:buClr>
                <a:schemeClr val="dk1"/>
              </a:buClr>
              <a:buSzPts val="1100"/>
              <a:buFont typeface="Arial"/>
              <a:buNone/>
            </a:pPr>
            <a:r>
              <a:rPr b="0" i="0" lang="en-US" sz="3200" u="none" cap="none" strike="noStrike">
                <a:solidFill>
                  <a:srgbClr val="FFFFFF"/>
                </a:solidFill>
                <a:latin typeface="Calibri"/>
                <a:ea typeface="Calibri"/>
                <a:cs typeface="Calibri"/>
                <a:sym typeface="Calibri"/>
              </a:rPr>
              <a:t>Retaliation means any negative or adverse action against an individual for reporting an allegation of Sexual Misconduct or Discrimination; or for cooperating or participating in an investigation. </a:t>
            </a:r>
            <a:endParaRPr b="0" i="0" sz="3200" u="none" cap="none" strike="noStrike">
              <a:solidFill>
                <a:srgbClr val="FFFFFF"/>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6000"/>
              <a:buFont typeface="Arial"/>
              <a:buNone/>
            </a:pPr>
            <a:r>
              <a:t/>
            </a:r>
            <a:endParaRPr b="0" i="0" sz="6000" u="none" cap="none" strike="noStrike">
              <a:solidFill>
                <a:srgbClr val="FFFFFF"/>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pic>
        <p:nvPicPr>
          <p:cNvPr id="910" name="Google Shape;910;g25e5b57cba8_0_3"/>
          <p:cNvPicPr preferRelativeResize="0"/>
          <p:nvPr/>
        </p:nvPicPr>
        <p:blipFill rotWithShape="1">
          <a:blip r:embed="rId3">
            <a:alphaModFix/>
          </a:blip>
          <a:srcRect b="0" l="0" r="0" t="0"/>
          <a:stretch/>
        </p:blipFill>
        <p:spPr>
          <a:xfrm>
            <a:off x="0" y="0"/>
            <a:ext cx="12073526" cy="68580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pic>
        <p:nvPicPr>
          <p:cNvPr id="916" name="Google Shape;916;g2a0d827f2ff_5_9"/>
          <p:cNvPicPr preferRelativeResize="0"/>
          <p:nvPr/>
        </p:nvPicPr>
        <p:blipFill rotWithShape="1">
          <a:blip r:embed="rId3">
            <a:alphaModFix/>
          </a:blip>
          <a:srcRect b="0" l="0" r="0" t="0"/>
          <a:stretch/>
        </p:blipFill>
        <p:spPr>
          <a:xfrm>
            <a:off x="135438" y="76200"/>
            <a:ext cx="11921114" cy="67056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61"/>
          <p:cNvSpPr txBox="1"/>
          <p:nvPr/>
        </p:nvSpPr>
        <p:spPr>
          <a:xfrm>
            <a:off x="428446" y="599574"/>
            <a:ext cx="11169900" cy="75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300"/>
              <a:buFont typeface="Arial"/>
              <a:buNone/>
            </a:pPr>
            <a:r>
              <a:rPr b="1" i="0" lang="en-US" sz="4300" u="sng" cap="none" strike="noStrike">
                <a:solidFill>
                  <a:schemeClr val="lt1"/>
                </a:solidFill>
                <a:latin typeface="Calibri"/>
                <a:ea typeface="Calibri"/>
                <a:cs typeface="Calibri"/>
                <a:sym typeface="Calibri"/>
              </a:rPr>
              <a:t>What does mandatory reporting mean for me? </a:t>
            </a:r>
            <a:endParaRPr b="1" i="0" sz="4300" u="sng" cap="none" strike="noStrike">
              <a:solidFill>
                <a:schemeClr val="dk1"/>
              </a:solidFill>
              <a:latin typeface="Calibri"/>
              <a:ea typeface="Calibri"/>
              <a:cs typeface="Calibri"/>
              <a:sym typeface="Calibri"/>
            </a:endParaRPr>
          </a:p>
        </p:txBody>
      </p:sp>
      <p:sp>
        <p:nvSpPr>
          <p:cNvPr id="923" name="Google Shape;923;p61"/>
          <p:cNvSpPr txBox="1"/>
          <p:nvPr/>
        </p:nvSpPr>
        <p:spPr>
          <a:xfrm>
            <a:off x="458250" y="1674000"/>
            <a:ext cx="11275500" cy="5184000"/>
          </a:xfrm>
          <a:prstGeom prst="rect">
            <a:avLst/>
          </a:prstGeom>
          <a:noFill/>
          <a:ln>
            <a:noFill/>
          </a:ln>
        </p:spPr>
        <p:txBody>
          <a:bodyPr anchorCtr="0" anchor="t" bIns="45700" lIns="91425" spcFirstLastPara="1" rIns="91425" wrap="square" tIns="45700">
            <a:spAutoFit/>
          </a:bodyPr>
          <a:lstStyle/>
          <a:p>
            <a:pPr indent="-412750" lvl="0" marL="457200" marR="0" rtl="0" algn="l">
              <a:lnSpc>
                <a:spcPct val="115000"/>
              </a:lnSpc>
              <a:spcBef>
                <a:spcPts val="0"/>
              </a:spcBef>
              <a:spcAft>
                <a:spcPts val="0"/>
              </a:spcAft>
              <a:buClr>
                <a:schemeClr val="lt1"/>
              </a:buClr>
              <a:buSzPts val="2900"/>
              <a:buFont typeface="Arial"/>
              <a:buChar char="•"/>
            </a:pPr>
            <a:r>
              <a:rPr b="0" i="0" lang="en-US" sz="2900" u="none" cap="none" strike="noStrike">
                <a:solidFill>
                  <a:srgbClr val="FFFFFF"/>
                </a:solidFill>
                <a:latin typeface="Calibri"/>
                <a:ea typeface="Calibri"/>
                <a:cs typeface="Calibri"/>
                <a:sym typeface="Calibri"/>
              </a:rPr>
              <a:t>As a Mines employee including and while under contract; Your main responsibility as a mandatory reporters is to report any disclosure of discriminatory harassment or sexual misconduct; including sexual harassment, sexual assault, dating/domestic violence, and/or stalking to the Office for Institutional Equity.</a:t>
            </a:r>
            <a:endParaRPr b="0" i="0" sz="2900" u="none" cap="none" strike="noStrike">
              <a:solidFill>
                <a:srgbClr val="FFFFFF"/>
              </a:solidFill>
              <a:latin typeface="Calibri"/>
              <a:ea typeface="Calibri"/>
              <a:cs typeface="Calibri"/>
              <a:sym typeface="Calibri"/>
            </a:endParaRPr>
          </a:p>
          <a:p>
            <a:pPr indent="-412750" lvl="0" marL="457200" marR="0" rtl="0" algn="l">
              <a:lnSpc>
                <a:spcPct val="115000"/>
              </a:lnSpc>
              <a:spcBef>
                <a:spcPts val="0"/>
              </a:spcBef>
              <a:spcAft>
                <a:spcPts val="0"/>
              </a:spcAft>
              <a:buClr>
                <a:schemeClr val="lt1"/>
              </a:buClr>
              <a:buSzPts val="2900"/>
              <a:buFont typeface="Calibri"/>
              <a:buChar char="•"/>
            </a:pPr>
            <a:r>
              <a:rPr b="0" i="0" lang="en-US" sz="2900" u="none" cap="none" strike="noStrike">
                <a:solidFill>
                  <a:srgbClr val="FFFFFF"/>
                </a:solidFill>
                <a:latin typeface="Calibri"/>
                <a:ea typeface="Calibri"/>
                <a:cs typeface="Calibri"/>
                <a:sym typeface="Calibri"/>
              </a:rPr>
              <a:t>You are required to report incidents you personally observe as well as incidents reported to you. You must report these offenses to Mines police or OIE.</a:t>
            </a:r>
            <a:endParaRPr b="0" i="0" sz="29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Calibri"/>
              <a:ea typeface="Calibri"/>
              <a:cs typeface="Calibri"/>
              <a:sym typeface="Calibri"/>
            </a:endParaRPr>
          </a:p>
          <a:p>
            <a:pPr indent="-82550" lvl="0" marL="285750" marR="0" rtl="0" algn="l">
              <a:lnSpc>
                <a:spcPct val="100000"/>
              </a:lnSpc>
              <a:spcBef>
                <a:spcPts val="0"/>
              </a:spcBef>
              <a:spcAft>
                <a:spcPts val="0"/>
              </a:spcAft>
              <a:buClr>
                <a:schemeClr val="dk1"/>
              </a:buClr>
              <a:buSzPts val="3200"/>
              <a:buFont typeface="Arial"/>
              <a:buNone/>
            </a:pPr>
            <a:r>
              <a:t/>
            </a:r>
            <a:endParaRPr b="0" i="0" sz="3200" u="none" cap="none" strike="noStrik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6"/>
          <p:cNvSpPr txBox="1"/>
          <p:nvPr>
            <p:ph idx="1" type="subTitle"/>
          </p:nvPr>
        </p:nvSpPr>
        <p:spPr>
          <a:xfrm>
            <a:off x="801884" y="2599280"/>
            <a:ext cx="9144000" cy="165576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5400"/>
              <a:buNone/>
            </a:pPr>
            <a:r>
              <a:rPr lang="en-US" sz="5400">
                <a:latin typeface="Arial"/>
                <a:ea typeface="Arial"/>
                <a:cs typeface="Arial"/>
                <a:sym typeface="Arial"/>
              </a:rPr>
              <a:t>Social Culture and Context</a:t>
            </a:r>
            <a:endParaRPr>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928" name="Shape 928"/>
        <p:cNvGrpSpPr/>
        <p:nvPr/>
      </p:nvGrpSpPr>
      <p:grpSpPr>
        <a:xfrm>
          <a:off x="0" y="0"/>
          <a:ext cx="0" cy="0"/>
          <a:chOff x="0" y="0"/>
          <a:chExt cx="0" cy="0"/>
        </a:xfrm>
      </p:grpSpPr>
      <p:sp>
        <p:nvSpPr>
          <p:cNvPr id="929" name="Google Shape;929;p72"/>
          <p:cNvSpPr txBox="1"/>
          <p:nvPr/>
        </p:nvSpPr>
        <p:spPr>
          <a:xfrm>
            <a:off x="7464614" y="1783959"/>
            <a:ext cx="4087306" cy="2889114"/>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5400"/>
              <a:buFont typeface="Arial"/>
              <a:buNone/>
            </a:pPr>
            <a:r>
              <a:rPr b="1" i="0" lang="en-US" sz="5400" u="none" cap="none" strike="noStrike">
                <a:solidFill>
                  <a:schemeClr val="lt1"/>
                </a:solidFill>
                <a:latin typeface="Calibri"/>
                <a:ea typeface="Calibri"/>
                <a:cs typeface="Calibri"/>
                <a:sym typeface="Calibri"/>
              </a:rPr>
              <a:t>Supportive Measures</a:t>
            </a:r>
            <a:endParaRPr b="0" i="0" sz="1800" u="none" cap="none" strike="noStrike">
              <a:solidFill>
                <a:schemeClr val="lt1"/>
              </a:solidFill>
              <a:latin typeface="Calibri"/>
              <a:ea typeface="Calibri"/>
              <a:cs typeface="Calibri"/>
              <a:sym typeface="Calibri"/>
            </a:endParaRPr>
          </a:p>
          <a:p>
            <a:pPr indent="0" lvl="0" marL="0" marR="0" rtl="0" algn="ctr">
              <a:lnSpc>
                <a:spcPct val="90000"/>
              </a:lnSpc>
              <a:spcBef>
                <a:spcPts val="600"/>
              </a:spcBef>
              <a:spcAft>
                <a:spcPts val="0"/>
              </a:spcAft>
              <a:buClr>
                <a:srgbClr val="000000"/>
              </a:buClr>
              <a:buSzPts val="5400"/>
              <a:buFont typeface="Arial"/>
              <a:buNone/>
            </a:pPr>
            <a:r>
              <a:rPr b="1" i="0" lang="en-US" sz="5400" u="none" cap="none" strike="noStrike">
                <a:solidFill>
                  <a:schemeClr val="lt1"/>
                </a:solidFill>
                <a:latin typeface="Calibri"/>
                <a:ea typeface="Calibri"/>
                <a:cs typeface="Calibri"/>
                <a:sym typeface="Calibri"/>
              </a:rPr>
              <a:t>Available</a:t>
            </a:r>
            <a:endParaRPr b="1" i="0" sz="5400" u="none" cap="none" strike="noStrike">
              <a:solidFill>
                <a:schemeClr val="lt1"/>
              </a:solidFill>
              <a:latin typeface="Calibri"/>
              <a:ea typeface="Calibri"/>
              <a:cs typeface="Calibri"/>
              <a:sym typeface="Calibri"/>
            </a:endParaRPr>
          </a:p>
        </p:txBody>
      </p:sp>
      <p:sp>
        <p:nvSpPr>
          <p:cNvPr id="930" name="Google Shape;930;p72"/>
          <p:cNvSpPr/>
          <p:nvPr/>
        </p:nvSpPr>
        <p:spPr>
          <a:xfrm rot="10800000">
            <a:off x="1" y="0"/>
            <a:ext cx="7188051" cy="6858000"/>
          </a:xfrm>
          <a:custGeom>
            <a:rect b="b" l="l" r="r" t="t"/>
            <a:pathLst>
              <a:path extrusionOk="0" h="6858000" w="7188051">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31" name="Google Shape;931;p72"/>
          <p:cNvPicPr preferRelativeResize="0"/>
          <p:nvPr/>
        </p:nvPicPr>
        <p:blipFill rotWithShape="1">
          <a:blip r:embed="rId3">
            <a:alphaModFix/>
          </a:blip>
          <a:srcRect b="7825" l="0" r="0" t="27045"/>
          <a:stretch/>
        </p:blipFill>
        <p:spPr>
          <a:xfrm>
            <a:off x="1" y="10"/>
            <a:ext cx="7028495" cy="6857990"/>
          </a:xfrm>
          <a:custGeom>
            <a:rect b="b" l="l" r="r" t="t"/>
            <a:pathLst>
              <a:path extrusionOk="0" h="6858000" w="7028495">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73"/>
          <p:cNvSpPr txBox="1"/>
          <p:nvPr/>
        </p:nvSpPr>
        <p:spPr>
          <a:xfrm>
            <a:off x="428446" y="599574"/>
            <a:ext cx="10432059"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0"/>
              <a:buFont typeface="Arial"/>
              <a:buNone/>
            </a:pPr>
            <a:r>
              <a:rPr b="1" i="0" lang="en-US" sz="6000" u="sng" cap="none" strike="noStrike">
                <a:solidFill>
                  <a:schemeClr val="lt1"/>
                </a:solidFill>
                <a:latin typeface="Calibri"/>
                <a:ea typeface="Calibri"/>
                <a:cs typeface="Calibri"/>
                <a:sym typeface="Calibri"/>
              </a:rPr>
              <a:t>Safety Supportive Measures</a:t>
            </a:r>
            <a:endParaRPr b="1" i="0" sz="6000" u="sng" cap="none" strike="noStrike">
              <a:solidFill>
                <a:schemeClr val="dk1"/>
              </a:solidFill>
              <a:latin typeface="Calibri"/>
              <a:ea typeface="Calibri"/>
              <a:cs typeface="Calibri"/>
              <a:sym typeface="Calibri"/>
            </a:endParaRPr>
          </a:p>
        </p:txBody>
      </p:sp>
      <p:sp>
        <p:nvSpPr>
          <p:cNvPr id="938" name="Google Shape;938;p73"/>
          <p:cNvSpPr txBox="1"/>
          <p:nvPr/>
        </p:nvSpPr>
        <p:spPr>
          <a:xfrm>
            <a:off x="545435" y="1774364"/>
            <a:ext cx="10315200" cy="41559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lt1"/>
              </a:buClr>
              <a:buSzPts val="4400"/>
              <a:buFont typeface="Arial"/>
              <a:buChar char="•"/>
            </a:pPr>
            <a:r>
              <a:rPr b="0" i="0" lang="en-US" sz="4400" u="none" cap="none" strike="noStrike">
                <a:solidFill>
                  <a:schemeClr val="lt1"/>
                </a:solidFill>
                <a:latin typeface="Calibri"/>
                <a:ea typeface="Calibri"/>
                <a:cs typeface="Calibri"/>
                <a:sym typeface="Calibri"/>
              </a:rPr>
              <a:t>No Contact Directives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4400"/>
              <a:buFont typeface="Arial"/>
              <a:buChar char="•"/>
            </a:pPr>
            <a:r>
              <a:rPr b="0" i="0" lang="en-US" sz="4400" u="none" cap="none" strike="noStrike">
                <a:solidFill>
                  <a:schemeClr val="lt1"/>
                </a:solidFill>
                <a:latin typeface="Calibri"/>
                <a:ea typeface="Calibri"/>
                <a:cs typeface="Calibri"/>
                <a:sym typeface="Calibri"/>
              </a:rPr>
              <a:t>Assistance with Protection Orders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4400"/>
              <a:buFont typeface="Arial"/>
              <a:buChar char="•"/>
            </a:pPr>
            <a:r>
              <a:rPr b="0" i="0" lang="en-US" sz="4400" u="none" cap="none" strike="noStrike">
                <a:solidFill>
                  <a:schemeClr val="lt1"/>
                </a:solidFill>
                <a:latin typeface="Calibri"/>
                <a:ea typeface="Calibri"/>
                <a:cs typeface="Calibri"/>
                <a:sym typeface="Calibri"/>
              </a:rPr>
              <a:t>Mines Police Escorts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4400"/>
              <a:buFont typeface="Arial"/>
              <a:buChar char="•"/>
            </a:pPr>
            <a:r>
              <a:rPr b="0" i="0" lang="en-US" sz="4400" u="none" cap="none" strike="noStrike">
                <a:solidFill>
                  <a:schemeClr val="lt1"/>
                </a:solidFill>
                <a:latin typeface="Calibri"/>
                <a:ea typeface="Calibri"/>
                <a:cs typeface="Calibri"/>
                <a:sym typeface="Calibri"/>
              </a:rPr>
              <a:t>Moves in On-Campus Housing</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4400"/>
              <a:buFont typeface="Arial"/>
              <a:buChar char="•"/>
            </a:pPr>
            <a:r>
              <a:rPr b="0" i="0" lang="en-US" sz="4400" u="none" cap="none" strike="noStrike">
                <a:solidFill>
                  <a:schemeClr val="lt1"/>
                </a:solidFill>
                <a:latin typeface="Calibri"/>
                <a:ea typeface="Calibri"/>
                <a:cs typeface="Calibri"/>
                <a:sym typeface="Calibri"/>
              </a:rPr>
              <a:t>Assistance with Off-Campus Housing</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4400"/>
              <a:buFont typeface="Arial"/>
              <a:buChar char="•"/>
            </a:pPr>
            <a:r>
              <a:rPr b="0" i="0" lang="en-US" sz="4400" u="none" cap="none" strike="noStrike">
                <a:solidFill>
                  <a:schemeClr val="lt1"/>
                </a:solidFill>
                <a:latin typeface="Calibri"/>
                <a:ea typeface="Calibri"/>
                <a:cs typeface="Calibri"/>
                <a:sym typeface="Calibri"/>
              </a:rPr>
              <a:t>Changes to On-Campus Work Assignments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
        <p:nvSpPr>
          <p:cNvPr id="944" name="Google Shape;944;p74"/>
          <p:cNvSpPr txBox="1"/>
          <p:nvPr/>
        </p:nvSpPr>
        <p:spPr>
          <a:xfrm>
            <a:off x="245566" y="308628"/>
            <a:ext cx="10432059"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0"/>
              <a:buFont typeface="Arial"/>
              <a:buNone/>
            </a:pPr>
            <a:r>
              <a:rPr b="1" i="0" lang="en-US" sz="6000" u="sng" cap="none" strike="noStrike">
                <a:solidFill>
                  <a:schemeClr val="lt1"/>
                </a:solidFill>
                <a:latin typeface="Calibri"/>
                <a:ea typeface="Calibri"/>
                <a:cs typeface="Calibri"/>
                <a:sym typeface="Calibri"/>
              </a:rPr>
              <a:t>Academic Supportive Measures</a:t>
            </a:r>
            <a:endParaRPr b="1" i="0" sz="6000" u="sng" cap="none" strike="noStrike">
              <a:solidFill>
                <a:schemeClr val="dk1"/>
              </a:solidFill>
              <a:latin typeface="Calibri"/>
              <a:ea typeface="Calibri"/>
              <a:cs typeface="Calibri"/>
              <a:sym typeface="Calibri"/>
            </a:endParaRPr>
          </a:p>
        </p:txBody>
      </p:sp>
      <p:sp>
        <p:nvSpPr>
          <p:cNvPr id="945" name="Google Shape;945;p74"/>
          <p:cNvSpPr txBox="1"/>
          <p:nvPr/>
        </p:nvSpPr>
        <p:spPr>
          <a:xfrm>
            <a:off x="1042735" y="2358189"/>
            <a:ext cx="8775033" cy="280076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lt1"/>
              </a:buClr>
              <a:buSzPts val="4400"/>
              <a:buFont typeface="Arial"/>
              <a:buChar char="•"/>
            </a:pPr>
            <a:r>
              <a:rPr b="0" i="0" lang="en-US" sz="4400" u="none" cap="none" strike="noStrike">
                <a:solidFill>
                  <a:schemeClr val="lt1"/>
                </a:solidFill>
                <a:latin typeface="Calibri"/>
                <a:ea typeface="Calibri"/>
                <a:cs typeface="Calibri"/>
                <a:sym typeface="Calibri"/>
              </a:rPr>
              <a:t>Outreach to Professors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4400"/>
              <a:buFont typeface="Arial"/>
              <a:buChar char="•"/>
            </a:pPr>
            <a:r>
              <a:rPr b="0" i="0" lang="en-US" sz="4400" u="none" cap="none" strike="noStrike">
                <a:solidFill>
                  <a:schemeClr val="lt1"/>
                </a:solidFill>
                <a:latin typeface="Calibri"/>
                <a:ea typeface="Calibri"/>
                <a:cs typeface="Calibri"/>
                <a:sym typeface="Calibri"/>
              </a:rPr>
              <a:t>Testing in the Testing Center</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4400"/>
              <a:buFont typeface="Arial"/>
              <a:buChar char="•"/>
            </a:pPr>
            <a:r>
              <a:rPr b="0" i="0" lang="en-US" sz="4400" u="none" cap="none" strike="noStrike">
                <a:solidFill>
                  <a:schemeClr val="lt1"/>
                </a:solidFill>
                <a:latin typeface="Calibri"/>
                <a:ea typeface="Calibri"/>
                <a:cs typeface="Calibri"/>
                <a:sym typeface="Calibri"/>
              </a:rPr>
              <a:t>Additional Time on Assignments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4400"/>
              <a:buFont typeface="Arial"/>
              <a:buChar char="•"/>
            </a:pPr>
            <a:r>
              <a:rPr b="0" i="0" lang="en-US" sz="4400" u="none" cap="none" strike="noStrike">
                <a:solidFill>
                  <a:schemeClr val="lt1"/>
                </a:solidFill>
                <a:latin typeface="Calibri"/>
                <a:ea typeface="Calibri"/>
                <a:cs typeface="Calibri"/>
                <a:sym typeface="Calibri"/>
              </a:rPr>
              <a:t>Coordinating Tutoring</a:t>
            </a:r>
            <a:endParaRPr b="0" i="0" sz="1400" u="none" cap="none" strike="noStrike">
              <a:solidFill>
                <a:srgbClr val="000000"/>
              </a:solidFill>
              <a:latin typeface="Arial"/>
              <a:ea typeface="Arial"/>
              <a:cs typeface="Arial"/>
              <a:sym typeface="Arial"/>
            </a:endParaRPr>
          </a:p>
        </p:txBody>
      </p:sp>
      <p:pic>
        <p:nvPicPr>
          <p:cNvPr id="946" name="Google Shape;946;p74"/>
          <p:cNvPicPr preferRelativeResize="0"/>
          <p:nvPr/>
        </p:nvPicPr>
        <p:blipFill rotWithShape="1">
          <a:blip r:embed="rId3">
            <a:alphaModFix/>
          </a:blip>
          <a:srcRect b="0" l="0" r="0" t="0"/>
          <a:stretch/>
        </p:blipFill>
        <p:spPr>
          <a:xfrm>
            <a:off x="9952993" y="4601966"/>
            <a:ext cx="2069432" cy="2069432"/>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75"/>
          <p:cNvSpPr txBox="1"/>
          <p:nvPr/>
        </p:nvSpPr>
        <p:spPr>
          <a:xfrm>
            <a:off x="428446" y="599574"/>
            <a:ext cx="10432059"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0"/>
              <a:buFont typeface="Arial"/>
              <a:buNone/>
            </a:pPr>
            <a:r>
              <a:rPr b="1" i="0" lang="en-US" sz="6000" u="sng" cap="none" strike="noStrike">
                <a:solidFill>
                  <a:schemeClr val="lt1"/>
                </a:solidFill>
                <a:latin typeface="Calibri"/>
                <a:ea typeface="Calibri"/>
                <a:cs typeface="Calibri"/>
                <a:sym typeface="Calibri"/>
              </a:rPr>
              <a:t>Wellness Supportive Measures</a:t>
            </a:r>
            <a:endParaRPr b="1" i="0" sz="6000" u="sng" cap="none" strike="noStrike">
              <a:solidFill>
                <a:schemeClr val="dk1"/>
              </a:solidFill>
              <a:latin typeface="Calibri"/>
              <a:ea typeface="Calibri"/>
              <a:cs typeface="Calibri"/>
              <a:sym typeface="Calibri"/>
            </a:endParaRPr>
          </a:p>
        </p:txBody>
      </p:sp>
      <p:sp>
        <p:nvSpPr>
          <p:cNvPr id="953" name="Google Shape;953;p75"/>
          <p:cNvSpPr txBox="1"/>
          <p:nvPr/>
        </p:nvSpPr>
        <p:spPr>
          <a:xfrm>
            <a:off x="1042735" y="2358189"/>
            <a:ext cx="8775033" cy="4832092"/>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lt1"/>
              </a:buClr>
              <a:buSzPts val="4400"/>
              <a:buFont typeface="Arial"/>
              <a:buChar char="•"/>
            </a:pPr>
            <a:r>
              <a:rPr b="0" i="0" lang="en-US" sz="4400" u="none" cap="none" strike="noStrike">
                <a:solidFill>
                  <a:schemeClr val="lt1"/>
                </a:solidFill>
                <a:latin typeface="Calibri"/>
                <a:ea typeface="Calibri"/>
                <a:cs typeface="Calibri"/>
                <a:sym typeface="Calibri"/>
              </a:rPr>
              <a:t>Referral to Mines or Off-Campus Counselor</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4400"/>
              <a:buFont typeface="Arial"/>
              <a:buChar char="•"/>
            </a:pPr>
            <a:r>
              <a:rPr b="0" i="0" lang="en-US" sz="4400" u="none" cap="none" strike="noStrike">
                <a:solidFill>
                  <a:schemeClr val="lt1"/>
                </a:solidFill>
                <a:latin typeface="Calibri"/>
                <a:ea typeface="Calibri"/>
                <a:cs typeface="Calibri"/>
                <a:sym typeface="Calibri"/>
              </a:rPr>
              <a:t>Referral to Mines Health Center</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4400"/>
              <a:buFont typeface="Arial"/>
              <a:buChar char="•"/>
            </a:pPr>
            <a:r>
              <a:rPr b="0" i="0" lang="en-US" sz="4400" u="none" cap="none" strike="noStrike">
                <a:solidFill>
                  <a:schemeClr val="lt1"/>
                </a:solidFill>
                <a:latin typeface="Calibri"/>
                <a:ea typeface="Calibri"/>
                <a:cs typeface="Calibri"/>
                <a:sym typeface="Calibri"/>
              </a:rPr>
              <a:t>Referral to St. Anthony for Medical Forensic Exam or general physical wellness</a:t>
            </a:r>
            <a:endParaRPr b="0" i="0" sz="4400" u="none" cap="none" strike="noStrike">
              <a:solidFill>
                <a:schemeClr val="lt1"/>
              </a:solidFill>
              <a:latin typeface="Calibri"/>
              <a:ea typeface="Calibri"/>
              <a:cs typeface="Calibri"/>
              <a:sym typeface="Calibri"/>
            </a:endParaRPr>
          </a:p>
          <a:p>
            <a:pPr indent="-6350" lvl="0" marL="285750" marR="0" rtl="0" algn="l">
              <a:lnSpc>
                <a:spcPct val="100000"/>
              </a:lnSpc>
              <a:spcBef>
                <a:spcPts val="0"/>
              </a:spcBef>
              <a:spcAft>
                <a:spcPts val="0"/>
              </a:spcAft>
              <a:buClr>
                <a:schemeClr val="dk1"/>
              </a:buClr>
              <a:buSzPts val="4400"/>
              <a:buFont typeface="Arial"/>
              <a:buNone/>
            </a:pPr>
            <a:r>
              <a:t/>
            </a:r>
            <a:endParaRPr b="0" i="0" sz="4400" u="none" cap="none" strike="noStrike">
              <a:solidFill>
                <a:schemeClr val="lt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p70"/>
          <p:cNvSpPr txBox="1"/>
          <p:nvPr/>
        </p:nvSpPr>
        <p:spPr>
          <a:xfrm>
            <a:off x="7188052" y="1783959"/>
            <a:ext cx="4087306" cy="2889114"/>
          </a:xfrm>
          <a:prstGeom prst="rect">
            <a:avLst/>
          </a:prstGeom>
          <a:noFill/>
          <a:ln>
            <a:noFill/>
          </a:ln>
        </p:spPr>
        <p:txBody>
          <a:bodyPr anchorCtr="0" anchor="b" bIns="45700" lIns="91425" spcFirstLastPara="1" rIns="91425" wrap="square" tIns="45700">
            <a:normAutofit lnSpcReduction="10000"/>
          </a:bodyPr>
          <a:lstStyle/>
          <a:p>
            <a:pPr indent="0" lvl="0" marL="0" marR="0" rtl="0" algn="ctr">
              <a:lnSpc>
                <a:spcPct val="90000"/>
              </a:lnSpc>
              <a:spcBef>
                <a:spcPts val="0"/>
              </a:spcBef>
              <a:spcAft>
                <a:spcPts val="0"/>
              </a:spcAft>
              <a:buClr>
                <a:srgbClr val="000000"/>
              </a:buClr>
              <a:buSzPts val="5400"/>
              <a:buFont typeface="Arial"/>
              <a:buNone/>
            </a:pPr>
            <a:r>
              <a:rPr b="1" i="0" lang="en-US" sz="5400" u="none" cap="none" strike="noStrike">
                <a:solidFill>
                  <a:schemeClr val="lt1"/>
                </a:solidFill>
                <a:latin typeface="Calibri"/>
                <a:ea typeface="Calibri"/>
                <a:cs typeface="Calibri"/>
                <a:sym typeface="Calibri"/>
              </a:rPr>
              <a:t>Campus Reporting processes and options</a:t>
            </a:r>
            <a:endParaRPr b="0" i="0" sz="1400" u="none" cap="none" strike="noStrike">
              <a:solidFill>
                <a:srgbClr val="000000"/>
              </a:solidFill>
              <a:latin typeface="Arial"/>
              <a:ea typeface="Arial"/>
              <a:cs typeface="Arial"/>
              <a:sym typeface="Arial"/>
            </a:endParaRPr>
          </a:p>
        </p:txBody>
      </p:sp>
      <p:pic>
        <p:nvPicPr>
          <p:cNvPr descr="A group of people walking down the street&#10;&#10;Description automatically generated" id="960" name="Google Shape;960;p70"/>
          <p:cNvPicPr preferRelativeResize="0"/>
          <p:nvPr/>
        </p:nvPicPr>
        <p:blipFill rotWithShape="1">
          <a:blip r:embed="rId3">
            <a:alphaModFix/>
          </a:blip>
          <a:srcRect b="-1" l="18571" r="13019" t="0"/>
          <a:stretch/>
        </p:blipFill>
        <p:spPr>
          <a:xfrm>
            <a:off x="1" y="10"/>
            <a:ext cx="7028495" cy="6857990"/>
          </a:xfrm>
          <a:custGeom>
            <a:rect b="b" l="l" r="r" t="t"/>
            <a:pathLst>
              <a:path extrusionOk="0" h="6858000" w="7028495">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71"/>
          <p:cNvSpPr txBox="1"/>
          <p:nvPr>
            <p:ph type="title"/>
          </p:nvPr>
        </p:nvSpPr>
        <p:spPr>
          <a:xfrm>
            <a:off x="152402" y="-171725"/>
            <a:ext cx="5632500" cy="1266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1314D"/>
              </a:buClr>
              <a:buSzPts val="4400"/>
              <a:buFont typeface="Montserrat Medium"/>
              <a:buNone/>
            </a:pPr>
            <a:r>
              <a:rPr lang="en-US"/>
              <a:t>Reporting options </a:t>
            </a:r>
            <a:endParaRPr/>
          </a:p>
        </p:txBody>
      </p:sp>
      <p:pic>
        <p:nvPicPr>
          <p:cNvPr id="967" name="Google Shape;967;p71"/>
          <p:cNvPicPr preferRelativeResize="0"/>
          <p:nvPr/>
        </p:nvPicPr>
        <p:blipFill rotWithShape="1">
          <a:blip r:embed="rId3">
            <a:alphaModFix/>
          </a:blip>
          <a:srcRect b="0" l="0" r="0" t="0"/>
          <a:stretch/>
        </p:blipFill>
        <p:spPr>
          <a:xfrm>
            <a:off x="152400" y="1180450"/>
            <a:ext cx="11120699" cy="5080124"/>
          </a:xfrm>
          <a:prstGeom prst="rect">
            <a:avLst/>
          </a:prstGeom>
          <a:noFill/>
          <a:ln>
            <a:noFill/>
          </a:ln>
        </p:spPr>
      </p:pic>
      <p:sp>
        <p:nvSpPr>
          <p:cNvPr id="968" name="Google Shape;968;p71"/>
          <p:cNvSpPr txBox="1"/>
          <p:nvPr/>
        </p:nvSpPr>
        <p:spPr>
          <a:xfrm>
            <a:off x="152400" y="306925"/>
            <a:ext cx="6731400" cy="3090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0" i="0" lang="en-US" sz="2400" u="none" cap="none" strike="noStrike">
                <a:solidFill>
                  <a:srgbClr val="21314D"/>
                </a:solidFill>
                <a:latin typeface="Arial"/>
                <a:ea typeface="Arial"/>
                <a:cs typeface="Arial"/>
                <a:sym typeface="Arial"/>
              </a:rPr>
              <a:t>    </a:t>
            </a:r>
            <a:endParaRPr b="0" i="0" sz="2400" u="none" cap="none" strike="noStrike">
              <a:solidFill>
                <a:srgbClr val="21314D"/>
              </a:solidFill>
              <a:latin typeface="Arial"/>
              <a:ea typeface="Arial"/>
              <a:cs typeface="Arial"/>
              <a:sym typeface="Arial"/>
            </a:endParaRPr>
          </a:p>
          <a:p>
            <a:pPr indent="0" lvl="0" marL="0" marR="0" rtl="0" algn="l">
              <a:lnSpc>
                <a:spcPct val="90000"/>
              </a:lnSpc>
              <a:spcBef>
                <a:spcPts val="600"/>
              </a:spcBef>
              <a:spcAft>
                <a:spcPts val="0"/>
              </a:spcAft>
              <a:buClr>
                <a:schemeClr val="dk1"/>
              </a:buClr>
              <a:buSzPts val="1100"/>
              <a:buFont typeface="Arial"/>
              <a:buNone/>
            </a:pPr>
            <a:r>
              <a:rPr b="0" i="0" lang="en-US" sz="2400" u="sng" cap="none" strike="noStrike">
                <a:solidFill>
                  <a:schemeClr val="hlink"/>
                </a:solidFill>
                <a:latin typeface="Arial"/>
                <a:ea typeface="Arial"/>
                <a:cs typeface="Arial"/>
                <a:sym typeface="Arial"/>
                <a:hlinkClick r:id="rId4"/>
              </a:rPr>
              <a:t>https://www.mines.edu/institutional-equity-title-ix</a:t>
            </a:r>
            <a:endParaRPr b="0" i="0" sz="2400" u="sng" cap="none" strike="noStrike">
              <a:solidFill>
                <a:schemeClr val="hlink"/>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g2b8ca40c20a_6_9"/>
          <p:cNvSpPr txBox="1"/>
          <p:nvPr>
            <p:ph idx="1" type="subTitle"/>
          </p:nvPr>
        </p:nvSpPr>
        <p:spPr>
          <a:xfrm>
            <a:off x="189200" y="3668004"/>
            <a:ext cx="11964900" cy="1871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3200"/>
              <a:buNone/>
            </a:pPr>
            <a:r>
              <a:rPr lang="en-US" sz="3200">
                <a:latin typeface="Calibri"/>
                <a:ea typeface="Calibri"/>
                <a:cs typeface="Calibri"/>
                <a:sym typeface="Calibri"/>
              </a:rPr>
              <a:t>Sam Ralston </a:t>
            </a:r>
            <a:r>
              <a:rPr lang="en-US" sz="3200">
                <a:latin typeface="Calibri"/>
                <a:ea typeface="Calibri"/>
                <a:cs typeface="Calibri"/>
                <a:sym typeface="Calibri"/>
              </a:rPr>
              <a:t>| Director</a:t>
            </a:r>
            <a:br>
              <a:rPr lang="en-US" sz="3200">
                <a:latin typeface="Calibri"/>
                <a:ea typeface="Calibri"/>
                <a:cs typeface="Calibri"/>
                <a:sym typeface="Calibri"/>
              </a:rPr>
            </a:br>
            <a:r>
              <a:rPr lang="en-US" sz="3200">
                <a:latin typeface="Calibri"/>
                <a:ea typeface="Calibri"/>
                <a:cs typeface="Calibri"/>
                <a:sym typeface="Calibri"/>
              </a:rPr>
              <a:t>Kim Myers |  Assistant Director</a:t>
            </a:r>
            <a:endParaRPr sz="3200">
              <a:latin typeface="Calibri"/>
              <a:ea typeface="Calibri"/>
              <a:cs typeface="Calibri"/>
              <a:sym typeface="Calibri"/>
            </a:endParaRPr>
          </a:p>
          <a:p>
            <a:pPr indent="0" lvl="0" marL="0" rtl="0" algn="l">
              <a:lnSpc>
                <a:spcPct val="100000"/>
              </a:lnSpc>
              <a:spcBef>
                <a:spcPts val="0"/>
              </a:spcBef>
              <a:spcAft>
                <a:spcPts val="0"/>
              </a:spcAft>
              <a:buClr>
                <a:schemeClr val="lt1"/>
              </a:buClr>
              <a:buSzPts val="3200"/>
              <a:buNone/>
            </a:pPr>
            <a:r>
              <a:rPr lang="en-US" sz="3200">
                <a:latin typeface="Calibri"/>
                <a:ea typeface="Calibri"/>
                <a:cs typeface="Calibri"/>
                <a:sym typeface="Calibri"/>
              </a:rPr>
              <a:t>Dr. Derek Morgan |  Dean of Students</a:t>
            </a:r>
            <a:endParaRPr sz="3200">
              <a:latin typeface="Calibri"/>
              <a:ea typeface="Calibri"/>
              <a:cs typeface="Calibri"/>
              <a:sym typeface="Calibri"/>
            </a:endParaRPr>
          </a:p>
        </p:txBody>
      </p:sp>
      <p:pic>
        <p:nvPicPr>
          <p:cNvPr id="975" name="Google Shape;975;g2b8ca40c20a_6_9"/>
          <p:cNvPicPr preferRelativeResize="0"/>
          <p:nvPr/>
        </p:nvPicPr>
        <p:blipFill>
          <a:blip r:embed="rId3">
            <a:alphaModFix/>
          </a:blip>
          <a:stretch>
            <a:fillRect/>
          </a:stretch>
        </p:blipFill>
        <p:spPr>
          <a:xfrm>
            <a:off x="152400" y="152400"/>
            <a:ext cx="11887201" cy="280928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pic>
        <p:nvPicPr>
          <p:cNvPr id="981" name="Google Shape;981;g2b8ca40c20a_6_26"/>
          <p:cNvPicPr preferRelativeResize="0"/>
          <p:nvPr/>
        </p:nvPicPr>
        <p:blipFill>
          <a:blip r:embed="rId3">
            <a:alphaModFix/>
          </a:blip>
          <a:stretch>
            <a:fillRect/>
          </a:stretch>
        </p:blipFill>
        <p:spPr>
          <a:xfrm>
            <a:off x="2890838" y="0"/>
            <a:ext cx="6410325" cy="68580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g2b8ca40c20a_6_17"/>
          <p:cNvSpPr txBox="1"/>
          <p:nvPr>
            <p:ph type="title"/>
          </p:nvPr>
        </p:nvSpPr>
        <p:spPr>
          <a:xfrm>
            <a:off x="685800" y="-15875"/>
            <a:ext cx="110463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1314D"/>
              </a:buClr>
              <a:buSzPts val="4400"/>
              <a:buFont typeface="Montserrat Medium"/>
              <a:buNone/>
            </a:pPr>
            <a:r>
              <a:rPr lang="en-US" sz="3800"/>
              <a:t>Community Standards Process and Options</a:t>
            </a:r>
            <a:endParaRPr sz="3800"/>
          </a:p>
        </p:txBody>
      </p:sp>
      <p:sp>
        <p:nvSpPr>
          <p:cNvPr id="987" name="Google Shape;987;g2b8ca40c20a_6_1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988" name="Google Shape;988;g2b8ca40c20a_6_17"/>
          <p:cNvSpPr txBox="1"/>
          <p:nvPr/>
        </p:nvSpPr>
        <p:spPr>
          <a:xfrm>
            <a:off x="974878" y="1631071"/>
            <a:ext cx="10515600" cy="24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989" name="Google Shape;989;g2b8ca40c20a_6_17"/>
          <p:cNvSpPr txBox="1"/>
          <p:nvPr/>
        </p:nvSpPr>
        <p:spPr>
          <a:xfrm>
            <a:off x="838200" y="935617"/>
            <a:ext cx="10515600" cy="532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1" lang="en-US" sz="2000">
                <a:solidFill>
                  <a:schemeClr val="dk1"/>
                </a:solidFill>
                <a:latin typeface="Calibri"/>
                <a:ea typeface="Calibri"/>
                <a:cs typeface="Calibri"/>
                <a:sym typeface="Calibri"/>
              </a:rPr>
              <a:t>Process and Procedure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Receive a report from a community member or referred from OIE and TIX</a:t>
            </a:r>
            <a:endParaRPr sz="2000">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Reach out to impacted parties, then alleged parties</a:t>
            </a:r>
            <a:endParaRPr sz="2000">
              <a:solidFill>
                <a:schemeClr val="dk1"/>
              </a:solidFill>
              <a:latin typeface="Calibri"/>
              <a:ea typeface="Calibri"/>
              <a:cs typeface="Calibri"/>
              <a:sym typeface="Calibri"/>
            </a:endParaRPr>
          </a:p>
          <a:p>
            <a:pPr indent="-355600" lvl="1" marL="914400" marR="0" rtl="0" algn="l">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Provide resources and options to move forward formally or informally</a:t>
            </a:r>
            <a:endParaRPr sz="2000">
              <a:solidFill>
                <a:schemeClr val="dk1"/>
              </a:solidFill>
              <a:latin typeface="Calibri"/>
              <a:ea typeface="Calibri"/>
              <a:cs typeface="Calibri"/>
              <a:sym typeface="Calibri"/>
            </a:endParaRPr>
          </a:p>
          <a:p>
            <a:pPr indent="-355600" lvl="0" marL="457200" marR="0" rtl="0" algn="l">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Ideally provide an outcome that is helpful to all involved parties and the Mines community that are rooted in education, health and safety, and restoration</a:t>
            </a:r>
            <a:endParaRPr sz="20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3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lang="en-US" sz="2000">
                <a:solidFill>
                  <a:schemeClr val="dk1"/>
                </a:solidFill>
                <a:latin typeface="Calibri"/>
                <a:ea typeface="Calibri"/>
                <a:cs typeface="Calibri"/>
                <a:sym typeface="Calibri"/>
              </a:rPr>
              <a:t>Outcomes could include: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Restorative Justice Circle or other restorative options</a:t>
            </a:r>
            <a:endParaRPr sz="2000">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Assignment to workshops, mentors, trusted professionals to address root concerns</a:t>
            </a:r>
            <a:endParaRPr sz="2000">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Boundaries in place (no-contact directives, removal from certain spaces); renewed expectations</a:t>
            </a:r>
            <a:endParaRPr sz="2000">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Apologies, mediations (variety of ways to do this)</a:t>
            </a:r>
            <a:endParaRPr sz="2000">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Intentional conversations about behaviors, expectations of a relationship, communication expectations</a:t>
            </a:r>
            <a:endParaRPr sz="2000">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And more</a:t>
            </a:r>
            <a:endParaRPr sz="2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3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sz="2000">
                <a:solidFill>
                  <a:schemeClr val="dk1"/>
                </a:solidFill>
                <a:latin typeface="Calibri"/>
                <a:ea typeface="Calibri"/>
                <a:cs typeface="Calibri"/>
                <a:sym typeface="Calibri"/>
              </a:rPr>
              <a:t>Our office can also provide information, time, and care to hear about a situation first before taking action. Action can also be taken at any time - our process is not time-bound by when an incident occurred, when it was reported, and when action should be taken.</a:t>
            </a:r>
            <a:endParaRPr sz="2000">
              <a:solidFill>
                <a:schemeClr val="dk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pic>
        <p:nvPicPr>
          <p:cNvPr id="995" name="Google Shape;995;g262b70ab6fd_0_15"/>
          <p:cNvPicPr preferRelativeResize="0"/>
          <p:nvPr/>
        </p:nvPicPr>
        <p:blipFill rotWithShape="1">
          <a:blip r:embed="rId3">
            <a:alphaModFix/>
          </a:blip>
          <a:srcRect b="0" l="0" r="0" t="0"/>
          <a:stretch/>
        </p:blipFill>
        <p:spPr>
          <a:xfrm>
            <a:off x="0" y="0"/>
            <a:ext cx="3086899" cy="2624825"/>
          </a:xfrm>
          <a:prstGeom prst="rect">
            <a:avLst/>
          </a:prstGeom>
          <a:noFill/>
          <a:ln>
            <a:noFill/>
          </a:ln>
        </p:spPr>
      </p:pic>
      <p:sp>
        <p:nvSpPr>
          <p:cNvPr id="996" name="Google Shape;996;g262b70ab6fd_0_15"/>
          <p:cNvSpPr txBox="1"/>
          <p:nvPr/>
        </p:nvSpPr>
        <p:spPr>
          <a:xfrm>
            <a:off x="3086900" y="795375"/>
            <a:ext cx="8108700" cy="5910600"/>
          </a:xfrm>
          <a:prstGeom prst="rect">
            <a:avLst/>
          </a:prstGeom>
          <a:noFill/>
          <a:ln>
            <a:noFill/>
          </a:ln>
        </p:spPr>
        <p:txBody>
          <a:bodyPr anchorCtr="0" anchor="t" bIns="91425" lIns="91425" spcFirstLastPara="1" rIns="91425" wrap="square" tIns="91425">
            <a:normAutofit lnSpcReduction="10000"/>
          </a:bodyPr>
          <a:lstStyle/>
          <a:p>
            <a:pPr indent="0" lvl="0" marL="0" marR="0" rtl="0" algn="l">
              <a:lnSpc>
                <a:spcPct val="90000"/>
              </a:lnSpc>
              <a:spcBef>
                <a:spcPts val="0"/>
              </a:spcBef>
              <a:spcAft>
                <a:spcPts val="0"/>
              </a:spcAft>
              <a:buClr>
                <a:srgbClr val="000000"/>
              </a:buClr>
              <a:buSzPts val="2400"/>
              <a:buFont typeface="Arial"/>
              <a:buNone/>
            </a:pPr>
            <a:r>
              <a:rPr b="1" i="0" lang="en-US" sz="2400" u="none" cap="none" strike="noStrike">
                <a:solidFill>
                  <a:srgbClr val="FFFFFF"/>
                </a:solidFill>
                <a:latin typeface="Calibri"/>
                <a:ea typeface="Calibri"/>
                <a:cs typeface="Calibri"/>
                <a:sym typeface="Calibri"/>
              </a:rPr>
              <a:t>Step 1: Compassionately, explain your duty to report. </a:t>
            </a:r>
            <a:r>
              <a:rPr b="0" i="0" lang="en-US" sz="2400" u="none" cap="none" strike="noStrike">
                <a:solidFill>
                  <a:srgbClr val="FFFFFF"/>
                </a:solidFill>
                <a:latin typeface="Calibri"/>
                <a:ea typeface="Calibri"/>
                <a:cs typeface="Calibri"/>
                <a:sym typeface="Calibri"/>
              </a:rPr>
              <a:t>“I want </a:t>
            </a:r>
            <a:endParaRPr b="0" i="0" sz="2400" u="none" cap="none" strike="noStrike">
              <a:solidFill>
                <a:srgbClr val="FFFFFF"/>
              </a:solidFill>
              <a:latin typeface="Calibri"/>
              <a:ea typeface="Calibri"/>
              <a:cs typeface="Calibri"/>
              <a:sym typeface="Calibri"/>
            </a:endParaRPr>
          </a:p>
          <a:p>
            <a:pPr indent="0" lvl="0" marL="0" marR="0" rtl="0" algn="l">
              <a:lnSpc>
                <a:spcPct val="90000"/>
              </a:lnSpc>
              <a:spcBef>
                <a:spcPts val="600"/>
              </a:spcBef>
              <a:spcAft>
                <a:spcPts val="0"/>
              </a:spcAft>
              <a:buClr>
                <a:srgbClr val="000000"/>
              </a:buClr>
              <a:buSzPts val="2400"/>
              <a:buFont typeface="Arial"/>
              <a:buNone/>
            </a:pPr>
            <a:r>
              <a:rPr b="0" i="0" lang="en-US" sz="2400" u="none" cap="none" strike="noStrike">
                <a:solidFill>
                  <a:srgbClr val="FFFFFF"/>
                </a:solidFill>
                <a:latin typeface="Calibri"/>
                <a:ea typeface="Calibri"/>
                <a:cs typeface="Calibri"/>
                <a:sym typeface="Calibri"/>
              </a:rPr>
              <a:t>to make sure you are getting the help and support you need, </a:t>
            </a:r>
            <a:endParaRPr b="0" i="0" sz="2400" u="none" cap="none" strike="noStrike">
              <a:solidFill>
                <a:srgbClr val="FFFFFF"/>
              </a:solidFill>
              <a:latin typeface="Calibri"/>
              <a:ea typeface="Calibri"/>
              <a:cs typeface="Calibri"/>
              <a:sym typeface="Calibri"/>
            </a:endParaRPr>
          </a:p>
          <a:p>
            <a:pPr indent="0" lvl="0" marL="0" marR="0" rtl="0" algn="l">
              <a:lnSpc>
                <a:spcPct val="90000"/>
              </a:lnSpc>
              <a:spcBef>
                <a:spcPts val="600"/>
              </a:spcBef>
              <a:spcAft>
                <a:spcPts val="0"/>
              </a:spcAft>
              <a:buClr>
                <a:srgbClr val="000000"/>
              </a:buClr>
              <a:buSzPts val="2400"/>
              <a:buFont typeface="Arial"/>
              <a:buNone/>
            </a:pPr>
            <a:r>
              <a:rPr b="0" i="0" lang="en-US" sz="2400" u="none" cap="none" strike="noStrike">
                <a:solidFill>
                  <a:srgbClr val="FFFFFF"/>
                </a:solidFill>
                <a:latin typeface="Calibri"/>
                <a:ea typeface="Calibri"/>
                <a:cs typeface="Calibri"/>
                <a:sym typeface="Calibri"/>
              </a:rPr>
              <a:t>so I will need to let Carole and Kristin know in the OIE Office.  </a:t>
            </a:r>
            <a:endParaRPr b="0" i="0" sz="2400" u="none" cap="none" strike="noStrike">
              <a:solidFill>
                <a:srgbClr val="FFFFFF"/>
              </a:solidFill>
              <a:latin typeface="Calibri"/>
              <a:ea typeface="Calibri"/>
              <a:cs typeface="Calibri"/>
              <a:sym typeface="Calibri"/>
            </a:endParaRPr>
          </a:p>
          <a:p>
            <a:pPr indent="0" lvl="0" marL="0" marR="0" rtl="0" algn="l">
              <a:lnSpc>
                <a:spcPct val="90000"/>
              </a:lnSpc>
              <a:spcBef>
                <a:spcPts val="600"/>
              </a:spcBef>
              <a:spcAft>
                <a:spcPts val="0"/>
              </a:spcAft>
              <a:buClr>
                <a:srgbClr val="000000"/>
              </a:buClr>
              <a:buSzPts val="2400"/>
              <a:buFont typeface="Arial"/>
              <a:buNone/>
            </a:pPr>
            <a:r>
              <a:rPr b="0" i="0" lang="en-US" sz="2400" u="none" cap="none" strike="noStrike">
                <a:solidFill>
                  <a:srgbClr val="FFFFFF"/>
                </a:solidFill>
                <a:latin typeface="Calibri"/>
                <a:ea typeface="Calibri"/>
                <a:cs typeface="Calibri"/>
                <a:sym typeface="Calibri"/>
              </a:rPr>
              <a:t>It will be your choice on how you want to proceed.” </a:t>
            </a:r>
            <a:endParaRPr b="0" i="0" sz="2400" u="none" cap="none" strike="noStrike">
              <a:solidFill>
                <a:srgbClr val="FFFFFF"/>
              </a:solidFill>
              <a:latin typeface="Calibri"/>
              <a:ea typeface="Calibri"/>
              <a:cs typeface="Calibri"/>
              <a:sym typeface="Calibri"/>
            </a:endParaRPr>
          </a:p>
          <a:p>
            <a:pPr indent="0" lvl="0" marL="0" marR="0" rtl="0" algn="l">
              <a:lnSpc>
                <a:spcPct val="90000"/>
              </a:lnSpc>
              <a:spcBef>
                <a:spcPts val="600"/>
              </a:spcBef>
              <a:spcAft>
                <a:spcPts val="0"/>
              </a:spcAft>
              <a:buClr>
                <a:srgbClr val="000000"/>
              </a:buClr>
              <a:buSzPts val="2400"/>
              <a:buFont typeface="Arial"/>
              <a:buNone/>
            </a:pPr>
            <a:r>
              <a:t/>
            </a:r>
            <a:endParaRPr b="1" i="0" sz="2400" u="none" cap="none" strike="noStrike">
              <a:solidFill>
                <a:srgbClr val="FFFFFF"/>
              </a:solidFill>
              <a:latin typeface="Calibri"/>
              <a:ea typeface="Calibri"/>
              <a:cs typeface="Calibri"/>
              <a:sym typeface="Calibri"/>
            </a:endParaRPr>
          </a:p>
          <a:p>
            <a:pPr indent="0" lvl="0" marL="0" marR="0" rtl="0" algn="l">
              <a:lnSpc>
                <a:spcPct val="90000"/>
              </a:lnSpc>
              <a:spcBef>
                <a:spcPts val="600"/>
              </a:spcBef>
              <a:spcAft>
                <a:spcPts val="0"/>
              </a:spcAft>
              <a:buClr>
                <a:srgbClr val="000000"/>
              </a:buClr>
              <a:buSzPts val="2400"/>
              <a:buFont typeface="Arial"/>
              <a:buNone/>
            </a:pPr>
            <a:r>
              <a:rPr b="1" i="0" lang="en-US" sz="2400" u="none" cap="none" strike="noStrike">
                <a:solidFill>
                  <a:srgbClr val="FFFFFF"/>
                </a:solidFill>
                <a:latin typeface="Calibri"/>
                <a:ea typeface="Calibri"/>
                <a:cs typeface="Calibri"/>
                <a:sym typeface="Calibri"/>
              </a:rPr>
              <a:t>Step 2: Listen and Validate:  </a:t>
            </a:r>
            <a:r>
              <a:rPr b="0" i="0" lang="en-US" sz="2400" u="none" cap="none" strike="noStrike">
                <a:solidFill>
                  <a:srgbClr val="FFFFFF"/>
                </a:solidFill>
                <a:latin typeface="Calibri"/>
                <a:ea typeface="Calibri"/>
                <a:cs typeface="Calibri"/>
                <a:sym typeface="Calibri"/>
              </a:rPr>
              <a:t>“I’m so sorry that happened to you.”</a:t>
            </a:r>
            <a:r>
              <a:rPr lang="en-US" sz="2400">
                <a:solidFill>
                  <a:srgbClr val="FFFFFF"/>
                </a:solidFill>
                <a:latin typeface="Calibri"/>
                <a:ea typeface="Calibri"/>
                <a:cs typeface="Calibri"/>
                <a:sym typeface="Calibri"/>
              </a:rPr>
              <a:t> </a:t>
            </a:r>
            <a:r>
              <a:rPr b="0" i="0" lang="en-US" sz="2400" u="none" cap="none" strike="noStrike">
                <a:solidFill>
                  <a:srgbClr val="FFFFFF"/>
                </a:solidFill>
                <a:latin typeface="Calibri"/>
                <a:ea typeface="Calibri"/>
                <a:cs typeface="Calibri"/>
                <a:sym typeface="Calibri"/>
              </a:rPr>
              <a:t>“</a:t>
            </a:r>
            <a:r>
              <a:rPr lang="en-US" sz="2400">
                <a:solidFill>
                  <a:srgbClr val="FFFFFF"/>
                </a:solidFill>
                <a:latin typeface="Calibri"/>
                <a:ea typeface="Calibri"/>
                <a:cs typeface="Calibri"/>
                <a:sym typeface="Calibri"/>
              </a:rPr>
              <a:t>Thank you for sharing this with me. I can tell this is hard for you to say.”  “I am here to support you - regardless of what you choose to do.”</a:t>
            </a:r>
            <a:endParaRPr sz="2400">
              <a:solidFill>
                <a:srgbClr val="FFFFFF"/>
              </a:solidFill>
              <a:latin typeface="Calibri"/>
              <a:ea typeface="Calibri"/>
              <a:cs typeface="Calibri"/>
              <a:sym typeface="Calibri"/>
            </a:endParaRPr>
          </a:p>
          <a:p>
            <a:pPr indent="0" lvl="0" marL="0" marR="0" rtl="0" algn="l">
              <a:lnSpc>
                <a:spcPct val="90000"/>
              </a:lnSpc>
              <a:spcBef>
                <a:spcPts val="600"/>
              </a:spcBef>
              <a:spcAft>
                <a:spcPts val="0"/>
              </a:spcAft>
              <a:buClr>
                <a:srgbClr val="000000"/>
              </a:buClr>
              <a:buSzPts val="2400"/>
              <a:buFont typeface="Arial"/>
              <a:buNone/>
            </a:pPr>
            <a:r>
              <a:t/>
            </a:r>
            <a:endParaRPr b="1" i="0" sz="2400" u="none" cap="none" strike="noStrike">
              <a:solidFill>
                <a:srgbClr val="FFFFFF"/>
              </a:solidFill>
              <a:latin typeface="Calibri"/>
              <a:ea typeface="Calibri"/>
              <a:cs typeface="Calibri"/>
              <a:sym typeface="Calibri"/>
            </a:endParaRPr>
          </a:p>
          <a:p>
            <a:pPr indent="0" lvl="0" marL="0" marR="0" rtl="0" algn="l">
              <a:lnSpc>
                <a:spcPct val="90000"/>
              </a:lnSpc>
              <a:spcBef>
                <a:spcPts val="600"/>
              </a:spcBef>
              <a:spcAft>
                <a:spcPts val="0"/>
              </a:spcAft>
              <a:buClr>
                <a:srgbClr val="000000"/>
              </a:buClr>
              <a:buSzPts val="2400"/>
              <a:buFont typeface="Arial"/>
              <a:buNone/>
            </a:pPr>
            <a:r>
              <a:rPr b="1" i="0" lang="en-US" sz="2400" u="none" cap="none" strike="noStrike">
                <a:solidFill>
                  <a:srgbClr val="FFFFFF"/>
                </a:solidFill>
                <a:latin typeface="Calibri"/>
                <a:ea typeface="Calibri"/>
                <a:cs typeface="Calibri"/>
                <a:sym typeface="Calibri"/>
              </a:rPr>
              <a:t>Step 3: Ensure Safety:  </a:t>
            </a:r>
            <a:r>
              <a:rPr b="0" i="0" lang="en-US" sz="2400" u="none" cap="none" strike="noStrike">
                <a:solidFill>
                  <a:srgbClr val="FFFFFF"/>
                </a:solidFill>
                <a:latin typeface="Calibri"/>
                <a:ea typeface="Calibri"/>
                <a:cs typeface="Calibri"/>
                <a:sym typeface="Calibri"/>
              </a:rPr>
              <a:t>“Are you safe?”</a:t>
            </a:r>
            <a:endParaRPr b="0" i="0" sz="2400" u="none" cap="none" strike="noStrike">
              <a:solidFill>
                <a:srgbClr val="FFFFFF"/>
              </a:solidFill>
              <a:latin typeface="Calibri"/>
              <a:ea typeface="Calibri"/>
              <a:cs typeface="Calibri"/>
              <a:sym typeface="Calibri"/>
            </a:endParaRPr>
          </a:p>
          <a:p>
            <a:pPr indent="0" lvl="0" marL="0" marR="0" rtl="0" algn="l">
              <a:lnSpc>
                <a:spcPct val="90000"/>
              </a:lnSpc>
              <a:spcBef>
                <a:spcPts val="600"/>
              </a:spcBef>
              <a:spcAft>
                <a:spcPts val="0"/>
              </a:spcAft>
              <a:buClr>
                <a:srgbClr val="000000"/>
              </a:buClr>
              <a:buSzPts val="2400"/>
              <a:buFont typeface="Arial"/>
              <a:buNone/>
            </a:pPr>
            <a:r>
              <a:t/>
            </a:r>
            <a:endParaRPr b="1" i="0" sz="2400" u="none" cap="none" strike="noStrike">
              <a:solidFill>
                <a:srgbClr val="FFFFFF"/>
              </a:solidFill>
              <a:latin typeface="Calibri"/>
              <a:ea typeface="Calibri"/>
              <a:cs typeface="Calibri"/>
              <a:sym typeface="Calibri"/>
            </a:endParaRPr>
          </a:p>
          <a:p>
            <a:pPr indent="0" lvl="0" marL="0" marR="0" rtl="0" algn="l">
              <a:lnSpc>
                <a:spcPct val="90000"/>
              </a:lnSpc>
              <a:spcBef>
                <a:spcPts val="600"/>
              </a:spcBef>
              <a:spcAft>
                <a:spcPts val="0"/>
              </a:spcAft>
              <a:buClr>
                <a:srgbClr val="000000"/>
              </a:buClr>
              <a:buSzPts val="2400"/>
              <a:buFont typeface="Arial"/>
              <a:buNone/>
            </a:pPr>
            <a:r>
              <a:rPr b="1" i="0" lang="en-US" sz="2400" u="none" cap="none" strike="noStrike">
                <a:solidFill>
                  <a:srgbClr val="FFFFFF"/>
                </a:solidFill>
                <a:latin typeface="Calibri"/>
                <a:ea typeface="Calibri"/>
                <a:cs typeface="Calibri"/>
                <a:sym typeface="Calibri"/>
              </a:rPr>
              <a:t>Step 4: Provide Resources:  </a:t>
            </a:r>
            <a:r>
              <a:rPr b="0" i="0" lang="en-US" sz="2400" u="none" cap="none" strike="noStrike">
                <a:solidFill>
                  <a:srgbClr val="FFFFFF"/>
                </a:solidFill>
                <a:latin typeface="Calibri"/>
                <a:ea typeface="Calibri"/>
                <a:cs typeface="Calibri"/>
                <a:sym typeface="Calibri"/>
              </a:rPr>
              <a:t>“There are many resources and </a:t>
            </a:r>
            <a:endParaRPr b="0" i="0" sz="2400" u="none" cap="none" strike="noStrike">
              <a:solidFill>
                <a:srgbClr val="FFFFFF"/>
              </a:solidFill>
              <a:latin typeface="Calibri"/>
              <a:ea typeface="Calibri"/>
              <a:cs typeface="Calibri"/>
              <a:sym typeface="Calibri"/>
            </a:endParaRPr>
          </a:p>
          <a:p>
            <a:pPr indent="0" lvl="0" marL="0" marR="0" rtl="0" algn="l">
              <a:lnSpc>
                <a:spcPct val="90000"/>
              </a:lnSpc>
              <a:spcBef>
                <a:spcPts val="600"/>
              </a:spcBef>
              <a:spcAft>
                <a:spcPts val="0"/>
              </a:spcAft>
              <a:buClr>
                <a:srgbClr val="000000"/>
              </a:buClr>
              <a:buSzPts val="2400"/>
              <a:buFont typeface="Arial"/>
              <a:buNone/>
            </a:pPr>
            <a:r>
              <a:rPr b="0" i="0" lang="en-US" sz="2400" u="none" cap="none" strike="noStrike">
                <a:solidFill>
                  <a:srgbClr val="FFFFFF"/>
                </a:solidFill>
                <a:latin typeface="Calibri"/>
                <a:ea typeface="Calibri"/>
                <a:cs typeface="Calibri"/>
                <a:sym typeface="Calibri"/>
              </a:rPr>
              <a:t>reporting options from  which to choose.” </a:t>
            </a:r>
            <a:endParaRPr b="0" i="0" sz="2400" u="none" cap="none" strike="noStrike">
              <a:solidFill>
                <a:srgbClr val="FFFFFF"/>
              </a:solidFill>
              <a:latin typeface="Calibri"/>
              <a:ea typeface="Calibri"/>
              <a:cs typeface="Calibri"/>
              <a:sym typeface="Calibri"/>
            </a:endParaRPr>
          </a:p>
          <a:p>
            <a:pPr indent="0" lvl="0" marL="0" marR="0" rtl="0" algn="l">
              <a:lnSpc>
                <a:spcPct val="90000"/>
              </a:lnSpc>
              <a:spcBef>
                <a:spcPts val="600"/>
              </a:spcBef>
              <a:spcAft>
                <a:spcPts val="0"/>
              </a:spcAft>
              <a:buClr>
                <a:srgbClr val="000000"/>
              </a:buClr>
              <a:buSzPts val="2400"/>
              <a:buFont typeface="Arial"/>
              <a:buNone/>
            </a:pPr>
            <a:r>
              <a:rPr lang="en-US" sz="2400">
                <a:solidFill>
                  <a:srgbClr val="FFFFFF"/>
                </a:solidFill>
                <a:latin typeface="Calibri"/>
                <a:ea typeface="Calibri"/>
                <a:cs typeface="Calibri"/>
                <a:sym typeface="Calibri"/>
              </a:rPr>
              <a:t>“</a:t>
            </a:r>
            <a:r>
              <a:rPr lang="en-US" sz="2400">
                <a:solidFill>
                  <a:srgbClr val="FFFFFF"/>
                </a:solidFill>
                <a:latin typeface="Calibri"/>
                <a:ea typeface="Calibri"/>
                <a:cs typeface="Calibri"/>
                <a:sym typeface="Calibri"/>
              </a:rPr>
              <a:t>Let's</a:t>
            </a:r>
            <a:r>
              <a:rPr lang="en-US" sz="2400">
                <a:solidFill>
                  <a:srgbClr val="FFFFFF"/>
                </a:solidFill>
                <a:latin typeface="Calibri"/>
                <a:ea typeface="Calibri"/>
                <a:cs typeface="Calibri"/>
                <a:sym typeface="Calibri"/>
              </a:rPr>
              <a:t> talk about how you can get the support you might need </a:t>
            </a:r>
            <a:endParaRPr sz="2400">
              <a:solidFill>
                <a:srgbClr val="FFFFFF"/>
              </a:solidFill>
              <a:latin typeface="Calibri"/>
              <a:ea typeface="Calibri"/>
              <a:cs typeface="Calibri"/>
              <a:sym typeface="Calibri"/>
            </a:endParaRPr>
          </a:p>
          <a:p>
            <a:pPr indent="0" lvl="0" marL="0" marR="0" rtl="0" algn="l">
              <a:lnSpc>
                <a:spcPct val="90000"/>
              </a:lnSpc>
              <a:spcBef>
                <a:spcPts val="600"/>
              </a:spcBef>
              <a:spcAft>
                <a:spcPts val="600"/>
              </a:spcAft>
              <a:buClr>
                <a:srgbClr val="000000"/>
              </a:buClr>
              <a:buSzPts val="2400"/>
              <a:buFont typeface="Arial"/>
              <a:buNone/>
            </a:pPr>
            <a:r>
              <a:rPr lang="en-US" sz="2400">
                <a:solidFill>
                  <a:srgbClr val="FFFFFF"/>
                </a:solidFill>
                <a:latin typeface="Calibri"/>
                <a:ea typeface="Calibri"/>
                <a:cs typeface="Calibri"/>
                <a:sym typeface="Calibri"/>
              </a:rPr>
              <a:t>moving forward.”</a:t>
            </a:r>
            <a:endParaRPr sz="2400">
              <a:solidFill>
                <a:srgbClr val="FFFFFF"/>
              </a:solidFill>
              <a:latin typeface="Calibri"/>
              <a:ea typeface="Calibri"/>
              <a:cs typeface="Calibri"/>
              <a:sym typeface="Calibri"/>
            </a:endParaRPr>
          </a:p>
        </p:txBody>
      </p:sp>
      <p:sp>
        <p:nvSpPr>
          <p:cNvPr id="997" name="Google Shape;997;g262b70ab6fd_0_15"/>
          <p:cNvSpPr txBox="1"/>
          <p:nvPr/>
        </p:nvSpPr>
        <p:spPr>
          <a:xfrm>
            <a:off x="249788" y="3996417"/>
            <a:ext cx="28371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sng" cap="none" strike="noStrike">
                <a:solidFill>
                  <a:schemeClr val="lt1"/>
                </a:solidFill>
                <a:latin typeface="Arial"/>
                <a:ea typeface="Arial"/>
                <a:cs typeface="Arial"/>
                <a:sym typeface="Arial"/>
              </a:rPr>
              <a:t>Helping a Student as a Mandatory Reporter</a:t>
            </a:r>
            <a:endParaRPr/>
          </a:p>
        </p:txBody>
      </p:sp>
      <p:sp>
        <p:nvSpPr>
          <p:cNvPr id="998" name="Google Shape;998;g262b70ab6fd_0_15"/>
          <p:cNvSpPr txBox="1"/>
          <p:nvPr/>
        </p:nvSpPr>
        <p:spPr>
          <a:xfrm>
            <a:off x="11105500" y="-128675"/>
            <a:ext cx="1279500" cy="113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6200">
                <a:solidFill>
                  <a:schemeClr val="dk1"/>
                </a:solidFill>
              </a:rPr>
              <a:t>✅</a:t>
            </a:r>
            <a:endParaRPr sz="62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g2a8090cc126_0_83"/>
          <p:cNvSpPr txBox="1"/>
          <p:nvPr>
            <p:ph idx="1" type="body"/>
          </p:nvPr>
        </p:nvSpPr>
        <p:spPr>
          <a:xfrm>
            <a:off x="168275" y="168275"/>
            <a:ext cx="7183500" cy="601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rPr lang="en-US"/>
              <a:t>Systems Context</a:t>
            </a:r>
            <a:endParaRPr/>
          </a:p>
        </p:txBody>
      </p:sp>
      <p:sp>
        <p:nvSpPr>
          <p:cNvPr id="383" name="Google Shape;383;g2a8090cc126_0_83"/>
          <p:cNvSpPr txBox="1"/>
          <p:nvPr>
            <p:ph idx="2" type="body"/>
          </p:nvPr>
        </p:nvSpPr>
        <p:spPr>
          <a:xfrm>
            <a:off x="347350" y="1340225"/>
            <a:ext cx="3416100" cy="1022400"/>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SzPts val="2800"/>
              <a:buNone/>
            </a:pPr>
            <a:r>
              <a:rPr lang="en-US" sz="3500"/>
              <a:t>Laws in Society</a:t>
            </a:r>
            <a:endParaRPr sz="5350"/>
          </a:p>
        </p:txBody>
      </p:sp>
      <p:sp>
        <p:nvSpPr>
          <p:cNvPr id="384" name="Google Shape;384;g2a8090cc126_0_83"/>
          <p:cNvSpPr txBox="1"/>
          <p:nvPr>
            <p:ph idx="3" type="body"/>
          </p:nvPr>
        </p:nvSpPr>
        <p:spPr>
          <a:xfrm>
            <a:off x="4283384" y="1365617"/>
            <a:ext cx="3573600" cy="10224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rPr lang="en-US" sz="4000"/>
              <a:t>Colorado</a:t>
            </a:r>
            <a:endParaRPr/>
          </a:p>
        </p:txBody>
      </p:sp>
      <p:sp>
        <p:nvSpPr>
          <p:cNvPr id="385" name="Google Shape;385;g2a8090cc126_0_83"/>
          <p:cNvSpPr txBox="1"/>
          <p:nvPr>
            <p:ph idx="4" type="body"/>
          </p:nvPr>
        </p:nvSpPr>
        <p:spPr>
          <a:xfrm>
            <a:off x="8427492" y="1340217"/>
            <a:ext cx="3573600" cy="10224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rPr lang="en-US" sz="4000"/>
              <a:t>Campus</a:t>
            </a:r>
            <a:endParaRPr/>
          </a:p>
        </p:txBody>
      </p:sp>
      <p:sp>
        <p:nvSpPr>
          <p:cNvPr id="386" name="Google Shape;386;g2a8090cc126_0_83"/>
          <p:cNvSpPr txBox="1"/>
          <p:nvPr>
            <p:ph idx="5" type="body"/>
          </p:nvPr>
        </p:nvSpPr>
        <p:spPr>
          <a:xfrm>
            <a:off x="168275" y="2286671"/>
            <a:ext cx="3595200" cy="4032300"/>
          </a:xfrm>
          <a:prstGeom prst="rect">
            <a:avLst/>
          </a:prstGeom>
          <a:noFill/>
          <a:ln>
            <a:noFill/>
          </a:ln>
        </p:spPr>
        <p:txBody>
          <a:bodyPr anchorCtr="0" anchor="t" bIns="45700" lIns="91425" spcFirstLastPara="1" rIns="91425" wrap="square" tIns="45700">
            <a:normAutofit/>
          </a:bodyPr>
          <a:lstStyle/>
          <a:p>
            <a:pPr indent="-285750" lvl="0" marL="285750" rtl="0" algn="l">
              <a:lnSpc>
                <a:spcPct val="100000"/>
              </a:lnSpc>
              <a:spcBef>
                <a:spcPts val="0"/>
              </a:spcBef>
              <a:spcAft>
                <a:spcPts val="0"/>
              </a:spcAft>
              <a:buSzPts val="2100"/>
              <a:buChar char="•"/>
            </a:pPr>
            <a:r>
              <a:rPr b="0" lang="en-US" sz="2100">
                <a:latin typeface="Arial"/>
                <a:ea typeface="Arial"/>
                <a:cs typeface="Arial"/>
                <a:sym typeface="Arial"/>
              </a:rPr>
              <a:t>Federal Criminal Code (UCR began in 1930)</a:t>
            </a:r>
            <a:endParaRPr b="0" sz="2100">
              <a:latin typeface="Arial"/>
              <a:ea typeface="Arial"/>
              <a:cs typeface="Arial"/>
              <a:sym typeface="Arial"/>
            </a:endParaRPr>
          </a:p>
          <a:p>
            <a:pPr indent="-285750" lvl="0" marL="285750" rtl="0" algn="l">
              <a:lnSpc>
                <a:spcPct val="100000"/>
              </a:lnSpc>
              <a:spcBef>
                <a:spcPts val="1200"/>
              </a:spcBef>
              <a:spcAft>
                <a:spcPts val="0"/>
              </a:spcAft>
              <a:buSzPts val="2100"/>
              <a:buChar char="•"/>
            </a:pPr>
            <a:r>
              <a:rPr b="0" lang="en-US" sz="2100">
                <a:latin typeface="Arial"/>
                <a:ea typeface="Arial"/>
                <a:cs typeface="Arial"/>
                <a:sym typeface="Arial"/>
              </a:rPr>
              <a:t>Violence Against Women Act (1994) + Campus SAve (2013)</a:t>
            </a:r>
            <a:endParaRPr b="0" sz="2100">
              <a:latin typeface="Arial"/>
              <a:ea typeface="Arial"/>
              <a:cs typeface="Arial"/>
              <a:sym typeface="Arial"/>
            </a:endParaRPr>
          </a:p>
          <a:p>
            <a:pPr indent="-285750" lvl="0" marL="285750" rtl="0" algn="l">
              <a:lnSpc>
                <a:spcPct val="100000"/>
              </a:lnSpc>
              <a:spcBef>
                <a:spcPts val="1200"/>
              </a:spcBef>
              <a:spcAft>
                <a:spcPts val="0"/>
              </a:spcAft>
              <a:buSzPts val="2100"/>
              <a:buChar char="•"/>
            </a:pPr>
            <a:r>
              <a:rPr b="0" lang="en-US" sz="2100">
                <a:latin typeface="Arial"/>
                <a:ea typeface="Arial"/>
                <a:cs typeface="Arial"/>
                <a:sym typeface="Arial"/>
              </a:rPr>
              <a:t>Clery Act (1990)</a:t>
            </a:r>
            <a:endParaRPr b="0" sz="2100">
              <a:latin typeface="Arial"/>
              <a:ea typeface="Arial"/>
              <a:cs typeface="Arial"/>
              <a:sym typeface="Arial"/>
            </a:endParaRPr>
          </a:p>
          <a:p>
            <a:pPr indent="-285750" lvl="0" marL="285750" rtl="0" algn="l">
              <a:lnSpc>
                <a:spcPct val="100000"/>
              </a:lnSpc>
              <a:spcBef>
                <a:spcPts val="1200"/>
              </a:spcBef>
              <a:spcAft>
                <a:spcPts val="0"/>
              </a:spcAft>
              <a:buSzPts val="2100"/>
              <a:buChar char="•"/>
            </a:pPr>
            <a:r>
              <a:rPr b="0" lang="en-US" sz="2100">
                <a:latin typeface="Arial"/>
                <a:ea typeface="Arial"/>
                <a:cs typeface="Arial"/>
                <a:sym typeface="Arial"/>
              </a:rPr>
              <a:t>Title IX of Education Amendments of 1972</a:t>
            </a:r>
            <a:endParaRPr sz="2100">
              <a:latin typeface="Arial"/>
              <a:ea typeface="Arial"/>
              <a:cs typeface="Arial"/>
              <a:sym typeface="Arial"/>
            </a:endParaRPr>
          </a:p>
          <a:p>
            <a:pPr indent="-285750" lvl="0" marL="285750" rtl="0" algn="l">
              <a:lnSpc>
                <a:spcPct val="100000"/>
              </a:lnSpc>
              <a:spcBef>
                <a:spcPts val="1200"/>
              </a:spcBef>
              <a:spcAft>
                <a:spcPts val="0"/>
              </a:spcAft>
              <a:buSzPts val="2100"/>
              <a:buChar char="•"/>
            </a:pPr>
            <a:r>
              <a:rPr b="0" lang="en-US" sz="2100">
                <a:latin typeface="Arial"/>
                <a:ea typeface="Arial"/>
                <a:cs typeface="Arial"/>
                <a:sym typeface="Arial"/>
              </a:rPr>
              <a:t>Federal Crime Victim Rights Act (2004)</a:t>
            </a:r>
            <a:endParaRPr b="0" sz="2100">
              <a:latin typeface="Arial"/>
              <a:ea typeface="Arial"/>
              <a:cs typeface="Arial"/>
              <a:sym typeface="Arial"/>
            </a:endParaRPr>
          </a:p>
          <a:p>
            <a:pPr indent="0" lvl="0" marL="0" rtl="0" algn="l">
              <a:lnSpc>
                <a:spcPct val="100000"/>
              </a:lnSpc>
              <a:spcBef>
                <a:spcPts val="600"/>
              </a:spcBef>
              <a:spcAft>
                <a:spcPts val="0"/>
              </a:spcAft>
              <a:buSzPts val="2800"/>
              <a:buNone/>
            </a:pPr>
            <a:r>
              <a:t/>
            </a:r>
            <a:endParaRPr b="0"/>
          </a:p>
        </p:txBody>
      </p:sp>
      <p:sp>
        <p:nvSpPr>
          <p:cNvPr id="387" name="Google Shape;387;g2a8090cc126_0_83"/>
          <p:cNvSpPr txBox="1"/>
          <p:nvPr>
            <p:ph idx="6" type="body"/>
          </p:nvPr>
        </p:nvSpPr>
        <p:spPr>
          <a:xfrm>
            <a:off x="4283030" y="2286685"/>
            <a:ext cx="3624900" cy="2441700"/>
          </a:xfrm>
          <a:prstGeom prst="rect">
            <a:avLst/>
          </a:prstGeom>
          <a:noFill/>
          <a:ln>
            <a:noFill/>
          </a:ln>
        </p:spPr>
        <p:txBody>
          <a:bodyPr anchorCtr="0" anchor="t" bIns="45700" lIns="91425" spcFirstLastPara="1" rIns="91425" wrap="square" tIns="45700">
            <a:normAutofit lnSpcReduction="10000"/>
          </a:bodyPr>
          <a:lstStyle/>
          <a:p>
            <a:pPr indent="-285750" lvl="0" marL="285750" rtl="0" algn="l">
              <a:lnSpc>
                <a:spcPct val="80000"/>
              </a:lnSpc>
              <a:spcBef>
                <a:spcPts val="600"/>
              </a:spcBef>
              <a:spcAft>
                <a:spcPts val="0"/>
              </a:spcAft>
              <a:buSzPts val="2100"/>
              <a:buChar char="•"/>
            </a:pPr>
            <a:r>
              <a:rPr b="0" lang="en-US" sz="2100">
                <a:latin typeface="Arial"/>
                <a:ea typeface="Arial"/>
                <a:cs typeface="Arial"/>
                <a:sym typeface="Arial"/>
              </a:rPr>
              <a:t>Colorado Criminal Code (consent language added in 2022)</a:t>
            </a:r>
            <a:endParaRPr b="0" sz="2100">
              <a:latin typeface="Arial"/>
              <a:ea typeface="Arial"/>
              <a:cs typeface="Arial"/>
              <a:sym typeface="Arial"/>
            </a:endParaRPr>
          </a:p>
          <a:p>
            <a:pPr indent="-285750" lvl="0" marL="285750" rtl="0" algn="l">
              <a:lnSpc>
                <a:spcPct val="80000"/>
              </a:lnSpc>
              <a:spcBef>
                <a:spcPts val="1200"/>
              </a:spcBef>
              <a:spcAft>
                <a:spcPts val="0"/>
              </a:spcAft>
              <a:buSzPts val="2100"/>
              <a:buChar char="•"/>
            </a:pPr>
            <a:r>
              <a:rPr b="0" lang="en-US" sz="2100">
                <a:latin typeface="Arial"/>
                <a:ea typeface="Arial"/>
                <a:cs typeface="Arial"/>
                <a:sym typeface="Arial"/>
              </a:rPr>
              <a:t>CO SB 19-007 Prevention of Sexual Misconduct on Higher Education</a:t>
            </a:r>
            <a:endParaRPr b="0" sz="2100">
              <a:latin typeface="Arial"/>
              <a:ea typeface="Arial"/>
              <a:cs typeface="Arial"/>
              <a:sym typeface="Arial"/>
            </a:endParaRPr>
          </a:p>
          <a:p>
            <a:pPr indent="-285750" lvl="0" marL="285750" rtl="0" algn="l">
              <a:lnSpc>
                <a:spcPct val="80000"/>
              </a:lnSpc>
              <a:spcBef>
                <a:spcPts val="1200"/>
              </a:spcBef>
              <a:spcAft>
                <a:spcPts val="1200"/>
              </a:spcAft>
              <a:buSzPts val="2100"/>
              <a:buChar char="•"/>
            </a:pPr>
            <a:r>
              <a:rPr b="0" lang="en-US" sz="2100">
                <a:latin typeface="Arial"/>
                <a:ea typeface="Arial"/>
                <a:cs typeface="Arial"/>
                <a:sym typeface="Arial"/>
              </a:rPr>
              <a:t>Colorado Crime Victim Rights Act</a:t>
            </a:r>
            <a:endParaRPr b="0" sz="2100">
              <a:latin typeface="Arial"/>
              <a:ea typeface="Arial"/>
              <a:cs typeface="Arial"/>
              <a:sym typeface="Arial"/>
            </a:endParaRPr>
          </a:p>
        </p:txBody>
      </p:sp>
      <p:sp>
        <p:nvSpPr>
          <p:cNvPr id="388" name="Google Shape;388;g2a8090cc126_0_83"/>
          <p:cNvSpPr txBox="1"/>
          <p:nvPr>
            <p:ph idx="7" type="body"/>
          </p:nvPr>
        </p:nvSpPr>
        <p:spPr>
          <a:xfrm>
            <a:off x="8427175" y="2286674"/>
            <a:ext cx="3650400" cy="289500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2100"/>
              <a:buChar char="•"/>
            </a:pPr>
            <a:r>
              <a:rPr b="0" lang="en-US" sz="2100">
                <a:latin typeface="Arial"/>
                <a:ea typeface="Arial"/>
                <a:cs typeface="Arial"/>
                <a:sym typeface="Arial"/>
              </a:rPr>
              <a:t>Board of Trustees Policy: Prohibiting Sexual Misconduct, Discrimination, and Retaliation</a:t>
            </a:r>
            <a:endParaRPr sz="2100"/>
          </a:p>
          <a:p>
            <a:pPr indent="-285750" lvl="0" marL="285750" rtl="0" algn="l">
              <a:lnSpc>
                <a:spcPct val="100000"/>
              </a:lnSpc>
              <a:spcBef>
                <a:spcPts val="1200"/>
              </a:spcBef>
              <a:spcAft>
                <a:spcPts val="0"/>
              </a:spcAft>
              <a:buSzPts val="2100"/>
              <a:buChar char="•"/>
            </a:pPr>
            <a:r>
              <a:rPr b="0" lang="en-US" sz="2100">
                <a:latin typeface="Arial"/>
                <a:ea typeface="Arial"/>
                <a:cs typeface="Arial"/>
                <a:sym typeface="Arial"/>
              </a:rPr>
              <a:t>Student Policy: Student Code of Conduct</a:t>
            </a:r>
            <a:endParaRPr b="0" sz="1800">
              <a:latin typeface="Arial"/>
              <a:ea typeface="Arial"/>
              <a:cs typeface="Arial"/>
              <a:sym typeface="Arial"/>
            </a:endParaRPr>
          </a:p>
        </p:txBody>
      </p:sp>
      <p:sp>
        <p:nvSpPr>
          <p:cNvPr id="389" name="Google Shape;389;g2a8090cc126_0_83"/>
          <p:cNvSpPr txBox="1"/>
          <p:nvPr>
            <p:ph idx="8" type="body"/>
          </p:nvPr>
        </p:nvSpPr>
        <p:spPr>
          <a:xfrm>
            <a:off x="10144125" y="6546850"/>
            <a:ext cx="1943100" cy="219000"/>
          </a:xfrm>
          <a:prstGeom prst="rect">
            <a:avLst/>
          </a:prstGeom>
          <a:noFill/>
          <a:ln>
            <a:noFill/>
          </a:ln>
        </p:spPr>
        <p:txBody>
          <a:bodyPr anchorCtr="0" anchor="t" bIns="45700" lIns="91425" spcFirstLastPara="1" rIns="91425" wrap="square" tIns="45700">
            <a:normAutofit/>
          </a:bodyPr>
          <a:lstStyle/>
          <a:p>
            <a:pPr indent="0" lvl="0" marL="0" rtl="0" algn="r">
              <a:lnSpc>
                <a:spcPct val="100000"/>
              </a:lnSpc>
              <a:spcBef>
                <a:spcPts val="0"/>
              </a:spcBef>
              <a:spcAft>
                <a:spcPts val="0"/>
              </a:spcAft>
              <a:buSzPts val="2800"/>
              <a:buNone/>
            </a:pPr>
            <a:r>
              <a:rPr lang="en-US"/>
              <a:t>Icons from the Noun Project </a:t>
            </a:r>
            <a:endParaRPr/>
          </a:p>
        </p:txBody>
      </p:sp>
      <p:pic>
        <p:nvPicPr>
          <p:cNvPr id="390" name="Google Shape;390;g2a8090cc126_0_83"/>
          <p:cNvPicPr preferRelativeResize="0"/>
          <p:nvPr/>
        </p:nvPicPr>
        <p:blipFill rotWithShape="1">
          <a:blip r:embed="rId3">
            <a:alphaModFix/>
          </a:blip>
          <a:srcRect b="14929" l="3975" r="0" t="0"/>
          <a:stretch/>
        </p:blipFill>
        <p:spPr>
          <a:xfrm>
            <a:off x="2361975" y="1017840"/>
            <a:ext cx="1546526" cy="1370185"/>
          </a:xfrm>
          <a:prstGeom prst="rect">
            <a:avLst/>
          </a:prstGeom>
          <a:noFill/>
          <a:ln>
            <a:noFill/>
          </a:ln>
        </p:spPr>
      </p:pic>
      <p:pic>
        <p:nvPicPr>
          <p:cNvPr id="391" name="Google Shape;391;g2a8090cc126_0_83"/>
          <p:cNvPicPr preferRelativeResize="0"/>
          <p:nvPr/>
        </p:nvPicPr>
        <p:blipFill rotWithShape="1">
          <a:blip r:embed="rId4">
            <a:alphaModFix/>
          </a:blip>
          <a:srcRect b="24912" l="8355" r="6897" t="0"/>
          <a:stretch/>
        </p:blipFill>
        <p:spPr>
          <a:xfrm>
            <a:off x="6844675" y="1017850"/>
            <a:ext cx="1318625" cy="1168249"/>
          </a:xfrm>
          <a:prstGeom prst="rect">
            <a:avLst/>
          </a:prstGeom>
          <a:noFill/>
          <a:ln>
            <a:noFill/>
          </a:ln>
        </p:spPr>
      </p:pic>
      <p:pic>
        <p:nvPicPr>
          <p:cNvPr id="392" name="Google Shape;392;g2a8090cc126_0_83"/>
          <p:cNvPicPr preferRelativeResize="0"/>
          <p:nvPr/>
        </p:nvPicPr>
        <p:blipFill rotWithShape="1">
          <a:blip r:embed="rId5">
            <a:alphaModFix/>
          </a:blip>
          <a:srcRect b="15490" l="9649" r="15258" t="0"/>
          <a:stretch/>
        </p:blipFill>
        <p:spPr>
          <a:xfrm>
            <a:off x="10753200" y="1017852"/>
            <a:ext cx="1038160" cy="1168249"/>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pic>
        <p:nvPicPr>
          <p:cNvPr id="1004" name="Google Shape;1004;g262b70ab6fd_0_25"/>
          <p:cNvPicPr preferRelativeResize="0"/>
          <p:nvPr/>
        </p:nvPicPr>
        <p:blipFill rotWithShape="1">
          <a:blip r:embed="rId3">
            <a:alphaModFix/>
          </a:blip>
          <a:srcRect b="0" l="0" r="0" t="0"/>
          <a:stretch/>
        </p:blipFill>
        <p:spPr>
          <a:xfrm>
            <a:off x="0" y="0"/>
            <a:ext cx="2836974" cy="2412319"/>
          </a:xfrm>
          <a:prstGeom prst="rect">
            <a:avLst/>
          </a:prstGeom>
          <a:noFill/>
          <a:ln>
            <a:noFill/>
          </a:ln>
        </p:spPr>
      </p:pic>
      <p:sp>
        <p:nvSpPr>
          <p:cNvPr id="1005" name="Google Shape;1005;g262b70ab6fd_0_25"/>
          <p:cNvSpPr txBox="1"/>
          <p:nvPr/>
        </p:nvSpPr>
        <p:spPr>
          <a:xfrm>
            <a:off x="3170450" y="382800"/>
            <a:ext cx="8859900" cy="6475200"/>
          </a:xfrm>
          <a:prstGeom prst="rect">
            <a:avLst/>
          </a:prstGeom>
          <a:noFill/>
          <a:ln>
            <a:noFill/>
          </a:ln>
        </p:spPr>
        <p:txBody>
          <a:bodyPr anchorCtr="0" anchor="t" bIns="91425" lIns="91425" spcFirstLastPara="1" rIns="91425" wrap="square" tIns="91425">
            <a:normAutofit fontScale="92500" lnSpcReduction="20000"/>
          </a:bodyPr>
          <a:lstStyle/>
          <a:p>
            <a:pPr indent="0" lvl="0" marL="0" marR="0" rtl="0" algn="l">
              <a:lnSpc>
                <a:spcPct val="90000"/>
              </a:lnSpc>
              <a:spcBef>
                <a:spcPts val="0"/>
              </a:spcBef>
              <a:spcAft>
                <a:spcPts val="0"/>
              </a:spcAft>
              <a:buClr>
                <a:srgbClr val="000000"/>
              </a:buClr>
              <a:buSzPct val="100000"/>
              <a:buFont typeface="Arial"/>
              <a:buNone/>
            </a:pPr>
            <a:r>
              <a:rPr b="1" i="0" lang="en-US" sz="2700" u="none" cap="none" strike="noStrike">
                <a:solidFill>
                  <a:srgbClr val="FFFFFF"/>
                </a:solidFill>
                <a:latin typeface="Calibri"/>
                <a:ea typeface="Calibri"/>
                <a:cs typeface="Calibri"/>
                <a:sym typeface="Calibri"/>
              </a:rPr>
              <a:t>                         </a:t>
            </a:r>
            <a:r>
              <a:rPr b="1" i="0" lang="en-US" sz="2700" u="sng" cap="none" strike="noStrike">
                <a:solidFill>
                  <a:srgbClr val="FFFFFF"/>
                </a:solidFill>
                <a:latin typeface="Calibri"/>
                <a:ea typeface="Calibri"/>
                <a:cs typeface="Calibri"/>
                <a:sym typeface="Calibri"/>
              </a:rPr>
              <a:t>Reminders of What Not To Do:</a:t>
            </a:r>
            <a:endParaRPr b="1" i="0" sz="2700" u="sng" cap="none" strike="noStrike">
              <a:solidFill>
                <a:srgbClr val="FFFFFF"/>
              </a:solidFill>
              <a:latin typeface="Calibri"/>
              <a:ea typeface="Calibri"/>
              <a:cs typeface="Calibri"/>
              <a:sym typeface="Calibri"/>
            </a:endParaRPr>
          </a:p>
          <a:p>
            <a:pPr indent="0" lvl="0" marL="0" marR="0" rtl="0" algn="l">
              <a:lnSpc>
                <a:spcPct val="90000"/>
              </a:lnSpc>
              <a:spcBef>
                <a:spcPts val="600"/>
              </a:spcBef>
              <a:spcAft>
                <a:spcPts val="0"/>
              </a:spcAft>
              <a:buClr>
                <a:srgbClr val="000000"/>
              </a:buClr>
              <a:buSzPct val="100000"/>
              <a:buFont typeface="Arial"/>
              <a:buNone/>
            </a:pPr>
            <a:r>
              <a:t/>
            </a:r>
            <a:endParaRPr b="1" i="0" sz="2700" u="sng" cap="none" strike="noStrike">
              <a:solidFill>
                <a:srgbClr val="FFFFFF"/>
              </a:solidFill>
              <a:latin typeface="Calibri"/>
              <a:ea typeface="Calibri"/>
              <a:cs typeface="Calibri"/>
              <a:sym typeface="Calibri"/>
            </a:endParaRPr>
          </a:p>
          <a:p>
            <a:pPr indent="0" lvl="0" marL="0" marR="0" rtl="0" algn="l">
              <a:lnSpc>
                <a:spcPct val="115000"/>
              </a:lnSpc>
              <a:spcBef>
                <a:spcPts val="600"/>
              </a:spcBef>
              <a:spcAft>
                <a:spcPts val="0"/>
              </a:spcAft>
              <a:buClr>
                <a:srgbClr val="000000"/>
              </a:buClr>
              <a:buSzPct val="100000"/>
              <a:buFont typeface="Arial"/>
              <a:buNone/>
            </a:pPr>
            <a:r>
              <a:rPr b="1" i="0" lang="en-US" sz="2300" u="none" cap="none" strike="noStrike">
                <a:solidFill>
                  <a:srgbClr val="FFFFFF"/>
                </a:solidFill>
                <a:latin typeface="Calibri"/>
                <a:ea typeface="Calibri"/>
                <a:cs typeface="Calibri"/>
                <a:sym typeface="Calibri"/>
              </a:rPr>
              <a:t>Don’t Investigate yourself. </a:t>
            </a:r>
            <a:r>
              <a:rPr b="1" lang="en-US" sz="2300">
                <a:solidFill>
                  <a:srgbClr val="FFFFFF"/>
                </a:solidFill>
                <a:latin typeface="Calibri"/>
                <a:ea typeface="Calibri"/>
                <a:cs typeface="Calibri"/>
                <a:sym typeface="Calibri"/>
              </a:rPr>
              <a:t>It's</a:t>
            </a:r>
            <a:r>
              <a:rPr b="1" i="0" lang="en-US" sz="2300" u="none" cap="none" strike="noStrike">
                <a:solidFill>
                  <a:srgbClr val="FFFFFF"/>
                </a:solidFill>
                <a:latin typeface="Calibri"/>
                <a:ea typeface="Calibri"/>
                <a:cs typeface="Calibri"/>
                <a:sym typeface="Calibri"/>
              </a:rPr>
              <a:t> okay to ask basic questions to ensure</a:t>
            </a:r>
            <a:endParaRPr b="1" i="0" sz="2300" u="none" cap="none" strike="noStrike">
              <a:solidFill>
                <a:srgbClr val="FFFFFF"/>
              </a:solidFill>
              <a:latin typeface="Calibri"/>
              <a:ea typeface="Calibri"/>
              <a:cs typeface="Calibri"/>
              <a:sym typeface="Calibri"/>
            </a:endParaRPr>
          </a:p>
          <a:p>
            <a:pPr indent="0" lvl="0" marL="0" marR="0" rtl="0" algn="l">
              <a:lnSpc>
                <a:spcPct val="115000"/>
              </a:lnSpc>
              <a:spcBef>
                <a:spcPts val="600"/>
              </a:spcBef>
              <a:spcAft>
                <a:spcPts val="0"/>
              </a:spcAft>
              <a:buClr>
                <a:srgbClr val="000000"/>
              </a:buClr>
              <a:buSzPct val="100000"/>
              <a:buFont typeface="Arial"/>
              <a:buNone/>
            </a:pPr>
            <a:r>
              <a:rPr b="1" i="0" lang="en-US" sz="2300" u="none" cap="none" strike="noStrike">
                <a:solidFill>
                  <a:srgbClr val="FFFFFF"/>
                </a:solidFill>
                <a:latin typeface="Calibri"/>
                <a:ea typeface="Calibri"/>
                <a:cs typeface="Calibri"/>
                <a:sym typeface="Calibri"/>
              </a:rPr>
              <a:t>the person's safety and well- being, however, avoid asking detailed questions. Our office is trained in trauma informed interviewing techniques. </a:t>
            </a:r>
            <a:endParaRPr b="1" i="0" sz="2300" u="none" cap="none" strike="noStrike">
              <a:solidFill>
                <a:srgbClr val="FFFFFF"/>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ct val="100000"/>
              <a:buFont typeface="Arial"/>
              <a:buNone/>
            </a:pPr>
            <a:r>
              <a:rPr b="1" i="0" lang="en-US" sz="2300" u="none" cap="none" strike="noStrike">
                <a:solidFill>
                  <a:srgbClr val="FFFFFF"/>
                </a:solidFill>
                <a:latin typeface="Calibri"/>
                <a:ea typeface="Calibri"/>
                <a:cs typeface="Calibri"/>
                <a:sym typeface="Calibri"/>
              </a:rPr>
              <a:t> </a:t>
            </a:r>
            <a:endParaRPr b="1" i="0" sz="2300" u="none" cap="none" strike="noStrike">
              <a:solidFill>
                <a:srgbClr val="FFFFFF"/>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ct val="100000"/>
              <a:buFont typeface="Arial"/>
              <a:buNone/>
            </a:pPr>
            <a:r>
              <a:rPr b="1" lang="en-US" sz="2300">
                <a:solidFill>
                  <a:srgbClr val="FFFFFF"/>
                </a:solidFill>
                <a:latin typeface="Calibri"/>
                <a:ea typeface="Calibri"/>
                <a:cs typeface="Calibri"/>
                <a:sym typeface="Calibri"/>
              </a:rPr>
              <a:t>D</a:t>
            </a:r>
            <a:r>
              <a:rPr b="1" i="0" lang="en-US" sz="2300" u="none" cap="none" strike="noStrike">
                <a:solidFill>
                  <a:srgbClr val="FFFFFF"/>
                </a:solidFill>
                <a:latin typeface="Calibri"/>
                <a:ea typeface="Calibri"/>
                <a:cs typeface="Calibri"/>
                <a:sym typeface="Calibri"/>
              </a:rPr>
              <a:t>o not confront other parties including the accused or any named witnesses.</a:t>
            </a:r>
            <a:endParaRPr b="1" i="0" sz="2300" u="none" cap="none" strike="noStrike">
              <a:solidFill>
                <a:srgbClr val="FFFFFF"/>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ct val="100000"/>
              <a:buFont typeface="Arial"/>
              <a:buNone/>
            </a:pPr>
            <a:r>
              <a:t/>
            </a:r>
            <a:endParaRPr b="1" sz="2300">
              <a:solidFill>
                <a:srgbClr val="FFFFFF"/>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ct val="100000"/>
              <a:buFont typeface="Arial"/>
              <a:buNone/>
            </a:pPr>
            <a:r>
              <a:rPr b="1" lang="en-US" sz="2300">
                <a:solidFill>
                  <a:srgbClr val="FFFFFF"/>
                </a:solidFill>
                <a:latin typeface="Calibri"/>
                <a:ea typeface="Calibri"/>
                <a:cs typeface="Calibri"/>
                <a:sym typeface="Calibri"/>
              </a:rPr>
              <a:t>Avoid questions that blame the reporter. “Why were you drinking?”</a:t>
            </a:r>
            <a:endParaRPr b="1" sz="2300">
              <a:solidFill>
                <a:srgbClr val="FFFFFF"/>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ct val="100000"/>
              <a:buFont typeface="Arial"/>
              <a:buNone/>
            </a:pPr>
            <a:r>
              <a:rPr b="1" lang="en-US" sz="2300">
                <a:solidFill>
                  <a:srgbClr val="FFFFFF"/>
                </a:solidFill>
                <a:latin typeface="Calibri"/>
                <a:ea typeface="Calibri"/>
                <a:cs typeface="Calibri"/>
                <a:sym typeface="Calibri"/>
              </a:rPr>
              <a:t>“Did you fight back?”  “Why did you stay after they assaulted you?” </a:t>
            </a:r>
            <a:endParaRPr b="1" sz="2300">
              <a:solidFill>
                <a:srgbClr val="FFFFFF"/>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ct val="100000"/>
              <a:buFont typeface="Arial"/>
              <a:buNone/>
            </a:pPr>
            <a:r>
              <a:t/>
            </a:r>
            <a:endParaRPr b="1" sz="2300">
              <a:solidFill>
                <a:srgbClr val="FFFFFF"/>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ct val="100000"/>
              <a:buFont typeface="Arial"/>
              <a:buNone/>
            </a:pPr>
            <a:r>
              <a:rPr b="1" i="0" lang="en-US" sz="2300" u="none" cap="none" strike="noStrike">
                <a:solidFill>
                  <a:srgbClr val="FFFFFF"/>
                </a:solidFill>
                <a:latin typeface="Calibri"/>
                <a:ea typeface="Calibri"/>
                <a:cs typeface="Calibri"/>
                <a:sym typeface="Calibri"/>
              </a:rPr>
              <a:t>Don’t share disclosures with others.  Respect privacy.  Its crucial to prioritize autonomy and trust.</a:t>
            </a:r>
            <a:endParaRPr b="1" i="0" sz="2300" u="none" cap="none" strike="noStrike">
              <a:solidFill>
                <a:srgbClr val="FFFFFF"/>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ct val="100000"/>
              <a:buFont typeface="Arial"/>
              <a:buNone/>
            </a:pPr>
            <a:r>
              <a:t/>
            </a:r>
            <a:endParaRPr i="0" sz="2300" u="none" cap="none" strike="noStrike">
              <a:solidFill>
                <a:schemeClr val="dk1"/>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ct val="100000"/>
              <a:buFont typeface="Arial"/>
              <a:buNone/>
            </a:pPr>
            <a:r>
              <a:rPr b="1" i="0" lang="en-US" sz="2300" u="none" cap="none" strike="noStrike">
                <a:solidFill>
                  <a:srgbClr val="FFFFFF"/>
                </a:solidFill>
                <a:latin typeface="Calibri"/>
                <a:ea typeface="Calibri"/>
                <a:cs typeface="Calibri"/>
                <a:sym typeface="Calibri"/>
              </a:rPr>
              <a:t>Don’t ignore you own self care. Receiving disclosures can have a </a:t>
            </a:r>
            <a:endParaRPr b="1" i="0" sz="2300" u="none" cap="none" strike="noStrike">
              <a:solidFill>
                <a:srgbClr val="FFFFFF"/>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ct val="100000"/>
              <a:buFont typeface="Arial"/>
              <a:buNone/>
            </a:pPr>
            <a:r>
              <a:rPr b="1" i="0" lang="en-US" sz="2300" u="none" cap="none" strike="noStrike">
                <a:solidFill>
                  <a:srgbClr val="FFFFFF"/>
                </a:solidFill>
                <a:latin typeface="Calibri"/>
                <a:ea typeface="Calibri"/>
                <a:cs typeface="Calibri"/>
                <a:sym typeface="Calibri"/>
              </a:rPr>
              <a:t>significant impact on you as a listener. Prioritize your own well-being </a:t>
            </a:r>
            <a:endParaRPr b="1" i="0" sz="2300" u="none" cap="none" strike="noStrike">
              <a:solidFill>
                <a:srgbClr val="FFFFFF"/>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ct val="100000"/>
              <a:buFont typeface="Arial"/>
              <a:buNone/>
            </a:pPr>
            <a:r>
              <a:rPr b="1" i="0" lang="en-US" sz="2300" u="none" cap="none" strike="noStrike">
                <a:solidFill>
                  <a:srgbClr val="FFFFFF"/>
                </a:solidFill>
                <a:latin typeface="Calibri"/>
                <a:ea typeface="Calibri"/>
                <a:cs typeface="Calibri"/>
                <a:sym typeface="Calibri"/>
              </a:rPr>
              <a:t>and self-care.</a:t>
            </a:r>
            <a:endParaRPr b="1" i="0" sz="2300" u="none" cap="none" strike="noStrike">
              <a:solidFill>
                <a:srgbClr val="FFFFFF"/>
              </a:solidFill>
              <a:latin typeface="Calibri"/>
              <a:ea typeface="Calibri"/>
              <a:cs typeface="Calibri"/>
              <a:sym typeface="Calibri"/>
            </a:endParaRPr>
          </a:p>
          <a:p>
            <a:pPr indent="0" lvl="0" marL="0" marR="0" rtl="0" algn="l">
              <a:lnSpc>
                <a:spcPct val="90000"/>
              </a:lnSpc>
              <a:spcBef>
                <a:spcPts val="600"/>
              </a:spcBef>
              <a:spcAft>
                <a:spcPts val="600"/>
              </a:spcAft>
              <a:buClr>
                <a:srgbClr val="000000"/>
              </a:buClr>
              <a:buSzPct val="100000"/>
              <a:buFont typeface="Arial"/>
              <a:buNone/>
            </a:pPr>
            <a:r>
              <a:t/>
            </a:r>
            <a:endParaRPr b="1" i="0" sz="2400" u="none" cap="none" strike="noStrike">
              <a:solidFill>
                <a:srgbClr val="FFFFFF"/>
              </a:solidFill>
              <a:latin typeface="Calibri"/>
              <a:ea typeface="Calibri"/>
              <a:cs typeface="Calibri"/>
              <a:sym typeface="Calibri"/>
            </a:endParaRPr>
          </a:p>
        </p:txBody>
      </p:sp>
      <p:sp>
        <p:nvSpPr>
          <p:cNvPr id="1006" name="Google Shape;1006;g262b70ab6fd_0_25"/>
          <p:cNvSpPr txBox="1"/>
          <p:nvPr/>
        </p:nvSpPr>
        <p:spPr>
          <a:xfrm>
            <a:off x="103738" y="3188975"/>
            <a:ext cx="26295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sng" cap="none" strike="noStrike">
                <a:solidFill>
                  <a:schemeClr val="lt1"/>
                </a:solidFill>
                <a:latin typeface="Arial"/>
                <a:ea typeface="Arial"/>
                <a:cs typeface="Arial"/>
                <a:sym typeface="Arial"/>
              </a:rPr>
              <a:t>Helping a Student as a Mandatory Reporter</a:t>
            </a:r>
            <a:endParaRPr/>
          </a:p>
        </p:txBody>
      </p:sp>
      <p:sp>
        <p:nvSpPr>
          <p:cNvPr id="1007" name="Google Shape;1007;g262b70ab6fd_0_25"/>
          <p:cNvSpPr txBox="1"/>
          <p:nvPr/>
        </p:nvSpPr>
        <p:spPr>
          <a:xfrm>
            <a:off x="10537925" y="215525"/>
            <a:ext cx="9144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500">
              <a:solidFill>
                <a:srgbClr val="CC4628"/>
              </a:solidFill>
            </a:endParaRPr>
          </a:p>
        </p:txBody>
      </p:sp>
      <p:sp>
        <p:nvSpPr>
          <p:cNvPr id="1008" name="Google Shape;1008;g262b70ab6fd_0_25"/>
          <p:cNvSpPr/>
          <p:nvPr/>
        </p:nvSpPr>
        <p:spPr>
          <a:xfrm>
            <a:off x="11021225" y="-40375"/>
            <a:ext cx="1235100" cy="1235100"/>
          </a:xfrm>
          <a:prstGeom prst="mathMultiply">
            <a:avLst>
              <a:gd fmla="val 23520" name="adj1"/>
            </a:avLst>
          </a:prstGeom>
          <a:solidFill>
            <a:schemeClr val="lt2"/>
          </a:solidFill>
          <a:ln cap="flat" cmpd="sng" w="114300">
            <a:solidFill>
              <a:srgbClr val="CC462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g25e5b57cba8_0_15"/>
          <p:cNvSpPr txBox="1"/>
          <p:nvPr>
            <p:ph idx="1" type="subTitle"/>
          </p:nvPr>
        </p:nvSpPr>
        <p:spPr>
          <a:xfrm>
            <a:off x="2046398" y="2531096"/>
            <a:ext cx="9144000" cy="165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4000"/>
              <a:buNone/>
            </a:pPr>
            <a:r>
              <a:t/>
            </a:r>
            <a:endParaRPr/>
          </a:p>
        </p:txBody>
      </p:sp>
      <p:pic>
        <p:nvPicPr>
          <p:cNvPr id="1015" name="Google Shape;1015;g25e5b57cba8_0_15"/>
          <p:cNvPicPr preferRelativeResize="0"/>
          <p:nvPr/>
        </p:nvPicPr>
        <p:blipFill rotWithShape="1">
          <a:blip r:embed="rId3">
            <a:alphaModFix/>
          </a:blip>
          <a:srcRect b="0" l="0" r="0" t="0"/>
          <a:stretch/>
        </p:blipFill>
        <p:spPr>
          <a:xfrm>
            <a:off x="152400" y="0"/>
            <a:ext cx="11921114" cy="67056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g2b8e0083aba_0_0"/>
          <p:cNvSpPr txBox="1"/>
          <p:nvPr>
            <p:ph idx="1" type="subTitle"/>
          </p:nvPr>
        </p:nvSpPr>
        <p:spPr>
          <a:xfrm>
            <a:off x="536200" y="416097"/>
            <a:ext cx="11298300" cy="6025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It can be difficult to know what to do, so just remember:</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Listen</a:t>
            </a:r>
            <a:endParaRPr/>
          </a:p>
          <a:p>
            <a:pPr indent="0" lvl="0" marL="0" rtl="0" algn="l">
              <a:spcBef>
                <a:spcPts val="1000"/>
              </a:spcBef>
              <a:spcAft>
                <a:spcPts val="0"/>
              </a:spcAft>
              <a:buNone/>
            </a:pPr>
            <a:r>
              <a:rPr lang="en-US"/>
              <a:t>Affirm</a:t>
            </a:r>
            <a:endParaRPr/>
          </a:p>
          <a:p>
            <a:pPr indent="0" lvl="0" marL="0" rtl="0" algn="l">
              <a:spcBef>
                <a:spcPts val="1000"/>
              </a:spcBef>
              <a:spcAft>
                <a:spcPts val="0"/>
              </a:spcAft>
              <a:buNone/>
            </a:pPr>
            <a:r>
              <a:rPr lang="en-US"/>
              <a:t>Support</a:t>
            </a:r>
            <a:endParaRPr/>
          </a:p>
          <a:p>
            <a:pPr indent="0" lvl="0" marL="0" rtl="0" algn="l">
              <a:spcBef>
                <a:spcPts val="1000"/>
              </a:spcBef>
              <a:spcAft>
                <a:spcPts val="0"/>
              </a:spcAft>
              <a:buNone/>
            </a:pPr>
            <a:r>
              <a:rPr lang="en-US"/>
              <a:t>Refer and Connect</a:t>
            </a:r>
            <a:endParaRPr/>
          </a:p>
          <a:p>
            <a:pPr indent="0" lvl="0" marL="0" rtl="0" algn="l">
              <a:spcBef>
                <a:spcPts val="1000"/>
              </a:spcBef>
              <a:spcAft>
                <a:spcPts val="0"/>
              </a:spcAft>
              <a:buNone/>
            </a:pPr>
            <a:r>
              <a:rPr lang="en-US"/>
              <a:t>Take Care of Yourself</a:t>
            </a:r>
            <a:endParaRPr/>
          </a:p>
          <a:p>
            <a:pPr indent="0" lvl="0" marL="0" rtl="0" algn="l">
              <a:spcBef>
                <a:spcPts val="1000"/>
              </a:spcBef>
              <a:spcAft>
                <a:spcPts val="0"/>
              </a:spcAft>
              <a:buNone/>
            </a:pPr>
            <a:r>
              <a:t/>
            </a:r>
            <a:endParaRPr/>
          </a:p>
        </p:txBody>
      </p:sp>
      <p:cxnSp>
        <p:nvCxnSpPr>
          <p:cNvPr id="1022" name="Google Shape;1022;g2b8e0083aba_0_0"/>
          <p:cNvCxnSpPr/>
          <p:nvPr/>
        </p:nvCxnSpPr>
        <p:spPr>
          <a:xfrm flipH="1" rot="10800000">
            <a:off x="600025" y="2080800"/>
            <a:ext cx="8438700" cy="12900"/>
          </a:xfrm>
          <a:prstGeom prst="straightConnector1">
            <a:avLst/>
          </a:prstGeom>
          <a:noFill/>
          <a:ln cap="flat" cmpd="sng" w="28575">
            <a:solidFill>
              <a:schemeClr val="accent1"/>
            </a:solidFill>
            <a:prstDash val="solid"/>
            <a:round/>
            <a:headEnd len="med" w="med" type="none"/>
            <a:tailEnd len="med" w="med" type="none"/>
          </a:ln>
        </p:spPr>
      </p:cxnSp>
      <p:pic>
        <p:nvPicPr>
          <p:cNvPr id="1023" name="Google Shape;1023;g2b8e0083aba_0_0"/>
          <p:cNvPicPr preferRelativeResize="0"/>
          <p:nvPr/>
        </p:nvPicPr>
        <p:blipFill>
          <a:blip r:embed="rId3">
            <a:alphaModFix/>
          </a:blip>
          <a:stretch>
            <a:fillRect/>
          </a:stretch>
        </p:blipFill>
        <p:spPr>
          <a:xfrm>
            <a:off x="9302349" y="3898650"/>
            <a:ext cx="2725149" cy="2841700"/>
          </a:xfrm>
          <a:prstGeom prst="rect">
            <a:avLst/>
          </a:prstGeom>
          <a:noFill/>
          <a:ln cap="flat" cmpd="sng" w="28575">
            <a:solidFill>
              <a:schemeClr val="accent1"/>
            </a:solidFill>
            <a:prstDash val="solid"/>
            <a:round/>
            <a:headEnd len="sm" w="sm" type="none"/>
            <a:tailEnd len="sm" w="sm" type="none"/>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78"/>
          <p:cNvSpPr txBox="1"/>
          <p:nvPr>
            <p:ph idx="1" type="subTitle"/>
          </p:nvPr>
        </p:nvSpPr>
        <p:spPr>
          <a:xfrm>
            <a:off x="730216" y="2514200"/>
            <a:ext cx="9144000" cy="165576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None/>
            </a:pPr>
            <a:r>
              <a:rPr lang="en-US" sz="4400">
                <a:latin typeface="Montserrat Medium"/>
                <a:ea typeface="Montserrat Medium"/>
                <a:cs typeface="Montserrat Medium"/>
                <a:sym typeface="Montserrat Medium"/>
              </a:rPr>
              <a:t>Build skills through practice with example case scenarios</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p79"/>
          <p:cNvSpPr/>
          <p:nvPr/>
        </p:nvSpPr>
        <p:spPr>
          <a:xfrm>
            <a:off x="0" y="0"/>
            <a:ext cx="12192000" cy="6858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36" name="Google Shape;1036;p79"/>
          <p:cNvPicPr preferRelativeResize="0"/>
          <p:nvPr>
            <p:ph idx="1" type="body"/>
          </p:nvPr>
        </p:nvPicPr>
        <p:blipFill rotWithShape="1">
          <a:blip r:embed="rId3">
            <a:alphaModFix/>
          </a:blip>
          <a:srcRect b="0" l="0" r="0" t="0"/>
          <a:stretch/>
        </p:blipFill>
        <p:spPr>
          <a:xfrm>
            <a:off x="4151450" y="2055869"/>
            <a:ext cx="3562759" cy="324607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g2a8090cc126_0_274"/>
          <p:cNvSpPr txBox="1"/>
          <p:nvPr>
            <p:ph idx="1" type="body"/>
          </p:nvPr>
        </p:nvSpPr>
        <p:spPr>
          <a:xfrm>
            <a:off x="347550" y="913778"/>
            <a:ext cx="11496900" cy="805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rPr lang="en-US" sz="4000"/>
              <a:t>Sources</a:t>
            </a:r>
            <a:endParaRPr sz="4000"/>
          </a:p>
        </p:txBody>
      </p:sp>
      <p:sp>
        <p:nvSpPr>
          <p:cNvPr id="1043" name="Google Shape;1043;g2a8090cc126_0_274"/>
          <p:cNvSpPr txBox="1"/>
          <p:nvPr>
            <p:ph idx="2" type="body"/>
          </p:nvPr>
        </p:nvSpPr>
        <p:spPr>
          <a:xfrm>
            <a:off x="395175" y="1719575"/>
            <a:ext cx="11496900" cy="4734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b="0" lang="en-US" sz="1600">
                <a:latin typeface="Arial"/>
                <a:ea typeface="Arial"/>
                <a:cs typeface="Arial"/>
                <a:sym typeface="Arial"/>
              </a:rPr>
              <a:t>Basile, K.C., Smith, S.G., Kresnow, M., Khatiwada S., &amp; Leemis, R.W. (2022). The National Intimate Partner and Sexual Violence Survey:  2016/2017 Report on Sexual Violence. Atlanta, GA: National Center for Injury Prevention and Control, Centers for Disease Control and Prevention.</a:t>
            </a:r>
            <a:endParaRPr b="0" sz="1600">
              <a:latin typeface="Arial"/>
              <a:ea typeface="Arial"/>
              <a:cs typeface="Arial"/>
              <a:sym typeface="Arial"/>
            </a:endParaRPr>
          </a:p>
          <a:p>
            <a:pPr indent="0" lvl="0" marL="0" rtl="0" algn="l">
              <a:lnSpc>
                <a:spcPct val="100000"/>
              </a:lnSpc>
              <a:spcBef>
                <a:spcPts val="0"/>
              </a:spcBef>
              <a:spcAft>
                <a:spcPts val="0"/>
              </a:spcAft>
              <a:buSzPts val="2800"/>
              <a:buNone/>
            </a:pPr>
            <a:r>
              <a:t/>
            </a:r>
            <a:endParaRPr b="0" sz="1600">
              <a:latin typeface="Arial"/>
              <a:ea typeface="Arial"/>
              <a:cs typeface="Arial"/>
              <a:sym typeface="Arial"/>
            </a:endParaRPr>
          </a:p>
          <a:p>
            <a:pPr indent="0" lvl="0" marL="0" rtl="0" algn="l">
              <a:lnSpc>
                <a:spcPct val="100000"/>
              </a:lnSpc>
              <a:spcBef>
                <a:spcPts val="0"/>
              </a:spcBef>
              <a:spcAft>
                <a:spcPts val="0"/>
              </a:spcAft>
              <a:buSzPts val="2800"/>
              <a:buNone/>
            </a:pPr>
            <a:r>
              <a:rPr b="0" lang="en-US" sz="1600">
                <a:latin typeface="Arial"/>
                <a:ea typeface="Arial"/>
                <a:cs typeface="Arial"/>
                <a:sym typeface="Arial"/>
              </a:rPr>
              <a:t>Basile KC, Smith SG, Breiding MJ, Black MC, Mahendra RR. Sexual Violence Surveillance: Uniform Definitions and Recommended Data Elements, Version 2.0. Atlanta (GA): National Center for Injury Prevention and Control, Centers for Disease Control and Prevention; 2014.</a:t>
            </a:r>
            <a:endParaRPr b="0" sz="1600">
              <a:latin typeface="Arial"/>
              <a:ea typeface="Arial"/>
              <a:cs typeface="Arial"/>
              <a:sym typeface="Arial"/>
            </a:endParaRPr>
          </a:p>
          <a:p>
            <a:pPr indent="0" lvl="0" marL="0" rtl="0" algn="l">
              <a:lnSpc>
                <a:spcPct val="100000"/>
              </a:lnSpc>
              <a:spcBef>
                <a:spcPts val="0"/>
              </a:spcBef>
              <a:spcAft>
                <a:spcPts val="0"/>
              </a:spcAft>
              <a:buSzPts val="2800"/>
              <a:buNone/>
            </a:pPr>
            <a:r>
              <a:t/>
            </a:r>
            <a:endParaRPr b="0" sz="1600">
              <a:latin typeface="Arial"/>
              <a:ea typeface="Arial"/>
              <a:cs typeface="Arial"/>
              <a:sym typeface="Arial"/>
            </a:endParaRPr>
          </a:p>
          <a:p>
            <a:pPr indent="0" lvl="0" marL="0" rtl="0" algn="l">
              <a:lnSpc>
                <a:spcPct val="100000"/>
              </a:lnSpc>
              <a:spcBef>
                <a:spcPts val="0"/>
              </a:spcBef>
              <a:spcAft>
                <a:spcPts val="0"/>
              </a:spcAft>
              <a:buSzPts val="2800"/>
              <a:buNone/>
            </a:pPr>
            <a:r>
              <a:rPr b="0" lang="en-US" sz="1600">
                <a:latin typeface="Arial"/>
                <a:ea typeface="Arial"/>
                <a:cs typeface="Arial"/>
                <a:sym typeface="Arial"/>
              </a:rPr>
              <a:t>Mellins, C. A., Walsh, K., Sarvet, A. L., Wall, M., Gilbert, L., Santelli, J. S., Thompson, M., Wilson, P. A., Khan, S., Benson, S., Bah, K., Kaufman, K. A., Reardon, L., &amp; Hirsch, J. S. (2017). Sexual assault incidents among college undergraduates: Prevalence and factors associated with risk. </a:t>
            </a:r>
            <a:r>
              <a:rPr b="0" i="1" lang="en-US" sz="1600">
                <a:latin typeface="Arial"/>
                <a:ea typeface="Arial"/>
                <a:cs typeface="Arial"/>
                <a:sym typeface="Arial"/>
              </a:rPr>
              <a:t>PloS one</a:t>
            </a:r>
            <a:r>
              <a:rPr b="0" lang="en-US" sz="1600">
                <a:latin typeface="Arial"/>
                <a:ea typeface="Arial"/>
                <a:cs typeface="Arial"/>
                <a:sym typeface="Arial"/>
              </a:rPr>
              <a:t>, </a:t>
            </a:r>
            <a:r>
              <a:rPr b="0" i="1" lang="en-US" sz="1600">
                <a:latin typeface="Arial"/>
                <a:ea typeface="Arial"/>
                <a:cs typeface="Arial"/>
                <a:sym typeface="Arial"/>
              </a:rPr>
              <a:t>12</a:t>
            </a:r>
            <a:r>
              <a:rPr b="0" lang="en-US" sz="1600">
                <a:latin typeface="Arial"/>
                <a:ea typeface="Arial"/>
                <a:cs typeface="Arial"/>
                <a:sym typeface="Arial"/>
              </a:rPr>
              <a:t>(11), e0186471. https://doi.org/10.1371/journal.pone.0186471</a:t>
            </a:r>
            <a:endParaRPr b="0" sz="1600">
              <a:latin typeface="Arial"/>
              <a:ea typeface="Arial"/>
              <a:cs typeface="Arial"/>
              <a:sym typeface="Arial"/>
            </a:endParaRPr>
          </a:p>
          <a:p>
            <a:pPr indent="0" lvl="0" marL="0" rtl="0" algn="l">
              <a:lnSpc>
                <a:spcPct val="100000"/>
              </a:lnSpc>
              <a:spcBef>
                <a:spcPts val="0"/>
              </a:spcBef>
              <a:spcAft>
                <a:spcPts val="0"/>
              </a:spcAft>
              <a:buSzPts val="2800"/>
              <a:buNone/>
            </a:pPr>
            <a:r>
              <a:rPr b="0" lang="en-US" sz="1600" u="sng">
                <a:solidFill>
                  <a:schemeClr val="hlink"/>
                </a:solidFill>
                <a:latin typeface="Arial"/>
                <a:ea typeface="Arial"/>
                <a:cs typeface="Arial"/>
                <a:sym typeface="Arial"/>
                <a:hlinkClick r:id="rId3"/>
              </a:rPr>
              <a:t>https://www.ncbi.nlm.nih.gov/pmc/articles/PMC5695602/</a:t>
            </a:r>
            <a:r>
              <a:rPr b="0" lang="en-US" sz="1600">
                <a:latin typeface="Arial"/>
                <a:ea typeface="Arial"/>
                <a:cs typeface="Arial"/>
                <a:sym typeface="Arial"/>
              </a:rPr>
              <a:t> </a:t>
            </a:r>
            <a:endParaRPr b="0" sz="1600">
              <a:latin typeface="Arial"/>
              <a:ea typeface="Arial"/>
              <a:cs typeface="Arial"/>
              <a:sym typeface="Arial"/>
            </a:endParaRPr>
          </a:p>
          <a:p>
            <a:pPr indent="0" lvl="0" marL="0" rtl="0" algn="l">
              <a:lnSpc>
                <a:spcPct val="100000"/>
              </a:lnSpc>
              <a:spcBef>
                <a:spcPts val="0"/>
              </a:spcBef>
              <a:spcAft>
                <a:spcPts val="0"/>
              </a:spcAft>
              <a:buSzPts val="2800"/>
              <a:buNone/>
            </a:pPr>
            <a:r>
              <a:t/>
            </a:r>
            <a:endParaRPr b="0" sz="1600">
              <a:latin typeface="Arial"/>
              <a:ea typeface="Arial"/>
              <a:cs typeface="Arial"/>
              <a:sym typeface="Arial"/>
            </a:endParaRPr>
          </a:p>
          <a:p>
            <a:pPr indent="0" lvl="0" marL="0" rtl="0" algn="l">
              <a:lnSpc>
                <a:spcPct val="100000"/>
              </a:lnSpc>
              <a:spcBef>
                <a:spcPts val="0"/>
              </a:spcBef>
              <a:spcAft>
                <a:spcPts val="0"/>
              </a:spcAft>
              <a:buSzPts val="2800"/>
              <a:buNone/>
            </a:pPr>
            <a:r>
              <a:rPr b="0" lang="en-US" sz="1600">
                <a:latin typeface="Arial"/>
                <a:ea typeface="Arial"/>
                <a:cs typeface="Arial"/>
                <a:sym typeface="Arial"/>
              </a:rPr>
              <a:t>Moylan, C.A., Javorka, Mc., Bybee, D., Stotzer, R., &amp; Carlson M. (2019) Campus-Level Variation in the Prevalence of Student Experiences of Sexual Assault and Intimate Partner Violence. Journal of Society for Social Work and Research, 11(3) </a:t>
            </a:r>
            <a:r>
              <a:rPr b="0" lang="en-US" sz="1600">
                <a:solidFill>
                  <a:schemeClr val="hlink"/>
                </a:solidFill>
                <a:uFill>
                  <a:noFill/>
                </a:uFill>
                <a:latin typeface="Arial"/>
                <a:ea typeface="Arial"/>
                <a:cs typeface="Arial"/>
                <a:sym typeface="Arial"/>
                <a:hlinkClick r:id="rId4"/>
              </a:rPr>
              <a:t>https://doi.org/10.1086/704543</a:t>
            </a:r>
            <a:r>
              <a:rPr b="0" lang="en-US" sz="1600">
                <a:latin typeface="Arial"/>
                <a:ea typeface="Arial"/>
                <a:cs typeface="Arial"/>
                <a:sym typeface="Arial"/>
              </a:rPr>
              <a:t> </a:t>
            </a:r>
            <a:endParaRPr b="0" sz="1600">
              <a:latin typeface="Arial"/>
              <a:ea typeface="Arial"/>
              <a:cs typeface="Arial"/>
              <a:sym typeface="Arial"/>
            </a:endParaRPr>
          </a:p>
          <a:p>
            <a:pPr indent="0" lvl="0" marL="0" rtl="0" algn="l">
              <a:lnSpc>
                <a:spcPct val="100000"/>
              </a:lnSpc>
              <a:spcBef>
                <a:spcPts val="0"/>
              </a:spcBef>
              <a:spcAft>
                <a:spcPts val="0"/>
              </a:spcAft>
              <a:buSzPts val="2800"/>
              <a:buNone/>
            </a:pPr>
            <a:r>
              <a:t/>
            </a:r>
            <a:endParaRPr b="0" sz="1600">
              <a:latin typeface="Arial"/>
              <a:ea typeface="Arial"/>
              <a:cs typeface="Arial"/>
              <a:sym typeface="Arial"/>
            </a:endParaRPr>
          </a:p>
          <a:p>
            <a:pPr indent="0" lvl="0" marL="0" rtl="0" algn="l">
              <a:lnSpc>
                <a:spcPct val="100000"/>
              </a:lnSpc>
              <a:spcBef>
                <a:spcPts val="0"/>
              </a:spcBef>
              <a:spcAft>
                <a:spcPts val="0"/>
              </a:spcAft>
              <a:buSzPts val="2800"/>
              <a:buNone/>
            </a:pPr>
            <a:r>
              <a:t/>
            </a:r>
            <a:endParaRPr b="0" sz="1600">
              <a:latin typeface="Arial"/>
              <a:ea typeface="Arial"/>
              <a:cs typeface="Arial"/>
              <a:sym typeface="Arial"/>
            </a:endParaRPr>
          </a:p>
          <a:p>
            <a:pPr indent="0" lvl="0" marL="0" rtl="0" algn="l">
              <a:lnSpc>
                <a:spcPct val="100000"/>
              </a:lnSpc>
              <a:spcBef>
                <a:spcPts val="0"/>
              </a:spcBef>
              <a:spcAft>
                <a:spcPts val="0"/>
              </a:spcAft>
              <a:buSzPts val="2800"/>
              <a:buNone/>
            </a:pPr>
            <a:r>
              <a:t/>
            </a:r>
            <a:endParaRPr b="0" sz="1600">
              <a:latin typeface="Arial"/>
              <a:ea typeface="Arial"/>
              <a:cs typeface="Arial"/>
              <a:sym typeface="Arial"/>
            </a:endParaRPr>
          </a:p>
          <a:p>
            <a:pPr indent="0" lvl="0" marL="0" rtl="0" algn="l">
              <a:lnSpc>
                <a:spcPct val="100000"/>
              </a:lnSpc>
              <a:spcBef>
                <a:spcPts val="0"/>
              </a:spcBef>
              <a:spcAft>
                <a:spcPts val="0"/>
              </a:spcAft>
              <a:buSzPts val="2800"/>
              <a:buNone/>
            </a:pPr>
            <a:r>
              <a:t/>
            </a:r>
            <a:endParaRPr b="0" sz="1600">
              <a:latin typeface="Arial"/>
              <a:ea typeface="Arial"/>
              <a:cs typeface="Arial"/>
              <a:sym typeface="Arial"/>
            </a:endParaRPr>
          </a:p>
          <a:p>
            <a:pPr indent="0" lvl="0" marL="0" rtl="0" algn="l">
              <a:lnSpc>
                <a:spcPct val="100000"/>
              </a:lnSpc>
              <a:spcBef>
                <a:spcPts val="0"/>
              </a:spcBef>
              <a:spcAft>
                <a:spcPts val="0"/>
              </a:spcAft>
              <a:buSzPts val="2800"/>
              <a:buNone/>
            </a:pPr>
            <a:r>
              <a:rPr b="0" lang="en-US" sz="1600">
                <a:latin typeface="Arial"/>
                <a:ea typeface="Arial"/>
                <a:cs typeface="Arial"/>
                <a:sym typeface="Arial"/>
              </a:rPr>
              <a:t> </a:t>
            </a:r>
            <a:endParaRPr b="0" sz="1600">
              <a:latin typeface="Arial"/>
              <a:ea typeface="Arial"/>
              <a:cs typeface="Arial"/>
              <a:sym typeface="Arial"/>
            </a:endParaRPr>
          </a:p>
          <a:p>
            <a:pPr indent="0" lvl="0" marL="0" rtl="0" algn="l">
              <a:lnSpc>
                <a:spcPct val="100000"/>
              </a:lnSpc>
              <a:spcBef>
                <a:spcPts val="0"/>
              </a:spcBef>
              <a:spcAft>
                <a:spcPts val="0"/>
              </a:spcAft>
              <a:buSzPts val="2800"/>
              <a:buNone/>
            </a:pPr>
            <a:r>
              <a:t/>
            </a:r>
            <a:endParaRPr b="0" sz="1600">
              <a:latin typeface="Arial"/>
              <a:ea typeface="Arial"/>
              <a:cs typeface="Arial"/>
              <a:sym typeface="Arial"/>
            </a:endParaRPr>
          </a:p>
        </p:txBody>
      </p:sp>
      <p:sp>
        <p:nvSpPr>
          <p:cNvPr id="1044" name="Google Shape;1044;g2a8090cc126_0_274"/>
          <p:cNvSpPr txBox="1"/>
          <p:nvPr>
            <p:ph idx="3" type="body"/>
          </p:nvPr>
        </p:nvSpPr>
        <p:spPr>
          <a:xfrm>
            <a:off x="10144125" y="6546850"/>
            <a:ext cx="1943100" cy="219000"/>
          </a:xfrm>
          <a:prstGeom prst="rect">
            <a:avLst/>
          </a:prstGeom>
          <a:noFill/>
          <a:ln>
            <a:noFill/>
          </a:ln>
        </p:spPr>
        <p:txBody>
          <a:bodyPr anchorCtr="0" anchor="t" bIns="45700" lIns="91425" spcFirstLastPara="1" rIns="91425" wrap="square" tIns="45700">
            <a:normAutofit/>
          </a:bodyPr>
          <a:lstStyle/>
          <a:p>
            <a:pPr indent="0" lvl="0" marL="0" rtl="0" algn="r">
              <a:lnSpc>
                <a:spcPct val="100000"/>
              </a:lnSpc>
              <a:spcBef>
                <a:spcPts val="0"/>
              </a:spcBef>
              <a:spcAft>
                <a:spcPts val="0"/>
              </a:spcAft>
              <a:buSzPts val="28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8"/>
          <p:cNvSpPr txBox="1"/>
          <p:nvPr>
            <p:ph idx="1" type="body"/>
          </p:nvPr>
        </p:nvSpPr>
        <p:spPr>
          <a:xfrm>
            <a:off x="353750" y="1326026"/>
            <a:ext cx="11496900" cy="12318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2800"/>
              <a:buFont typeface="Arial"/>
              <a:buNone/>
            </a:pPr>
            <a:r>
              <a:rPr b="0" i="1" lang="en-US" sz="3430"/>
              <a:t>What makes campus environments unique at institutions of higher education?</a:t>
            </a:r>
            <a:endParaRPr b="0" i="1" sz="3430"/>
          </a:p>
          <a:p>
            <a:pPr indent="0" lvl="0" marL="0" rtl="0" algn="l">
              <a:lnSpc>
                <a:spcPct val="70000"/>
              </a:lnSpc>
              <a:spcBef>
                <a:spcPts val="0"/>
              </a:spcBef>
              <a:spcAft>
                <a:spcPts val="0"/>
              </a:spcAft>
              <a:buClr>
                <a:schemeClr val="lt1"/>
              </a:buClr>
              <a:buSzPts val="3400"/>
              <a:buNone/>
            </a:pPr>
            <a:r>
              <a:t/>
            </a:r>
            <a:endParaRPr i="1" sz="3400"/>
          </a:p>
        </p:txBody>
      </p:sp>
      <p:sp>
        <p:nvSpPr>
          <p:cNvPr id="399" name="Google Shape;399;p8"/>
          <p:cNvSpPr txBox="1"/>
          <p:nvPr/>
        </p:nvSpPr>
        <p:spPr>
          <a:xfrm>
            <a:off x="824375" y="2832875"/>
            <a:ext cx="3827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92A2BD"/>
                </a:solidFill>
                <a:latin typeface="Calibri"/>
                <a:ea typeface="Calibri"/>
                <a:cs typeface="Calibri"/>
                <a:sym typeface="Calibri"/>
              </a:rPr>
              <a:t>18-24 years old</a:t>
            </a:r>
            <a:endParaRPr b="0" i="0" sz="1400" u="none" cap="none" strike="noStrike">
              <a:solidFill>
                <a:srgbClr val="000000"/>
              </a:solidFill>
              <a:latin typeface="Arial"/>
              <a:ea typeface="Arial"/>
              <a:cs typeface="Arial"/>
              <a:sym typeface="Arial"/>
            </a:endParaRPr>
          </a:p>
        </p:txBody>
      </p:sp>
      <p:sp>
        <p:nvSpPr>
          <p:cNvPr id="400" name="Google Shape;400;p8"/>
          <p:cNvSpPr txBox="1"/>
          <p:nvPr/>
        </p:nvSpPr>
        <p:spPr>
          <a:xfrm>
            <a:off x="4815840" y="3902245"/>
            <a:ext cx="59934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92A2BD"/>
                </a:solidFill>
                <a:latin typeface="Calibri"/>
                <a:ea typeface="Calibri"/>
                <a:cs typeface="Calibri"/>
                <a:sym typeface="Calibri"/>
              </a:rPr>
              <a:t>On campus living</a:t>
            </a:r>
            <a:endParaRPr b="0" i="0" sz="1400" u="none" cap="none" strike="noStrike">
              <a:solidFill>
                <a:srgbClr val="000000"/>
              </a:solidFill>
              <a:latin typeface="Arial"/>
              <a:ea typeface="Arial"/>
              <a:cs typeface="Arial"/>
              <a:sym typeface="Arial"/>
            </a:endParaRPr>
          </a:p>
        </p:txBody>
      </p:sp>
      <p:sp>
        <p:nvSpPr>
          <p:cNvPr id="401" name="Google Shape;401;p8"/>
          <p:cNvSpPr txBox="1"/>
          <p:nvPr/>
        </p:nvSpPr>
        <p:spPr>
          <a:xfrm>
            <a:off x="458668" y="3590212"/>
            <a:ext cx="599347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92A2BD"/>
                </a:solidFill>
                <a:latin typeface="Calibri"/>
                <a:ea typeface="Calibri"/>
                <a:cs typeface="Calibri"/>
                <a:sym typeface="Calibri"/>
              </a:rPr>
              <a:t>Support system dynamics shift</a:t>
            </a:r>
            <a:endParaRPr b="0" i="0" sz="1400" u="none" cap="none" strike="noStrike">
              <a:solidFill>
                <a:srgbClr val="000000"/>
              </a:solidFill>
              <a:latin typeface="Arial"/>
              <a:ea typeface="Arial"/>
              <a:cs typeface="Arial"/>
              <a:sym typeface="Arial"/>
            </a:endParaRPr>
          </a:p>
        </p:txBody>
      </p:sp>
      <p:sp>
        <p:nvSpPr>
          <p:cNvPr id="402" name="Google Shape;402;p8"/>
          <p:cNvSpPr/>
          <p:nvPr/>
        </p:nvSpPr>
        <p:spPr>
          <a:xfrm>
            <a:off x="7709330" y="3077027"/>
            <a:ext cx="19002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92A2BD"/>
                </a:solidFill>
                <a:latin typeface="Calibri"/>
                <a:ea typeface="Calibri"/>
                <a:cs typeface="Calibri"/>
                <a:sym typeface="Calibri"/>
              </a:rPr>
              <a:t>Peer pressure</a:t>
            </a:r>
            <a:endParaRPr b="0" i="0" sz="1400" u="none" cap="none" strike="noStrike">
              <a:solidFill>
                <a:srgbClr val="000000"/>
              </a:solidFill>
              <a:latin typeface="Arial"/>
              <a:ea typeface="Arial"/>
              <a:cs typeface="Arial"/>
              <a:sym typeface="Arial"/>
            </a:endParaRPr>
          </a:p>
        </p:txBody>
      </p:sp>
      <p:sp>
        <p:nvSpPr>
          <p:cNvPr id="403" name="Google Shape;403;p8"/>
          <p:cNvSpPr txBox="1"/>
          <p:nvPr/>
        </p:nvSpPr>
        <p:spPr>
          <a:xfrm>
            <a:off x="2399700" y="6085150"/>
            <a:ext cx="7392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92A2BD"/>
                </a:solidFill>
                <a:latin typeface="Calibri"/>
                <a:ea typeface="Calibri"/>
                <a:cs typeface="Calibri"/>
                <a:sym typeface="Calibri"/>
              </a:rPr>
              <a:t>Additional laws that govern us (Title IX, Clery Act)</a:t>
            </a:r>
            <a:endParaRPr b="0" i="0" sz="1400" u="none" cap="none" strike="noStrike">
              <a:solidFill>
                <a:srgbClr val="000000"/>
              </a:solidFill>
              <a:latin typeface="Arial"/>
              <a:ea typeface="Arial"/>
              <a:cs typeface="Arial"/>
              <a:sym typeface="Arial"/>
            </a:endParaRPr>
          </a:p>
        </p:txBody>
      </p:sp>
      <p:sp>
        <p:nvSpPr>
          <p:cNvPr id="404" name="Google Shape;404;p8"/>
          <p:cNvSpPr txBox="1"/>
          <p:nvPr/>
        </p:nvSpPr>
        <p:spPr>
          <a:xfrm>
            <a:off x="8532148" y="3991052"/>
            <a:ext cx="3555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92A2BD"/>
                </a:solidFill>
                <a:latin typeface="Calibri"/>
                <a:ea typeface="Calibri"/>
                <a:cs typeface="Calibri"/>
                <a:sym typeface="Calibri"/>
              </a:rPr>
              <a:t>Small community</a:t>
            </a:r>
            <a:endParaRPr b="0" i="0" sz="1400" u="none" cap="none" strike="noStrike">
              <a:solidFill>
                <a:srgbClr val="000000"/>
              </a:solidFill>
              <a:latin typeface="Arial"/>
              <a:ea typeface="Arial"/>
              <a:cs typeface="Arial"/>
              <a:sym typeface="Arial"/>
            </a:endParaRPr>
          </a:p>
        </p:txBody>
      </p:sp>
      <p:sp>
        <p:nvSpPr>
          <p:cNvPr id="405" name="Google Shape;405;p8"/>
          <p:cNvSpPr txBox="1"/>
          <p:nvPr/>
        </p:nvSpPr>
        <p:spPr>
          <a:xfrm>
            <a:off x="6935177" y="4647550"/>
            <a:ext cx="5061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92A2BD"/>
                </a:solidFill>
                <a:latin typeface="Calibri"/>
                <a:ea typeface="Calibri"/>
                <a:cs typeface="Calibri"/>
                <a:sym typeface="Calibri"/>
              </a:rPr>
              <a:t>Lack of, or inconsistent sex education</a:t>
            </a:r>
            <a:endParaRPr b="0" i="0" sz="1400" u="none" cap="none" strike="noStrike">
              <a:solidFill>
                <a:srgbClr val="000000"/>
              </a:solidFill>
              <a:latin typeface="Arial"/>
              <a:ea typeface="Arial"/>
              <a:cs typeface="Arial"/>
              <a:sym typeface="Arial"/>
            </a:endParaRPr>
          </a:p>
        </p:txBody>
      </p:sp>
      <p:sp>
        <p:nvSpPr>
          <p:cNvPr id="406" name="Google Shape;406;p8"/>
          <p:cNvSpPr txBox="1"/>
          <p:nvPr/>
        </p:nvSpPr>
        <p:spPr>
          <a:xfrm>
            <a:off x="7614275" y="5268950"/>
            <a:ext cx="3936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92A2BD"/>
                </a:solidFill>
                <a:latin typeface="Calibri"/>
                <a:ea typeface="Calibri"/>
                <a:cs typeface="Calibri"/>
                <a:sym typeface="Calibri"/>
              </a:rPr>
              <a:t>Less supervision</a:t>
            </a:r>
            <a:endParaRPr b="0" i="0" sz="1400" u="none" cap="none" strike="noStrike">
              <a:solidFill>
                <a:srgbClr val="000000"/>
              </a:solidFill>
              <a:latin typeface="Arial"/>
              <a:ea typeface="Arial"/>
              <a:cs typeface="Arial"/>
              <a:sym typeface="Arial"/>
            </a:endParaRPr>
          </a:p>
        </p:txBody>
      </p:sp>
      <p:sp>
        <p:nvSpPr>
          <p:cNvPr id="407" name="Google Shape;407;p8"/>
          <p:cNvSpPr txBox="1"/>
          <p:nvPr/>
        </p:nvSpPr>
        <p:spPr>
          <a:xfrm>
            <a:off x="602675" y="5366350"/>
            <a:ext cx="64368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92A2BD"/>
                </a:solidFill>
                <a:latin typeface="Calibri"/>
                <a:ea typeface="Calibri"/>
                <a:cs typeface="Calibri"/>
                <a:sym typeface="Calibri"/>
              </a:rPr>
              <a:t>Experiences of trauma prior to coming to campus</a:t>
            </a:r>
            <a:endParaRPr b="0" i="0" sz="2400" u="none" cap="none" strike="noStrike">
              <a:solidFill>
                <a:srgbClr val="92A2BD"/>
              </a:solidFill>
              <a:latin typeface="Calibri"/>
              <a:ea typeface="Calibri"/>
              <a:cs typeface="Calibri"/>
              <a:sym typeface="Calibri"/>
            </a:endParaRPr>
          </a:p>
        </p:txBody>
      </p:sp>
      <p:sp>
        <p:nvSpPr>
          <p:cNvPr id="408" name="Google Shape;408;p8"/>
          <p:cNvSpPr txBox="1"/>
          <p:nvPr/>
        </p:nvSpPr>
        <p:spPr>
          <a:xfrm>
            <a:off x="353741" y="4556904"/>
            <a:ext cx="59934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92A2BD"/>
                </a:solidFill>
                <a:latin typeface="Calibri"/>
                <a:ea typeface="Calibri"/>
                <a:cs typeface="Calibri"/>
                <a:sym typeface="Calibri"/>
              </a:rPr>
              <a:t>Availability of alcohol (and other drugs)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750"/>
                                        <p:tgtEl>
                                          <p:spTgt spid="399"/>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500"/>
                                        <p:tgtEl>
                                          <p:spTgt spid="400"/>
                                        </p:tgtEl>
                                      </p:cBhvr>
                                    </p:animEffect>
                                  </p:childTnLst>
                                </p:cTn>
                              </p:par>
                            </p:childTnLst>
                          </p:cTn>
                        </p:par>
                        <p:par>
                          <p:cTn fill="hold">
                            <p:stCondLst>
                              <p:cond delay="1250"/>
                            </p:stCondLst>
                            <p:childTnLst>
                              <p:par>
                                <p:cTn fill="hold" nodeType="after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500"/>
                                        <p:tgtEl>
                                          <p:spTgt spid="401"/>
                                        </p:tgtEl>
                                      </p:cBhvr>
                                    </p:animEffect>
                                  </p:childTnLst>
                                </p:cTn>
                              </p:par>
                            </p:childTnLst>
                          </p:cTn>
                        </p:par>
                        <p:par>
                          <p:cTn fill="hold">
                            <p:stCondLst>
                              <p:cond delay="1750"/>
                            </p:stCondLst>
                            <p:childTnLst>
                              <p:par>
                                <p:cTn fill="hold" nodeType="after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750"/>
                                        <p:tgtEl>
                                          <p:spTgt spid="402"/>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500"/>
                                        <p:tgtEl>
                                          <p:spTgt spid="404"/>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500"/>
                                        <p:tgtEl>
                                          <p:spTgt spid="405"/>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500"/>
                                        <p:tgtEl>
                                          <p:spTgt spid="406"/>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500"/>
                                        <p:tgtEl>
                                          <p:spTgt spid="407"/>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500"/>
                                        <p:tgtEl>
                                          <p:spTgt spid="408"/>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500"/>
                                        <p:tgtEl>
                                          <p:spTgt spid="4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4DB65D5AD56242BC9152EFC813D404" ma:contentTypeVersion="15" ma:contentTypeDescription="Create a new document." ma:contentTypeScope="" ma:versionID="49f84709cbec00c00ae3df57ebc90fea">
  <xsd:schema xmlns:xsd="http://www.w3.org/2001/XMLSchema" xmlns:xs="http://www.w3.org/2001/XMLSchema" xmlns:p="http://schemas.microsoft.com/office/2006/metadata/properties" xmlns:ns2="2b36130b-3242-416e-89a8-18935bbaa6aa" xmlns:ns3="40311648-de0d-4bb1-bb92-8b85df7891c8" targetNamespace="http://schemas.microsoft.com/office/2006/metadata/properties" ma:root="true" ma:fieldsID="d8dfb7f122a2182415ef02e89345df87" ns2:_="" ns3:_="">
    <xsd:import namespace="2b36130b-3242-416e-89a8-18935bbaa6aa"/>
    <xsd:import namespace="40311648-de0d-4bb1-bb92-8b85df7891c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GenerationTime" minOccurs="0"/>
                <xsd:element ref="ns3:MediaServiceEventHashCode" minOccurs="0"/>
                <xsd:element ref="ns3:MediaServiceDateTaken" minOccurs="0"/>
                <xsd:element ref="ns3:MediaLengthInSeconds" minOccurs="0"/>
                <xsd:element ref="ns3:MediaServiceSearchProperties" minOccurs="0"/>
                <xsd:element ref="ns3:lcf76f155ced4ddcb4097134ff3c332f" minOccurs="0"/>
                <xsd:element ref="ns2:TaxCatchAll"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36130b-3242-416e-89a8-18935bbaa6a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21a25f2-d1c3-4928-9dd0-7930b0011dc6}" ma:internalName="TaxCatchAll" ma:showField="CatchAllData" ma:web="2b36130b-3242-416e-89a8-18935bbaa6a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0311648-de0d-4bb1-bb92-8b85df7891c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892c282-ceba-42ac-8ce1-c7c398cdd30b"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0311648-de0d-4bb1-bb92-8b85df7891c8">
      <Terms xmlns="http://schemas.microsoft.com/office/infopath/2007/PartnerControls"/>
    </lcf76f155ced4ddcb4097134ff3c332f>
    <TaxCatchAll xmlns="2b36130b-3242-416e-89a8-18935bbaa6aa" xsi:nil="true"/>
  </documentManagement>
</p:properties>
</file>

<file path=customXml/itemProps1.xml><?xml version="1.0" encoding="utf-8"?>
<ds:datastoreItem xmlns:ds="http://schemas.openxmlformats.org/officeDocument/2006/customXml" ds:itemID="{54ECB70F-4EA8-4B01-8576-0D4B48644AC3}"/>
</file>

<file path=customXml/itemProps2.xml><?xml version="1.0" encoding="utf-8"?>
<ds:datastoreItem xmlns:ds="http://schemas.openxmlformats.org/officeDocument/2006/customXml" ds:itemID="{A0963755-5AFE-49F5-9D83-4D37633BA674}"/>
</file>

<file path=customXml/itemProps3.xml><?xml version="1.0" encoding="utf-8"?>
<ds:datastoreItem xmlns:ds="http://schemas.openxmlformats.org/officeDocument/2006/customXml" ds:itemID="{59214841-E7EB-4897-92DA-E8F3DC778922}"/>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Microsoft Office User</dc:creator>
  <dcterms:created xsi:type="dcterms:W3CDTF">2017-08-01T15:06:47Z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0x010100854DB65D5AD56242BC9152EFC813D404</vt:lpwstr>
  </property>
</Properties>
</file>