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12192000"/>
  <p:notesSz cx="6858000" cy="9144000"/>
  <p:embeddedFontLst>
    <p:embeddedFont>
      <p:font typeface="Montserrat"/>
      <p:regular r:id="rId33"/>
      <p:bold r:id="rId34"/>
      <p:italic r:id="rId35"/>
      <p:boldItalic r:id="rId36"/>
    </p:embeddedFont>
    <p:embeddedFont>
      <p:font typeface="Montserrat Medium"/>
      <p:regular r:id="rId37"/>
      <p:bold r:id="rId38"/>
      <p:italic r:id="rId39"/>
      <p:boldItalic r:id="rId40"/>
    </p:embeddedFont>
    <p:embeddedFont>
      <p:font typeface="Arial Black"/>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hqt2Su7+UksH5uAjno1Zanwpw6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3" Type="http://schemas.openxmlformats.org/officeDocument/2006/relationships/slide" Target="slides/slide9.xml"/><Relationship Id="rId39" Type="http://schemas.openxmlformats.org/officeDocument/2006/relationships/font" Target="fonts/MontserratMedium-italic.fntdata"/><Relationship Id="rId18" Type="http://schemas.openxmlformats.org/officeDocument/2006/relationships/slide" Target="slides/slide14.xml"/><Relationship Id="rId42" Type="http://customschemas.google.com/relationships/presentationmetadata" Target="metadata"/><Relationship Id="rId21" Type="http://schemas.openxmlformats.org/officeDocument/2006/relationships/slide" Target="slides/slide17.xml"/><Relationship Id="rId34" Type="http://schemas.openxmlformats.org/officeDocument/2006/relationships/font" Target="fonts/Montserrat-bold.fntdata"/><Relationship Id="rId7" Type="http://schemas.openxmlformats.org/officeDocument/2006/relationships/slide" Target="slides/slide3.xml"/><Relationship Id="rId2" Type="http://schemas.openxmlformats.org/officeDocument/2006/relationships/presProps" Target="presProps.xml"/><Relationship Id="rId29" Type="http://schemas.openxmlformats.org/officeDocument/2006/relationships/slide" Target="slides/slide25.xml"/><Relationship Id="rId16" Type="http://schemas.openxmlformats.org/officeDocument/2006/relationships/slide" Target="slides/slide12.xml"/><Relationship Id="rId40" Type="http://schemas.openxmlformats.org/officeDocument/2006/relationships/font" Target="fonts/MontserratMedium-boldItalic.fntdata"/><Relationship Id="rId24" Type="http://schemas.openxmlformats.org/officeDocument/2006/relationships/slide" Target="slides/slide20.xml"/><Relationship Id="rId1" Type="http://schemas.openxmlformats.org/officeDocument/2006/relationships/theme" Target="theme/theme2.xml"/><Relationship Id="rId6" Type="http://schemas.openxmlformats.org/officeDocument/2006/relationships/slide" Target="slides/slide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font" Target="fonts/MontserratMedium-regular.fntdata"/><Relationship Id="rId45" Type="http://schemas.openxmlformats.org/officeDocument/2006/relationships/customXml" Target="../customXml/item3.xml"/><Relationship Id="rId23" Type="http://schemas.openxmlformats.org/officeDocument/2006/relationships/slide" Target="slides/slide19.xml"/><Relationship Id="rId28" Type="http://schemas.openxmlformats.org/officeDocument/2006/relationships/slide" Target="slides/slide24.xml"/><Relationship Id="rId5" Type="http://schemas.openxmlformats.org/officeDocument/2006/relationships/slide" Target="slides/slide1.xml"/><Relationship Id="rId15" Type="http://schemas.openxmlformats.org/officeDocument/2006/relationships/slide" Target="slides/slide11.xml"/><Relationship Id="rId36" Type="http://schemas.openxmlformats.org/officeDocument/2006/relationships/font" Target="fonts/Montserrat-boldItalic.fntdata"/><Relationship Id="rId31" Type="http://schemas.openxmlformats.org/officeDocument/2006/relationships/slide" Target="slides/slide27.xml"/><Relationship Id="rId10" Type="http://schemas.openxmlformats.org/officeDocument/2006/relationships/slide" Target="slides/slide6.xml"/><Relationship Id="rId19" Type="http://schemas.openxmlformats.org/officeDocument/2006/relationships/slide" Target="slides/slide15.xml"/><Relationship Id="rId44" Type="http://schemas.openxmlformats.org/officeDocument/2006/relationships/customXml" Target="../customXml/item2.xml"/><Relationship Id="rId22" Type="http://schemas.openxmlformats.org/officeDocument/2006/relationships/slide" Target="slides/slide18.xml"/><Relationship Id="rId4" Type="http://schemas.openxmlformats.org/officeDocument/2006/relationships/notesMaster" Target="notesMasters/notesMaster1.xml"/><Relationship Id="rId9" Type="http://schemas.openxmlformats.org/officeDocument/2006/relationships/slide" Target="slides/slide5.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Montserrat-italic.fntdata"/><Relationship Id="rId14" Type="http://schemas.openxmlformats.org/officeDocument/2006/relationships/slide" Target="slides/slide10.xml"/><Relationship Id="rId43" Type="http://schemas.openxmlformats.org/officeDocument/2006/relationships/customXml" Target="../customXml/item1.xml"/><Relationship Id="rId8" Type="http://schemas.openxmlformats.org/officeDocument/2006/relationships/slide" Target="slides/slide4.xml"/><Relationship Id="rId3" Type="http://schemas.openxmlformats.org/officeDocument/2006/relationships/slideMaster" Target="slideMasters/slideMaster1.xml"/><Relationship Id="rId25" Type="http://schemas.openxmlformats.org/officeDocument/2006/relationships/slide" Target="slides/slide21.xml"/><Relationship Id="rId33" Type="http://schemas.openxmlformats.org/officeDocument/2006/relationships/font" Target="fonts/Montserrat-regular.fntdata"/><Relationship Id="rId12" Type="http://schemas.openxmlformats.org/officeDocument/2006/relationships/slide" Target="slides/slide8.xml"/><Relationship Id="rId17" Type="http://schemas.openxmlformats.org/officeDocument/2006/relationships/slide" Target="slides/slide13.xml"/><Relationship Id="rId38" Type="http://schemas.openxmlformats.org/officeDocument/2006/relationships/font" Target="fonts/MontserratMedium-bold.fntdata"/><Relationship Id="rId20" Type="http://schemas.openxmlformats.org/officeDocument/2006/relationships/slide" Target="slides/slide16.xml"/><Relationship Id="rId41" Type="http://schemas.openxmlformats.org/officeDocument/2006/relationships/font" Target="fonts/ArialBlack-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titleix@mines.edu"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Welcome to new graduate student orientation.</a:t>
            </a:r>
            <a:endParaRPr/>
          </a:p>
        </p:txBody>
      </p:sp>
      <p:sp>
        <p:nvSpPr>
          <p:cNvPr id="125" name="Google Shape;12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Kristin</a:t>
            </a:r>
            <a:endParaRPr/>
          </a:p>
          <a:p>
            <a:pPr indent="0" lvl="0" marL="0" rtl="0" algn="l">
              <a:spcBef>
                <a:spcPts val="0"/>
              </a:spcBef>
              <a:spcAft>
                <a:spcPts val="0"/>
              </a:spcAft>
              <a:buNone/>
            </a:pPr>
            <a:r>
              <a:rPr lang="en-US"/>
              <a:t>Our office operates under one combined policy and that is the policy Prohibiting Sexual Misconduct, Discrimination, and Retaliation.  I am going to break this policy down a little and discuss each section.</a:t>
            </a:r>
            <a:endParaRPr/>
          </a:p>
        </p:txBody>
      </p:sp>
      <p:sp>
        <p:nvSpPr>
          <p:cNvPr id="199" name="Google Shape;19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3b9fd27ec9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3b9fd27ec9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Breaking this policy down and starting with sexual misconduct….Instead of legal definitions of each I put some examples of actions that would fall under sexual misconduct on the right hand side.  </a:t>
            </a:r>
            <a:r>
              <a:rPr lang="en-US"/>
              <a:t>These behaviors are prohibited under Mines policy and are also illegal.</a:t>
            </a:r>
            <a:endParaRPr/>
          </a:p>
          <a:p>
            <a:pPr indent="0" lvl="0" marL="0" rtl="0" algn="l">
              <a:spcBef>
                <a:spcPts val="0"/>
              </a:spcBef>
              <a:spcAft>
                <a:spcPts val="0"/>
              </a:spcAft>
              <a:buNone/>
            </a:pPr>
            <a:r>
              <a:t/>
            </a:r>
            <a:endParaRPr/>
          </a:p>
        </p:txBody>
      </p:sp>
      <p:sp>
        <p:nvSpPr>
          <p:cNvPr id="207" name="Google Shape;207;g23b9fd27ec9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Kristin</a:t>
            </a:r>
            <a:endParaRPr/>
          </a:p>
          <a:p>
            <a:pPr indent="0" lvl="0" marL="0" rtl="0" algn="l">
              <a:lnSpc>
                <a:spcPct val="90000"/>
              </a:lnSpc>
              <a:spcBef>
                <a:spcPts val="500"/>
              </a:spcBef>
              <a:spcAft>
                <a:spcPts val="0"/>
              </a:spcAft>
              <a:buSzPts val="1100"/>
              <a:buNone/>
            </a:pPr>
            <a:r>
              <a:rPr b="1" lang="en-US" sz="1400">
                <a:latin typeface="Arial"/>
                <a:ea typeface="Arial"/>
                <a:cs typeface="Arial"/>
                <a:sym typeface="Arial"/>
              </a:rPr>
              <a:t>Discriminatory Harassment</a:t>
            </a:r>
            <a:r>
              <a:rPr lang="en-US" sz="1400">
                <a:latin typeface="Arial"/>
                <a:ea typeface="Arial"/>
                <a:cs typeface="Arial"/>
                <a:sym typeface="Arial"/>
              </a:rPr>
              <a:t> occurs in an environment wherein an unwelcome behavior based on a protected class is so severe, pervasive, or objectively offensive that it unreasonably deprives, interferes, or limits a person’s participation or access to university programs or activities</a:t>
            </a:r>
            <a:endParaRPr b="1" sz="2800">
              <a:solidFill>
                <a:schemeClr val="lt1"/>
              </a:solidFill>
              <a:latin typeface="Arial"/>
              <a:ea typeface="Arial"/>
              <a:cs typeface="Arial"/>
              <a:sym typeface="Arial"/>
            </a:endParaRPr>
          </a:p>
          <a:p>
            <a:pPr indent="0" lvl="0" marL="0" rtl="0" algn="l">
              <a:lnSpc>
                <a:spcPct val="90000"/>
              </a:lnSpc>
              <a:spcBef>
                <a:spcPts val="500"/>
              </a:spcBef>
              <a:spcAft>
                <a:spcPts val="0"/>
              </a:spcAft>
              <a:buClr>
                <a:schemeClr val="dk1"/>
              </a:buClr>
              <a:buSzPts val="1100"/>
              <a:buFont typeface="Arial"/>
              <a:buNone/>
            </a:pPr>
            <a:r>
              <a:rPr b="1" lang="en-US">
                <a:latin typeface="Arial"/>
                <a:ea typeface="Arial"/>
                <a:cs typeface="Arial"/>
                <a:sym typeface="Arial"/>
              </a:rPr>
              <a:t>Those Protected Classes</a:t>
            </a:r>
            <a:r>
              <a:rPr lang="en-US">
                <a:latin typeface="Arial"/>
                <a:ea typeface="Arial"/>
                <a:cs typeface="Arial"/>
                <a:sym typeface="Arial"/>
              </a:rPr>
              <a:t> include race, color, religion or creed, sex (including pregnant and parenting status, sexual orientation, gender identity, and gender expression), marital status, ethnicity, national origin, age, disability, genetic information, ancestry, and veteran status or military service.</a:t>
            </a:r>
            <a:endParaRPr>
              <a:latin typeface="Arial"/>
              <a:ea typeface="Arial"/>
              <a:cs typeface="Arial"/>
              <a:sym typeface="Arial"/>
            </a:endParaRPr>
          </a:p>
          <a:p>
            <a:pPr indent="0" lvl="0" marL="0" rtl="0" algn="l">
              <a:spcBef>
                <a:spcPts val="0"/>
              </a:spcBef>
              <a:spcAft>
                <a:spcPts val="0"/>
              </a:spcAft>
              <a:buNone/>
            </a:pPr>
            <a:r>
              <a:t/>
            </a:r>
            <a:endParaRPr/>
          </a:p>
        </p:txBody>
      </p:sp>
      <p:sp>
        <p:nvSpPr>
          <p:cNvPr id="214" name="Google Shape;21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lang="en-US">
                <a:latin typeface="Calibri"/>
                <a:ea typeface="Calibri"/>
                <a:cs typeface="Calibri"/>
                <a:sym typeface="Calibri"/>
              </a:rPr>
              <a:t>Kristin</a:t>
            </a:r>
            <a:endParaRPr/>
          </a:p>
          <a:p>
            <a:pPr indent="0" lvl="0" marL="0" marR="0" rtl="0" algn="l">
              <a:lnSpc>
                <a:spcPct val="107000"/>
              </a:lnSpc>
              <a:spcBef>
                <a:spcPts val="0"/>
              </a:spcBef>
              <a:spcAft>
                <a:spcPts val="0"/>
              </a:spcAft>
              <a:buNone/>
            </a:pPr>
            <a:r>
              <a:rPr lang="en-US">
                <a:latin typeface="Calibri"/>
                <a:ea typeface="Calibri"/>
                <a:cs typeface="Calibri"/>
                <a:sym typeface="Calibri"/>
              </a:rPr>
              <a:t>The </a:t>
            </a:r>
            <a:r>
              <a:rPr lang="en-US"/>
              <a:t>last part of our main policy is </a:t>
            </a:r>
            <a:r>
              <a:rPr lang="en-US"/>
              <a:t>retaliation</a:t>
            </a:r>
            <a:r>
              <a:rPr lang="en-US"/>
              <a:t>…Retaliation means any negative or adverse actions against an individual for reporting an allegation of sexual misconduct or discrimination or for cooperating or participating in an investigation.  I heard one of the main barriers for not </a:t>
            </a:r>
            <a:r>
              <a:rPr lang="en-US"/>
              <a:t>reporting</a:t>
            </a:r>
            <a:r>
              <a:rPr lang="en-US"/>
              <a:t> incidents is a fear of retaliation, so I wanted to show that we do have policies protecting a person (complainants and witnesses from retaliation </a:t>
            </a:r>
            <a:endParaRPr/>
          </a:p>
        </p:txBody>
      </p:sp>
      <p:sp>
        <p:nvSpPr>
          <p:cNvPr id="221" name="Google Shape;22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Kristin </a:t>
            </a:r>
            <a:endParaRPr/>
          </a:p>
          <a:p>
            <a:pPr indent="0" lvl="0" marL="0" rtl="0" algn="l">
              <a:spcBef>
                <a:spcPts val="0"/>
              </a:spcBef>
              <a:spcAft>
                <a:spcPts val="0"/>
              </a:spcAft>
              <a:buNone/>
            </a:pPr>
            <a:r>
              <a:rPr lang="en-US"/>
              <a:t>Next we are going to talk about reporting options</a:t>
            </a:r>
            <a:endParaRPr/>
          </a:p>
        </p:txBody>
      </p:sp>
      <p:sp>
        <p:nvSpPr>
          <p:cNvPr id="229" name="Google Shape;22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Kristin</a:t>
            </a:r>
            <a:endParaRPr/>
          </a:p>
          <a:p>
            <a:pPr indent="0" lvl="0" marL="0" rtl="0" algn="l">
              <a:spcBef>
                <a:spcPts val="0"/>
              </a:spcBef>
              <a:spcAft>
                <a:spcPts val="0"/>
              </a:spcAft>
              <a:buNone/>
            </a:pPr>
            <a:r>
              <a:rPr lang="en-US"/>
              <a:t>You can report any concerns of discrimination, harassment, or Sexual misconduct to me or Carole. You can reach us by email at oie</a:t>
            </a:r>
            <a:r>
              <a:rPr lang="en-US" u="sng">
                <a:solidFill>
                  <a:schemeClr val="hlink"/>
                </a:solidFill>
                <a:hlinkClick r:id="rId2"/>
              </a:rPr>
              <a:t>@mines.edu</a:t>
            </a:r>
            <a:r>
              <a:rPr lang="en-US"/>
              <a:t>, by phone, by mail, or by walking into the OIE office located at 1706 Illinois Street. We are the cottage between the WISEM office and the Honors House. You can also report online. Links to our online reporting form are on the Office for Institutional website.</a:t>
            </a:r>
            <a:endParaRPr/>
          </a:p>
          <a:p>
            <a:pPr indent="0" lvl="0" marL="0" rtl="0" algn="l">
              <a:spcBef>
                <a:spcPts val="0"/>
              </a:spcBef>
              <a:spcAft>
                <a:spcPts val="0"/>
              </a:spcAft>
              <a:buNone/>
            </a:pPr>
            <a:r>
              <a:t/>
            </a:r>
            <a:endParaRPr/>
          </a:p>
        </p:txBody>
      </p:sp>
      <p:sp>
        <p:nvSpPr>
          <p:cNvPr id="236" name="Google Shape;23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Kristin</a:t>
            </a:r>
            <a:endParaRPr/>
          </a:p>
          <a:p>
            <a:pPr indent="0" lvl="0" marL="0" rtl="0" algn="l">
              <a:spcBef>
                <a:spcPts val="0"/>
              </a:spcBef>
              <a:spcAft>
                <a:spcPts val="0"/>
              </a:spcAft>
              <a:buNone/>
            </a:pPr>
            <a:r>
              <a:rPr lang="en-US"/>
              <a:t>After an incident is reported, Carole or I will reach out to the impacted individual or individuals and offer to meet and provide resources, support measures, and complaint options.  It is up to the impacted individual(s) to decide if they want to meet with us. If they decline meeting initially, they can always choose to do so later.</a:t>
            </a:r>
            <a:endParaRPr/>
          </a:p>
          <a:p>
            <a:pPr indent="0" lvl="0" marL="0" rtl="0" algn="l">
              <a:spcBef>
                <a:spcPts val="0"/>
              </a:spcBef>
              <a:spcAft>
                <a:spcPts val="0"/>
              </a:spcAft>
              <a:buNone/>
            </a:pPr>
            <a:r>
              <a:t/>
            </a:r>
            <a:endParaRPr/>
          </a:p>
        </p:txBody>
      </p:sp>
      <p:sp>
        <p:nvSpPr>
          <p:cNvPr id="247" name="Google Shape;24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Kristin</a:t>
            </a:r>
            <a:endParaRPr/>
          </a:p>
          <a:p>
            <a:pPr indent="0" lvl="0" marL="0" rtl="0" algn="l">
              <a:spcBef>
                <a:spcPts val="0"/>
              </a:spcBef>
              <a:spcAft>
                <a:spcPts val="0"/>
              </a:spcAft>
              <a:buNone/>
            </a:pPr>
            <a:r>
              <a:rPr lang="en-US"/>
              <a:t>Mines has several options for how to resolve complaints of discrimination and sexual misconduct. Complainants may choose no action or take use of supportive measures only.  We also have informal resolution options, in addition to the formal grievance process.  Complainants have the agency to decide how they want to proceed.</a:t>
            </a:r>
            <a:endParaRPr/>
          </a:p>
          <a:p>
            <a:pPr indent="0" lvl="0" marL="0" rtl="0" algn="l">
              <a:spcBef>
                <a:spcPts val="0"/>
              </a:spcBef>
              <a:spcAft>
                <a:spcPts val="0"/>
              </a:spcAft>
              <a:buNone/>
            </a:pPr>
            <a:r>
              <a:t/>
            </a:r>
            <a:endParaRPr/>
          </a:p>
        </p:txBody>
      </p:sp>
      <p:sp>
        <p:nvSpPr>
          <p:cNvPr id="254" name="Google Shape;25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Transition slide</a:t>
            </a:r>
            <a:endParaRPr/>
          </a:p>
        </p:txBody>
      </p:sp>
      <p:sp>
        <p:nvSpPr>
          <p:cNvPr id="261" name="Google Shape;26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900">
                <a:latin typeface="Arial"/>
                <a:ea typeface="Arial"/>
                <a:cs typeface="Arial"/>
                <a:sym typeface="Arial"/>
              </a:rPr>
              <a:t>Good morning, Orediggers! I’m Sareen Lambright Dale, (she, her), and I serve as the associate director for Sexual Harassment and Assault Advocacy, Prevention and Education. Many students are affected by these things while in college so it’s important that we work to change that and to support students affected.. </a:t>
            </a:r>
            <a:r>
              <a:rPr lang="en-US" sz="900">
                <a:highlight>
                  <a:srgbClr val="FFFFFF"/>
                </a:highlight>
                <a:latin typeface="Arial"/>
                <a:ea typeface="Arial"/>
                <a:cs typeface="Arial"/>
                <a:sym typeface="Arial"/>
              </a:rPr>
              <a:t>The SHAPE provides education to the Mines community with the goal of fostering a safe, inclusive and accessible campus environment. We provide a range of educational programming for undergraduate students, designed to build awareness and skills for reducing, recognizing, preventing, and responding to problematic behaviors, and creating a healthy and supportive campus community.</a:t>
            </a:r>
            <a:endParaRPr sz="900">
              <a:latin typeface="Arial"/>
              <a:ea typeface="Arial"/>
              <a:cs typeface="Arial"/>
              <a:sym typeface="Arial"/>
            </a:endParaRPr>
          </a:p>
          <a:p>
            <a:pPr indent="0" lvl="0" marL="0" rtl="0" algn="l">
              <a:spcBef>
                <a:spcPts val="0"/>
              </a:spcBef>
              <a:spcAft>
                <a:spcPts val="0"/>
              </a:spcAft>
              <a:buNone/>
            </a:pPr>
            <a:r>
              <a:t/>
            </a:r>
            <a:endParaRPr/>
          </a:p>
        </p:txBody>
      </p:sp>
      <p:sp>
        <p:nvSpPr>
          <p:cNvPr id="266" name="Google Shape;26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t/>
            </a:r>
            <a:endParaRPr/>
          </a:p>
        </p:txBody>
      </p:sp>
      <p:sp>
        <p:nvSpPr>
          <p:cNvPr id="133" name="Google Shape;13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For the new couple minutes we’re going to talk about Resources, Bystander Intervention basics, Consent, and ongoing prevention professional development for orediggers</a:t>
            </a:r>
            <a:endParaRPr/>
          </a:p>
        </p:txBody>
      </p:sp>
      <p:sp>
        <p:nvSpPr>
          <p:cNvPr id="273" name="Google Shape;27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Next we are going to talk about confidential resources and non-confidential and reporting resources</a:t>
            </a:r>
            <a:endParaRPr/>
          </a:p>
        </p:txBody>
      </p:sp>
      <p:sp>
        <p:nvSpPr>
          <p:cNvPr id="282" name="Google Shape;28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7459d5318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If someone needs help, there are a lot of options at Mines and in the Community. Confidential Resources include Mines Counseling Center for short-term counseling and groups, Student Health for non-emergency health care, St. Anthony Hospital level 1 trauma center and forensic nurse program, Porchlight, a one-stop help center for victims of crime, and SHAPE - confidential support and referrals for survivors and their support systems affected by sexual assault and harassment, dating and domestic violence, and stalking. Our non-confidential and reporting resources in cluding the Office for Institutional Equity, the Dean of Students Office, Public Safety, and Student Outreach and Support. Online You@Mines is an excellent and customizatible resources for all types of things for college students. </a:t>
            </a:r>
            <a:endParaRPr/>
          </a:p>
        </p:txBody>
      </p:sp>
      <p:sp>
        <p:nvSpPr>
          <p:cNvPr id="288" name="Google Shape;288;g27459d5318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Part of being an oredigger is respecting each other and being an active bystander. We watch out for each other by recognizing when some needs our help and support, by stepping in in ways that are safe, comfortable, and true to your personality, and by asking others to join in helping. </a:t>
            </a:r>
            <a:endParaRPr/>
          </a:p>
        </p:txBody>
      </p:sp>
      <p:sp>
        <p:nvSpPr>
          <p:cNvPr id="299" name="Google Shape;29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Stepping in when someone needs help, makes you a hero of that story. You might directly ask if someone needs help, you might delegate by asking someone with more information to help, you might create a distraction that interrupts what ever negative behavior was about to happen, or you my delay and check in on someone affected afterwards to see if they are okay. These strategies also work well together so you might use a combination depending on the context of the situation. Whatever active bystander strategy you go with, know that people will respect you for it, and will feel seen and supported.</a:t>
            </a:r>
            <a:endParaRPr/>
          </a:p>
        </p:txBody>
      </p:sp>
      <p:sp>
        <p:nvSpPr>
          <p:cNvPr id="306" name="Google Shape;30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learn about consent from this 2 minute campus clarity video</a:t>
            </a:r>
            <a:endParaRPr/>
          </a:p>
        </p:txBody>
      </p:sp>
      <p:sp>
        <p:nvSpPr>
          <p:cNvPr id="313" name="Google Shape;31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lang="en-US" sz="900">
                <a:latin typeface="Arial"/>
                <a:ea typeface="Arial"/>
                <a:cs typeface="Arial"/>
                <a:sym typeface="Arial"/>
              </a:rPr>
              <a:t>Consent is important for establishing respect and boundaries in all relationships. </a:t>
            </a:r>
            <a:r>
              <a:rPr lang="en-US" sz="900">
                <a:latin typeface="Arial"/>
                <a:ea typeface="Arial"/>
                <a:cs typeface="Arial"/>
                <a:sym typeface="Arial"/>
              </a:rPr>
              <a:t>Mines definition of consent is: Affirmative, knowing, mutual, unambiguous, ongoing, and voluntary agreement through word or action to engage in specific sexual activity throughout a sexual encounter. </a:t>
            </a:r>
            <a:endParaRPr sz="900">
              <a:latin typeface="Arial"/>
              <a:ea typeface="Arial"/>
              <a:cs typeface="Arial"/>
              <a:sym typeface="Arial"/>
            </a:endParaRPr>
          </a:p>
          <a:p>
            <a:pPr indent="0" lvl="0" marL="0" marR="0" rtl="0" algn="l">
              <a:lnSpc>
                <a:spcPct val="107000"/>
              </a:lnSpc>
              <a:spcBef>
                <a:spcPts val="0"/>
              </a:spcBef>
              <a:spcAft>
                <a:spcPts val="0"/>
              </a:spcAft>
              <a:buNone/>
            </a:pPr>
            <a:r>
              <a:rPr lang="en-US" sz="900">
                <a:latin typeface="Arial"/>
                <a:ea typeface="Arial"/>
                <a:cs typeface="Arial"/>
                <a:sym typeface="Arial"/>
              </a:rPr>
              <a:t>Consent cannot be inferred by a current or previous relationship. Consent can be withdrawn at any time. Consent cannot be obtained by fear, threat, Coercion, intimidation, and/or Force or from someone who is Incapacitated. </a:t>
            </a:r>
            <a:endParaRPr sz="900">
              <a:latin typeface="Arial"/>
              <a:ea typeface="Arial"/>
              <a:cs typeface="Arial"/>
              <a:sym typeface="Arial"/>
            </a:endParaRPr>
          </a:p>
        </p:txBody>
      </p:sp>
      <p:sp>
        <p:nvSpPr>
          <p:cNvPr id="321" name="Google Shape;32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sToday is the start of ongoing prevention education for orediggers. Everyone has been assigned a couple courses, Thank you to the 30% of students who have </a:t>
            </a:r>
            <a:r>
              <a:rPr lang="en-US"/>
              <a:t>already</a:t>
            </a:r>
            <a:r>
              <a:rPr lang="en-US"/>
              <a:t> completed them! Additionally you’ll learn more insights into bystander intervention in CSM101.</a:t>
            </a:r>
            <a:endParaRPr/>
          </a:p>
        </p:txBody>
      </p:sp>
      <p:sp>
        <p:nvSpPr>
          <p:cNvPr id="328" name="Google Shape;32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Thank you for your time. You can follow up with us at our general inbox: confidentialresource@mines.edu, or directly via our Mines email addresses. Have a wonderful semester, and GO OREDIGGERS!</a:t>
            </a:r>
            <a:endParaRPr/>
          </a:p>
        </p:txBody>
      </p:sp>
      <p:sp>
        <p:nvSpPr>
          <p:cNvPr id="337" name="Google Shape;33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75561815a3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US" sz="1300">
                <a:latin typeface="Arial"/>
                <a:ea typeface="Arial"/>
                <a:cs typeface="Arial"/>
                <a:sym typeface="Arial"/>
              </a:rPr>
              <a:t>Our office assists students, staff, and faculty understand policies and procedures as they relate to Conduct and Academic Integrity at Mines. The mission of our conduct process is intended to be an educational and restorative experience fostering student growth and development through intentional conversation and reflection. Students will work to understand the impact of their actions, and when possible, reduce or repair harm through educational outcomes. Staff will treat students with care and respect through equitable procedures, while balancing needs of the Mines community. The conduct process is not meant to be punitive; rather it exists to protect the interests of the community and to support behavior that reflects the values of Colorado School of Mines. The first step in understanding Community at Mines is reading more about our policies and procedures.</a:t>
            </a:r>
            <a:endParaRPr/>
          </a:p>
        </p:txBody>
      </p:sp>
      <p:sp>
        <p:nvSpPr>
          <p:cNvPr id="140" name="Google Shape;140;g275561815a3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Values = integrity, respect, community, social justice, responsibility</a:t>
            </a:r>
            <a:endParaRPr/>
          </a:p>
          <a:p>
            <a:pPr indent="-317500" lvl="0" marL="457200" rtl="0" algn="l">
              <a:spcBef>
                <a:spcPts val="0"/>
              </a:spcBef>
              <a:spcAft>
                <a:spcPts val="0"/>
              </a:spcAft>
              <a:buSzPts val="1400"/>
              <a:buChar char="-"/>
            </a:pPr>
            <a:r>
              <a:rPr lang="en-US"/>
              <a:t>Our code is an outline of what we expect and don’t expect to see from students to uphold a safe and healthy community. Beyond that, we also expect you to care for one another . </a:t>
            </a:r>
            <a:endParaRPr/>
          </a:p>
        </p:txBody>
      </p:sp>
      <p:sp>
        <p:nvSpPr>
          <p:cNvPr id="150" name="Google Shape;15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ac5e60b47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2ac5e60b47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Part of being an oredigger is respecting each other and being an active bystander. We watch out for each other by recognizing when some needs our help and support, by stepping in in ways that are safe, comfortable, and true to your personality, and by asking others to join in helping. </a:t>
            </a:r>
            <a:endParaRPr/>
          </a:p>
        </p:txBody>
      </p:sp>
      <p:sp>
        <p:nvSpPr>
          <p:cNvPr id="160" name="Google Shape;160;g2ac5e60b47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Mines' Amnesty Policy allows amnesty or forgiveness from violating school policy against using alcohol or prohibited substances for individuals who seeks help on behalf of themselves or another person during a medical emergency or dangerous situation.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7" name="Google Shape;16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Kristin</a:t>
            </a:r>
            <a:endParaRPr/>
          </a:p>
          <a:p>
            <a:pPr indent="0" lvl="0" marL="0" rtl="0" algn="l">
              <a:spcBef>
                <a:spcPts val="0"/>
              </a:spcBef>
              <a:spcAft>
                <a:spcPts val="0"/>
              </a:spcAft>
              <a:buNone/>
            </a:pPr>
            <a:r>
              <a:rPr lang="en-US"/>
              <a:t>Welcome to new student orientation!  I’m Kristin Moulton the Assistant Director in the Office for Institutional Equity.  Carole Goodard is your Title IX Coordinator and the Director of OIE.  Also, in my office is; Tammy Curry who is the program Director.  You can contact any three of us with questions or concerns.    </a:t>
            </a:r>
            <a:endParaRPr/>
          </a:p>
        </p:txBody>
      </p:sp>
      <p:sp>
        <p:nvSpPr>
          <p:cNvPr id="174" name="Google Shape;17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Kristin</a:t>
            </a:r>
            <a:endParaRPr/>
          </a:p>
          <a:p>
            <a:pPr indent="0" lvl="0" marL="0" rtl="0" algn="l">
              <a:spcBef>
                <a:spcPts val="0"/>
              </a:spcBef>
              <a:spcAft>
                <a:spcPts val="0"/>
              </a:spcAft>
              <a:buNone/>
            </a:pPr>
            <a:r>
              <a:rPr lang="en-US"/>
              <a:t>Today I am going to share Mines policies on Sexual Misconduct, Discrimination and Retaliation.  We will go over some reporting options, and available supportive measures and resources.</a:t>
            </a:r>
            <a:endParaRPr/>
          </a:p>
          <a:p>
            <a:pPr indent="0" lvl="0" marL="0" rtl="0" algn="l">
              <a:spcBef>
                <a:spcPts val="0"/>
              </a:spcBef>
              <a:spcAft>
                <a:spcPts val="0"/>
              </a:spcAft>
              <a:buNone/>
            </a:pPr>
            <a:r>
              <a:rPr lang="en-US"/>
              <a:t>We recognize this topic can be difficult so please take care of yourself today as needed. Feel free to take breaks as needed on your own time.  We are sharing this information with you, so you are aware of your rights and expectations as a Mines student, and so you are aware of options and resources available to you.</a:t>
            </a:r>
            <a:endParaRPr/>
          </a:p>
        </p:txBody>
      </p:sp>
      <p:sp>
        <p:nvSpPr>
          <p:cNvPr id="183" name="Google Shape;18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3bdf88394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23bdf88394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lang="en-US" sz="1800"/>
              <a:t>What do we do in OIE?  </a:t>
            </a:r>
            <a:endParaRPr sz="1800"/>
          </a:p>
          <a:p>
            <a:pPr indent="0" lvl="0" marL="0" marR="0" rtl="0" algn="l">
              <a:lnSpc>
                <a:spcPct val="107000"/>
              </a:lnSpc>
              <a:spcBef>
                <a:spcPts val="0"/>
              </a:spcBef>
              <a:spcAft>
                <a:spcPts val="0"/>
              </a:spcAft>
              <a:buNone/>
            </a:pPr>
            <a:r>
              <a:rPr lang="en-US" sz="1700">
                <a:latin typeface="Calibri"/>
                <a:ea typeface="Calibri"/>
                <a:cs typeface="Calibri"/>
                <a:sym typeface="Calibri"/>
              </a:rPr>
              <a:t>The office of institutional equity utilizes fair and unbiased processes for addressing reports of discrimination and harassment. We manage complaints and investigations, supportive measures, and resolution options for complaints alleging bias, discrimination, harassment, sexual misconduct, and retaliation; on the basis of protected class for employees and students.  Our office also manages prevention education and training for employees and students, and compliance with the Clery.  </a:t>
            </a:r>
            <a:endParaRPr sz="1100"/>
          </a:p>
          <a:p>
            <a:pPr indent="0" lvl="0" marL="0" marR="0" rtl="0" algn="l">
              <a:lnSpc>
                <a:spcPct val="107000"/>
              </a:lnSpc>
              <a:spcBef>
                <a:spcPts val="800"/>
              </a:spcBef>
              <a:spcAft>
                <a:spcPts val="0"/>
              </a:spcAft>
              <a:buNone/>
            </a:pPr>
            <a:r>
              <a:t/>
            </a:r>
            <a:endParaRPr sz="1100"/>
          </a:p>
        </p:txBody>
      </p:sp>
      <p:sp>
        <p:nvSpPr>
          <p:cNvPr id="192" name="Google Shape;192;g23bdf88394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2" name="Shape 12"/>
        <p:cNvGrpSpPr/>
        <p:nvPr/>
      </p:nvGrpSpPr>
      <p:grpSpPr>
        <a:xfrm>
          <a:off x="0" y="0"/>
          <a:ext cx="0" cy="0"/>
          <a:chOff x="0" y="0"/>
          <a:chExt cx="0" cy="0"/>
        </a:xfrm>
      </p:grpSpPr>
      <p:sp>
        <p:nvSpPr>
          <p:cNvPr id="13" name="Google Shape;13;p30"/>
          <p:cNvSpPr/>
          <p:nvPr/>
        </p:nvSpPr>
        <p:spPr>
          <a:xfrm>
            <a:off x="-10048" y="-10048"/>
            <a:ext cx="12202048" cy="6868048"/>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4" name="Google Shape;14;p30"/>
          <p:cNvPicPr preferRelativeResize="0"/>
          <p:nvPr/>
        </p:nvPicPr>
        <p:blipFill rotWithShape="1">
          <a:blip r:embed="rId2">
            <a:alphaModFix amt="25000"/>
          </a:blip>
          <a:srcRect b="0" l="0" r="0" t="0"/>
          <a:stretch/>
        </p:blipFill>
        <p:spPr>
          <a:xfrm>
            <a:off x="1835085" y="552941"/>
            <a:ext cx="10356915" cy="5825765"/>
          </a:xfrm>
          <a:prstGeom prst="rect">
            <a:avLst/>
          </a:prstGeom>
          <a:noFill/>
          <a:ln>
            <a:noFill/>
          </a:ln>
        </p:spPr>
      </p:pic>
      <p:sp>
        <p:nvSpPr>
          <p:cNvPr id="15" name="Google Shape;15;p30"/>
          <p:cNvSpPr txBox="1"/>
          <p:nvPr>
            <p:ph idx="1" type="subTitle"/>
          </p:nvPr>
        </p:nvSpPr>
        <p:spPr>
          <a:xfrm>
            <a:off x="2046399" y="2531096"/>
            <a:ext cx="9144000"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4000"/>
              <a:buNone/>
              <a:defRPr b="1" i="0" sz="4000">
                <a:solidFill>
                  <a:schemeClr val="lt1"/>
                </a:solidFill>
                <a:latin typeface="Arial"/>
                <a:ea typeface="Arial"/>
                <a:cs typeface="Arial"/>
                <a:sym typeface="Aria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9" name="Shape 89"/>
        <p:cNvGrpSpPr/>
        <p:nvPr/>
      </p:nvGrpSpPr>
      <p:grpSpPr>
        <a:xfrm>
          <a:off x="0" y="0"/>
          <a:ext cx="0" cy="0"/>
          <a:chOff x="0" y="0"/>
          <a:chExt cx="0" cy="0"/>
        </a:xfrm>
      </p:grpSpPr>
      <p:sp>
        <p:nvSpPr>
          <p:cNvPr id="90" name="Google Shape;90;p41"/>
          <p:cNvSpPr txBox="1"/>
          <p:nvPr>
            <p:ph type="title"/>
          </p:nvPr>
        </p:nvSpPr>
        <p:spPr>
          <a:xfrm>
            <a:off x="7060252" y="982464"/>
            <a:ext cx="4862405" cy="179408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41"/>
          <p:cNvSpPr txBox="1"/>
          <p:nvPr>
            <p:ph idx="1" type="body"/>
          </p:nvPr>
        </p:nvSpPr>
        <p:spPr>
          <a:xfrm>
            <a:off x="7060253" y="3052261"/>
            <a:ext cx="4862404" cy="19759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41"/>
          <p:cNvSpPr/>
          <p:nvPr>
            <p:ph idx="2" type="pic"/>
          </p:nvPr>
        </p:nvSpPr>
        <p:spPr>
          <a:xfrm>
            <a:off x="0" y="3"/>
            <a:ext cx="6890995" cy="6857999"/>
          </a:xfrm>
          <a:prstGeom prst="rect">
            <a:avLst/>
          </a:prstGeom>
          <a:noFill/>
          <a:ln>
            <a:noFill/>
          </a:ln>
        </p:spPr>
      </p:sp>
      <p:sp>
        <p:nvSpPr>
          <p:cNvPr id="93" name="Google Shape;93;p41"/>
          <p:cNvSpPr txBox="1"/>
          <p:nvPr/>
        </p:nvSpPr>
        <p:spPr>
          <a:xfrm>
            <a:off x="7478040" y="6407925"/>
            <a:ext cx="448953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800">
                <a:solidFill>
                  <a:srgbClr val="21314D"/>
                </a:solidFill>
                <a:latin typeface="Arial"/>
                <a:ea typeface="Arial"/>
                <a:cs typeface="Arial"/>
                <a:sym typeface="Arial"/>
              </a:rPr>
              <a:t>MINES</a:t>
            </a:r>
            <a:r>
              <a:rPr b="1" i="0" lang="en-US" sz="1800">
                <a:solidFill>
                  <a:srgbClr val="D2492A"/>
                </a:solidFill>
                <a:latin typeface="Arial"/>
                <a:ea typeface="Arial"/>
                <a:cs typeface="Arial"/>
                <a:sym typeface="Arial"/>
              </a:rPr>
              <a:t>.</a:t>
            </a:r>
            <a:r>
              <a:rPr b="0" i="0" lang="en-US" sz="1800">
                <a:solidFill>
                  <a:srgbClr val="92A2BD"/>
                </a:solidFill>
                <a:latin typeface="Arial"/>
                <a:ea typeface="Arial"/>
                <a:cs typeface="Arial"/>
                <a:sym typeface="Arial"/>
              </a:rPr>
              <a:t>EDU</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4" name="Shape 94"/>
        <p:cNvGrpSpPr/>
        <p:nvPr/>
      </p:nvGrpSpPr>
      <p:grpSpPr>
        <a:xfrm>
          <a:off x="0" y="0"/>
          <a:ext cx="0" cy="0"/>
          <a:chOff x="0" y="0"/>
          <a:chExt cx="0" cy="0"/>
        </a:xfrm>
      </p:grpSpPr>
      <p:sp>
        <p:nvSpPr>
          <p:cNvPr id="95" name="Google Shape;95;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1314D"/>
              </a:buClr>
              <a:buSzPts val="3200"/>
              <a:buFont typeface="Arial"/>
              <a:buNone/>
              <a:defRPr sz="3200">
                <a:solidFill>
                  <a:srgbClr val="21314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42"/>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7" name="Google Shape;97;p4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 name="Google Shape;98;p42"/>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 name="Google Shape;99;p42"/>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0" name="Google Shape;100;p42"/>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1" name="Google Shape;101;p42"/>
          <p:cNvSpPr/>
          <p:nvPr/>
        </p:nvSpPr>
        <p:spPr>
          <a:xfrm>
            <a:off x="-9728" y="6265545"/>
            <a:ext cx="12201728" cy="592455"/>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 name="Google Shape;102;p42"/>
          <p:cNvSpPr txBox="1"/>
          <p:nvPr/>
        </p:nvSpPr>
        <p:spPr>
          <a:xfrm>
            <a:off x="7478040" y="6398498"/>
            <a:ext cx="448953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800">
                <a:solidFill>
                  <a:schemeClr val="lt1"/>
                </a:solidFill>
                <a:latin typeface="Arial"/>
                <a:ea typeface="Arial"/>
                <a:cs typeface="Arial"/>
                <a:sym typeface="Arial"/>
              </a:rPr>
              <a:t>MINES</a:t>
            </a:r>
            <a:r>
              <a:rPr b="1" i="0" lang="en-US" sz="1800">
                <a:solidFill>
                  <a:srgbClr val="D2492A"/>
                </a:solidFill>
                <a:latin typeface="Arial"/>
                <a:ea typeface="Arial"/>
                <a:cs typeface="Arial"/>
                <a:sym typeface="Arial"/>
              </a:rPr>
              <a:t>.</a:t>
            </a:r>
            <a:r>
              <a:rPr b="0" i="0" lang="en-US" sz="1800">
                <a:solidFill>
                  <a:srgbClr val="92A2BD"/>
                </a:solidFill>
                <a:latin typeface="Arial"/>
                <a:ea typeface="Arial"/>
                <a:cs typeface="Arial"/>
                <a:sym typeface="Arial"/>
              </a:rPr>
              <a:t>EDU</a:t>
            </a:r>
            <a:endParaRPr/>
          </a:p>
        </p:txBody>
      </p:sp>
      <p:pic>
        <p:nvPicPr>
          <p:cNvPr id="103" name="Google Shape;103;p42"/>
          <p:cNvPicPr preferRelativeResize="0"/>
          <p:nvPr/>
        </p:nvPicPr>
        <p:blipFill rotWithShape="1">
          <a:blip r:embed="rId2">
            <a:alphaModFix/>
          </a:blip>
          <a:srcRect b="0" l="0" r="0" t="0"/>
          <a:stretch/>
        </p:blipFill>
        <p:spPr>
          <a:xfrm>
            <a:off x="381003" y="6381481"/>
            <a:ext cx="3200395" cy="36431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4" name="Shape 104"/>
        <p:cNvGrpSpPr/>
        <p:nvPr/>
      </p:nvGrpSpPr>
      <p:grpSpPr>
        <a:xfrm>
          <a:off x="0" y="0"/>
          <a:ext cx="0" cy="0"/>
          <a:chOff x="0" y="0"/>
          <a:chExt cx="0" cy="0"/>
        </a:xfrm>
      </p:grpSpPr>
      <p:sp>
        <p:nvSpPr>
          <p:cNvPr id="105" name="Google Shape;105;p43"/>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Arial"/>
              <a:buNone/>
              <a:defRPr>
                <a:solidFill>
                  <a:srgbClr val="21314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4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43"/>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8" name="Google Shape;108;p43"/>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9" name="Google Shape;109;p43"/>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10" name="Google Shape;110;p43"/>
          <p:cNvSpPr/>
          <p:nvPr/>
        </p:nvSpPr>
        <p:spPr>
          <a:xfrm>
            <a:off x="-10048" y="6265545"/>
            <a:ext cx="12202048"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43"/>
          <p:cNvSpPr txBox="1"/>
          <p:nvPr/>
        </p:nvSpPr>
        <p:spPr>
          <a:xfrm>
            <a:off x="7478040" y="6398498"/>
            <a:ext cx="448953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800">
                <a:solidFill>
                  <a:schemeClr val="lt1"/>
                </a:solidFill>
                <a:latin typeface="Arial"/>
                <a:ea typeface="Arial"/>
                <a:cs typeface="Arial"/>
                <a:sym typeface="Arial"/>
              </a:rPr>
              <a:t>MINES</a:t>
            </a:r>
            <a:r>
              <a:rPr b="1" i="0" lang="en-US" sz="1800">
                <a:solidFill>
                  <a:srgbClr val="D2492A"/>
                </a:solidFill>
                <a:latin typeface="Arial"/>
                <a:ea typeface="Arial"/>
                <a:cs typeface="Arial"/>
                <a:sym typeface="Arial"/>
              </a:rPr>
              <a:t>.</a:t>
            </a:r>
            <a:r>
              <a:rPr b="0" i="0" lang="en-US" sz="1800">
                <a:solidFill>
                  <a:srgbClr val="92A2BD"/>
                </a:solidFill>
                <a:latin typeface="Arial"/>
                <a:ea typeface="Arial"/>
                <a:cs typeface="Arial"/>
                <a:sym typeface="Arial"/>
              </a:rPr>
              <a:t>EDU</a:t>
            </a:r>
            <a:endParaRPr/>
          </a:p>
        </p:txBody>
      </p:sp>
      <p:pic>
        <p:nvPicPr>
          <p:cNvPr id="112" name="Google Shape;112;p43"/>
          <p:cNvPicPr preferRelativeResize="0"/>
          <p:nvPr/>
        </p:nvPicPr>
        <p:blipFill rotWithShape="1">
          <a:blip r:embed="rId2">
            <a:alphaModFix/>
          </a:blip>
          <a:srcRect b="0" l="0" r="0" t="0"/>
          <a:stretch/>
        </p:blipFill>
        <p:spPr>
          <a:xfrm>
            <a:off x="381003" y="6381481"/>
            <a:ext cx="3200395" cy="36431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3" name="Shape 113"/>
        <p:cNvGrpSpPr/>
        <p:nvPr/>
      </p:nvGrpSpPr>
      <p:grpSpPr>
        <a:xfrm>
          <a:off x="0" y="0"/>
          <a:ext cx="0" cy="0"/>
          <a:chOff x="0" y="0"/>
          <a:chExt cx="0" cy="0"/>
        </a:xfrm>
      </p:grpSpPr>
      <p:sp>
        <p:nvSpPr>
          <p:cNvPr id="114" name="Google Shape;114;p44"/>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Arial"/>
              <a:buNone/>
              <a:defRPr>
                <a:solidFill>
                  <a:srgbClr val="21314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44"/>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44"/>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p44"/>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Google Shape;118;p44"/>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19" name="Google Shape;119;p44"/>
          <p:cNvSpPr/>
          <p:nvPr/>
        </p:nvSpPr>
        <p:spPr>
          <a:xfrm>
            <a:off x="-10048" y="6265545"/>
            <a:ext cx="12202048"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 name="Google Shape;120;p44"/>
          <p:cNvSpPr txBox="1"/>
          <p:nvPr/>
        </p:nvSpPr>
        <p:spPr>
          <a:xfrm>
            <a:off x="7478040" y="6398498"/>
            <a:ext cx="448953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800">
                <a:solidFill>
                  <a:schemeClr val="lt1"/>
                </a:solidFill>
                <a:latin typeface="Arial"/>
                <a:ea typeface="Arial"/>
                <a:cs typeface="Arial"/>
                <a:sym typeface="Arial"/>
              </a:rPr>
              <a:t>MINES</a:t>
            </a:r>
            <a:r>
              <a:rPr b="1" i="0" lang="en-US" sz="1800">
                <a:solidFill>
                  <a:srgbClr val="D2492A"/>
                </a:solidFill>
                <a:latin typeface="Arial"/>
                <a:ea typeface="Arial"/>
                <a:cs typeface="Arial"/>
                <a:sym typeface="Arial"/>
              </a:rPr>
              <a:t>.</a:t>
            </a:r>
            <a:r>
              <a:rPr b="0" i="0" lang="en-US" sz="1800">
                <a:solidFill>
                  <a:srgbClr val="92A2BD"/>
                </a:solidFill>
                <a:latin typeface="Arial"/>
                <a:ea typeface="Arial"/>
                <a:cs typeface="Arial"/>
                <a:sym typeface="Arial"/>
              </a:rPr>
              <a:t>EDU</a:t>
            </a:r>
            <a:endParaRPr/>
          </a:p>
        </p:txBody>
      </p:sp>
      <p:pic>
        <p:nvPicPr>
          <p:cNvPr id="121" name="Google Shape;121;p44"/>
          <p:cNvPicPr preferRelativeResize="0"/>
          <p:nvPr/>
        </p:nvPicPr>
        <p:blipFill rotWithShape="1">
          <a:blip r:embed="rId2">
            <a:alphaModFix/>
          </a:blip>
          <a:srcRect b="0" l="0" r="0" t="0"/>
          <a:stretch/>
        </p:blipFill>
        <p:spPr>
          <a:xfrm>
            <a:off x="381003" y="6381481"/>
            <a:ext cx="3200395" cy="36431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 name="Shape 16"/>
        <p:cNvGrpSpPr/>
        <p:nvPr/>
      </p:nvGrpSpPr>
      <p:grpSpPr>
        <a:xfrm>
          <a:off x="0" y="0"/>
          <a:ext cx="0" cy="0"/>
          <a:chOff x="0" y="0"/>
          <a:chExt cx="0" cy="0"/>
        </a:xfrm>
      </p:grpSpPr>
      <p:sp>
        <p:nvSpPr>
          <p:cNvPr id="17" name="Google Shape;17;p31"/>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Arial"/>
              <a:buNone/>
              <a:defRPr>
                <a:solidFill>
                  <a:srgbClr val="21314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1"/>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31"/>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31"/>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1" name="Google Shape;21;p31"/>
          <p:cNvSpPr/>
          <p:nvPr/>
        </p:nvSpPr>
        <p:spPr>
          <a:xfrm>
            <a:off x="-9728" y="6265545"/>
            <a:ext cx="12201728" cy="592455"/>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 name="Google Shape;22;p31"/>
          <p:cNvSpPr txBox="1"/>
          <p:nvPr/>
        </p:nvSpPr>
        <p:spPr>
          <a:xfrm>
            <a:off x="7478040" y="6398498"/>
            <a:ext cx="448953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800">
                <a:solidFill>
                  <a:schemeClr val="lt1"/>
                </a:solidFill>
                <a:latin typeface="Arial"/>
                <a:ea typeface="Arial"/>
                <a:cs typeface="Arial"/>
                <a:sym typeface="Arial"/>
              </a:rPr>
              <a:t>MINES</a:t>
            </a:r>
            <a:r>
              <a:rPr b="1" i="0" lang="en-US" sz="1800">
                <a:solidFill>
                  <a:srgbClr val="D2492A"/>
                </a:solidFill>
                <a:latin typeface="Arial"/>
                <a:ea typeface="Arial"/>
                <a:cs typeface="Arial"/>
                <a:sym typeface="Arial"/>
              </a:rPr>
              <a:t>.</a:t>
            </a:r>
            <a:r>
              <a:rPr b="0" i="0" lang="en-US" sz="1800">
                <a:solidFill>
                  <a:srgbClr val="92A2BD"/>
                </a:solidFill>
                <a:latin typeface="Arial"/>
                <a:ea typeface="Arial"/>
                <a:cs typeface="Arial"/>
                <a:sym typeface="Arial"/>
              </a:rPr>
              <a:t>EDU</a:t>
            </a:r>
            <a:endParaRPr/>
          </a:p>
        </p:txBody>
      </p:sp>
      <p:pic>
        <p:nvPicPr>
          <p:cNvPr id="23" name="Google Shape;23;p31"/>
          <p:cNvPicPr preferRelativeResize="0"/>
          <p:nvPr/>
        </p:nvPicPr>
        <p:blipFill rotWithShape="1">
          <a:blip r:embed="rId2">
            <a:alphaModFix/>
          </a:blip>
          <a:srcRect b="0" l="0" r="0" t="0"/>
          <a:stretch/>
        </p:blipFill>
        <p:spPr>
          <a:xfrm>
            <a:off x="381003" y="6381481"/>
            <a:ext cx="3200395" cy="36431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4" name="Shape 24"/>
        <p:cNvGrpSpPr/>
        <p:nvPr/>
      </p:nvGrpSpPr>
      <p:grpSpPr>
        <a:xfrm>
          <a:off x="0" y="0"/>
          <a:ext cx="0" cy="0"/>
          <a:chOff x="0" y="0"/>
          <a:chExt cx="0" cy="0"/>
        </a:xfrm>
      </p:grpSpPr>
      <p:sp>
        <p:nvSpPr>
          <p:cNvPr id="25" name="Google Shape;25;p32"/>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32"/>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32"/>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8" name="Google Shape;28;p32"/>
          <p:cNvSpPr/>
          <p:nvPr>
            <p:ph idx="2" type="pic"/>
          </p:nvPr>
        </p:nvSpPr>
        <p:spPr>
          <a:xfrm>
            <a:off x="0" y="1"/>
            <a:ext cx="12192000" cy="557703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 name="Shape 29"/>
        <p:cNvGrpSpPr/>
        <p:nvPr/>
      </p:nvGrpSpPr>
      <p:grpSpPr>
        <a:xfrm>
          <a:off x="0" y="0"/>
          <a:ext cx="0" cy="0"/>
          <a:chOff x="0" y="0"/>
          <a:chExt cx="0" cy="0"/>
        </a:xfrm>
      </p:grpSpPr>
      <p:sp>
        <p:nvSpPr>
          <p:cNvPr id="30" name="Google Shape;30;p33"/>
          <p:cNvSpPr/>
          <p:nvPr/>
        </p:nvSpPr>
        <p:spPr>
          <a:xfrm>
            <a:off x="-10048" y="-10049"/>
            <a:ext cx="5183189" cy="6943412"/>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 name="Google Shape;31;p33"/>
          <p:cNvSpPr txBox="1"/>
          <p:nvPr>
            <p:ph type="title"/>
          </p:nvPr>
        </p:nvSpPr>
        <p:spPr>
          <a:xfrm>
            <a:off x="450058" y="472281"/>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3"/>
          <p:cNvSpPr/>
          <p:nvPr>
            <p:ph idx="2" type="pic"/>
          </p:nvPr>
        </p:nvSpPr>
        <p:spPr>
          <a:xfrm>
            <a:off x="5183189" y="2"/>
            <a:ext cx="7008812" cy="6857999"/>
          </a:xfrm>
          <a:prstGeom prst="rect">
            <a:avLst/>
          </a:prstGeom>
          <a:noFill/>
          <a:ln>
            <a:noFill/>
          </a:ln>
        </p:spPr>
      </p:sp>
      <p:sp>
        <p:nvSpPr>
          <p:cNvPr id="33" name="Google Shape;33;p33"/>
          <p:cNvSpPr txBox="1"/>
          <p:nvPr>
            <p:ph idx="1" type="body"/>
          </p:nvPr>
        </p:nvSpPr>
        <p:spPr>
          <a:xfrm>
            <a:off x="450058" y="2072481"/>
            <a:ext cx="3932237" cy="3811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Font typeface="Arial"/>
              <a:buChar char="•"/>
              <a:defRPr sz="28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 name="Google Shape;34;p33"/>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Google Shape;35;p33"/>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 name="Google Shape;36;p33"/>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37" name="Google Shape;37;p33"/>
          <p:cNvPicPr preferRelativeResize="0"/>
          <p:nvPr/>
        </p:nvPicPr>
        <p:blipFill rotWithShape="1">
          <a:blip r:embed="rId2">
            <a:alphaModFix/>
          </a:blip>
          <a:srcRect b="0" l="0" r="0" t="0"/>
          <a:stretch/>
        </p:blipFill>
        <p:spPr>
          <a:xfrm>
            <a:off x="381003" y="6381481"/>
            <a:ext cx="3200395" cy="36431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 name="Shape 38"/>
        <p:cNvGrpSpPr/>
        <p:nvPr/>
      </p:nvGrpSpPr>
      <p:grpSpPr>
        <a:xfrm>
          <a:off x="0" y="0"/>
          <a:ext cx="0" cy="0"/>
          <a:chOff x="0" y="0"/>
          <a:chExt cx="0" cy="0"/>
        </a:xfrm>
      </p:grpSpPr>
      <p:sp>
        <p:nvSpPr>
          <p:cNvPr id="39" name="Google Shape;39;p36"/>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Arial"/>
              <a:buNone/>
              <a:defRPr>
                <a:solidFill>
                  <a:srgbClr val="21314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36"/>
          <p:cNvSpPr/>
          <p:nvPr/>
        </p:nvSpPr>
        <p:spPr>
          <a:xfrm>
            <a:off x="-9728" y="6265545"/>
            <a:ext cx="12201728" cy="601701"/>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 name="Google Shape;41;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6"/>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Google Shape;43;p36"/>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36"/>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45" name="Google Shape;45;p36"/>
          <p:cNvSpPr txBox="1"/>
          <p:nvPr/>
        </p:nvSpPr>
        <p:spPr>
          <a:xfrm>
            <a:off x="7478040" y="6398498"/>
            <a:ext cx="448953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800">
                <a:solidFill>
                  <a:schemeClr val="lt1"/>
                </a:solidFill>
                <a:latin typeface="Arial"/>
                <a:ea typeface="Arial"/>
                <a:cs typeface="Arial"/>
                <a:sym typeface="Arial"/>
              </a:rPr>
              <a:t>MINES</a:t>
            </a:r>
            <a:r>
              <a:rPr b="1" i="0" lang="en-US" sz="1800">
                <a:solidFill>
                  <a:srgbClr val="D2492A"/>
                </a:solidFill>
                <a:latin typeface="Arial"/>
                <a:ea typeface="Arial"/>
                <a:cs typeface="Arial"/>
                <a:sym typeface="Arial"/>
              </a:rPr>
              <a:t>.</a:t>
            </a:r>
            <a:r>
              <a:rPr b="0" i="0" lang="en-US" sz="1800">
                <a:solidFill>
                  <a:srgbClr val="92A2BD"/>
                </a:solidFill>
                <a:latin typeface="Arial"/>
                <a:ea typeface="Arial"/>
                <a:cs typeface="Arial"/>
                <a:sym typeface="Arial"/>
              </a:rPr>
              <a:t>EDU/SHAPE</a:t>
            </a:r>
            <a:endParaRPr/>
          </a:p>
        </p:txBody>
      </p:sp>
      <p:pic>
        <p:nvPicPr>
          <p:cNvPr id="46" name="Google Shape;46;p36"/>
          <p:cNvPicPr preferRelativeResize="0"/>
          <p:nvPr/>
        </p:nvPicPr>
        <p:blipFill rotWithShape="1">
          <a:blip r:embed="rId2">
            <a:alphaModFix/>
          </a:blip>
          <a:srcRect b="0" l="0" r="0" t="0"/>
          <a:stretch/>
        </p:blipFill>
        <p:spPr>
          <a:xfrm>
            <a:off x="381003" y="6381481"/>
            <a:ext cx="3200395" cy="36431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7" name="Shape 47"/>
        <p:cNvGrpSpPr/>
        <p:nvPr/>
      </p:nvGrpSpPr>
      <p:grpSpPr>
        <a:xfrm>
          <a:off x="0" y="0"/>
          <a:ext cx="0" cy="0"/>
          <a:chOff x="0" y="0"/>
          <a:chExt cx="0" cy="0"/>
        </a:xfrm>
      </p:grpSpPr>
      <p:pic>
        <p:nvPicPr>
          <p:cNvPr id="48" name="Google Shape;48;p37"/>
          <p:cNvPicPr preferRelativeResize="0"/>
          <p:nvPr/>
        </p:nvPicPr>
        <p:blipFill rotWithShape="1">
          <a:blip r:embed="rId2">
            <a:alphaModFix amt="25000"/>
          </a:blip>
          <a:srcRect b="0" l="0" r="0" t="0"/>
          <a:stretch/>
        </p:blipFill>
        <p:spPr>
          <a:xfrm>
            <a:off x="1835085" y="170978"/>
            <a:ext cx="10356915" cy="5825765"/>
          </a:xfrm>
          <a:prstGeom prst="rect">
            <a:avLst/>
          </a:prstGeom>
          <a:noFill/>
          <a:ln>
            <a:noFill/>
          </a:ln>
        </p:spPr>
      </p:pic>
      <p:sp>
        <p:nvSpPr>
          <p:cNvPr id="49" name="Google Shape;49;p37"/>
          <p:cNvSpPr/>
          <p:nvPr/>
        </p:nvSpPr>
        <p:spPr>
          <a:xfrm>
            <a:off x="-34047" y="0"/>
            <a:ext cx="12260094" cy="6265544"/>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 name="Google Shape;50;p37"/>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37"/>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52" name="Google Shape;52;p37"/>
          <p:cNvCxnSpPr/>
          <p:nvPr/>
        </p:nvCxnSpPr>
        <p:spPr>
          <a:xfrm>
            <a:off x="520878" y="3287006"/>
            <a:ext cx="911199" cy="0"/>
          </a:xfrm>
          <a:prstGeom prst="straightConnector1">
            <a:avLst/>
          </a:prstGeom>
          <a:noFill/>
          <a:ln cap="flat" cmpd="sng" w="28575">
            <a:solidFill>
              <a:srgbClr val="D2492A"/>
            </a:solidFill>
            <a:prstDash val="solid"/>
            <a:miter lim="800000"/>
            <a:headEnd len="sm" w="sm" type="none"/>
            <a:tailEnd len="sm" w="sm" type="none"/>
          </a:ln>
        </p:spPr>
      </p:cxnSp>
      <p:pic>
        <p:nvPicPr>
          <p:cNvPr id="53" name="Google Shape;53;p37"/>
          <p:cNvPicPr preferRelativeResize="0"/>
          <p:nvPr/>
        </p:nvPicPr>
        <p:blipFill rotWithShape="1">
          <a:blip r:embed="rId3">
            <a:alphaModFix/>
          </a:blip>
          <a:srcRect b="0" l="0" r="0" t="0"/>
          <a:stretch/>
        </p:blipFill>
        <p:spPr>
          <a:xfrm>
            <a:off x="224423" y="6247346"/>
            <a:ext cx="1958361" cy="640080"/>
          </a:xfrm>
          <a:prstGeom prst="rect">
            <a:avLst/>
          </a:prstGeom>
          <a:noFill/>
          <a:ln>
            <a:noFill/>
          </a:ln>
        </p:spPr>
      </p:pic>
      <p:sp>
        <p:nvSpPr>
          <p:cNvPr id="54" name="Google Shape;54;p37"/>
          <p:cNvSpPr txBox="1"/>
          <p:nvPr/>
        </p:nvSpPr>
        <p:spPr>
          <a:xfrm>
            <a:off x="7478040" y="6407925"/>
            <a:ext cx="448953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800">
                <a:solidFill>
                  <a:srgbClr val="21314D"/>
                </a:solidFill>
                <a:latin typeface="Arial"/>
                <a:ea typeface="Arial"/>
                <a:cs typeface="Arial"/>
                <a:sym typeface="Arial"/>
              </a:rPr>
              <a:t>MINES</a:t>
            </a:r>
            <a:r>
              <a:rPr b="1" i="0" lang="en-US" sz="1800">
                <a:solidFill>
                  <a:srgbClr val="D2492A"/>
                </a:solidFill>
                <a:latin typeface="Arial"/>
                <a:ea typeface="Arial"/>
                <a:cs typeface="Arial"/>
                <a:sym typeface="Arial"/>
              </a:rPr>
              <a:t>.</a:t>
            </a:r>
            <a:r>
              <a:rPr b="0" i="0" lang="en-US" sz="1800">
                <a:solidFill>
                  <a:srgbClr val="92A2BD"/>
                </a:solidFill>
                <a:latin typeface="Arial"/>
                <a:ea typeface="Arial"/>
                <a:cs typeface="Arial"/>
                <a:sym typeface="Arial"/>
              </a:rPr>
              <a:t>EDU/SHAPE</a:t>
            </a:r>
            <a:endParaRPr/>
          </a:p>
        </p:txBody>
      </p:sp>
      <p:sp>
        <p:nvSpPr>
          <p:cNvPr id="55" name="Google Shape;55;p37"/>
          <p:cNvSpPr txBox="1"/>
          <p:nvPr>
            <p:ph idx="1" type="subTitle"/>
          </p:nvPr>
        </p:nvSpPr>
        <p:spPr>
          <a:xfrm>
            <a:off x="395371" y="3737295"/>
            <a:ext cx="9144000"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800"/>
              <a:buNone/>
              <a:defRPr b="0" i="0">
                <a:solidFill>
                  <a:schemeClr val="lt1"/>
                </a:solidFill>
                <a:latin typeface="Arial"/>
                <a:ea typeface="Arial"/>
                <a:cs typeface="Arial"/>
                <a:sym typeface="Aria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pic>
        <p:nvPicPr>
          <p:cNvPr id="56" name="Google Shape;56;p37"/>
          <p:cNvPicPr preferRelativeResize="0"/>
          <p:nvPr/>
        </p:nvPicPr>
        <p:blipFill rotWithShape="1">
          <a:blip r:embed="rId2">
            <a:alphaModFix amt="25000"/>
          </a:blip>
          <a:srcRect b="0" l="0" r="0" t="0"/>
          <a:stretch/>
        </p:blipFill>
        <p:spPr>
          <a:xfrm>
            <a:off x="1835085" y="170976"/>
            <a:ext cx="10356915" cy="5825765"/>
          </a:xfrm>
          <a:prstGeom prst="rect">
            <a:avLst/>
          </a:prstGeom>
          <a:noFill/>
          <a:ln>
            <a:noFill/>
          </a:ln>
        </p:spPr>
      </p:pic>
      <p:sp>
        <p:nvSpPr>
          <p:cNvPr id="57" name="Google Shape;57;p37"/>
          <p:cNvSpPr txBox="1"/>
          <p:nvPr>
            <p:ph type="ctrTitle"/>
          </p:nvPr>
        </p:nvSpPr>
        <p:spPr>
          <a:xfrm>
            <a:off x="395371" y="2243579"/>
            <a:ext cx="10803672" cy="71905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38"/>
          <p:cNvSpPr/>
          <p:nvPr/>
        </p:nvSpPr>
        <p:spPr>
          <a:xfrm>
            <a:off x="-9728" y="-9729"/>
            <a:ext cx="12201728" cy="6265545"/>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 name="Google Shape;60;p38"/>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38"/>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2A2BD"/>
              </a:buClr>
              <a:buSzPts val="2400"/>
              <a:buNone/>
              <a:defRPr b="0" i="0" sz="2400">
                <a:solidFill>
                  <a:srgbClr val="92A2BD"/>
                </a:solidFill>
                <a:latin typeface="Arial"/>
                <a:ea typeface="Arial"/>
                <a:cs typeface="Arial"/>
                <a:sym typeface="Aria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2" name="Google Shape;62;p38"/>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38"/>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38"/>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65" name="Google Shape;65;p38"/>
          <p:cNvPicPr preferRelativeResize="0"/>
          <p:nvPr/>
        </p:nvPicPr>
        <p:blipFill rotWithShape="1">
          <a:blip r:embed="rId2">
            <a:alphaModFix/>
          </a:blip>
          <a:srcRect b="0" l="0" r="0" t="0"/>
          <a:stretch/>
        </p:blipFill>
        <p:spPr>
          <a:xfrm>
            <a:off x="381000" y="6373243"/>
            <a:ext cx="3200400" cy="364310"/>
          </a:xfrm>
          <a:prstGeom prst="rect">
            <a:avLst/>
          </a:prstGeom>
          <a:noFill/>
          <a:ln>
            <a:noFill/>
          </a:ln>
        </p:spPr>
      </p:pic>
      <p:sp>
        <p:nvSpPr>
          <p:cNvPr id="66" name="Google Shape;66;p38"/>
          <p:cNvSpPr txBox="1"/>
          <p:nvPr/>
        </p:nvSpPr>
        <p:spPr>
          <a:xfrm>
            <a:off x="7478040" y="6407925"/>
            <a:ext cx="448953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800">
                <a:solidFill>
                  <a:srgbClr val="21314D"/>
                </a:solidFill>
                <a:latin typeface="Arial"/>
                <a:ea typeface="Arial"/>
                <a:cs typeface="Arial"/>
                <a:sym typeface="Arial"/>
              </a:rPr>
              <a:t>MINES</a:t>
            </a:r>
            <a:r>
              <a:rPr b="1" i="0" lang="en-US" sz="1800">
                <a:solidFill>
                  <a:srgbClr val="D2492A"/>
                </a:solidFill>
                <a:latin typeface="Arial"/>
                <a:ea typeface="Arial"/>
                <a:cs typeface="Arial"/>
                <a:sym typeface="Arial"/>
              </a:rPr>
              <a:t>.</a:t>
            </a:r>
            <a:r>
              <a:rPr b="0" i="0" lang="en-US" sz="1800">
                <a:solidFill>
                  <a:srgbClr val="92A2BD"/>
                </a:solidFill>
                <a:latin typeface="Arial"/>
                <a:ea typeface="Arial"/>
                <a:cs typeface="Arial"/>
                <a:sym typeface="Arial"/>
              </a:rPr>
              <a:t>EDU</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 name="Shape 67"/>
        <p:cNvGrpSpPr/>
        <p:nvPr/>
      </p:nvGrpSpPr>
      <p:grpSpPr>
        <a:xfrm>
          <a:off x="0" y="0"/>
          <a:ext cx="0" cy="0"/>
          <a:chOff x="0" y="0"/>
          <a:chExt cx="0" cy="0"/>
        </a:xfrm>
      </p:grpSpPr>
      <p:sp>
        <p:nvSpPr>
          <p:cNvPr id="68" name="Google Shape;68;p39"/>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Arial"/>
              <a:buNone/>
              <a:defRPr>
                <a:solidFill>
                  <a:srgbClr val="21314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9"/>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39"/>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39"/>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74" name="Google Shape;74;p39"/>
          <p:cNvSpPr/>
          <p:nvPr/>
        </p:nvSpPr>
        <p:spPr>
          <a:xfrm>
            <a:off x="-9728" y="6265545"/>
            <a:ext cx="12201728" cy="592455"/>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 name="Google Shape;75;p39"/>
          <p:cNvSpPr txBox="1"/>
          <p:nvPr/>
        </p:nvSpPr>
        <p:spPr>
          <a:xfrm>
            <a:off x="7478040" y="6398498"/>
            <a:ext cx="448953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800">
                <a:solidFill>
                  <a:schemeClr val="lt1"/>
                </a:solidFill>
                <a:latin typeface="Arial"/>
                <a:ea typeface="Arial"/>
                <a:cs typeface="Arial"/>
                <a:sym typeface="Arial"/>
              </a:rPr>
              <a:t>MINES</a:t>
            </a:r>
            <a:r>
              <a:rPr b="1" i="0" lang="en-US" sz="1800">
                <a:solidFill>
                  <a:srgbClr val="D2492A"/>
                </a:solidFill>
                <a:latin typeface="Arial"/>
                <a:ea typeface="Arial"/>
                <a:cs typeface="Arial"/>
                <a:sym typeface="Arial"/>
              </a:rPr>
              <a:t>.</a:t>
            </a:r>
            <a:r>
              <a:rPr b="0" i="0" lang="en-US" sz="1800">
                <a:solidFill>
                  <a:srgbClr val="92A2BD"/>
                </a:solidFill>
                <a:latin typeface="Arial"/>
                <a:ea typeface="Arial"/>
                <a:cs typeface="Arial"/>
                <a:sym typeface="Arial"/>
              </a:rPr>
              <a:t>EDU/SHAPE</a:t>
            </a:r>
            <a:endParaRPr/>
          </a:p>
        </p:txBody>
      </p:sp>
      <p:pic>
        <p:nvPicPr>
          <p:cNvPr id="76" name="Google Shape;76;p39"/>
          <p:cNvPicPr preferRelativeResize="0"/>
          <p:nvPr/>
        </p:nvPicPr>
        <p:blipFill rotWithShape="1">
          <a:blip r:embed="rId2">
            <a:alphaModFix/>
          </a:blip>
          <a:srcRect b="0" l="0" r="0" t="0"/>
          <a:stretch/>
        </p:blipFill>
        <p:spPr>
          <a:xfrm>
            <a:off x="381003" y="6381481"/>
            <a:ext cx="3200395" cy="36431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7" name="Shape 77"/>
        <p:cNvGrpSpPr/>
        <p:nvPr/>
      </p:nvGrpSpPr>
      <p:grpSpPr>
        <a:xfrm>
          <a:off x="0" y="0"/>
          <a:ext cx="0" cy="0"/>
          <a:chOff x="0" y="0"/>
          <a:chExt cx="0" cy="0"/>
        </a:xfrm>
      </p:grpSpPr>
      <p:sp>
        <p:nvSpPr>
          <p:cNvPr id="78" name="Google Shape;78;p40"/>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1314D"/>
              </a:buClr>
              <a:buSzPts val="4400"/>
              <a:buFont typeface="Arial"/>
              <a:buNone/>
              <a:defRPr>
                <a:solidFill>
                  <a:srgbClr val="21314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40"/>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0" name="Google Shape;80;p40"/>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0"/>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2" name="Google Shape;82;p40"/>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40"/>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40"/>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40"/>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86" name="Google Shape;86;p40"/>
          <p:cNvSpPr/>
          <p:nvPr/>
        </p:nvSpPr>
        <p:spPr>
          <a:xfrm>
            <a:off x="-9728" y="6265545"/>
            <a:ext cx="12201728" cy="592455"/>
          </a:xfrm>
          <a:prstGeom prst="rect">
            <a:avLst/>
          </a:prstGeom>
          <a:solidFill>
            <a:srgbClr val="21314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 name="Google Shape;87;p40"/>
          <p:cNvSpPr txBox="1"/>
          <p:nvPr/>
        </p:nvSpPr>
        <p:spPr>
          <a:xfrm>
            <a:off x="7478040" y="6398498"/>
            <a:ext cx="4489537"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800">
                <a:solidFill>
                  <a:schemeClr val="lt1"/>
                </a:solidFill>
                <a:latin typeface="Arial"/>
                <a:ea typeface="Arial"/>
                <a:cs typeface="Arial"/>
                <a:sym typeface="Arial"/>
              </a:rPr>
              <a:t>MINES</a:t>
            </a:r>
            <a:r>
              <a:rPr b="1" i="0" lang="en-US" sz="1800">
                <a:solidFill>
                  <a:srgbClr val="D2492A"/>
                </a:solidFill>
                <a:latin typeface="Arial"/>
                <a:ea typeface="Arial"/>
                <a:cs typeface="Arial"/>
                <a:sym typeface="Arial"/>
              </a:rPr>
              <a:t>.</a:t>
            </a:r>
            <a:r>
              <a:rPr b="0" i="0" lang="en-US" sz="1800">
                <a:solidFill>
                  <a:srgbClr val="92A2BD"/>
                </a:solidFill>
                <a:latin typeface="Arial"/>
                <a:ea typeface="Arial"/>
                <a:cs typeface="Arial"/>
                <a:sym typeface="Arial"/>
              </a:rPr>
              <a:t>EDU</a:t>
            </a:r>
            <a:endParaRPr/>
          </a:p>
        </p:txBody>
      </p:sp>
      <p:pic>
        <p:nvPicPr>
          <p:cNvPr id="88" name="Google Shape;88;p40"/>
          <p:cNvPicPr preferRelativeResize="0"/>
          <p:nvPr/>
        </p:nvPicPr>
        <p:blipFill rotWithShape="1">
          <a:blip r:embed="rId2">
            <a:alphaModFix/>
          </a:blip>
          <a:srcRect b="0" l="0" r="0" t="0"/>
          <a:stretch/>
        </p:blipFill>
        <p:spPr>
          <a:xfrm>
            <a:off x="381003" y="6381481"/>
            <a:ext cx="3200395" cy="36431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1314D"/>
              </a:buClr>
              <a:buSzPts val="4400"/>
              <a:buFont typeface="Arial"/>
              <a:buNone/>
              <a:defRPr b="1" i="0" sz="4400" u="none" cap="none" strike="noStrike">
                <a:solidFill>
                  <a:srgbClr val="21314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mailto:titleix@mines.edu" TargetMode="External"/><Relationship Id="rId4" Type="http://schemas.openxmlformats.org/officeDocument/2006/relationships/hyperlink" Target="https://www.mines.edu/institutional-equity-title-ix/" TargetMode="External"/><Relationship Id="rId5" Type="http://schemas.openxmlformats.org/officeDocument/2006/relationships/image" Target="../media/image14.png"/><Relationship Id="rId6"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https://www.mines.edu/institutional-equity-title-ix/on-and-off-campus-resources/" TargetMode="External"/><Relationship Id="rId4" Type="http://schemas.openxmlformats.org/officeDocument/2006/relationships/image" Target="../media/image16.png"/><Relationship Id="rId5"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www.youtube.com/watch?v=laMtr-rUEmY" TargetMode="Externa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24.jpg"/><Relationship Id="rId5"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mailto:slambrightdale@mines.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
          <p:cNvSpPr txBox="1"/>
          <p:nvPr/>
        </p:nvSpPr>
        <p:spPr>
          <a:xfrm>
            <a:off x="835239" y="684829"/>
            <a:ext cx="9392079" cy="71905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DD5F36"/>
              </a:buClr>
              <a:buSzPts val="6000"/>
              <a:buFont typeface="Arial Black"/>
              <a:buNone/>
            </a:pPr>
            <a:r>
              <a:rPr b="1" i="0" lang="en-US" sz="6000" u="none" cap="none" strike="noStrike">
                <a:solidFill>
                  <a:srgbClr val="DD5F36"/>
                </a:solidFill>
                <a:latin typeface="Arial Black"/>
                <a:ea typeface="Arial Black"/>
                <a:cs typeface="Arial Black"/>
                <a:sym typeface="Arial Black"/>
              </a:rPr>
              <a:t>Fall Kick Off Student Orientation</a:t>
            </a:r>
            <a:endParaRPr/>
          </a:p>
        </p:txBody>
      </p:sp>
      <p:pic>
        <p:nvPicPr>
          <p:cNvPr descr="A black background with white text&#10;&#10;Description automatically generated" id="128" name="Google Shape;128;p1"/>
          <p:cNvPicPr preferRelativeResize="0"/>
          <p:nvPr/>
        </p:nvPicPr>
        <p:blipFill rotWithShape="1">
          <a:blip r:embed="rId3">
            <a:alphaModFix/>
          </a:blip>
          <a:srcRect b="0" l="0" r="0" t="0"/>
          <a:stretch/>
        </p:blipFill>
        <p:spPr>
          <a:xfrm>
            <a:off x="549651" y="5047994"/>
            <a:ext cx="4590297" cy="1435611"/>
          </a:xfrm>
          <a:prstGeom prst="rect">
            <a:avLst/>
          </a:prstGeom>
          <a:noFill/>
          <a:ln>
            <a:noFill/>
          </a:ln>
        </p:spPr>
      </p:pic>
      <p:sp>
        <p:nvSpPr>
          <p:cNvPr id="129" name="Google Shape;129;p1"/>
          <p:cNvSpPr txBox="1"/>
          <p:nvPr>
            <p:ph idx="1" type="subTitle"/>
          </p:nvPr>
        </p:nvSpPr>
        <p:spPr>
          <a:xfrm>
            <a:off x="835239" y="2809229"/>
            <a:ext cx="9144000" cy="165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sz="3600">
                <a:latin typeface="Calibri"/>
                <a:ea typeface="Calibri"/>
                <a:cs typeface="Calibri"/>
                <a:sym typeface="Calibri"/>
              </a:rPr>
              <a:t>Being an Oredigger means taking care of each other and being a positive community member.</a:t>
            </a:r>
            <a:endParaRPr sz="3600">
              <a:latin typeface="Calibri"/>
              <a:ea typeface="Calibri"/>
              <a:cs typeface="Calibri"/>
              <a:sym typeface="Calibri"/>
            </a:endParaRPr>
          </a:p>
          <a:p>
            <a:pPr indent="0" lvl="0" marL="0" rtl="0" algn="l">
              <a:lnSpc>
                <a:spcPct val="90000"/>
              </a:lnSpc>
              <a:spcBef>
                <a:spcPts val="1000"/>
              </a:spcBef>
              <a:spcAft>
                <a:spcPts val="0"/>
              </a:spcAft>
              <a:buClr>
                <a:schemeClr val="lt1"/>
              </a:buClr>
              <a:buSzPts val="4000"/>
              <a:buNone/>
            </a:pPr>
            <a:r>
              <a:t/>
            </a:r>
            <a:endParaRPr/>
          </a:p>
        </p:txBody>
      </p:sp>
      <p:sp>
        <p:nvSpPr>
          <p:cNvPr id="130" name="Google Shape;130;p1"/>
          <p:cNvSpPr txBox="1"/>
          <p:nvPr>
            <p:ph idx="1" type="subTitle"/>
          </p:nvPr>
        </p:nvSpPr>
        <p:spPr>
          <a:xfrm>
            <a:off x="7155125" y="4361900"/>
            <a:ext cx="4877700" cy="2919300"/>
          </a:xfrm>
          <a:prstGeom prst="rect">
            <a:avLst/>
          </a:prstGeom>
          <a:noFill/>
          <a:ln>
            <a:noFill/>
          </a:ln>
        </p:spPr>
        <p:txBody>
          <a:bodyPr anchorCtr="0" anchor="t" bIns="45700" lIns="91425" spcFirstLastPara="1" rIns="91425" wrap="square" tIns="45700">
            <a:normAutofit/>
          </a:bodyPr>
          <a:lstStyle/>
          <a:p>
            <a:pPr indent="-366149" lvl="0" marL="457200" rtl="0" algn="l">
              <a:lnSpc>
                <a:spcPct val="90000"/>
              </a:lnSpc>
              <a:spcBef>
                <a:spcPts val="0"/>
              </a:spcBef>
              <a:spcAft>
                <a:spcPts val="0"/>
              </a:spcAft>
              <a:buSzPts val="2166"/>
              <a:buFont typeface="Calibri"/>
              <a:buChar char="●"/>
            </a:pPr>
            <a:r>
              <a:rPr lang="en-US" sz="2166">
                <a:latin typeface="Calibri"/>
                <a:ea typeface="Calibri"/>
                <a:cs typeface="Calibri"/>
                <a:sym typeface="Calibri"/>
              </a:rPr>
              <a:t>Mines Public Safety</a:t>
            </a:r>
            <a:endParaRPr sz="2166">
              <a:latin typeface="Calibri"/>
              <a:ea typeface="Calibri"/>
              <a:cs typeface="Calibri"/>
              <a:sym typeface="Calibri"/>
            </a:endParaRPr>
          </a:p>
          <a:p>
            <a:pPr indent="-366149" lvl="0" marL="457200" rtl="0" algn="l">
              <a:lnSpc>
                <a:spcPct val="90000"/>
              </a:lnSpc>
              <a:spcBef>
                <a:spcPts val="0"/>
              </a:spcBef>
              <a:spcAft>
                <a:spcPts val="0"/>
              </a:spcAft>
              <a:buSzPts val="2166"/>
              <a:buFont typeface="Calibri"/>
              <a:buChar char="●"/>
            </a:pPr>
            <a:r>
              <a:rPr lang="en-US" sz="2166">
                <a:latin typeface="Calibri"/>
                <a:ea typeface="Calibri"/>
                <a:cs typeface="Calibri"/>
                <a:sym typeface="Calibri"/>
              </a:rPr>
              <a:t>Community Standards</a:t>
            </a:r>
            <a:endParaRPr sz="2166">
              <a:latin typeface="Calibri"/>
              <a:ea typeface="Calibri"/>
              <a:cs typeface="Calibri"/>
              <a:sym typeface="Calibri"/>
            </a:endParaRPr>
          </a:p>
          <a:p>
            <a:pPr indent="-366149" lvl="0" marL="457200" rtl="0" algn="l">
              <a:lnSpc>
                <a:spcPct val="90000"/>
              </a:lnSpc>
              <a:spcBef>
                <a:spcPts val="0"/>
              </a:spcBef>
              <a:spcAft>
                <a:spcPts val="0"/>
              </a:spcAft>
              <a:buSzPts val="2166"/>
              <a:buFont typeface="Calibri"/>
              <a:buChar char="●"/>
            </a:pPr>
            <a:r>
              <a:rPr lang="en-US" sz="2166">
                <a:latin typeface="Calibri"/>
                <a:ea typeface="Calibri"/>
                <a:cs typeface="Calibri"/>
                <a:sym typeface="Calibri"/>
              </a:rPr>
              <a:t>Office for Institutional Equity</a:t>
            </a:r>
            <a:endParaRPr sz="2166">
              <a:latin typeface="Calibri"/>
              <a:ea typeface="Calibri"/>
              <a:cs typeface="Calibri"/>
              <a:sym typeface="Calibri"/>
            </a:endParaRPr>
          </a:p>
          <a:p>
            <a:pPr indent="-366149" lvl="0" marL="457200" rtl="0" algn="l">
              <a:lnSpc>
                <a:spcPct val="90000"/>
              </a:lnSpc>
              <a:spcBef>
                <a:spcPts val="0"/>
              </a:spcBef>
              <a:spcAft>
                <a:spcPts val="0"/>
              </a:spcAft>
              <a:buSzPts val="2166"/>
              <a:buFont typeface="Calibri"/>
              <a:buChar char="●"/>
            </a:pPr>
            <a:r>
              <a:rPr lang="en-US" sz="2166">
                <a:latin typeface="Calibri"/>
                <a:ea typeface="Calibri"/>
                <a:cs typeface="Calibri"/>
                <a:sym typeface="Calibri"/>
              </a:rPr>
              <a:t>SHAPE (Sexual Harassment and Assault Advocacy, Prevention, and Education)</a:t>
            </a:r>
            <a:endParaRPr sz="2166">
              <a:latin typeface="Calibri"/>
              <a:ea typeface="Calibri"/>
              <a:cs typeface="Calibri"/>
              <a:sym typeface="Calibri"/>
            </a:endParaRPr>
          </a:p>
          <a:p>
            <a:pPr indent="0" lvl="0" marL="0" rtl="0" algn="l">
              <a:lnSpc>
                <a:spcPct val="90000"/>
              </a:lnSpc>
              <a:spcBef>
                <a:spcPts val="1000"/>
              </a:spcBef>
              <a:spcAft>
                <a:spcPts val="0"/>
              </a:spcAft>
              <a:buClr>
                <a:schemeClr val="lt1"/>
              </a:buClr>
              <a:buSzPts val="40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8"/>
          <p:cNvSpPr txBox="1"/>
          <p:nvPr>
            <p:ph type="title"/>
          </p:nvPr>
        </p:nvSpPr>
        <p:spPr>
          <a:xfrm>
            <a:off x="450057" y="1153001"/>
            <a:ext cx="4186237" cy="3508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4900"/>
              <a:buFont typeface="Montserrat Medium"/>
              <a:buNone/>
            </a:pPr>
            <a:r>
              <a:rPr b="0" lang="en-US" sz="4200">
                <a:latin typeface="Montserrat"/>
                <a:ea typeface="Montserrat"/>
                <a:cs typeface="Montserrat"/>
                <a:sym typeface="Montserrat"/>
              </a:rPr>
              <a:t>Student Code of Conduct at Mines</a:t>
            </a:r>
            <a:endParaRPr b="0" sz="4100"/>
          </a:p>
        </p:txBody>
      </p:sp>
      <p:pic>
        <p:nvPicPr>
          <p:cNvPr descr="A pink flower is standing in front of a building&#10;&#10;Description automatically generated" id="202" name="Google Shape;202;p8"/>
          <p:cNvPicPr preferRelativeResize="0"/>
          <p:nvPr/>
        </p:nvPicPr>
        <p:blipFill rotWithShape="1">
          <a:blip r:embed="rId3">
            <a:alphaModFix/>
          </a:blip>
          <a:srcRect b="28659" l="0" r="0" t="16856"/>
          <a:stretch/>
        </p:blipFill>
        <p:spPr>
          <a:xfrm>
            <a:off x="5111796" y="-1"/>
            <a:ext cx="7080204" cy="6858001"/>
          </a:xfrm>
          <a:prstGeom prst="rect">
            <a:avLst/>
          </a:prstGeom>
          <a:noFill/>
          <a:ln>
            <a:noFill/>
          </a:ln>
        </p:spPr>
      </p:pic>
      <p:pic>
        <p:nvPicPr>
          <p:cNvPr id="203" name="Google Shape;203;p8"/>
          <p:cNvPicPr preferRelativeResize="0"/>
          <p:nvPr/>
        </p:nvPicPr>
        <p:blipFill rotWithShape="1">
          <a:blip r:embed="rId4">
            <a:alphaModFix/>
          </a:blip>
          <a:srcRect b="0" l="0" r="57452" t="0"/>
          <a:stretch/>
        </p:blipFill>
        <p:spPr>
          <a:xfrm>
            <a:off x="-28103" y="6350225"/>
            <a:ext cx="5211300" cy="446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23b9fd27ec9_0_7"/>
          <p:cNvPicPr preferRelativeResize="0"/>
          <p:nvPr/>
        </p:nvPicPr>
        <p:blipFill>
          <a:blip r:embed="rId3">
            <a:alphaModFix/>
          </a:blip>
          <a:stretch>
            <a:fillRect/>
          </a:stretch>
        </p:blipFill>
        <p:spPr>
          <a:xfrm>
            <a:off x="-25675" y="228600"/>
            <a:ext cx="12192000" cy="6857966"/>
          </a:xfrm>
          <a:prstGeom prst="rect">
            <a:avLst/>
          </a:prstGeom>
          <a:noFill/>
          <a:ln>
            <a:noFill/>
          </a:ln>
        </p:spPr>
      </p:pic>
      <p:pic>
        <p:nvPicPr>
          <p:cNvPr id="210" name="Google Shape;210;g23b9fd27ec9_0_7"/>
          <p:cNvPicPr preferRelativeResize="0"/>
          <p:nvPr/>
        </p:nvPicPr>
        <p:blipFill>
          <a:blip r:embed="rId4">
            <a:alphaModFix/>
          </a:blip>
          <a:stretch>
            <a:fillRect/>
          </a:stretch>
        </p:blipFill>
        <p:spPr>
          <a:xfrm>
            <a:off x="-25674" y="6486175"/>
            <a:ext cx="13425925" cy="489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0"/>
          <p:cNvSpPr txBox="1"/>
          <p:nvPr>
            <p:ph idx="1" type="subTitle"/>
          </p:nvPr>
        </p:nvSpPr>
        <p:spPr>
          <a:xfrm>
            <a:off x="951088" y="793703"/>
            <a:ext cx="10055577" cy="5420829"/>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lang="en-US" sz="3600"/>
              <a:t>Discrimination</a:t>
            </a:r>
            <a:endParaRPr sz="3600"/>
          </a:p>
          <a:p>
            <a:pPr indent="0" lvl="0" marL="457200" rtl="0" algn="l">
              <a:spcBef>
                <a:spcPts val="500"/>
              </a:spcBef>
              <a:spcAft>
                <a:spcPts val="0"/>
              </a:spcAft>
              <a:buNone/>
            </a:pPr>
            <a:r>
              <a:t/>
            </a:r>
            <a:endParaRPr sz="2800"/>
          </a:p>
          <a:p>
            <a:pPr indent="0" lvl="0" marL="457200" rtl="0" algn="l">
              <a:spcBef>
                <a:spcPts val="500"/>
              </a:spcBef>
              <a:spcAft>
                <a:spcPts val="0"/>
              </a:spcAft>
              <a:buNone/>
            </a:pPr>
            <a:r>
              <a:rPr lang="en-US" sz="2800"/>
              <a:t>Discriminatory Harassment</a:t>
            </a:r>
            <a:r>
              <a:rPr b="0" lang="en-US" sz="2400"/>
              <a:t> occurs in an environment wherein an unwelcome behavior based on a protected class is so severe, pervasive, or objectively offensive that it unreasonably deprives, interferes, or limits a person’s participation or access to university programs or activities</a:t>
            </a:r>
            <a:endParaRPr sz="2800"/>
          </a:p>
          <a:p>
            <a:pPr indent="0" lvl="0" marL="457200" rtl="0" algn="l">
              <a:spcBef>
                <a:spcPts val="500"/>
              </a:spcBef>
              <a:spcAft>
                <a:spcPts val="0"/>
              </a:spcAft>
              <a:buNone/>
            </a:pPr>
            <a:r>
              <a:t/>
            </a:r>
            <a:endParaRPr sz="2800"/>
          </a:p>
          <a:p>
            <a:pPr indent="0" lvl="0" marL="457200" rtl="0" algn="l">
              <a:spcBef>
                <a:spcPts val="500"/>
              </a:spcBef>
              <a:spcAft>
                <a:spcPts val="0"/>
              </a:spcAft>
              <a:buNone/>
            </a:pPr>
            <a:r>
              <a:rPr lang="en-US" sz="2800"/>
              <a:t>Protected Classes</a:t>
            </a:r>
            <a:r>
              <a:rPr b="0" lang="en-US" sz="2800"/>
              <a:t>: </a:t>
            </a:r>
            <a:r>
              <a:rPr b="0" lang="en-US" sz="2400"/>
              <a:t>race, color, religion or creed, sex (including pregnant and parenting status, sexual orientation, gender identity, and gender expression), marital status, ethnicity, national origin, age, disability, genetic information, ancestry, and veteran status or military service.</a:t>
            </a:r>
            <a:endParaRPr sz="4100"/>
          </a:p>
        </p:txBody>
      </p:sp>
      <p:cxnSp>
        <p:nvCxnSpPr>
          <p:cNvPr id="217" name="Google Shape;217;p10"/>
          <p:cNvCxnSpPr/>
          <p:nvPr/>
        </p:nvCxnSpPr>
        <p:spPr>
          <a:xfrm rot="10800000">
            <a:off x="747889" y="793703"/>
            <a:ext cx="0" cy="4944534"/>
          </a:xfrm>
          <a:prstGeom prst="straightConnector1">
            <a:avLst/>
          </a:prstGeom>
          <a:noFill/>
          <a:ln cap="flat" cmpd="sng" w="28575">
            <a:solidFill>
              <a:srgbClr val="D2492A"/>
            </a:solidFill>
            <a:prstDash val="solid"/>
            <a:miter lim="800000"/>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9"/>
          <p:cNvSpPr txBox="1"/>
          <p:nvPr>
            <p:ph idx="1" type="subTitle"/>
          </p:nvPr>
        </p:nvSpPr>
        <p:spPr>
          <a:xfrm>
            <a:off x="951075" y="465225"/>
            <a:ext cx="4417500" cy="6254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sz="4200">
                <a:latin typeface="Montserrat"/>
                <a:ea typeface="Montserrat"/>
                <a:cs typeface="Montserrat"/>
                <a:sym typeface="Montserrat"/>
              </a:rPr>
              <a:t>Retaliation</a:t>
            </a:r>
            <a:endParaRPr/>
          </a:p>
          <a:p>
            <a:pPr indent="0" lvl="0" marL="0" rtl="0" algn="l">
              <a:lnSpc>
                <a:spcPct val="90000"/>
              </a:lnSpc>
              <a:spcBef>
                <a:spcPts val="500"/>
              </a:spcBef>
              <a:spcAft>
                <a:spcPts val="0"/>
              </a:spcAft>
              <a:buNone/>
            </a:pPr>
            <a:r>
              <a:t/>
            </a:r>
            <a:endParaRPr i="1" sz="2400">
              <a:solidFill>
                <a:schemeClr val="lt1"/>
              </a:solidFill>
            </a:endParaRPr>
          </a:p>
          <a:p>
            <a:pPr indent="0" lvl="0" marL="0" rtl="0" algn="l">
              <a:lnSpc>
                <a:spcPct val="90000"/>
              </a:lnSpc>
              <a:spcBef>
                <a:spcPts val="500"/>
              </a:spcBef>
              <a:spcAft>
                <a:spcPts val="0"/>
              </a:spcAft>
              <a:buNone/>
            </a:pPr>
            <a:r>
              <a:rPr b="0" lang="en-US" sz="2800">
                <a:solidFill>
                  <a:schemeClr val="lt1"/>
                </a:solidFill>
                <a:latin typeface="Calibri"/>
                <a:ea typeface="Calibri"/>
                <a:cs typeface="Calibri"/>
                <a:sym typeface="Calibri"/>
              </a:rPr>
              <a:t>Retaliation means any negative or adverse action against an individual for reporting an allegation of Sexual Misconduct or Discrimination or for cooperating or participating in an investigation </a:t>
            </a:r>
            <a:endParaRPr b="0"/>
          </a:p>
          <a:p>
            <a:pPr indent="0" lvl="0" marL="0" rtl="0" algn="l">
              <a:lnSpc>
                <a:spcPct val="90000"/>
              </a:lnSpc>
              <a:spcBef>
                <a:spcPts val="1000"/>
              </a:spcBef>
              <a:spcAft>
                <a:spcPts val="0"/>
              </a:spcAft>
              <a:buClr>
                <a:schemeClr val="lt1"/>
              </a:buClr>
              <a:buSzPts val="3100"/>
              <a:buNone/>
            </a:pPr>
            <a:r>
              <a:t/>
            </a:r>
            <a:endParaRPr sz="3100"/>
          </a:p>
        </p:txBody>
      </p:sp>
      <p:cxnSp>
        <p:nvCxnSpPr>
          <p:cNvPr id="224" name="Google Shape;224;p9"/>
          <p:cNvCxnSpPr/>
          <p:nvPr/>
        </p:nvCxnSpPr>
        <p:spPr>
          <a:xfrm rot="10800000">
            <a:off x="747889" y="793703"/>
            <a:ext cx="0" cy="4944534"/>
          </a:xfrm>
          <a:prstGeom prst="straightConnector1">
            <a:avLst/>
          </a:prstGeom>
          <a:noFill/>
          <a:ln cap="flat" cmpd="sng" w="28575">
            <a:solidFill>
              <a:srgbClr val="D2492A"/>
            </a:solidFill>
            <a:prstDash val="solid"/>
            <a:miter lim="800000"/>
            <a:headEnd len="sm" w="sm" type="none"/>
            <a:tailEnd len="sm" w="sm" type="none"/>
          </a:ln>
        </p:spPr>
      </p:cxnSp>
      <p:pic>
        <p:nvPicPr>
          <p:cNvPr id="225" name="Google Shape;225;p9"/>
          <p:cNvPicPr preferRelativeResize="0"/>
          <p:nvPr/>
        </p:nvPicPr>
        <p:blipFill>
          <a:blip r:embed="rId3">
            <a:alphaModFix/>
          </a:blip>
          <a:stretch>
            <a:fillRect/>
          </a:stretch>
        </p:blipFill>
        <p:spPr>
          <a:xfrm>
            <a:off x="5524305" y="-1100"/>
            <a:ext cx="6667696"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1"/>
          <p:cNvSpPr txBox="1"/>
          <p:nvPr/>
        </p:nvSpPr>
        <p:spPr>
          <a:xfrm>
            <a:off x="7464614" y="1783959"/>
            <a:ext cx="4087306" cy="288911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US" sz="5400">
                <a:solidFill>
                  <a:schemeClr val="lt1"/>
                </a:solidFill>
                <a:latin typeface="Calibri"/>
                <a:ea typeface="Calibri"/>
                <a:cs typeface="Calibri"/>
                <a:sym typeface="Calibri"/>
              </a:rPr>
              <a:t>Reporting Options</a:t>
            </a:r>
            <a:endParaRPr/>
          </a:p>
        </p:txBody>
      </p:sp>
      <p:pic>
        <p:nvPicPr>
          <p:cNvPr descr="A group of people walking down the street&#10;&#10;Description automatically generated" id="232" name="Google Shape;232;p11"/>
          <p:cNvPicPr preferRelativeResize="0"/>
          <p:nvPr/>
        </p:nvPicPr>
        <p:blipFill rotWithShape="1">
          <a:blip r:embed="rId3">
            <a:alphaModFix/>
          </a:blip>
          <a:srcRect b="-1" l="18571" r="13019" t="0"/>
          <a:stretch/>
        </p:blipFill>
        <p:spPr>
          <a:xfrm>
            <a:off x="1" y="10"/>
            <a:ext cx="7028495" cy="6857990"/>
          </a:xfrm>
          <a:custGeom>
            <a:rect b="b" l="l" r="r" t="t"/>
            <a:pathLst>
              <a:path extrusionOk="0" h="6858000" w="7028495">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2"/>
          <p:cNvSpPr txBox="1"/>
          <p:nvPr>
            <p:ph idx="1" type="subTitle"/>
          </p:nvPr>
        </p:nvSpPr>
        <p:spPr>
          <a:xfrm>
            <a:off x="555346" y="388007"/>
            <a:ext cx="11146593" cy="16557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None/>
            </a:pPr>
            <a:r>
              <a:rPr b="1" lang="en-US" sz="4000" u="sng"/>
              <a:t>Reporting Options for Sexual </a:t>
            </a:r>
            <a:r>
              <a:rPr b="1" lang="en-US" u="sng"/>
              <a:t>M</a:t>
            </a:r>
            <a:r>
              <a:rPr b="1" lang="en-US" sz="4000" u="sng"/>
              <a:t>isconduct, Discrimination and Retaliation </a:t>
            </a:r>
            <a:endParaRPr/>
          </a:p>
        </p:txBody>
      </p:sp>
      <p:sp>
        <p:nvSpPr>
          <p:cNvPr id="239" name="Google Shape;239;p12"/>
          <p:cNvSpPr txBox="1"/>
          <p:nvPr/>
        </p:nvSpPr>
        <p:spPr>
          <a:xfrm>
            <a:off x="6685808" y="2090172"/>
            <a:ext cx="5514600" cy="2955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800"/>
              <a:buFont typeface="Calibri"/>
              <a:buNone/>
            </a:pPr>
            <a:r>
              <a:rPr lang="en-US" sz="2800">
                <a:solidFill>
                  <a:srgbClr val="FFFFFF"/>
                </a:solidFill>
                <a:latin typeface="Calibri"/>
                <a:ea typeface="Calibri"/>
                <a:cs typeface="Calibri"/>
                <a:sym typeface="Calibri"/>
              </a:rPr>
              <a:t>E</a:t>
            </a:r>
            <a:r>
              <a:rPr b="0" i="0" lang="en-US" sz="2800" cap="none" strike="noStrike">
                <a:solidFill>
                  <a:srgbClr val="FFFFFF"/>
                </a:solidFill>
                <a:latin typeface="Calibri"/>
                <a:ea typeface="Calibri"/>
                <a:cs typeface="Calibri"/>
                <a:sym typeface="Calibri"/>
              </a:rPr>
              <a:t>mail: </a:t>
            </a:r>
            <a:r>
              <a:rPr lang="en-US" sz="2800" u="sng">
                <a:solidFill>
                  <a:srgbClr val="FFFFFF"/>
                </a:solidFill>
                <a:latin typeface="Calibri"/>
                <a:ea typeface="Calibri"/>
                <a:cs typeface="Calibri"/>
                <a:sym typeface="Calibri"/>
              </a:rPr>
              <a:t>OIE</a:t>
            </a:r>
            <a:r>
              <a:rPr b="0" i="0" lang="en-US" sz="2800" u="sng" cap="none" strike="noStrike">
                <a:solidFill>
                  <a:srgbClr val="FFFFFF"/>
                </a:solidFill>
                <a:latin typeface="Calibri"/>
                <a:ea typeface="Calibri"/>
                <a:cs typeface="Calibri"/>
                <a:sym typeface="Calibri"/>
                <a:hlinkClick r:id="rId3">
                  <a:extLst>
                    <a:ext uri="{A12FA001-AC4F-418D-AE19-62706E023703}">
                      <ahyp:hlinkClr val="tx"/>
                    </a:ext>
                  </a:extLst>
                </a:hlinkClick>
              </a:rPr>
              <a:t>@mines.edu</a:t>
            </a:r>
            <a:r>
              <a:rPr b="0" i="0" lang="en-US" sz="2800" cap="none" strike="noStrike">
                <a:solidFill>
                  <a:srgbClr val="FFFFFF"/>
                </a:solidFill>
                <a:latin typeface="Calibri"/>
                <a:ea typeface="Calibri"/>
                <a:cs typeface="Calibri"/>
                <a:sym typeface="Calibri"/>
              </a:rPr>
              <a:t>  </a:t>
            </a:r>
            <a:endParaRPr/>
          </a:p>
          <a:p>
            <a:pPr indent="0" lvl="0" marL="0" marR="0" rtl="0" algn="l">
              <a:lnSpc>
                <a:spcPct val="100000"/>
              </a:lnSpc>
              <a:spcBef>
                <a:spcPts val="0"/>
              </a:spcBef>
              <a:spcAft>
                <a:spcPts val="0"/>
              </a:spcAft>
              <a:buClr>
                <a:srgbClr val="FFFFFF"/>
              </a:buClr>
              <a:buSzPts val="2800"/>
              <a:buFont typeface="Calibri"/>
              <a:buNone/>
            </a:pPr>
            <a:r>
              <a:rPr lang="en-US" sz="2800">
                <a:solidFill>
                  <a:srgbClr val="FFFFFF"/>
                </a:solidFill>
                <a:latin typeface="Calibri"/>
                <a:ea typeface="Calibri"/>
                <a:cs typeface="Calibri"/>
                <a:sym typeface="Calibri"/>
              </a:rPr>
              <a:t>P</a:t>
            </a:r>
            <a:r>
              <a:rPr b="0" i="0" lang="en-US" sz="2800" cap="none" strike="noStrike">
                <a:solidFill>
                  <a:srgbClr val="FFFFFF"/>
                </a:solidFill>
                <a:latin typeface="Calibri"/>
                <a:ea typeface="Calibri"/>
                <a:cs typeface="Calibri"/>
                <a:sym typeface="Calibri"/>
              </a:rPr>
              <a:t>hone: 303.273.3260 </a:t>
            </a:r>
            <a:endParaRPr b="0" i="0" sz="2800"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800"/>
              <a:buFont typeface="Calibri"/>
              <a:buNone/>
            </a:pPr>
            <a:r>
              <a:rPr lang="en-US" sz="2800">
                <a:solidFill>
                  <a:srgbClr val="FFFFFF"/>
                </a:solidFill>
                <a:latin typeface="Calibri"/>
                <a:ea typeface="Calibri"/>
                <a:cs typeface="Calibri"/>
                <a:sym typeface="Calibri"/>
              </a:rPr>
              <a:t>M</a:t>
            </a:r>
            <a:r>
              <a:rPr b="0" i="0" lang="en-US" sz="2800" cap="none" strike="noStrike">
                <a:solidFill>
                  <a:srgbClr val="FFFFFF"/>
                </a:solidFill>
                <a:latin typeface="Calibri"/>
                <a:ea typeface="Calibri"/>
                <a:cs typeface="Calibri"/>
                <a:sym typeface="Calibri"/>
              </a:rPr>
              <a:t>ail or Walk-ins: 1706 Illinois St.</a:t>
            </a:r>
            <a:endParaRPr b="0" i="0" sz="2800"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800"/>
              <a:buFont typeface="Calibri"/>
              <a:buNone/>
            </a:pPr>
            <a:r>
              <a:rPr lang="en-US" sz="2800">
                <a:solidFill>
                  <a:srgbClr val="FFFFFF"/>
                </a:solidFill>
                <a:latin typeface="Calibri"/>
                <a:ea typeface="Calibri"/>
                <a:cs typeface="Calibri"/>
                <a:sym typeface="Calibri"/>
              </a:rPr>
              <a:t>O</a:t>
            </a:r>
            <a:r>
              <a:rPr b="0" i="0" lang="en-US" sz="2800" cap="none" strike="noStrike">
                <a:solidFill>
                  <a:srgbClr val="FFFFFF"/>
                </a:solidFill>
                <a:latin typeface="Calibri"/>
                <a:ea typeface="Calibri"/>
                <a:cs typeface="Calibri"/>
                <a:sym typeface="Calibri"/>
              </a:rPr>
              <a:t>nline: </a:t>
            </a:r>
            <a:r>
              <a:rPr b="0" i="0" lang="en-US" sz="2800" u="sng" cap="none" strike="noStrike">
                <a:solidFill>
                  <a:schemeClr val="lt1"/>
                </a:solidFill>
                <a:latin typeface="Calibri"/>
                <a:ea typeface="Calibri"/>
                <a:cs typeface="Calibri"/>
                <a:sym typeface="Calibri"/>
                <a:hlinkClick r:id="rId4">
                  <a:extLst>
                    <a:ext uri="{A12FA001-AC4F-418D-AE19-62706E023703}">
                      <ahyp:hlinkClr val="tx"/>
                    </a:ext>
                  </a:extLst>
                </a:hlinkClick>
              </a:rPr>
              <a:t>https://www.mines.edu/institutional-equity-title-ix/</a:t>
            </a:r>
            <a:endParaRPr b="0" i="0" sz="2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40" name="Google Shape;240;p12"/>
          <p:cNvPicPr preferRelativeResize="0"/>
          <p:nvPr/>
        </p:nvPicPr>
        <p:blipFill rotWithShape="1">
          <a:blip r:embed="rId5">
            <a:alphaModFix/>
          </a:blip>
          <a:srcRect b="0" l="0" r="0" t="0"/>
          <a:stretch/>
        </p:blipFill>
        <p:spPr>
          <a:xfrm>
            <a:off x="976822" y="2182548"/>
            <a:ext cx="2174459" cy="2744902"/>
          </a:xfrm>
          <a:prstGeom prst="rect">
            <a:avLst/>
          </a:prstGeom>
          <a:noFill/>
          <a:ln>
            <a:noFill/>
          </a:ln>
        </p:spPr>
      </p:pic>
      <p:sp>
        <p:nvSpPr>
          <p:cNvPr id="241" name="Google Shape;241;p12"/>
          <p:cNvSpPr txBox="1"/>
          <p:nvPr/>
        </p:nvSpPr>
        <p:spPr>
          <a:xfrm>
            <a:off x="395772" y="5137634"/>
            <a:ext cx="6563828"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lt1"/>
                </a:solidFill>
                <a:latin typeface="Calibri"/>
                <a:ea typeface="Calibri"/>
                <a:cs typeface="Calibri"/>
                <a:sym typeface="Calibri"/>
              </a:rPr>
              <a:t>   Carole Goddard </a:t>
            </a:r>
            <a:r>
              <a:rPr lang="en-US" sz="1800">
                <a:solidFill>
                  <a:schemeClr val="lt1"/>
                </a:solidFill>
                <a:latin typeface="Calibri"/>
                <a:ea typeface="Calibri"/>
                <a:cs typeface="Calibri"/>
                <a:sym typeface="Calibri"/>
              </a:rPr>
              <a:t>(she/her)         </a:t>
            </a:r>
            <a:r>
              <a:rPr lang="en-US" sz="2200">
                <a:solidFill>
                  <a:schemeClr val="lt1"/>
                </a:solidFill>
                <a:latin typeface="Calibri"/>
                <a:ea typeface="Calibri"/>
                <a:cs typeface="Calibri"/>
                <a:sym typeface="Calibri"/>
              </a:rPr>
              <a:t>Kristin Moulton </a:t>
            </a:r>
            <a:r>
              <a:rPr lang="en-US" sz="1800">
                <a:solidFill>
                  <a:schemeClr val="lt1"/>
                </a:solidFill>
                <a:latin typeface="Calibri"/>
                <a:ea typeface="Calibri"/>
                <a:cs typeface="Calibri"/>
                <a:sym typeface="Calibri"/>
              </a:rPr>
              <a:t>(she/her</a:t>
            </a:r>
            <a:r>
              <a:rPr lang="en-US" sz="2000">
                <a:solidFill>
                  <a:schemeClr val="lt1"/>
                </a:solidFill>
                <a:latin typeface="Calibri"/>
                <a:ea typeface="Calibri"/>
                <a:cs typeface="Calibri"/>
                <a:sym typeface="Calibri"/>
              </a:rPr>
              <a:t>) </a:t>
            </a:r>
            <a:endParaRPr/>
          </a:p>
        </p:txBody>
      </p:sp>
      <p:sp>
        <p:nvSpPr>
          <p:cNvPr id="242" name="Google Shape;242;p12"/>
          <p:cNvSpPr txBox="1"/>
          <p:nvPr/>
        </p:nvSpPr>
        <p:spPr>
          <a:xfrm>
            <a:off x="555346" y="5778705"/>
            <a:ext cx="1091114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Note: Anyone who serves as a mandatory reporter must report to Carole or Kristin either using the online reporting form or directly via email, phone, or in person</a:t>
            </a:r>
            <a:endParaRPr/>
          </a:p>
        </p:txBody>
      </p:sp>
      <p:pic>
        <p:nvPicPr>
          <p:cNvPr id="243" name="Google Shape;243;p12"/>
          <p:cNvPicPr preferRelativeResize="0"/>
          <p:nvPr/>
        </p:nvPicPr>
        <p:blipFill rotWithShape="1">
          <a:blip r:embed="rId6">
            <a:alphaModFix/>
          </a:blip>
          <a:srcRect b="0" l="0" r="0" t="0"/>
          <a:stretch/>
        </p:blipFill>
        <p:spPr>
          <a:xfrm>
            <a:off x="4110607" y="2204209"/>
            <a:ext cx="2018036" cy="28125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3"/>
          <p:cNvSpPr txBox="1"/>
          <p:nvPr/>
        </p:nvSpPr>
        <p:spPr>
          <a:xfrm>
            <a:off x="428446" y="599574"/>
            <a:ext cx="10386600" cy="193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000">
                <a:solidFill>
                  <a:schemeClr val="lt1"/>
                </a:solidFill>
                <a:latin typeface="Calibri"/>
                <a:ea typeface="Calibri"/>
                <a:cs typeface="Calibri"/>
                <a:sym typeface="Calibri"/>
              </a:rPr>
              <a:t>What happens after an incident is reported?</a:t>
            </a:r>
            <a:endParaRPr b="1" sz="6000">
              <a:solidFill>
                <a:schemeClr val="dk1"/>
              </a:solidFill>
              <a:latin typeface="Calibri"/>
              <a:ea typeface="Calibri"/>
              <a:cs typeface="Calibri"/>
              <a:sym typeface="Calibri"/>
            </a:endParaRPr>
          </a:p>
        </p:txBody>
      </p:sp>
      <p:sp>
        <p:nvSpPr>
          <p:cNvPr id="250" name="Google Shape;250;p13"/>
          <p:cNvSpPr txBox="1"/>
          <p:nvPr/>
        </p:nvSpPr>
        <p:spPr>
          <a:xfrm>
            <a:off x="673768" y="3042162"/>
            <a:ext cx="10844464" cy="2554545"/>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Carole or Kristin will reach out to the impacted individual(s) and offer to meet and provide resources, support measures, and complaint options.</a:t>
            </a:r>
            <a:endParaRPr/>
          </a:p>
          <a:p>
            <a:pPr indent="-457200" lvl="0" marL="457200" marR="0" rtl="0" algn="l">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It is up to the impacted individual(s) to decide if they meet with us. They can always choose to do so later.</a:t>
            </a:r>
            <a:endParaRPr sz="32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4"/>
          <p:cNvSpPr txBox="1"/>
          <p:nvPr/>
        </p:nvSpPr>
        <p:spPr>
          <a:xfrm>
            <a:off x="428446" y="599574"/>
            <a:ext cx="9453491"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000">
                <a:solidFill>
                  <a:schemeClr val="lt1"/>
                </a:solidFill>
                <a:latin typeface="Calibri"/>
                <a:ea typeface="Calibri"/>
                <a:cs typeface="Calibri"/>
                <a:sym typeface="Calibri"/>
              </a:rPr>
              <a:t>Choices</a:t>
            </a:r>
            <a:endParaRPr>
              <a:latin typeface="Calibri"/>
              <a:ea typeface="Calibri"/>
              <a:cs typeface="Calibri"/>
              <a:sym typeface="Calibri"/>
            </a:endParaRPr>
          </a:p>
        </p:txBody>
      </p:sp>
      <p:sp>
        <p:nvSpPr>
          <p:cNvPr id="257" name="Google Shape;257;p14"/>
          <p:cNvSpPr txBox="1"/>
          <p:nvPr/>
        </p:nvSpPr>
        <p:spPr>
          <a:xfrm>
            <a:off x="673775" y="1653450"/>
            <a:ext cx="10844400" cy="427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400">
                <a:solidFill>
                  <a:schemeClr val="lt1"/>
                </a:solidFill>
                <a:latin typeface="Calibri"/>
                <a:ea typeface="Calibri"/>
                <a:cs typeface="Calibri"/>
                <a:sym typeface="Calibri"/>
              </a:rPr>
              <a:t>You have choices about how to move forward:</a:t>
            </a:r>
            <a:endParaRPr sz="34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3400"/>
              <a:buChar char="•"/>
            </a:pPr>
            <a:r>
              <a:rPr lang="en-US" sz="3400">
                <a:solidFill>
                  <a:schemeClr val="lt1"/>
                </a:solidFill>
                <a:latin typeface="Calibri"/>
                <a:ea typeface="Calibri"/>
                <a:cs typeface="Calibri"/>
                <a:sym typeface="Calibri"/>
              </a:rPr>
              <a:t>Report for the record only </a:t>
            </a:r>
            <a:r>
              <a:rPr i="1" lang="en-US" sz="3400">
                <a:solidFill>
                  <a:schemeClr val="lt1"/>
                </a:solidFill>
                <a:latin typeface="Calibri"/>
                <a:ea typeface="Calibri"/>
                <a:cs typeface="Calibri"/>
                <a:sym typeface="Calibri"/>
              </a:rPr>
              <a:t>(we keep all reports in our records to monitor campus activity and patterns);</a:t>
            </a:r>
            <a:endParaRPr i="1" sz="34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3400"/>
              <a:buChar char="•"/>
            </a:pPr>
            <a:r>
              <a:rPr lang="en-US" sz="3400">
                <a:solidFill>
                  <a:schemeClr val="lt1"/>
                </a:solidFill>
                <a:latin typeface="Calibri"/>
                <a:ea typeface="Calibri"/>
                <a:cs typeface="Calibri"/>
                <a:sym typeface="Calibri"/>
              </a:rPr>
              <a:t>Supportive Measures only </a:t>
            </a:r>
            <a:r>
              <a:rPr i="1" lang="en-US" sz="3400">
                <a:solidFill>
                  <a:schemeClr val="lt1"/>
                </a:solidFill>
                <a:latin typeface="Calibri"/>
                <a:ea typeface="Calibri"/>
                <a:cs typeface="Calibri"/>
                <a:sym typeface="Calibri"/>
              </a:rPr>
              <a:t>(e.g.change to housing, excused absence);</a:t>
            </a:r>
            <a:endParaRPr i="1" sz="34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3400"/>
              <a:buChar char="•"/>
            </a:pPr>
            <a:r>
              <a:rPr lang="en-US" sz="3400">
                <a:solidFill>
                  <a:schemeClr val="lt1"/>
                </a:solidFill>
                <a:latin typeface="Calibri"/>
                <a:ea typeface="Calibri"/>
                <a:cs typeface="Calibri"/>
                <a:sym typeface="Calibri"/>
              </a:rPr>
              <a:t>Informal Resolution </a:t>
            </a:r>
            <a:r>
              <a:rPr i="1" lang="en-US" sz="3400">
                <a:solidFill>
                  <a:schemeClr val="lt1"/>
                </a:solidFill>
                <a:latin typeface="Calibri"/>
                <a:ea typeface="Calibri"/>
                <a:cs typeface="Calibri"/>
                <a:sym typeface="Calibri"/>
              </a:rPr>
              <a:t>(e.g. mediation, agreements, etc.)</a:t>
            </a:r>
            <a:endParaRPr i="1" sz="34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3400"/>
              <a:buChar char="•"/>
            </a:pPr>
            <a:r>
              <a:rPr lang="en-US" sz="3400">
                <a:solidFill>
                  <a:schemeClr val="lt1"/>
                </a:solidFill>
                <a:latin typeface="Calibri"/>
                <a:ea typeface="Calibri"/>
                <a:cs typeface="Calibri"/>
                <a:sym typeface="Calibri"/>
              </a:rPr>
              <a:t>Formal Resolution</a:t>
            </a:r>
            <a:r>
              <a:rPr lang="en-US" sz="3400">
                <a:solidFill>
                  <a:schemeClr val="lt1"/>
                </a:solidFill>
                <a:latin typeface="Calibri"/>
                <a:ea typeface="Calibri"/>
                <a:cs typeface="Calibri"/>
                <a:sym typeface="Calibri"/>
              </a:rPr>
              <a:t> </a:t>
            </a:r>
            <a:r>
              <a:rPr i="1" lang="en-US" sz="3400">
                <a:solidFill>
                  <a:schemeClr val="lt1"/>
                </a:solidFill>
                <a:latin typeface="Calibri"/>
                <a:ea typeface="Calibri"/>
                <a:cs typeface="Calibri"/>
                <a:sym typeface="Calibri"/>
              </a:rPr>
              <a:t>(investigation, cross examination, hearing)</a:t>
            </a:r>
            <a:endParaRPr i="1" sz="34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descr="A tower with a gold roof&#10;&#10;Description automatically generated with medium confidence" id="263" name="Google Shape;263;p19"/>
          <p:cNvPicPr preferRelativeResize="0"/>
          <p:nvPr/>
        </p:nvPicPr>
        <p:blipFill rotWithShape="1">
          <a:blip r:embed="rId3">
            <a:alphaModFix/>
          </a:blip>
          <a:srcRect b="0" l="0" r="0" t="0"/>
          <a:stretch/>
        </p:blipFill>
        <p:spPr>
          <a:xfrm>
            <a:off x="0" y="3905"/>
            <a:ext cx="12192000" cy="68501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0"/>
          <p:cNvSpPr txBox="1"/>
          <p:nvPr>
            <p:ph idx="1" type="subTitle"/>
          </p:nvPr>
        </p:nvSpPr>
        <p:spPr>
          <a:xfrm>
            <a:off x="422700" y="2191525"/>
            <a:ext cx="11346600" cy="126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None/>
            </a:pPr>
            <a:r>
              <a:rPr lang="en-US" sz="3000">
                <a:latin typeface="Montserrat Medium"/>
                <a:ea typeface="Montserrat Medium"/>
                <a:cs typeface="Montserrat Medium"/>
                <a:sym typeface="Montserrat Medium"/>
              </a:rPr>
              <a:t>Sexual Harassment and Assault</a:t>
            </a:r>
            <a:r>
              <a:rPr lang="en-US" sz="3000"/>
              <a:t> </a:t>
            </a:r>
            <a:r>
              <a:rPr lang="en-US" sz="3000">
                <a:latin typeface="Montserrat Medium"/>
                <a:ea typeface="Montserrat Medium"/>
                <a:cs typeface="Montserrat Medium"/>
                <a:sym typeface="Montserrat Medium"/>
              </a:rPr>
              <a:t>Advocacy, </a:t>
            </a:r>
            <a:endParaRPr sz="3000">
              <a:latin typeface="Montserrat Medium"/>
              <a:ea typeface="Montserrat Medium"/>
              <a:cs typeface="Montserrat Medium"/>
              <a:sym typeface="Montserrat Medium"/>
            </a:endParaRPr>
          </a:p>
          <a:p>
            <a:pPr indent="0" lvl="0" marL="0" rtl="0" algn="l">
              <a:lnSpc>
                <a:spcPct val="90000"/>
              </a:lnSpc>
              <a:spcBef>
                <a:spcPts val="0"/>
              </a:spcBef>
              <a:spcAft>
                <a:spcPts val="0"/>
              </a:spcAft>
              <a:buClr>
                <a:schemeClr val="lt1"/>
              </a:buClr>
              <a:buSzPts val="4400"/>
              <a:buNone/>
            </a:pPr>
            <a:r>
              <a:rPr lang="en-US" sz="3000">
                <a:latin typeface="Montserrat Medium"/>
                <a:ea typeface="Montserrat Medium"/>
                <a:cs typeface="Montserrat Medium"/>
                <a:sym typeface="Montserrat Medium"/>
              </a:rPr>
              <a:t>Prevention, &amp; Education</a:t>
            </a:r>
            <a:endParaRPr sz="3000"/>
          </a:p>
        </p:txBody>
      </p:sp>
      <p:pic>
        <p:nvPicPr>
          <p:cNvPr id="269" name="Google Shape;269;p20"/>
          <p:cNvPicPr preferRelativeResize="0"/>
          <p:nvPr/>
        </p:nvPicPr>
        <p:blipFill>
          <a:blip r:embed="rId3">
            <a:alphaModFix/>
          </a:blip>
          <a:stretch>
            <a:fillRect/>
          </a:stretch>
        </p:blipFill>
        <p:spPr>
          <a:xfrm>
            <a:off x="0" y="304775"/>
            <a:ext cx="6965499" cy="2278750"/>
          </a:xfrm>
          <a:prstGeom prst="rect">
            <a:avLst/>
          </a:prstGeom>
          <a:noFill/>
          <a:ln>
            <a:noFill/>
          </a:ln>
        </p:spPr>
      </p:pic>
      <p:sp>
        <p:nvSpPr>
          <p:cNvPr id="270" name="Google Shape;270;p20"/>
          <p:cNvSpPr txBox="1"/>
          <p:nvPr/>
        </p:nvSpPr>
        <p:spPr>
          <a:xfrm>
            <a:off x="422700" y="3701150"/>
            <a:ext cx="8815500" cy="101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3000">
                <a:solidFill>
                  <a:schemeClr val="lt1"/>
                </a:solidFill>
                <a:latin typeface="Montserrat Medium"/>
                <a:ea typeface="Montserrat Medium"/>
                <a:cs typeface="Montserrat Medium"/>
                <a:sym typeface="Montserrat Medium"/>
              </a:rPr>
              <a:t>Sareen Lambright Dale, Associate Director, and Confidential Resource Advocate</a:t>
            </a:r>
            <a:endParaRPr sz="30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
          <p:cNvPicPr preferRelativeResize="0"/>
          <p:nvPr/>
        </p:nvPicPr>
        <p:blipFill>
          <a:blip r:embed="rId3">
            <a:alphaModFix/>
          </a:blip>
          <a:stretch>
            <a:fillRect/>
          </a:stretch>
        </p:blipFill>
        <p:spPr>
          <a:xfrm>
            <a:off x="2706900" y="3200925"/>
            <a:ext cx="6778176" cy="3374050"/>
          </a:xfrm>
          <a:prstGeom prst="rect">
            <a:avLst/>
          </a:prstGeom>
          <a:noFill/>
          <a:ln>
            <a:noFill/>
          </a:ln>
        </p:spPr>
      </p:pic>
      <p:sp>
        <p:nvSpPr>
          <p:cNvPr id="136" name="Google Shape;136;p2"/>
          <p:cNvSpPr txBox="1"/>
          <p:nvPr>
            <p:ph idx="1" type="subTitle"/>
          </p:nvPr>
        </p:nvSpPr>
        <p:spPr>
          <a:xfrm>
            <a:off x="656749" y="2095671"/>
            <a:ext cx="9144000" cy="165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None/>
            </a:pPr>
            <a:r>
              <a:rPr b="0" lang="en-US" sz="2800">
                <a:solidFill>
                  <a:schemeClr val="lt1"/>
                </a:solidFill>
              </a:rPr>
              <a:t>Dustin Olson, Ch</a:t>
            </a:r>
            <a:r>
              <a:rPr b="0" lang="en-US" sz="2800"/>
              <a:t>ief of Police</a:t>
            </a:r>
            <a:endParaRPr b="0" sz="2800"/>
          </a:p>
          <a:p>
            <a:pPr indent="0" lvl="0" marL="0" rtl="0" algn="l">
              <a:lnSpc>
                <a:spcPct val="90000"/>
              </a:lnSpc>
              <a:spcBef>
                <a:spcPts val="0"/>
              </a:spcBef>
              <a:spcAft>
                <a:spcPts val="0"/>
              </a:spcAft>
              <a:buClr>
                <a:schemeClr val="lt1"/>
              </a:buClr>
              <a:buSzPts val="4000"/>
              <a:buNone/>
            </a:pPr>
            <a:r>
              <a:rPr b="0" lang="en-US" sz="2800"/>
              <a:t>Dave Cillessen, Commander and Assistant Director</a:t>
            </a:r>
            <a:endParaRPr b="0" sz="2800"/>
          </a:p>
        </p:txBody>
      </p:sp>
      <p:sp>
        <p:nvSpPr>
          <p:cNvPr id="137" name="Google Shape;137;p2"/>
          <p:cNvSpPr txBox="1"/>
          <p:nvPr/>
        </p:nvSpPr>
        <p:spPr>
          <a:xfrm>
            <a:off x="522500" y="566050"/>
            <a:ext cx="9412500" cy="129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000">
                <a:solidFill>
                  <a:schemeClr val="lt1"/>
                </a:solidFill>
                <a:latin typeface="Arial Black"/>
                <a:ea typeface="Arial Black"/>
                <a:cs typeface="Arial Black"/>
                <a:sym typeface="Arial Black"/>
              </a:rPr>
              <a:t>Mines Police Department - Campus Safety</a:t>
            </a:r>
            <a:endParaRPr sz="40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1"/>
          <p:cNvSpPr txBox="1"/>
          <p:nvPr>
            <p:ph type="title"/>
          </p:nvPr>
        </p:nvSpPr>
        <p:spPr>
          <a:xfrm>
            <a:off x="328683" y="168806"/>
            <a:ext cx="3932100"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CED5DD"/>
              </a:buClr>
              <a:buSzPts val="4400"/>
              <a:buFont typeface="Arial"/>
              <a:buNone/>
            </a:pPr>
            <a:r>
              <a:rPr lang="en-US">
                <a:solidFill>
                  <a:srgbClr val="CED5DD"/>
                </a:solidFill>
              </a:rPr>
              <a:t>What we’re talking about</a:t>
            </a:r>
            <a:endParaRPr/>
          </a:p>
        </p:txBody>
      </p:sp>
      <p:pic>
        <p:nvPicPr>
          <p:cNvPr id="276" name="Google Shape;276;p21"/>
          <p:cNvPicPr preferRelativeResize="0"/>
          <p:nvPr>
            <p:ph idx="2" type="pic"/>
          </p:nvPr>
        </p:nvPicPr>
        <p:blipFill rotWithShape="1">
          <a:blip r:embed="rId3">
            <a:alphaModFix/>
          </a:blip>
          <a:srcRect b="0" l="15896" r="15897" t="0"/>
          <a:stretch/>
        </p:blipFill>
        <p:spPr>
          <a:xfrm>
            <a:off x="5183189" y="2"/>
            <a:ext cx="7008812" cy="6857999"/>
          </a:xfrm>
          <a:prstGeom prst="rect">
            <a:avLst/>
          </a:prstGeom>
          <a:noFill/>
          <a:ln>
            <a:noFill/>
          </a:ln>
        </p:spPr>
      </p:pic>
      <p:sp>
        <p:nvSpPr>
          <p:cNvPr id="277" name="Google Shape;277;p21"/>
          <p:cNvSpPr txBox="1"/>
          <p:nvPr>
            <p:ph idx="1" type="body"/>
          </p:nvPr>
        </p:nvSpPr>
        <p:spPr>
          <a:xfrm>
            <a:off x="429799" y="1945299"/>
            <a:ext cx="4323600" cy="3751500"/>
          </a:xfrm>
          <a:prstGeom prst="rect">
            <a:avLst/>
          </a:prstGeom>
          <a:noFill/>
          <a:ln>
            <a:noFill/>
          </a:ln>
        </p:spPr>
        <p:txBody>
          <a:bodyPr anchorCtr="0" anchor="t" bIns="45700" lIns="91425" spcFirstLastPara="1" rIns="91425" wrap="square" tIns="45700">
            <a:normAutofit lnSpcReduction="10000"/>
          </a:bodyPr>
          <a:lstStyle/>
          <a:p>
            <a:pPr indent="-285750" lvl="0" marL="285750" rtl="0" algn="l">
              <a:lnSpc>
                <a:spcPct val="90000"/>
              </a:lnSpc>
              <a:spcBef>
                <a:spcPts val="0"/>
              </a:spcBef>
              <a:spcAft>
                <a:spcPts val="0"/>
              </a:spcAft>
              <a:buClr>
                <a:schemeClr val="lt1"/>
              </a:buClr>
              <a:buSzPts val="2800"/>
              <a:buFont typeface="Arial"/>
              <a:buChar char="•"/>
            </a:pPr>
            <a:r>
              <a:rPr lang="en-US">
                <a:latin typeface="Montserrat Medium"/>
                <a:ea typeface="Montserrat Medium"/>
                <a:cs typeface="Montserrat Medium"/>
                <a:sym typeface="Montserrat Medium"/>
              </a:rPr>
              <a:t>Resources</a:t>
            </a:r>
            <a:endParaRPr>
              <a:latin typeface="Montserrat Medium"/>
              <a:ea typeface="Montserrat Medium"/>
              <a:cs typeface="Montserrat Medium"/>
              <a:sym typeface="Montserrat Medium"/>
            </a:endParaRPr>
          </a:p>
          <a:p>
            <a:pPr indent="-285750" lvl="0" marL="285750" rtl="0" algn="l">
              <a:lnSpc>
                <a:spcPct val="90000"/>
              </a:lnSpc>
              <a:spcBef>
                <a:spcPts val="0"/>
              </a:spcBef>
              <a:spcAft>
                <a:spcPts val="0"/>
              </a:spcAft>
              <a:buClr>
                <a:schemeClr val="lt1"/>
              </a:buClr>
              <a:buSzPts val="2800"/>
              <a:buFont typeface="Arial"/>
              <a:buChar char="•"/>
            </a:pPr>
            <a:r>
              <a:rPr lang="en-US">
                <a:latin typeface="Montserrat Medium"/>
                <a:ea typeface="Montserrat Medium"/>
                <a:cs typeface="Montserrat Medium"/>
                <a:sym typeface="Montserrat Medium"/>
              </a:rPr>
              <a:t>Bystander Intervention: Helping when someone needs help</a:t>
            </a:r>
            <a:endParaRPr/>
          </a:p>
          <a:p>
            <a:pPr indent="-285750" lvl="0" marL="285750" rtl="0" algn="l">
              <a:lnSpc>
                <a:spcPct val="90000"/>
              </a:lnSpc>
              <a:spcBef>
                <a:spcPts val="1000"/>
              </a:spcBef>
              <a:spcAft>
                <a:spcPts val="0"/>
              </a:spcAft>
              <a:buClr>
                <a:schemeClr val="lt1"/>
              </a:buClr>
              <a:buSzPts val="2800"/>
              <a:buFont typeface="Arial"/>
              <a:buChar char="•"/>
            </a:pPr>
            <a:r>
              <a:rPr lang="en-US">
                <a:latin typeface="Montserrat Medium"/>
                <a:ea typeface="Montserrat Medium"/>
                <a:cs typeface="Montserrat Medium"/>
                <a:sym typeface="Montserrat Medium"/>
              </a:rPr>
              <a:t>Consent</a:t>
            </a:r>
            <a:endParaRPr/>
          </a:p>
          <a:p>
            <a:pPr indent="-285750" lvl="0" marL="285750" rtl="0" algn="l">
              <a:lnSpc>
                <a:spcPct val="90000"/>
              </a:lnSpc>
              <a:spcBef>
                <a:spcPts val="1000"/>
              </a:spcBef>
              <a:spcAft>
                <a:spcPts val="0"/>
              </a:spcAft>
              <a:buClr>
                <a:schemeClr val="lt1"/>
              </a:buClr>
              <a:buSzPts val="2800"/>
              <a:buFont typeface="Arial"/>
              <a:buChar char="•"/>
            </a:pPr>
            <a:r>
              <a:rPr lang="en-US">
                <a:latin typeface="Montserrat Medium"/>
                <a:ea typeface="Montserrat Medium"/>
                <a:cs typeface="Montserrat Medium"/>
                <a:sym typeface="Montserrat Medium"/>
              </a:rPr>
              <a:t>Ongoing prevention training for </a:t>
            </a:r>
            <a:r>
              <a:rPr lang="en-US" sz="2800">
                <a:latin typeface="Montserrat Medium"/>
                <a:ea typeface="Montserrat Medium"/>
                <a:cs typeface="Montserrat Medium"/>
                <a:sym typeface="Montserrat Medium"/>
              </a:rPr>
              <a:t>Orediggers</a:t>
            </a:r>
            <a:endParaRPr/>
          </a:p>
        </p:txBody>
      </p:sp>
      <p:pic>
        <p:nvPicPr>
          <p:cNvPr id="278" name="Google Shape;278;p21"/>
          <p:cNvPicPr preferRelativeResize="0"/>
          <p:nvPr/>
        </p:nvPicPr>
        <p:blipFill rotWithShape="1">
          <a:blip r:embed="rId4">
            <a:alphaModFix/>
          </a:blip>
          <a:srcRect b="0" l="0" r="57452" t="0"/>
          <a:stretch/>
        </p:blipFill>
        <p:spPr>
          <a:xfrm>
            <a:off x="-108246" y="6342175"/>
            <a:ext cx="5211325" cy="446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5"/>
          <p:cNvSpPr txBox="1"/>
          <p:nvPr/>
        </p:nvSpPr>
        <p:spPr>
          <a:xfrm>
            <a:off x="6746628" y="1783959"/>
            <a:ext cx="4645250" cy="288911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US" sz="6000">
                <a:solidFill>
                  <a:schemeClr val="lt1"/>
                </a:solidFill>
                <a:latin typeface="Calibri"/>
                <a:ea typeface="Calibri"/>
                <a:cs typeface="Calibri"/>
                <a:sym typeface="Calibri"/>
              </a:rPr>
              <a:t>Resources</a:t>
            </a:r>
            <a:endParaRPr/>
          </a:p>
        </p:txBody>
      </p:sp>
      <p:pic>
        <p:nvPicPr>
          <p:cNvPr descr="A statue in front of a building&#10;&#10;Description automatically generated" id="285" name="Google Shape;285;p15"/>
          <p:cNvPicPr preferRelativeResize="0"/>
          <p:nvPr/>
        </p:nvPicPr>
        <p:blipFill rotWithShape="1">
          <a:blip r:embed="rId3">
            <a:alphaModFix/>
          </a:blip>
          <a:srcRect b="-2" l="0" r="-2" t="14619"/>
          <a:stretch/>
        </p:blipFill>
        <p:spPr>
          <a:xfrm>
            <a:off x="20" y="10"/>
            <a:ext cx="6024134" cy="6857990"/>
          </a:xfrm>
          <a:custGeom>
            <a:rect b="b" l="l" r="r" t="t"/>
            <a:pathLst>
              <a:path extrusionOk="0" h="6858000" w="6024154">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27459d5318c_0_0"/>
          <p:cNvSpPr txBox="1"/>
          <p:nvPr>
            <p:ph type="title"/>
          </p:nvPr>
        </p:nvSpPr>
        <p:spPr>
          <a:xfrm>
            <a:off x="838200" y="463627"/>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1314D"/>
              </a:buClr>
              <a:buSzPts val="4400"/>
              <a:buFont typeface="Arial"/>
              <a:buNone/>
            </a:pPr>
            <a:r>
              <a:rPr lang="en-US"/>
              <a:t>RESOURCES</a:t>
            </a:r>
            <a:endParaRPr/>
          </a:p>
        </p:txBody>
      </p:sp>
      <p:sp>
        <p:nvSpPr>
          <p:cNvPr id="291" name="Google Shape;291;g27459d5318c_0_0"/>
          <p:cNvSpPr txBox="1"/>
          <p:nvPr>
            <p:ph idx="1" type="body"/>
          </p:nvPr>
        </p:nvSpPr>
        <p:spPr>
          <a:xfrm>
            <a:off x="7977800" y="3833050"/>
            <a:ext cx="4242300" cy="22401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rPr b="1" lang="en-US" sz="2200">
                <a:solidFill>
                  <a:srgbClr val="D2492A"/>
                </a:solidFill>
              </a:rPr>
              <a:t>MINES ONLINE RESOURCES</a:t>
            </a:r>
            <a:endParaRPr b="1" sz="2200">
              <a:solidFill>
                <a:srgbClr val="D2492A"/>
              </a:solidFill>
            </a:endParaRPr>
          </a:p>
          <a:p>
            <a:pPr indent="-368300" lvl="0" marL="457200" rtl="0" algn="l">
              <a:lnSpc>
                <a:spcPct val="115000"/>
              </a:lnSpc>
              <a:spcBef>
                <a:spcPts val="0"/>
              </a:spcBef>
              <a:spcAft>
                <a:spcPts val="0"/>
              </a:spcAft>
              <a:buClr>
                <a:srgbClr val="D2492A"/>
              </a:buClr>
              <a:buSzPts val="2200"/>
              <a:buChar char="•"/>
            </a:pPr>
            <a:r>
              <a:rPr lang="en-US" sz="2200">
                <a:solidFill>
                  <a:srgbClr val="D2492A"/>
                </a:solidFill>
              </a:rPr>
              <a:t>AcademicLiveCare</a:t>
            </a:r>
            <a:endParaRPr sz="2200">
              <a:solidFill>
                <a:srgbClr val="D2492A"/>
              </a:solidFill>
            </a:endParaRPr>
          </a:p>
          <a:p>
            <a:pPr indent="-368300" lvl="0" marL="457200" rtl="0" algn="l">
              <a:lnSpc>
                <a:spcPct val="115000"/>
              </a:lnSpc>
              <a:spcBef>
                <a:spcPts val="0"/>
              </a:spcBef>
              <a:spcAft>
                <a:spcPts val="0"/>
              </a:spcAft>
              <a:buClr>
                <a:srgbClr val="D2492A"/>
              </a:buClr>
              <a:buSzPts val="2200"/>
              <a:buChar char="•"/>
            </a:pPr>
            <a:r>
              <a:rPr lang="en-US" sz="2200">
                <a:solidFill>
                  <a:srgbClr val="D2492A"/>
                </a:solidFill>
              </a:rPr>
              <a:t>Mines.ThrivingCampus.com</a:t>
            </a:r>
            <a:endParaRPr sz="2200">
              <a:solidFill>
                <a:srgbClr val="D2492A"/>
              </a:solidFill>
            </a:endParaRPr>
          </a:p>
          <a:p>
            <a:pPr indent="-368300" lvl="0" marL="457200" rtl="0" algn="l">
              <a:lnSpc>
                <a:spcPct val="115000"/>
              </a:lnSpc>
              <a:spcBef>
                <a:spcPts val="0"/>
              </a:spcBef>
              <a:spcAft>
                <a:spcPts val="0"/>
              </a:spcAft>
              <a:buClr>
                <a:srgbClr val="D2492A"/>
              </a:buClr>
              <a:buSzPts val="2200"/>
              <a:buChar char="•"/>
            </a:pPr>
            <a:r>
              <a:rPr lang="en-US" sz="2200">
                <a:solidFill>
                  <a:srgbClr val="D2492A"/>
                </a:solidFill>
              </a:rPr>
              <a:t>Ulifeline.org/Mines</a:t>
            </a:r>
            <a:endParaRPr sz="2200">
              <a:solidFill>
                <a:srgbClr val="D2492A"/>
              </a:solidFill>
            </a:endParaRPr>
          </a:p>
          <a:p>
            <a:pPr indent="-368300" lvl="0" marL="457200" rtl="0" algn="l">
              <a:lnSpc>
                <a:spcPct val="115000"/>
              </a:lnSpc>
              <a:spcBef>
                <a:spcPts val="0"/>
              </a:spcBef>
              <a:spcAft>
                <a:spcPts val="0"/>
              </a:spcAft>
              <a:buClr>
                <a:srgbClr val="D2492A"/>
              </a:buClr>
              <a:buSzPts val="2200"/>
              <a:buChar char="•"/>
            </a:pPr>
            <a:r>
              <a:rPr lang="en-US" sz="2200">
                <a:solidFill>
                  <a:srgbClr val="D2492A"/>
                </a:solidFill>
              </a:rPr>
              <a:t>You.Mines.Edu</a:t>
            </a:r>
            <a:endParaRPr sz="2200">
              <a:solidFill>
                <a:srgbClr val="D2492A"/>
              </a:solidFill>
            </a:endParaRPr>
          </a:p>
        </p:txBody>
      </p:sp>
      <p:sp>
        <p:nvSpPr>
          <p:cNvPr id="292" name="Google Shape;292;g27459d5318c_0_0"/>
          <p:cNvSpPr txBox="1"/>
          <p:nvPr/>
        </p:nvSpPr>
        <p:spPr>
          <a:xfrm>
            <a:off x="974878" y="1478671"/>
            <a:ext cx="10515600" cy="246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Resources can be found on the </a:t>
            </a:r>
            <a:r>
              <a:rPr lang="en-US" sz="1600" u="sng">
                <a:solidFill>
                  <a:schemeClr val="dk1"/>
                </a:solidFill>
                <a:latin typeface="Arial"/>
                <a:ea typeface="Arial"/>
                <a:cs typeface="Arial"/>
                <a:sym typeface="Arial"/>
                <a:hlinkClick r:id="rId3">
                  <a:extLst>
                    <a:ext uri="{A12FA001-AC4F-418D-AE19-62706E023703}">
                      <ahyp:hlinkClr val="tx"/>
                    </a:ext>
                  </a:extLst>
                </a:hlinkClick>
              </a:rPr>
              <a:t>Resource Tab on the OIE Webpage</a:t>
            </a:r>
            <a:endParaRPr sz="1600">
              <a:solidFill>
                <a:schemeClr val="dk1"/>
              </a:solidFill>
              <a:latin typeface="Arial"/>
              <a:ea typeface="Arial"/>
              <a:cs typeface="Arial"/>
              <a:sym typeface="Arial"/>
            </a:endParaRPr>
          </a:p>
        </p:txBody>
      </p:sp>
      <p:sp>
        <p:nvSpPr>
          <p:cNvPr id="293" name="Google Shape;293;g27459d5318c_0_0"/>
          <p:cNvSpPr txBox="1"/>
          <p:nvPr/>
        </p:nvSpPr>
        <p:spPr>
          <a:xfrm>
            <a:off x="838200" y="1871050"/>
            <a:ext cx="6915300" cy="4202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200">
                <a:solidFill>
                  <a:schemeClr val="dk1"/>
                </a:solidFill>
              </a:rPr>
              <a:t>CONFIDENTIAL RESOURCES</a:t>
            </a:r>
            <a:endParaRPr sz="2200"/>
          </a:p>
          <a:p>
            <a:pPr indent="-298450" lvl="0" marL="285750" marR="0" rtl="0" algn="l">
              <a:spcBef>
                <a:spcPts val="0"/>
              </a:spcBef>
              <a:spcAft>
                <a:spcPts val="0"/>
              </a:spcAft>
              <a:buClr>
                <a:schemeClr val="dk1"/>
              </a:buClr>
              <a:buSzPts val="2200"/>
              <a:buChar char="•"/>
            </a:pPr>
            <a:r>
              <a:rPr i="0" lang="en-US" sz="2200">
                <a:solidFill>
                  <a:schemeClr val="dk1"/>
                </a:solidFill>
              </a:rPr>
              <a:t>The Mines Counseling Center</a:t>
            </a:r>
            <a:endParaRPr i="0" sz="2200">
              <a:solidFill>
                <a:schemeClr val="dk1"/>
              </a:solidFill>
            </a:endParaRPr>
          </a:p>
          <a:p>
            <a:pPr indent="-298450" lvl="0" marL="285750" marR="0" rtl="0" algn="l">
              <a:spcBef>
                <a:spcPts val="0"/>
              </a:spcBef>
              <a:spcAft>
                <a:spcPts val="0"/>
              </a:spcAft>
              <a:buClr>
                <a:schemeClr val="dk1"/>
              </a:buClr>
              <a:buSzPts val="2200"/>
              <a:buChar char="•"/>
            </a:pPr>
            <a:r>
              <a:rPr lang="en-US" sz="2200">
                <a:solidFill>
                  <a:schemeClr val="dk1"/>
                </a:solidFill>
              </a:rPr>
              <a:t>Student Health</a:t>
            </a:r>
            <a:r>
              <a:rPr i="0" lang="en-US" sz="2200">
                <a:solidFill>
                  <a:schemeClr val="dk1"/>
                </a:solidFill>
              </a:rPr>
              <a:t> </a:t>
            </a:r>
            <a:endParaRPr sz="2200"/>
          </a:p>
          <a:p>
            <a:pPr indent="-298450" lvl="0" marL="285750" marR="0" rtl="0" algn="l">
              <a:spcBef>
                <a:spcPts val="0"/>
              </a:spcBef>
              <a:spcAft>
                <a:spcPts val="0"/>
              </a:spcAft>
              <a:buClr>
                <a:schemeClr val="dk1"/>
              </a:buClr>
              <a:buSzPts val="2200"/>
              <a:buChar char="•"/>
            </a:pPr>
            <a:r>
              <a:rPr lang="en-US" sz="2200">
                <a:solidFill>
                  <a:schemeClr val="dk1"/>
                </a:solidFill>
              </a:rPr>
              <a:t>St. Anthony Hospital</a:t>
            </a:r>
            <a:endParaRPr sz="2200"/>
          </a:p>
          <a:p>
            <a:pPr indent="-298450" lvl="0" marL="285750" marR="0" rtl="0" algn="l">
              <a:spcBef>
                <a:spcPts val="0"/>
              </a:spcBef>
              <a:spcAft>
                <a:spcPts val="0"/>
              </a:spcAft>
              <a:buClr>
                <a:schemeClr val="dk1"/>
              </a:buClr>
              <a:buSzPts val="2200"/>
              <a:buChar char="•"/>
            </a:pPr>
            <a:r>
              <a:rPr lang="en-US" sz="2200">
                <a:solidFill>
                  <a:schemeClr val="dk1"/>
                </a:solidFill>
              </a:rPr>
              <a:t>Porchlight Family Justice Center</a:t>
            </a:r>
            <a:endParaRPr sz="2200">
              <a:solidFill>
                <a:schemeClr val="dk1"/>
              </a:solidFill>
            </a:endParaRPr>
          </a:p>
          <a:p>
            <a:pPr indent="-298450" lvl="0" marL="285750" marR="0" rtl="0" algn="l">
              <a:spcBef>
                <a:spcPts val="0"/>
              </a:spcBef>
              <a:spcAft>
                <a:spcPts val="0"/>
              </a:spcAft>
              <a:buClr>
                <a:schemeClr val="dk1"/>
              </a:buClr>
              <a:buSzPts val="2200"/>
              <a:buChar char="•"/>
            </a:pPr>
            <a:r>
              <a:rPr lang="en-US" sz="2200">
                <a:solidFill>
                  <a:schemeClr val="dk1"/>
                </a:solidFill>
              </a:rPr>
              <a:t>SHAPE (Sareen Lambright Dale and Dr. Jen Davis)</a:t>
            </a:r>
            <a:endParaRPr sz="2200"/>
          </a:p>
          <a:p>
            <a:pPr indent="0" lvl="0" marL="0" marR="0" rtl="0" algn="l">
              <a:spcBef>
                <a:spcPts val="0"/>
              </a:spcBef>
              <a:spcAft>
                <a:spcPts val="0"/>
              </a:spcAft>
              <a:buNone/>
            </a:pPr>
            <a:r>
              <a:t/>
            </a:r>
            <a:endParaRPr sz="900">
              <a:solidFill>
                <a:schemeClr val="dk1"/>
              </a:solidFill>
            </a:endParaRPr>
          </a:p>
          <a:p>
            <a:pPr indent="0" lvl="0" marL="0" marR="0" rtl="0" algn="l">
              <a:spcBef>
                <a:spcPts val="0"/>
              </a:spcBef>
              <a:spcAft>
                <a:spcPts val="0"/>
              </a:spcAft>
              <a:buNone/>
            </a:pPr>
            <a:r>
              <a:rPr b="1" lang="en-US" sz="2200">
                <a:solidFill>
                  <a:schemeClr val="dk1"/>
                </a:solidFill>
              </a:rPr>
              <a:t>NON-CONFIDENTIAL &amp; REPORTING RESOURCES</a:t>
            </a:r>
            <a:endParaRPr b="1" sz="2200">
              <a:solidFill>
                <a:schemeClr val="dk1"/>
              </a:solidFill>
            </a:endParaRPr>
          </a:p>
          <a:p>
            <a:pPr indent="-298450" lvl="0" marL="285750" marR="0" rtl="0" algn="l">
              <a:spcBef>
                <a:spcPts val="0"/>
              </a:spcBef>
              <a:spcAft>
                <a:spcPts val="0"/>
              </a:spcAft>
              <a:buClr>
                <a:schemeClr val="dk1"/>
              </a:buClr>
              <a:buSzPts val="2200"/>
              <a:buChar char="•"/>
            </a:pPr>
            <a:r>
              <a:rPr lang="en-US" sz="2200">
                <a:solidFill>
                  <a:schemeClr val="dk1"/>
                </a:solidFill>
              </a:rPr>
              <a:t>Office for Institutional Equity (Kristin &amp; Carole)</a:t>
            </a:r>
            <a:endParaRPr sz="2200"/>
          </a:p>
          <a:p>
            <a:pPr indent="-298450" lvl="0" marL="285750" marR="0" rtl="0" algn="l">
              <a:spcBef>
                <a:spcPts val="0"/>
              </a:spcBef>
              <a:spcAft>
                <a:spcPts val="0"/>
              </a:spcAft>
              <a:buClr>
                <a:schemeClr val="dk1"/>
              </a:buClr>
              <a:buSzPts val="2200"/>
              <a:buChar char="•"/>
            </a:pPr>
            <a:r>
              <a:rPr lang="en-US" sz="2200">
                <a:solidFill>
                  <a:schemeClr val="dk1"/>
                </a:solidFill>
              </a:rPr>
              <a:t>Dean of Students Office/Community Standards                                                                                            </a:t>
            </a:r>
            <a:endParaRPr sz="2200"/>
          </a:p>
          <a:p>
            <a:pPr indent="-298450" lvl="0" marL="285750" marR="0" rtl="0" algn="l">
              <a:spcBef>
                <a:spcPts val="0"/>
              </a:spcBef>
              <a:spcAft>
                <a:spcPts val="0"/>
              </a:spcAft>
              <a:buClr>
                <a:schemeClr val="dk1"/>
              </a:buClr>
              <a:buSzPts val="2200"/>
              <a:buChar char="•"/>
            </a:pPr>
            <a:r>
              <a:rPr lang="en-US" sz="2200">
                <a:solidFill>
                  <a:schemeClr val="dk1"/>
                </a:solidFill>
              </a:rPr>
              <a:t>Human Resources</a:t>
            </a:r>
            <a:endParaRPr sz="2200"/>
          </a:p>
          <a:p>
            <a:pPr indent="-298450" lvl="0" marL="285750" marR="0" rtl="0" algn="l">
              <a:spcBef>
                <a:spcPts val="0"/>
              </a:spcBef>
              <a:spcAft>
                <a:spcPts val="0"/>
              </a:spcAft>
              <a:buClr>
                <a:schemeClr val="dk1"/>
              </a:buClr>
              <a:buSzPts val="2200"/>
              <a:buChar char="•"/>
            </a:pPr>
            <a:r>
              <a:rPr lang="en-US" sz="2200">
                <a:solidFill>
                  <a:schemeClr val="dk1"/>
                </a:solidFill>
              </a:rPr>
              <a:t>Public Safety – Mines Police</a:t>
            </a:r>
            <a:endParaRPr sz="2200">
              <a:solidFill>
                <a:schemeClr val="dk1"/>
              </a:solidFill>
            </a:endParaRPr>
          </a:p>
          <a:p>
            <a:pPr indent="-298450" lvl="0" marL="285750" marR="0" rtl="0" algn="l">
              <a:spcBef>
                <a:spcPts val="0"/>
              </a:spcBef>
              <a:spcAft>
                <a:spcPts val="0"/>
              </a:spcAft>
              <a:buClr>
                <a:schemeClr val="dk1"/>
              </a:buClr>
              <a:buSzPts val="2200"/>
              <a:buChar char="•"/>
            </a:pPr>
            <a:r>
              <a:rPr lang="en-US" sz="2200">
                <a:solidFill>
                  <a:schemeClr val="dk1"/>
                </a:solidFill>
              </a:rPr>
              <a:t>Student Outreach and Support</a:t>
            </a:r>
            <a:endParaRPr sz="2200">
              <a:solidFill>
                <a:schemeClr val="dk1"/>
              </a:solidFill>
            </a:endParaRPr>
          </a:p>
        </p:txBody>
      </p:sp>
      <p:pic>
        <p:nvPicPr>
          <p:cNvPr id="294" name="Google Shape;294;g27459d5318c_0_0"/>
          <p:cNvPicPr preferRelativeResize="0"/>
          <p:nvPr/>
        </p:nvPicPr>
        <p:blipFill rotWithShape="1">
          <a:blip r:embed="rId4">
            <a:alphaModFix/>
          </a:blip>
          <a:srcRect b="0" l="0" r="0" t="0"/>
          <a:stretch/>
        </p:blipFill>
        <p:spPr>
          <a:xfrm>
            <a:off x="9549404" y="463613"/>
            <a:ext cx="1804401" cy="1804401"/>
          </a:xfrm>
          <a:prstGeom prst="rect">
            <a:avLst/>
          </a:prstGeom>
          <a:noFill/>
          <a:ln>
            <a:noFill/>
          </a:ln>
        </p:spPr>
      </p:pic>
      <p:pic>
        <p:nvPicPr>
          <p:cNvPr id="295" name="Google Shape;295;g27459d5318c_0_0"/>
          <p:cNvPicPr preferRelativeResize="0"/>
          <p:nvPr/>
        </p:nvPicPr>
        <p:blipFill>
          <a:blip r:embed="rId5">
            <a:alphaModFix/>
          </a:blip>
          <a:stretch>
            <a:fillRect/>
          </a:stretch>
        </p:blipFill>
        <p:spPr>
          <a:xfrm>
            <a:off x="-28117" y="6353475"/>
            <a:ext cx="12248220" cy="446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2"/>
          <p:cNvSpPr txBox="1"/>
          <p:nvPr/>
        </p:nvSpPr>
        <p:spPr>
          <a:xfrm>
            <a:off x="741300" y="662363"/>
            <a:ext cx="9136230"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Arial"/>
                <a:ea typeface="Arial"/>
                <a:cs typeface="Arial"/>
                <a:sym typeface="Arial"/>
              </a:rPr>
              <a:t>Being an Oredigger means </a:t>
            </a:r>
            <a:endParaRPr/>
          </a:p>
          <a:p>
            <a:pPr indent="0" lvl="0" marL="0" marR="0" rtl="0" algn="l">
              <a:spcBef>
                <a:spcPts val="0"/>
              </a:spcBef>
              <a:spcAft>
                <a:spcPts val="0"/>
              </a:spcAft>
              <a:buNone/>
            </a:pPr>
            <a:r>
              <a:rPr b="1" lang="en-US" sz="4400">
                <a:solidFill>
                  <a:schemeClr val="lt1"/>
                </a:solidFill>
                <a:latin typeface="Arial"/>
                <a:ea typeface="Arial"/>
                <a:cs typeface="Arial"/>
                <a:sym typeface="Arial"/>
              </a:rPr>
              <a:t>we watch out for each other. </a:t>
            </a:r>
            <a:endParaRPr b="1" sz="4400">
              <a:solidFill>
                <a:schemeClr val="dk1"/>
              </a:solidFill>
              <a:latin typeface="Arial"/>
              <a:ea typeface="Arial"/>
              <a:cs typeface="Arial"/>
              <a:sym typeface="Arial"/>
            </a:endParaRPr>
          </a:p>
        </p:txBody>
      </p:sp>
      <p:sp>
        <p:nvSpPr>
          <p:cNvPr id="302" name="Google Shape;302;p22"/>
          <p:cNvSpPr txBox="1"/>
          <p:nvPr/>
        </p:nvSpPr>
        <p:spPr>
          <a:xfrm>
            <a:off x="938723" y="2422111"/>
            <a:ext cx="11154954" cy="2800767"/>
          </a:xfrm>
          <a:prstGeom prst="rect">
            <a:avLst/>
          </a:prstGeom>
          <a:no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chemeClr val="lt1"/>
              </a:buClr>
              <a:buSzPts val="4400"/>
              <a:buFont typeface="Montserrat Medium"/>
              <a:buAutoNum type="arabicParenR"/>
            </a:pPr>
            <a:r>
              <a:rPr lang="en-US" sz="4400">
                <a:solidFill>
                  <a:schemeClr val="lt1"/>
                </a:solidFill>
                <a:latin typeface="Montserrat Medium"/>
                <a:ea typeface="Montserrat Medium"/>
                <a:cs typeface="Montserrat Medium"/>
                <a:sym typeface="Montserrat Medium"/>
              </a:rPr>
              <a:t>Recognize that the situation is harmful, or that someone needs help or support.</a:t>
            </a:r>
            <a:endParaRPr/>
          </a:p>
          <a:p>
            <a:pPr indent="-514350" lvl="0" marL="514350" marR="0" rtl="0" algn="l">
              <a:spcBef>
                <a:spcPts val="0"/>
              </a:spcBef>
              <a:spcAft>
                <a:spcPts val="0"/>
              </a:spcAft>
              <a:buClr>
                <a:schemeClr val="lt1"/>
              </a:buClr>
              <a:buSzPts val="4400"/>
              <a:buFont typeface="Montserrat Medium"/>
              <a:buAutoNum type="arabicParenR"/>
            </a:pPr>
            <a:r>
              <a:rPr lang="en-US" sz="4400">
                <a:solidFill>
                  <a:schemeClr val="lt1"/>
                </a:solidFill>
                <a:latin typeface="Montserrat Medium"/>
                <a:ea typeface="Montserrat Medium"/>
                <a:cs typeface="Montserrat Medium"/>
                <a:sym typeface="Montserrat Medium"/>
              </a:rPr>
              <a:t>Step-in in a way that feels comfortable to you.</a:t>
            </a:r>
            <a:endParaRPr/>
          </a:p>
          <a:p>
            <a:pPr indent="-514350" lvl="0" marL="514350" marR="0" rtl="0" algn="l">
              <a:spcBef>
                <a:spcPts val="0"/>
              </a:spcBef>
              <a:spcAft>
                <a:spcPts val="0"/>
              </a:spcAft>
              <a:buClr>
                <a:schemeClr val="lt1"/>
              </a:buClr>
              <a:buSzPts val="4400"/>
              <a:buFont typeface="Montserrat Medium"/>
              <a:buAutoNum type="arabicParenR"/>
            </a:pPr>
            <a:r>
              <a:rPr lang="en-US" sz="4400">
                <a:solidFill>
                  <a:schemeClr val="lt1"/>
                </a:solidFill>
                <a:latin typeface="Montserrat Medium"/>
                <a:ea typeface="Montserrat Medium"/>
                <a:cs typeface="Montserrat Medium"/>
                <a:sym typeface="Montserrat Medium"/>
              </a:rPr>
              <a:t>Ask others to help.</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23"/>
          <p:cNvPicPr preferRelativeResize="0"/>
          <p:nvPr/>
        </p:nvPicPr>
        <p:blipFill rotWithShape="1">
          <a:blip r:embed="rId3">
            <a:alphaModFix/>
          </a:blip>
          <a:srcRect b="0" l="0" r="0" t="0"/>
          <a:stretch/>
        </p:blipFill>
        <p:spPr>
          <a:xfrm>
            <a:off x="1053605" y="0"/>
            <a:ext cx="4848820" cy="6858000"/>
          </a:xfrm>
          <a:prstGeom prst="rect">
            <a:avLst/>
          </a:prstGeom>
          <a:noFill/>
          <a:ln>
            <a:noFill/>
          </a:ln>
        </p:spPr>
      </p:pic>
      <p:sp>
        <p:nvSpPr>
          <p:cNvPr id="309" name="Google Shape;309;p23"/>
          <p:cNvSpPr txBox="1"/>
          <p:nvPr/>
        </p:nvSpPr>
        <p:spPr>
          <a:xfrm>
            <a:off x="6424659" y="2705713"/>
            <a:ext cx="5447100" cy="144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lt1"/>
                </a:solidFill>
                <a:latin typeface="Arial"/>
                <a:ea typeface="Arial"/>
                <a:cs typeface="Arial"/>
                <a:sym typeface="Arial"/>
              </a:rPr>
              <a:t>🡨 </a:t>
            </a:r>
            <a:r>
              <a:rPr lang="en-US" sz="4400">
                <a:solidFill>
                  <a:schemeClr val="lt1"/>
                </a:solidFill>
              </a:rPr>
              <a:t>Active Bystander Option</a:t>
            </a:r>
            <a:r>
              <a:rPr lang="en-US" sz="4400">
                <a:solidFill>
                  <a:schemeClr val="lt1"/>
                </a:solidFill>
                <a:latin typeface="Arial"/>
                <a:ea typeface="Arial"/>
                <a:cs typeface="Arial"/>
                <a:sym typeface="Arial"/>
              </a:rPr>
              <a:t>s</a:t>
            </a:r>
            <a:endParaRPr sz="4400">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5"/>
          <p:cNvSpPr txBox="1"/>
          <p:nvPr/>
        </p:nvSpPr>
        <p:spPr>
          <a:xfrm>
            <a:off x="1109596" y="197350"/>
            <a:ext cx="81519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ED5DD"/>
              </a:buClr>
              <a:buSzPts val="2800"/>
              <a:buFont typeface="Montserrat Medium"/>
              <a:buNone/>
            </a:pPr>
            <a:r>
              <a:rPr lang="en-US" sz="2800">
                <a:solidFill>
                  <a:srgbClr val="CED5DD"/>
                </a:solidFill>
                <a:latin typeface="Montserrat Medium"/>
                <a:ea typeface="Montserrat Medium"/>
                <a:cs typeface="Montserrat Medium"/>
                <a:sym typeface="Montserrat Medium"/>
              </a:rPr>
              <a:t>Learn about consent in two minutes</a:t>
            </a:r>
            <a:endParaRPr/>
          </a:p>
        </p:txBody>
      </p:sp>
      <p:sp>
        <p:nvSpPr>
          <p:cNvPr id="316" name="Google Shape;316;p25"/>
          <p:cNvSpPr txBox="1"/>
          <p:nvPr/>
        </p:nvSpPr>
        <p:spPr>
          <a:xfrm>
            <a:off x="6342759" y="6461325"/>
            <a:ext cx="54954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rgbClr val="92A2BD"/>
                </a:solidFill>
                <a:latin typeface="Montserrat Medium"/>
                <a:ea typeface="Montserrat Medium"/>
                <a:cs typeface="Montserrat Medium"/>
                <a:sym typeface="Montserrat Medium"/>
              </a:rPr>
              <a:t>https://youtu.be/laMtr-rUEmY</a:t>
            </a:r>
            <a:endParaRPr sz="1300"/>
          </a:p>
        </p:txBody>
      </p:sp>
      <p:pic>
        <p:nvPicPr>
          <p:cNvPr descr="Can two-minutes and a smart phone change the way you (or your students) think about consent? This video, originally created as part of CampusClarity's award-winning online training program Think About It, teaches the concept of consent by considering a series of realistic scenarios in an approachable manner.&#10;&#10;To learn more about CampusClarity, Think About It, and Talk About It, check out the following links, or follow us on Facebook and Twitter:&#10;https://www.campusclarity.com/&#10;http://blog.campusclarity.com/&#10;http://www.usfca.edu/hps/think-about-it/talk/&#10;https://www.facebook.com/campus.clarity&#10;https://twitter.com/CampusClarity" id="317" name="Google Shape;317;p25" title="2 Minutes Will Change the Way You Think About Consent">
            <a:hlinkClick r:id="rId3"/>
          </p:cNvPr>
          <p:cNvPicPr preferRelativeResize="0"/>
          <p:nvPr/>
        </p:nvPicPr>
        <p:blipFill>
          <a:blip r:embed="rId4">
            <a:alphaModFix/>
          </a:blip>
          <a:stretch>
            <a:fillRect/>
          </a:stretch>
        </p:blipFill>
        <p:spPr>
          <a:xfrm>
            <a:off x="1229984" y="720550"/>
            <a:ext cx="10254529" cy="5768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4"/>
          <p:cNvSpPr txBox="1"/>
          <p:nvPr/>
        </p:nvSpPr>
        <p:spPr>
          <a:xfrm>
            <a:off x="428446" y="599574"/>
            <a:ext cx="1106575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lt1"/>
                </a:solidFill>
                <a:latin typeface="Arial"/>
                <a:ea typeface="Arial"/>
                <a:cs typeface="Arial"/>
                <a:sym typeface="Arial"/>
              </a:rPr>
              <a:t>Consent at Mines</a:t>
            </a:r>
            <a:endParaRPr/>
          </a:p>
          <a:p>
            <a:pPr indent="0" lvl="0" marL="0" marR="0" rtl="0" algn="l">
              <a:spcBef>
                <a:spcPts val="0"/>
              </a:spcBef>
              <a:spcAft>
                <a:spcPts val="0"/>
              </a:spcAft>
              <a:buNone/>
            </a:pPr>
            <a:r>
              <a:t/>
            </a:r>
            <a:endParaRPr b="1" sz="4800">
              <a:solidFill>
                <a:schemeClr val="dk1"/>
              </a:solidFill>
              <a:latin typeface="Calibri"/>
              <a:ea typeface="Calibri"/>
              <a:cs typeface="Calibri"/>
              <a:sym typeface="Calibri"/>
            </a:endParaRPr>
          </a:p>
        </p:txBody>
      </p:sp>
      <p:sp>
        <p:nvSpPr>
          <p:cNvPr id="324" name="Google Shape;324;p24"/>
          <p:cNvSpPr txBox="1"/>
          <p:nvPr/>
        </p:nvSpPr>
        <p:spPr>
          <a:xfrm>
            <a:off x="428446" y="1919200"/>
            <a:ext cx="11418325"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Affirmative, knowing, mutual, unambiguous, ongoing, and voluntary agreement through word or action to engage in specific sexual activity throughout a sexual encounter. </a:t>
            </a:r>
            <a:endParaRPr sz="1800">
              <a:solidFill>
                <a:schemeClr val="lt1"/>
              </a:solidFill>
              <a:latin typeface="Arial"/>
              <a:ea typeface="Arial"/>
              <a:cs typeface="Arial"/>
              <a:sym typeface="Arial"/>
            </a:endParaRPr>
          </a:p>
          <a:p>
            <a:pPr indent="0" lvl="0" marL="0" marR="0" rtl="0" algn="l">
              <a:spcBef>
                <a:spcPts val="0"/>
              </a:spcBef>
              <a:spcAft>
                <a:spcPts val="0"/>
              </a:spcAft>
              <a:buNone/>
            </a:pPr>
            <a:r>
              <a:rPr lang="en-US" sz="3200">
                <a:solidFill>
                  <a:schemeClr val="lt1"/>
                </a:solidFill>
                <a:latin typeface="Arial"/>
                <a:ea typeface="Arial"/>
                <a:cs typeface="Arial"/>
                <a:sym typeface="Arial"/>
              </a:rPr>
              <a:t>Consent cannot be inferred by a current or previous relationship. </a:t>
            </a:r>
            <a:endParaRPr sz="1800">
              <a:solidFill>
                <a:schemeClr val="lt1"/>
              </a:solidFill>
              <a:latin typeface="Arial"/>
              <a:ea typeface="Arial"/>
              <a:cs typeface="Arial"/>
              <a:sym typeface="Arial"/>
            </a:endParaRPr>
          </a:p>
          <a:p>
            <a:pPr indent="0" lvl="0" marL="0" marR="0" rtl="0" algn="l">
              <a:spcBef>
                <a:spcPts val="0"/>
              </a:spcBef>
              <a:spcAft>
                <a:spcPts val="0"/>
              </a:spcAft>
              <a:buNone/>
            </a:pPr>
            <a:r>
              <a:rPr lang="en-US" sz="3200">
                <a:solidFill>
                  <a:schemeClr val="lt1"/>
                </a:solidFill>
                <a:latin typeface="Arial"/>
                <a:ea typeface="Arial"/>
                <a:cs typeface="Arial"/>
                <a:sym typeface="Arial"/>
              </a:rPr>
              <a:t>Consent can be withdrawn at any time. </a:t>
            </a:r>
            <a:endParaRPr sz="1800">
              <a:solidFill>
                <a:schemeClr val="lt1"/>
              </a:solidFill>
              <a:latin typeface="Arial"/>
              <a:ea typeface="Arial"/>
              <a:cs typeface="Arial"/>
              <a:sym typeface="Arial"/>
            </a:endParaRPr>
          </a:p>
          <a:p>
            <a:pPr indent="0" lvl="0" marL="0" marR="0" rtl="0" algn="l">
              <a:spcBef>
                <a:spcPts val="0"/>
              </a:spcBef>
              <a:spcAft>
                <a:spcPts val="0"/>
              </a:spcAft>
              <a:buNone/>
            </a:pPr>
            <a:r>
              <a:rPr lang="en-US" sz="3200">
                <a:solidFill>
                  <a:schemeClr val="lt1"/>
                </a:solidFill>
                <a:latin typeface="Arial"/>
                <a:ea typeface="Arial"/>
                <a:cs typeface="Arial"/>
                <a:sym typeface="Arial"/>
              </a:rPr>
              <a:t>Consent cannot be obtained by fear, threat, Coercion, intimidation, and/or Force or from someone who is Incapacitated. </a:t>
            </a:r>
            <a:endParaRPr sz="1800">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descr="A sign on a rock&#10;&#10;Description automatically generated" id="330" name="Google Shape;330;p27"/>
          <p:cNvPicPr preferRelativeResize="0"/>
          <p:nvPr/>
        </p:nvPicPr>
        <p:blipFill rotWithShape="1">
          <a:blip r:embed="rId3">
            <a:alphaModFix/>
          </a:blip>
          <a:srcRect b="11317" l="38673" r="-2" t="0"/>
          <a:stretch/>
        </p:blipFill>
        <p:spPr>
          <a:xfrm>
            <a:off x="5130799" y="-1"/>
            <a:ext cx="7196667" cy="6857999"/>
          </a:xfrm>
          <a:prstGeom prst="rect">
            <a:avLst/>
          </a:prstGeom>
          <a:noFill/>
          <a:ln>
            <a:noFill/>
          </a:ln>
        </p:spPr>
      </p:pic>
      <p:sp>
        <p:nvSpPr>
          <p:cNvPr id="331" name="Google Shape;331;p27"/>
          <p:cNvSpPr txBox="1"/>
          <p:nvPr/>
        </p:nvSpPr>
        <p:spPr>
          <a:xfrm>
            <a:off x="389467" y="383459"/>
            <a:ext cx="4538132" cy="618449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US" sz="4000">
                <a:solidFill>
                  <a:srgbClr val="CED5DD"/>
                </a:solidFill>
                <a:latin typeface="Arial"/>
                <a:ea typeface="Arial"/>
                <a:cs typeface="Arial"/>
                <a:sym typeface="Arial"/>
              </a:rPr>
              <a:t>Ongoing Doses of Prevention Training for Orediggers</a:t>
            </a:r>
            <a:endParaRPr/>
          </a:p>
          <a:p>
            <a:pPr indent="-457200" lvl="0" marL="457200" marR="0" rtl="0" algn="l">
              <a:lnSpc>
                <a:spcPct val="90000"/>
              </a:lnSpc>
              <a:spcBef>
                <a:spcPts val="1200"/>
              </a:spcBef>
              <a:spcAft>
                <a:spcPts val="0"/>
              </a:spcAft>
              <a:buClr>
                <a:schemeClr val="lt1"/>
              </a:buClr>
              <a:buSzPts val="3000"/>
              <a:buFont typeface="Arial"/>
              <a:buChar char="•"/>
            </a:pPr>
            <a:r>
              <a:rPr i="1" lang="en-US" sz="3000">
                <a:solidFill>
                  <a:schemeClr val="lt1"/>
                </a:solidFill>
                <a:latin typeface="Arial"/>
                <a:ea typeface="Arial"/>
                <a:cs typeface="Arial"/>
                <a:sym typeface="Arial"/>
              </a:rPr>
              <a:t>Sexual Assault Prevention for Undergraduates</a:t>
            </a:r>
            <a:endParaRPr/>
          </a:p>
          <a:p>
            <a:pPr indent="-457200" lvl="0" marL="457200" marR="0" rtl="0" algn="l">
              <a:lnSpc>
                <a:spcPct val="90000"/>
              </a:lnSpc>
              <a:spcBef>
                <a:spcPts val="600"/>
              </a:spcBef>
              <a:spcAft>
                <a:spcPts val="0"/>
              </a:spcAft>
              <a:buClr>
                <a:schemeClr val="lt1"/>
              </a:buClr>
              <a:buSzPts val="3000"/>
              <a:buFont typeface="Arial"/>
              <a:buChar char="•"/>
            </a:pPr>
            <a:r>
              <a:rPr i="1" lang="en-US" sz="3000">
                <a:solidFill>
                  <a:schemeClr val="lt1"/>
                </a:solidFill>
                <a:latin typeface="Arial"/>
                <a:ea typeface="Arial"/>
                <a:cs typeface="Arial"/>
                <a:sym typeface="Arial"/>
              </a:rPr>
              <a:t>Title IX Essentials for International Students</a:t>
            </a:r>
            <a:endParaRPr/>
          </a:p>
          <a:p>
            <a:pPr indent="-457200" lvl="0" marL="457200" marR="0" rtl="0" algn="l">
              <a:lnSpc>
                <a:spcPct val="90000"/>
              </a:lnSpc>
              <a:spcBef>
                <a:spcPts val="600"/>
              </a:spcBef>
              <a:spcAft>
                <a:spcPts val="0"/>
              </a:spcAft>
              <a:buClr>
                <a:schemeClr val="lt1"/>
              </a:buClr>
              <a:buSzPts val="3000"/>
              <a:buFont typeface="Arial"/>
              <a:buChar char="•"/>
            </a:pPr>
            <a:r>
              <a:rPr i="1" lang="en-US" sz="3000">
                <a:solidFill>
                  <a:schemeClr val="lt1"/>
                </a:solidFill>
                <a:latin typeface="Arial"/>
                <a:ea typeface="Arial"/>
                <a:cs typeface="Arial"/>
                <a:sym typeface="Arial"/>
              </a:rPr>
              <a:t>AlcoholEdu</a:t>
            </a:r>
            <a:endParaRPr/>
          </a:p>
          <a:p>
            <a:pPr indent="-457200" lvl="0" marL="457200" marR="0" rtl="0" algn="l">
              <a:lnSpc>
                <a:spcPct val="90000"/>
              </a:lnSpc>
              <a:spcBef>
                <a:spcPts val="600"/>
              </a:spcBef>
              <a:spcAft>
                <a:spcPts val="0"/>
              </a:spcAft>
              <a:buClr>
                <a:schemeClr val="lt1"/>
              </a:buClr>
              <a:buSzPts val="3000"/>
              <a:buFont typeface="Arial"/>
              <a:buChar char="•"/>
            </a:pPr>
            <a:r>
              <a:rPr i="1" lang="en-US" sz="3000">
                <a:solidFill>
                  <a:schemeClr val="lt1"/>
                </a:solidFill>
                <a:latin typeface="Arial"/>
                <a:ea typeface="Arial"/>
                <a:cs typeface="Arial"/>
                <a:sym typeface="Arial"/>
              </a:rPr>
              <a:t>CSM101!</a:t>
            </a:r>
            <a:endParaRPr/>
          </a:p>
          <a:p>
            <a:pPr indent="0" lvl="0" marL="0" marR="0" rtl="0" algn="l">
              <a:lnSpc>
                <a:spcPct val="90000"/>
              </a:lnSpc>
              <a:spcBef>
                <a:spcPts val="600"/>
              </a:spcBef>
              <a:spcAft>
                <a:spcPts val="0"/>
              </a:spcAft>
              <a:buNone/>
            </a:pPr>
            <a:r>
              <a:t/>
            </a:r>
            <a:endParaRPr sz="3600">
              <a:solidFill>
                <a:srgbClr val="CED5DD"/>
              </a:solidFill>
              <a:latin typeface="Arial"/>
              <a:ea typeface="Arial"/>
              <a:cs typeface="Arial"/>
              <a:sym typeface="Arial"/>
            </a:endParaRPr>
          </a:p>
        </p:txBody>
      </p:sp>
      <p:pic>
        <p:nvPicPr>
          <p:cNvPr id="332" name="Google Shape;332;p27"/>
          <p:cNvPicPr preferRelativeResize="0"/>
          <p:nvPr/>
        </p:nvPicPr>
        <p:blipFill rotWithShape="1">
          <a:blip r:embed="rId4">
            <a:alphaModFix/>
          </a:blip>
          <a:srcRect b="0" l="15999" r="15999" t="0"/>
          <a:stretch/>
        </p:blipFill>
        <p:spPr>
          <a:xfrm>
            <a:off x="5146839" y="-201090"/>
            <a:ext cx="7191433" cy="7048522"/>
          </a:xfrm>
          <a:prstGeom prst="rect">
            <a:avLst/>
          </a:prstGeom>
          <a:noFill/>
          <a:ln>
            <a:noFill/>
          </a:ln>
        </p:spPr>
      </p:pic>
      <p:pic>
        <p:nvPicPr>
          <p:cNvPr id="333" name="Google Shape;333;p27"/>
          <p:cNvPicPr preferRelativeResize="0"/>
          <p:nvPr/>
        </p:nvPicPr>
        <p:blipFill rotWithShape="1">
          <a:blip r:embed="rId5">
            <a:alphaModFix/>
          </a:blip>
          <a:srcRect b="0" l="0" r="0" t="0"/>
          <a:stretch/>
        </p:blipFill>
        <p:spPr>
          <a:xfrm>
            <a:off x="4118334" y="2895598"/>
            <a:ext cx="5705475" cy="1066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8"/>
          <p:cNvSpPr txBox="1"/>
          <p:nvPr/>
        </p:nvSpPr>
        <p:spPr>
          <a:xfrm>
            <a:off x="489284" y="370510"/>
            <a:ext cx="1206835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400">
                <a:solidFill>
                  <a:schemeClr val="lt1"/>
                </a:solidFill>
                <a:latin typeface="Calibri"/>
                <a:ea typeface="Calibri"/>
                <a:cs typeface="Calibri"/>
                <a:sym typeface="Calibri"/>
              </a:rPr>
              <a:t>Contact</a:t>
            </a:r>
            <a:endParaRPr b="1" sz="1800">
              <a:solidFill>
                <a:schemeClr val="lt1"/>
              </a:solidFill>
              <a:latin typeface="Calibri"/>
              <a:ea typeface="Calibri"/>
              <a:cs typeface="Calibri"/>
              <a:sym typeface="Calibri"/>
            </a:endParaRPr>
          </a:p>
        </p:txBody>
      </p:sp>
      <p:sp>
        <p:nvSpPr>
          <p:cNvPr id="340" name="Google Shape;340;p28"/>
          <p:cNvSpPr txBox="1"/>
          <p:nvPr/>
        </p:nvSpPr>
        <p:spPr>
          <a:xfrm>
            <a:off x="489284" y="1472818"/>
            <a:ext cx="11213432" cy="37240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800">
              <a:solidFill>
                <a:schemeClr val="lt1"/>
              </a:solidFill>
              <a:latin typeface="Montserrat Medium"/>
              <a:ea typeface="Montserrat Medium"/>
              <a:cs typeface="Montserrat Medium"/>
              <a:sym typeface="Montserrat Medium"/>
            </a:endParaRPr>
          </a:p>
          <a:p>
            <a:pPr indent="0" lvl="0" marL="0" marR="0" rtl="0" algn="l">
              <a:spcBef>
                <a:spcPts val="0"/>
              </a:spcBef>
              <a:spcAft>
                <a:spcPts val="0"/>
              </a:spcAft>
              <a:buNone/>
            </a:pPr>
            <a:r>
              <a:rPr b="1" lang="en-US" sz="3600">
                <a:solidFill>
                  <a:schemeClr val="lt1"/>
                </a:solidFill>
                <a:latin typeface="Montserrat Medium"/>
                <a:ea typeface="Montserrat Medium"/>
                <a:cs typeface="Montserrat Medium"/>
                <a:sym typeface="Montserrat Medium"/>
              </a:rPr>
              <a:t>Sareen Lambright Dale </a:t>
            </a:r>
            <a:r>
              <a:rPr b="1" lang="en-US" sz="3600" u="sng">
                <a:solidFill>
                  <a:schemeClr val="lt1"/>
                </a:solidFill>
                <a:latin typeface="Montserrat Medium"/>
                <a:ea typeface="Montserrat Medium"/>
                <a:cs typeface="Montserrat Medium"/>
                <a:sym typeface="Montserrat Medium"/>
                <a:hlinkClick r:id="rId3">
                  <a:extLst>
                    <a:ext uri="{A12FA001-AC4F-418D-AE19-62706E023703}">
                      <ahyp:hlinkClr val="tx"/>
                    </a:ext>
                  </a:extLst>
                </a:hlinkClick>
              </a:rPr>
              <a:t>slambrightdale@mines.edu</a:t>
            </a:r>
            <a:r>
              <a:rPr b="1" lang="en-US" sz="3600">
                <a:solidFill>
                  <a:schemeClr val="lt1"/>
                </a:solidFill>
                <a:latin typeface="Montserrat Medium"/>
                <a:ea typeface="Montserrat Medium"/>
                <a:cs typeface="Montserrat Medium"/>
                <a:sym typeface="Montserrat Medium"/>
              </a:rPr>
              <a:t> </a:t>
            </a:r>
            <a:br>
              <a:rPr lang="en-US" sz="3600">
                <a:solidFill>
                  <a:schemeClr val="dk1"/>
                </a:solidFill>
                <a:latin typeface="Montserrat Medium"/>
                <a:ea typeface="Montserrat Medium"/>
                <a:cs typeface="Montserrat Medium"/>
                <a:sym typeface="Montserrat Medium"/>
              </a:rPr>
            </a:br>
            <a:r>
              <a:rPr lang="en-US" sz="3600">
                <a:solidFill>
                  <a:schemeClr val="lt1"/>
                </a:solidFill>
                <a:latin typeface="Montserrat Medium"/>
                <a:ea typeface="Montserrat Medium"/>
                <a:cs typeface="Montserrat Medium"/>
                <a:sym typeface="Montserrat Medium"/>
              </a:rPr>
              <a:t>SHAPE Office Associate Director, and Confidential Resource Advocate</a:t>
            </a:r>
            <a:endParaRPr/>
          </a:p>
          <a:p>
            <a:pPr indent="0" lvl="0" marL="0" marR="0" rtl="0" algn="l">
              <a:spcBef>
                <a:spcPts val="0"/>
              </a:spcBef>
              <a:spcAft>
                <a:spcPts val="0"/>
              </a:spcAft>
              <a:buNone/>
            </a:pPr>
            <a:r>
              <a:t/>
            </a:r>
            <a:endParaRPr sz="3600">
              <a:solidFill>
                <a:schemeClr val="lt1"/>
              </a:solidFill>
              <a:latin typeface="Montserrat Medium"/>
              <a:ea typeface="Montserrat Medium"/>
              <a:cs typeface="Montserrat Medium"/>
              <a:sym typeface="Montserrat Medium"/>
            </a:endParaRPr>
          </a:p>
          <a:p>
            <a:pPr indent="0" lvl="0" marL="0" marR="0" rtl="0" algn="l">
              <a:spcBef>
                <a:spcPts val="0"/>
              </a:spcBef>
              <a:spcAft>
                <a:spcPts val="0"/>
              </a:spcAft>
              <a:buNone/>
            </a:pPr>
            <a:r>
              <a:rPr b="1" lang="en-US" sz="3600">
                <a:solidFill>
                  <a:schemeClr val="lt1"/>
                </a:solidFill>
                <a:latin typeface="Montserrat Medium"/>
                <a:ea typeface="Montserrat Medium"/>
                <a:cs typeface="Montserrat Medium"/>
                <a:sym typeface="Montserrat Medium"/>
              </a:rPr>
              <a:t>General Inbox</a:t>
            </a:r>
            <a:r>
              <a:rPr lang="en-US" sz="3600">
                <a:solidFill>
                  <a:schemeClr val="lt1"/>
                </a:solidFill>
                <a:latin typeface="Montserrat Medium"/>
                <a:ea typeface="Montserrat Medium"/>
                <a:cs typeface="Montserrat Medium"/>
                <a:sym typeface="Montserrat Medium"/>
              </a:rPr>
              <a:t> confidentialresource@mines.edu</a:t>
            </a:r>
            <a:endParaRPr/>
          </a:p>
          <a:p>
            <a:pPr indent="0" lvl="0" marL="0" marR="0" rtl="0" algn="l">
              <a:spcBef>
                <a:spcPts val="0"/>
              </a:spcBef>
              <a:spcAft>
                <a:spcPts val="0"/>
              </a:spcAft>
              <a:buNone/>
            </a:pPr>
            <a:r>
              <a:t/>
            </a:r>
            <a:endParaRPr sz="28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275561815a3_0_3"/>
          <p:cNvSpPr txBox="1"/>
          <p:nvPr>
            <p:ph idx="1" type="subTitle"/>
          </p:nvPr>
        </p:nvSpPr>
        <p:spPr>
          <a:xfrm>
            <a:off x="353550" y="2684000"/>
            <a:ext cx="11484900" cy="2042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None/>
            </a:pPr>
            <a:r>
              <a:rPr b="0" lang="en-US" sz="2800"/>
              <a:t>Sam Ralston (she/hers), Director of Community Standards</a:t>
            </a:r>
            <a:endParaRPr b="0" sz="2800"/>
          </a:p>
          <a:p>
            <a:pPr indent="0" lvl="0" marL="0" rtl="0" algn="l">
              <a:lnSpc>
                <a:spcPct val="90000"/>
              </a:lnSpc>
              <a:spcBef>
                <a:spcPts val="0"/>
              </a:spcBef>
              <a:spcAft>
                <a:spcPts val="0"/>
              </a:spcAft>
              <a:buClr>
                <a:schemeClr val="lt1"/>
              </a:buClr>
              <a:buSzPts val="4000"/>
              <a:buNone/>
            </a:pPr>
            <a:r>
              <a:rPr b="0" lang="en-US" sz="2800"/>
              <a:t>Kimberly Myers (she/hers), Assistant Director of Community Standards</a:t>
            </a:r>
            <a:endParaRPr b="0" sz="2800"/>
          </a:p>
          <a:p>
            <a:pPr indent="0" lvl="0" marL="0" rtl="0" algn="l">
              <a:lnSpc>
                <a:spcPct val="90000"/>
              </a:lnSpc>
              <a:spcBef>
                <a:spcPts val="0"/>
              </a:spcBef>
              <a:spcAft>
                <a:spcPts val="0"/>
              </a:spcAft>
              <a:buClr>
                <a:schemeClr val="lt1"/>
              </a:buClr>
              <a:buSzPts val="4000"/>
              <a:buNone/>
            </a:pPr>
            <a:r>
              <a:rPr b="0" lang="en-US" sz="2800"/>
              <a:t>Dr. Derek Morgan, (he/him), Dean of Students</a:t>
            </a:r>
            <a:endParaRPr b="0" sz="2800"/>
          </a:p>
          <a:p>
            <a:pPr indent="0" lvl="0" marL="0" rtl="0" algn="l">
              <a:lnSpc>
                <a:spcPct val="90000"/>
              </a:lnSpc>
              <a:spcBef>
                <a:spcPts val="0"/>
              </a:spcBef>
              <a:spcAft>
                <a:spcPts val="0"/>
              </a:spcAft>
              <a:buClr>
                <a:schemeClr val="lt1"/>
              </a:buClr>
              <a:buSzPts val="4000"/>
              <a:buNone/>
            </a:pPr>
            <a:r>
              <a:t/>
            </a:r>
            <a:endParaRPr b="0" sz="2800"/>
          </a:p>
          <a:p>
            <a:pPr indent="0" lvl="0" marL="0" rtl="0" algn="l">
              <a:lnSpc>
                <a:spcPct val="90000"/>
              </a:lnSpc>
              <a:spcBef>
                <a:spcPts val="0"/>
              </a:spcBef>
              <a:spcAft>
                <a:spcPts val="0"/>
              </a:spcAft>
              <a:buClr>
                <a:schemeClr val="lt1"/>
              </a:buClr>
              <a:buSzPts val="4000"/>
              <a:buNone/>
            </a:pPr>
            <a:r>
              <a:rPr b="0" lang="en-US" sz="2800"/>
              <a:t>											    </a:t>
            </a:r>
            <a:r>
              <a:rPr b="0" i="1" lang="en-US" sz="2800"/>
              <a:t>and…</a:t>
            </a:r>
            <a:endParaRPr b="0" i="1" sz="2800"/>
          </a:p>
        </p:txBody>
      </p:sp>
      <p:pic>
        <p:nvPicPr>
          <p:cNvPr id="143" name="Google Shape;143;g275561815a3_0_3"/>
          <p:cNvPicPr preferRelativeResize="0"/>
          <p:nvPr/>
        </p:nvPicPr>
        <p:blipFill>
          <a:blip r:embed="rId3">
            <a:alphaModFix/>
          </a:blip>
          <a:stretch>
            <a:fillRect/>
          </a:stretch>
        </p:blipFill>
        <p:spPr>
          <a:xfrm>
            <a:off x="995050" y="0"/>
            <a:ext cx="9988152" cy="2360475"/>
          </a:xfrm>
          <a:prstGeom prst="rect">
            <a:avLst/>
          </a:prstGeom>
          <a:noFill/>
          <a:ln>
            <a:noFill/>
          </a:ln>
        </p:spPr>
      </p:pic>
      <p:pic>
        <p:nvPicPr>
          <p:cNvPr id="144" name="Google Shape;144;g275561815a3_0_3"/>
          <p:cNvPicPr preferRelativeResize="0"/>
          <p:nvPr/>
        </p:nvPicPr>
        <p:blipFill>
          <a:blip r:embed="rId4">
            <a:alphaModFix/>
          </a:blip>
          <a:stretch>
            <a:fillRect/>
          </a:stretch>
        </p:blipFill>
        <p:spPr>
          <a:xfrm>
            <a:off x="7499875" y="4894678"/>
            <a:ext cx="4203700" cy="1268975"/>
          </a:xfrm>
          <a:prstGeom prst="rect">
            <a:avLst/>
          </a:prstGeom>
          <a:noFill/>
          <a:ln>
            <a:noFill/>
          </a:ln>
        </p:spPr>
      </p:pic>
      <p:sp>
        <p:nvSpPr>
          <p:cNvPr id="145" name="Google Shape;145;g275561815a3_0_3"/>
          <p:cNvSpPr/>
          <p:nvPr/>
        </p:nvSpPr>
        <p:spPr>
          <a:xfrm>
            <a:off x="909875" y="4943100"/>
            <a:ext cx="4623900" cy="117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 name="Google Shape;146;g275561815a3_0_3"/>
          <p:cNvPicPr preferRelativeResize="0"/>
          <p:nvPr/>
        </p:nvPicPr>
        <p:blipFill>
          <a:blip r:embed="rId5">
            <a:alphaModFix/>
          </a:blip>
          <a:stretch>
            <a:fillRect/>
          </a:stretch>
        </p:blipFill>
        <p:spPr>
          <a:xfrm>
            <a:off x="790488" y="5049950"/>
            <a:ext cx="4935926" cy="958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4"/>
          <p:cNvSpPr txBox="1"/>
          <p:nvPr>
            <p:ph type="title"/>
          </p:nvPr>
        </p:nvSpPr>
        <p:spPr>
          <a:xfrm>
            <a:off x="450058" y="472281"/>
            <a:ext cx="3932100" cy="1600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u="sng"/>
              <a:t>What We’ll Cover</a:t>
            </a:r>
            <a:endParaRPr/>
          </a:p>
        </p:txBody>
      </p:sp>
      <p:sp>
        <p:nvSpPr>
          <p:cNvPr id="153" name="Google Shape;153;p4"/>
          <p:cNvSpPr/>
          <p:nvPr>
            <p:ph idx="2" type="pic"/>
          </p:nvPr>
        </p:nvSpPr>
        <p:spPr>
          <a:xfrm>
            <a:off x="5183189" y="2"/>
            <a:ext cx="7008900" cy="6858000"/>
          </a:xfrm>
          <a:prstGeom prst="rect">
            <a:avLst/>
          </a:prstGeom>
        </p:spPr>
      </p:sp>
      <p:sp>
        <p:nvSpPr>
          <p:cNvPr id="154" name="Google Shape;154;p4"/>
          <p:cNvSpPr txBox="1"/>
          <p:nvPr>
            <p:ph idx="1" type="body"/>
          </p:nvPr>
        </p:nvSpPr>
        <p:spPr>
          <a:xfrm>
            <a:off x="450058" y="2072481"/>
            <a:ext cx="3932100" cy="3811500"/>
          </a:xfrm>
          <a:prstGeom prst="rect">
            <a:avLst/>
          </a:prstGeom>
        </p:spPr>
        <p:txBody>
          <a:bodyPr anchorCtr="0" anchor="t" bIns="45700" lIns="91425" spcFirstLastPara="1" rIns="91425" wrap="square" tIns="45700">
            <a:normAutofit/>
          </a:bodyPr>
          <a:lstStyle/>
          <a:p>
            <a:pPr indent="-406400" lvl="0" marL="457200" rtl="0" algn="l">
              <a:spcBef>
                <a:spcPts val="1000"/>
              </a:spcBef>
              <a:spcAft>
                <a:spcPts val="0"/>
              </a:spcAft>
              <a:buSzPts val="2800"/>
              <a:buChar char="•"/>
            </a:pPr>
            <a:r>
              <a:rPr lang="en-US"/>
              <a:t>What it means to be a Mines community member</a:t>
            </a:r>
            <a:endParaRPr/>
          </a:p>
          <a:p>
            <a:pPr indent="-406400" lvl="0" marL="457200" rtl="0" algn="l">
              <a:spcBef>
                <a:spcPts val="0"/>
              </a:spcBef>
              <a:spcAft>
                <a:spcPts val="0"/>
              </a:spcAft>
              <a:buSzPts val="2800"/>
              <a:buChar char="•"/>
            </a:pPr>
            <a:r>
              <a:rPr lang="en-US"/>
              <a:t>Student Code of Conduct</a:t>
            </a:r>
            <a:endParaRPr/>
          </a:p>
          <a:p>
            <a:pPr indent="-406400" lvl="0" marL="457200" rtl="0" algn="l">
              <a:spcBef>
                <a:spcPts val="0"/>
              </a:spcBef>
              <a:spcAft>
                <a:spcPts val="0"/>
              </a:spcAft>
              <a:buSzPts val="2800"/>
              <a:buChar char="•"/>
            </a:pPr>
            <a:r>
              <a:rPr lang="en-US"/>
              <a:t>Academic Integrity</a:t>
            </a:r>
            <a:endParaRPr/>
          </a:p>
          <a:p>
            <a:pPr indent="-406400" lvl="0" marL="457200" rtl="0" algn="l">
              <a:spcBef>
                <a:spcPts val="0"/>
              </a:spcBef>
              <a:spcAft>
                <a:spcPts val="0"/>
              </a:spcAft>
              <a:buSzPts val="2800"/>
              <a:buChar char="•"/>
            </a:pPr>
            <a:r>
              <a:rPr lang="en-US"/>
              <a:t>Amnesty Policy</a:t>
            </a:r>
            <a:endParaRPr/>
          </a:p>
        </p:txBody>
      </p:sp>
      <p:pic>
        <p:nvPicPr>
          <p:cNvPr descr="A dirt road through a field with mountains in the background&#10;&#10;Description automatically generated" id="155" name="Google Shape;155;p4"/>
          <p:cNvPicPr preferRelativeResize="0"/>
          <p:nvPr/>
        </p:nvPicPr>
        <p:blipFill rotWithShape="1">
          <a:blip r:embed="rId3">
            <a:alphaModFix/>
          </a:blip>
          <a:srcRect b="0" l="0" r="0" t="0"/>
          <a:stretch/>
        </p:blipFill>
        <p:spPr>
          <a:xfrm>
            <a:off x="5183200" y="0"/>
            <a:ext cx="10409452" cy="6932924"/>
          </a:xfrm>
          <a:prstGeom prst="rect">
            <a:avLst/>
          </a:prstGeom>
          <a:noFill/>
          <a:ln>
            <a:noFill/>
          </a:ln>
        </p:spPr>
      </p:pic>
      <p:pic>
        <p:nvPicPr>
          <p:cNvPr id="156" name="Google Shape;156;p4"/>
          <p:cNvPicPr preferRelativeResize="0"/>
          <p:nvPr/>
        </p:nvPicPr>
        <p:blipFill rotWithShape="1">
          <a:blip r:embed="rId4">
            <a:alphaModFix/>
          </a:blip>
          <a:srcRect b="0" l="0" r="57452" t="0"/>
          <a:stretch/>
        </p:blipFill>
        <p:spPr>
          <a:xfrm>
            <a:off x="-110503" y="6350225"/>
            <a:ext cx="5211300" cy="446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2ac5e60b478_0_0"/>
          <p:cNvSpPr txBox="1"/>
          <p:nvPr/>
        </p:nvSpPr>
        <p:spPr>
          <a:xfrm>
            <a:off x="741300" y="662363"/>
            <a:ext cx="9136200" cy="144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Arial"/>
                <a:ea typeface="Arial"/>
                <a:cs typeface="Arial"/>
                <a:sym typeface="Arial"/>
              </a:rPr>
              <a:t>Being an Oredigger means </a:t>
            </a:r>
            <a:endParaRPr/>
          </a:p>
          <a:p>
            <a:pPr indent="0" lvl="0" marL="0" marR="0" rtl="0" algn="l">
              <a:spcBef>
                <a:spcPts val="0"/>
              </a:spcBef>
              <a:spcAft>
                <a:spcPts val="0"/>
              </a:spcAft>
              <a:buNone/>
            </a:pPr>
            <a:r>
              <a:rPr b="1" lang="en-US" sz="4400">
                <a:solidFill>
                  <a:schemeClr val="lt1"/>
                </a:solidFill>
                <a:latin typeface="Arial"/>
                <a:ea typeface="Arial"/>
                <a:cs typeface="Arial"/>
                <a:sym typeface="Arial"/>
              </a:rPr>
              <a:t>we watch out for each other. </a:t>
            </a:r>
            <a:endParaRPr b="1" sz="4400">
              <a:solidFill>
                <a:schemeClr val="dk1"/>
              </a:solidFill>
              <a:latin typeface="Arial"/>
              <a:ea typeface="Arial"/>
              <a:cs typeface="Arial"/>
              <a:sym typeface="Arial"/>
            </a:endParaRPr>
          </a:p>
        </p:txBody>
      </p:sp>
      <p:sp>
        <p:nvSpPr>
          <p:cNvPr id="163" name="Google Shape;163;g2ac5e60b478_0_0"/>
          <p:cNvSpPr txBox="1"/>
          <p:nvPr/>
        </p:nvSpPr>
        <p:spPr>
          <a:xfrm>
            <a:off x="938723" y="2422111"/>
            <a:ext cx="11154900" cy="4155900"/>
          </a:xfrm>
          <a:prstGeom prst="rect">
            <a:avLst/>
          </a:prstGeom>
          <a:no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chemeClr val="lt1"/>
              </a:buClr>
              <a:buSzPts val="4400"/>
              <a:buFont typeface="Montserrat Medium"/>
              <a:buAutoNum type="arabicParenR"/>
            </a:pPr>
            <a:r>
              <a:rPr lang="en-US" sz="4400">
                <a:solidFill>
                  <a:schemeClr val="lt1"/>
                </a:solidFill>
                <a:latin typeface="Montserrat Medium"/>
                <a:ea typeface="Montserrat Medium"/>
                <a:cs typeface="Montserrat Medium"/>
                <a:sym typeface="Montserrat Medium"/>
              </a:rPr>
              <a:t>Recognize that the situation is harmful, or that someone needs help or support.</a:t>
            </a:r>
            <a:endParaRPr/>
          </a:p>
          <a:p>
            <a:pPr indent="-514350" lvl="0" marL="514350" marR="0" rtl="0" algn="l">
              <a:spcBef>
                <a:spcPts val="0"/>
              </a:spcBef>
              <a:spcAft>
                <a:spcPts val="0"/>
              </a:spcAft>
              <a:buClr>
                <a:schemeClr val="lt1"/>
              </a:buClr>
              <a:buSzPts val="4400"/>
              <a:buFont typeface="Montserrat Medium"/>
              <a:buAutoNum type="arabicParenR"/>
            </a:pPr>
            <a:r>
              <a:rPr lang="en-US" sz="4400">
                <a:solidFill>
                  <a:schemeClr val="lt1"/>
                </a:solidFill>
                <a:latin typeface="Montserrat Medium"/>
                <a:ea typeface="Montserrat Medium"/>
                <a:cs typeface="Montserrat Medium"/>
                <a:sym typeface="Montserrat Medium"/>
              </a:rPr>
              <a:t>Step-in in a way that feels comfortable to you.</a:t>
            </a:r>
            <a:endParaRPr/>
          </a:p>
          <a:p>
            <a:pPr indent="-514350" lvl="0" marL="514350" marR="0" rtl="0" algn="l">
              <a:spcBef>
                <a:spcPts val="0"/>
              </a:spcBef>
              <a:spcAft>
                <a:spcPts val="0"/>
              </a:spcAft>
              <a:buClr>
                <a:schemeClr val="lt1"/>
              </a:buClr>
              <a:buSzPts val="4400"/>
              <a:buFont typeface="Montserrat Medium"/>
              <a:buAutoNum type="arabicParenR"/>
            </a:pPr>
            <a:r>
              <a:rPr lang="en-US" sz="4400">
                <a:solidFill>
                  <a:schemeClr val="lt1"/>
                </a:solidFill>
                <a:latin typeface="Montserrat Medium"/>
                <a:ea typeface="Montserrat Medium"/>
                <a:cs typeface="Montserrat Medium"/>
                <a:sym typeface="Montserrat Medium"/>
              </a:rPr>
              <a:t>Ask others to help.</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3"/>
          <p:cNvPicPr preferRelativeResize="0"/>
          <p:nvPr/>
        </p:nvPicPr>
        <p:blipFill>
          <a:blip r:embed="rId3">
            <a:alphaModFix/>
          </a:blip>
          <a:stretch>
            <a:fillRect/>
          </a:stretch>
        </p:blipFill>
        <p:spPr>
          <a:xfrm>
            <a:off x="3213977" y="-183122"/>
            <a:ext cx="5764049" cy="6441775"/>
          </a:xfrm>
          <a:prstGeom prst="rect">
            <a:avLst/>
          </a:prstGeom>
          <a:noFill/>
          <a:ln>
            <a:noFill/>
          </a:ln>
        </p:spPr>
      </p:pic>
      <p:pic>
        <p:nvPicPr>
          <p:cNvPr id="170" name="Google Shape;170;p3"/>
          <p:cNvPicPr preferRelativeResize="0"/>
          <p:nvPr/>
        </p:nvPicPr>
        <p:blipFill>
          <a:blip r:embed="rId4">
            <a:alphaModFix/>
          </a:blip>
          <a:stretch>
            <a:fillRect/>
          </a:stretch>
        </p:blipFill>
        <p:spPr>
          <a:xfrm>
            <a:off x="-28105" y="6350225"/>
            <a:ext cx="12248220" cy="446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5"/>
          <p:cNvSpPr txBox="1"/>
          <p:nvPr>
            <p:ph idx="1" type="subTitle"/>
          </p:nvPr>
        </p:nvSpPr>
        <p:spPr>
          <a:xfrm>
            <a:off x="388553" y="3335108"/>
            <a:ext cx="11909400" cy="154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b="0" lang="en-US" sz="3000">
                <a:latin typeface="Calibri"/>
                <a:ea typeface="Calibri"/>
                <a:cs typeface="Calibri"/>
                <a:sym typeface="Calibri"/>
              </a:rPr>
              <a:t>Carole Goddard</a:t>
            </a:r>
            <a:r>
              <a:rPr b="0" lang="en-US" sz="3000">
                <a:latin typeface="Calibri"/>
                <a:ea typeface="Calibri"/>
                <a:cs typeface="Calibri"/>
                <a:sym typeface="Calibri"/>
              </a:rPr>
              <a:t>,</a:t>
            </a:r>
            <a:r>
              <a:rPr b="0" lang="en-US" sz="3000">
                <a:latin typeface="Calibri"/>
                <a:ea typeface="Calibri"/>
                <a:cs typeface="Calibri"/>
                <a:sym typeface="Calibri"/>
              </a:rPr>
              <a:t> Director, OIE &amp; Title IX Coordinator</a:t>
            </a:r>
            <a:br>
              <a:rPr b="0" lang="en-US" sz="3000">
                <a:latin typeface="Calibri"/>
                <a:ea typeface="Calibri"/>
                <a:cs typeface="Calibri"/>
                <a:sym typeface="Calibri"/>
              </a:rPr>
            </a:br>
            <a:r>
              <a:rPr b="0" lang="en-US" sz="3000">
                <a:latin typeface="Calibri"/>
                <a:ea typeface="Calibri"/>
                <a:cs typeface="Calibri"/>
                <a:sym typeface="Calibri"/>
              </a:rPr>
              <a:t>Kristin Moulton, Assistant Director, OIE</a:t>
            </a:r>
            <a:r>
              <a:rPr b="0" lang="en-US" sz="4200">
                <a:latin typeface="Calibri"/>
                <a:ea typeface="Calibri"/>
                <a:cs typeface="Calibri"/>
                <a:sym typeface="Calibri"/>
              </a:rPr>
              <a:t> </a:t>
            </a:r>
            <a:endParaRPr b="0" sz="4200">
              <a:latin typeface="Calibri"/>
              <a:ea typeface="Calibri"/>
              <a:cs typeface="Calibri"/>
              <a:sym typeface="Calibri"/>
            </a:endParaRPr>
          </a:p>
          <a:p>
            <a:pPr indent="0" lvl="0" marL="0" rtl="0" algn="l">
              <a:lnSpc>
                <a:spcPct val="90000"/>
              </a:lnSpc>
              <a:spcBef>
                <a:spcPts val="0"/>
              </a:spcBef>
              <a:spcAft>
                <a:spcPts val="0"/>
              </a:spcAft>
              <a:buClr>
                <a:schemeClr val="lt1"/>
              </a:buClr>
              <a:buSzPts val="2800"/>
              <a:buNone/>
            </a:pPr>
            <a:r>
              <a:rPr b="0" lang="en-US" sz="3000">
                <a:latin typeface="Calibri"/>
                <a:ea typeface="Calibri"/>
                <a:cs typeface="Calibri"/>
                <a:sym typeface="Calibri"/>
              </a:rPr>
              <a:t>Tammy Curry, Administrative Assistant, OIE</a:t>
            </a:r>
            <a:endParaRPr b="0" sz="3000">
              <a:latin typeface="Calibri"/>
              <a:ea typeface="Calibri"/>
              <a:cs typeface="Calibri"/>
              <a:sym typeface="Calibri"/>
            </a:endParaRPr>
          </a:p>
        </p:txBody>
      </p:sp>
      <p:sp>
        <p:nvSpPr>
          <p:cNvPr id="177" name="Google Shape;177;p5"/>
          <p:cNvSpPr txBox="1"/>
          <p:nvPr/>
        </p:nvSpPr>
        <p:spPr>
          <a:xfrm>
            <a:off x="158302" y="476029"/>
            <a:ext cx="13258200" cy="71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6000"/>
              <a:buFont typeface="Montserrat Medium"/>
              <a:buNone/>
            </a:pPr>
            <a:r>
              <a:t/>
            </a:r>
            <a:endParaRPr b="0" i="0" sz="6000">
              <a:solidFill>
                <a:schemeClr val="lt1"/>
              </a:solidFill>
              <a:latin typeface="Montserrat Medium"/>
              <a:ea typeface="Montserrat Medium"/>
              <a:cs typeface="Montserrat Medium"/>
              <a:sym typeface="Montserrat Medium"/>
            </a:endParaRPr>
          </a:p>
        </p:txBody>
      </p:sp>
      <p:pic>
        <p:nvPicPr>
          <p:cNvPr id="178" name="Google Shape;178;p5"/>
          <p:cNvPicPr preferRelativeResize="0"/>
          <p:nvPr/>
        </p:nvPicPr>
        <p:blipFill rotWithShape="1">
          <a:blip r:embed="rId3">
            <a:alphaModFix/>
          </a:blip>
          <a:srcRect b="204" l="0" r="54513" t="0"/>
          <a:stretch/>
        </p:blipFill>
        <p:spPr>
          <a:xfrm>
            <a:off x="158302" y="257472"/>
            <a:ext cx="4575307" cy="1653292"/>
          </a:xfrm>
          <a:prstGeom prst="rect">
            <a:avLst/>
          </a:prstGeom>
          <a:noFill/>
          <a:ln>
            <a:noFill/>
          </a:ln>
        </p:spPr>
      </p:pic>
      <p:sp>
        <p:nvSpPr>
          <p:cNvPr id="179" name="Google Shape;179;p5"/>
          <p:cNvSpPr txBox="1"/>
          <p:nvPr/>
        </p:nvSpPr>
        <p:spPr>
          <a:xfrm>
            <a:off x="4600984" y="753228"/>
            <a:ext cx="7809000" cy="661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700">
                <a:solidFill>
                  <a:schemeClr val="lt1"/>
                </a:solidFill>
                <a:latin typeface="Montserrat Medium"/>
                <a:ea typeface="Montserrat Medium"/>
                <a:cs typeface="Montserrat Medium"/>
                <a:sym typeface="Montserrat Medium"/>
              </a:rPr>
              <a:t>Office for Institutional Equity</a:t>
            </a:r>
            <a:endParaRPr sz="37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6"/>
          <p:cNvSpPr txBox="1"/>
          <p:nvPr>
            <p:ph type="title"/>
          </p:nvPr>
        </p:nvSpPr>
        <p:spPr>
          <a:xfrm>
            <a:off x="419577" y="309721"/>
            <a:ext cx="3932237" cy="1197167"/>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lang="en-US" u="sng"/>
              <a:t>What We’ll Cover</a:t>
            </a:r>
            <a:endParaRPr/>
          </a:p>
        </p:txBody>
      </p:sp>
      <p:pic>
        <p:nvPicPr>
          <p:cNvPr id="186" name="Google Shape;186;p6"/>
          <p:cNvPicPr preferRelativeResize="0"/>
          <p:nvPr>
            <p:ph idx="2" type="pic"/>
          </p:nvPr>
        </p:nvPicPr>
        <p:blipFill rotWithShape="1">
          <a:blip r:embed="rId3">
            <a:alphaModFix/>
          </a:blip>
          <a:srcRect b="0" l="0" r="0" t="0"/>
          <a:stretch/>
        </p:blipFill>
        <p:spPr>
          <a:xfrm>
            <a:off x="5183188" y="1"/>
            <a:ext cx="7008812" cy="6857999"/>
          </a:xfrm>
          <a:prstGeom prst="rect">
            <a:avLst/>
          </a:prstGeom>
          <a:noFill/>
          <a:ln>
            <a:noFill/>
          </a:ln>
        </p:spPr>
      </p:pic>
      <p:sp>
        <p:nvSpPr>
          <p:cNvPr id="187" name="Google Shape;187;p6"/>
          <p:cNvSpPr txBox="1"/>
          <p:nvPr>
            <p:ph idx="1" type="body"/>
          </p:nvPr>
        </p:nvSpPr>
        <p:spPr>
          <a:xfrm>
            <a:off x="419575" y="1946825"/>
            <a:ext cx="4557600" cy="4503600"/>
          </a:xfrm>
          <a:prstGeom prst="rect">
            <a:avLst/>
          </a:prstGeom>
          <a:noFill/>
          <a:ln>
            <a:noFill/>
          </a:ln>
        </p:spPr>
        <p:txBody>
          <a:bodyPr anchorCtr="0" anchor="t" bIns="45700" lIns="91425" spcFirstLastPara="1" rIns="91425" wrap="square" tIns="45700">
            <a:normAutofit/>
          </a:bodyPr>
          <a:lstStyle/>
          <a:p>
            <a:pPr indent="-507989" lvl="0" marL="457189" rtl="0" algn="l">
              <a:lnSpc>
                <a:spcPct val="90000"/>
              </a:lnSpc>
              <a:spcBef>
                <a:spcPts val="0"/>
              </a:spcBef>
              <a:spcAft>
                <a:spcPts val="0"/>
              </a:spcAft>
              <a:buClr>
                <a:schemeClr val="lt1"/>
              </a:buClr>
              <a:buSzPts val="3300"/>
              <a:buFont typeface="Arial"/>
              <a:buChar char="•"/>
            </a:pPr>
            <a:r>
              <a:rPr lang="en-US" sz="3300">
                <a:latin typeface="Arial"/>
                <a:ea typeface="Arial"/>
                <a:cs typeface="Arial"/>
                <a:sym typeface="Arial"/>
              </a:rPr>
              <a:t>Mines Policies on Sexual Misconduct, Disc</a:t>
            </a:r>
            <a:r>
              <a:rPr lang="en-US" sz="3300"/>
              <a:t>rimination and Retaliation</a:t>
            </a:r>
            <a:r>
              <a:rPr lang="en-US" sz="3300">
                <a:latin typeface="Arial"/>
                <a:ea typeface="Arial"/>
                <a:cs typeface="Arial"/>
                <a:sym typeface="Arial"/>
              </a:rPr>
              <a:t> </a:t>
            </a:r>
            <a:endParaRPr sz="3300"/>
          </a:p>
          <a:p>
            <a:pPr indent="-507989" lvl="0" marL="457189" rtl="0" algn="l">
              <a:lnSpc>
                <a:spcPct val="90000"/>
              </a:lnSpc>
              <a:spcBef>
                <a:spcPts val="1000"/>
              </a:spcBef>
              <a:spcAft>
                <a:spcPts val="0"/>
              </a:spcAft>
              <a:buClr>
                <a:schemeClr val="lt1"/>
              </a:buClr>
              <a:buSzPts val="3300"/>
              <a:buFont typeface="Arial"/>
              <a:buChar char="•"/>
            </a:pPr>
            <a:r>
              <a:rPr lang="en-US" sz="3300">
                <a:latin typeface="Arial"/>
                <a:ea typeface="Arial"/>
                <a:cs typeface="Arial"/>
                <a:sym typeface="Arial"/>
              </a:rPr>
              <a:t>Reporting Options</a:t>
            </a:r>
            <a:endParaRPr sz="3300"/>
          </a:p>
          <a:p>
            <a:pPr indent="-507989" lvl="0" marL="457189" rtl="0" algn="l">
              <a:lnSpc>
                <a:spcPct val="90000"/>
              </a:lnSpc>
              <a:spcBef>
                <a:spcPts val="1000"/>
              </a:spcBef>
              <a:spcAft>
                <a:spcPts val="0"/>
              </a:spcAft>
              <a:buClr>
                <a:schemeClr val="lt1"/>
              </a:buClr>
              <a:buSzPts val="3300"/>
              <a:buFont typeface="Arial"/>
              <a:buChar char="•"/>
            </a:pPr>
            <a:r>
              <a:rPr lang="en-US" sz="3300">
                <a:latin typeface="Arial"/>
                <a:ea typeface="Arial"/>
                <a:cs typeface="Arial"/>
                <a:sym typeface="Arial"/>
              </a:rPr>
              <a:t>Supportive Measure and Resources</a:t>
            </a:r>
            <a:endParaRPr sz="3300"/>
          </a:p>
        </p:txBody>
      </p:sp>
      <p:pic>
        <p:nvPicPr>
          <p:cNvPr id="188" name="Google Shape;188;p6"/>
          <p:cNvPicPr preferRelativeResize="0"/>
          <p:nvPr/>
        </p:nvPicPr>
        <p:blipFill rotWithShape="1">
          <a:blip r:embed="rId4">
            <a:alphaModFix/>
          </a:blip>
          <a:srcRect b="0" l="0" r="57452" t="0"/>
          <a:stretch/>
        </p:blipFill>
        <p:spPr>
          <a:xfrm>
            <a:off x="-28103" y="6350225"/>
            <a:ext cx="5211300" cy="446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23bdf883941_0_0"/>
          <p:cNvSpPr txBox="1"/>
          <p:nvPr>
            <p:ph idx="1" type="subTitle"/>
          </p:nvPr>
        </p:nvSpPr>
        <p:spPr>
          <a:xfrm>
            <a:off x="1016725" y="401500"/>
            <a:ext cx="10543800" cy="60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800"/>
              <a:buNone/>
            </a:pPr>
            <a:r>
              <a:rPr lang="en-US" sz="2800">
                <a:latin typeface="Calibri"/>
                <a:ea typeface="Calibri"/>
                <a:cs typeface="Calibri"/>
                <a:sym typeface="Calibri"/>
              </a:rPr>
              <a:t>The Office of Institutional Equity utilizes fair and unbiased processes for addressing reports of discrimination and harassment.  We manage: </a:t>
            </a:r>
            <a:endParaRPr sz="2800">
              <a:latin typeface="Calibri"/>
              <a:ea typeface="Calibri"/>
              <a:cs typeface="Calibri"/>
              <a:sym typeface="Calibri"/>
            </a:endParaRPr>
          </a:p>
          <a:p>
            <a:pPr indent="-571500" lvl="0" marL="571500" rtl="0" algn="l">
              <a:lnSpc>
                <a:spcPct val="100000"/>
              </a:lnSpc>
              <a:spcBef>
                <a:spcPts val="0"/>
              </a:spcBef>
              <a:spcAft>
                <a:spcPts val="0"/>
              </a:spcAft>
              <a:buClr>
                <a:schemeClr val="lt1"/>
              </a:buClr>
              <a:buSzPts val="2400"/>
              <a:buFont typeface="Calibri"/>
              <a:buChar char="•"/>
            </a:pPr>
            <a:r>
              <a:rPr lang="en-US" sz="2400">
                <a:latin typeface="Calibri"/>
                <a:ea typeface="Calibri"/>
                <a:cs typeface="Calibri"/>
                <a:sym typeface="Calibri"/>
              </a:rPr>
              <a:t>Complaints and Investigations</a:t>
            </a:r>
            <a:endParaRPr sz="2400">
              <a:latin typeface="Calibri"/>
              <a:ea typeface="Calibri"/>
              <a:cs typeface="Calibri"/>
              <a:sym typeface="Calibri"/>
            </a:endParaRPr>
          </a:p>
          <a:p>
            <a:pPr indent="-571500" lvl="0" marL="571500" rtl="0" algn="l">
              <a:lnSpc>
                <a:spcPct val="100000"/>
              </a:lnSpc>
              <a:spcBef>
                <a:spcPts val="0"/>
              </a:spcBef>
              <a:spcAft>
                <a:spcPts val="0"/>
              </a:spcAft>
              <a:buClr>
                <a:schemeClr val="lt1"/>
              </a:buClr>
              <a:buSzPts val="2400"/>
              <a:buFont typeface="Calibri"/>
              <a:buChar char="•"/>
            </a:pPr>
            <a:r>
              <a:rPr lang="en-US" sz="2400">
                <a:latin typeface="Calibri"/>
                <a:ea typeface="Calibri"/>
                <a:cs typeface="Calibri"/>
                <a:sym typeface="Calibri"/>
              </a:rPr>
              <a:t>Supportive measures, and </a:t>
            </a:r>
            <a:endParaRPr sz="2400">
              <a:latin typeface="Calibri"/>
              <a:ea typeface="Calibri"/>
              <a:cs typeface="Calibri"/>
              <a:sym typeface="Calibri"/>
            </a:endParaRPr>
          </a:p>
          <a:p>
            <a:pPr indent="-571500" lvl="0" marL="571500" rtl="0" algn="l">
              <a:lnSpc>
                <a:spcPct val="100000"/>
              </a:lnSpc>
              <a:spcBef>
                <a:spcPts val="0"/>
              </a:spcBef>
              <a:spcAft>
                <a:spcPts val="0"/>
              </a:spcAft>
              <a:buClr>
                <a:schemeClr val="lt1"/>
              </a:buClr>
              <a:buSzPts val="2400"/>
              <a:buFont typeface="Calibri"/>
              <a:buChar char="•"/>
            </a:pPr>
            <a:r>
              <a:rPr lang="en-US" sz="2400">
                <a:latin typeface="Calibri"/>
                <a:ea typeface="Calibri"/>
                <a:cs typeface="Calibri"/>
                <a:sym typeface="Calibri"/>
              </a:rPr>
              <a:t>Resolution options </a:t>
            </a:r>
            <a:endParaRPr sz="2400">
              <a:latin typeface="Calibri"/>
              <a:ea typeface="Calibri"/>
              <a:cs typeface="Calibri"/>
              <a:sym typeface="Calibri"/>
            </a:endParaRPr>
          </a:p>
          <a:p>
            <a:pPr indent="0" lvl="0" marL="0" rtl="0" algn="l">
              <a:lnSpc>
                <a:spcPct val="100000"/>
              </a:lnSpc>
              <a:spcBef>
                <a:spcPts val="1000"/>
              </a:spcBef>
              <a:spcAft>
                <a:spcPts val="0"/>
              </a:spcAft>
              <a:buClr>
                <a:schemeClr val="lt1"/>
              </a:buClr>
              <a:buSzPts val="2400"/>
              <a:buNone/>
            </a:pPr>
            <a:r>
              <a:rPr lang="en-US" sz="2400">
                <a:latin typeface="Calibri"/>
                <a:ea typeface="Calibri"/>
                <a:cs typeface="Calibri"/>
                <a:sym typeface="Calibri"/>
              </a:rPr>
              <a:t>for complaints alleging </a:t>
            </a:r>
            <a:endParaRPr sz="2400">
              <a:latin typeface="Calibri"/>
              <a:ea typeface="Calibri"/>
              <a:cs typeface="Calibri"/>
              <a:sym typeface="Calibri"/>
            </a:endParaRPr>
          </a:p>
          <a:p>
            <a:pPr indent="-571500" lvl="0" marL="571500" rtl="0" algn="l">
              <a:lnSpc>
                <a:spcPct val="100000"/>
              </a:lnSpc>
              <a:spcBef>
                <a:spcPts val="0"/>
              </a:spcBef>
              <a:spcAft>
                <a:spcPts val="0"/>
              </a:spcAft>
              <a:buClr>
                <a:schemeClr val="lt1"/>
              </a:buClr>
              <a:buSzPts val="2400"/>
              <a:buFont typeface="Calibri"/>
              <a:buChar char="•"/>
            </a:pPr>
            <a:r>
              <a:rPr lang="en-US" sz="2400">
                <a:latin typeface="Calibri"/>
                <a:ea typeface="Calibri"/>
                <a:cs typeface="Calibri"/>
                <a:sym typeface="Calibri"/>
              </a:rPr>
              <a:t>Bias</a:t>
            </a:r>
            <a:endParaRPr sz="2400">
              <a:latin typeface="Calibri"/>
              <a:ea typeface="Calibri"/>
              <a:cs typeface="Calibri"/>
              <a:sym typeface="Calibri"/>
            </a:endParaRPr>
          </a:p>
          <a:p>
            <a:pPr indent="-571500" lvl="0" marL="571500" rtl="0" algn="l">
              <a:lnSpc>
                <a:spcPct val="100000"/>
              </a:lnSpc>
              <a:spcBef>
                <a:spcPts val="0"/>
              </a:spcBef>
              <a:spcAft>
                <a:spcPts val="0"/>
              </a:spcAft>
              <a:buClr>
                <a:schemeClr val="lt1"/>
              </a:buClr>
              <a:buSzPts val="2400"/>
              <a:buFont typeface="Calibri"/>
              <a:buChar char="•"/>
            </a:pPr>
            <a:r>
              <a:rPr lang="en-US" sz="2400">
                <a:latin typeface="Calibri"/>
                <a:ea typeface="Calibri"/>
                <a:cs typeface="Calibri"/>
                <a:sym typeface="Calibri"/>
              </a:rPr>
              <a:t>Discrimination</a:t>
            </a:r>
            <a:endParaRPr sz="2400">
              <a:latin typeface="Calibri"/>
              <a:ea typeface="Calibri"/>
              <a:cs typeface="Calibri"/>
              <a:sym typeface="Calibri"/>
            </a:endParaRPr>
          </a:p>
          <a:p>
            <a:pPr indent="-571500" lvl="0" marL="571500" rtl="0" algn="l">
              <a:lnSpc>
                <a:spcPct val="100000"/>
              </a:lnSpc>
              <a:spcBef>
                <a:spcPts val="0"/>
              </a:spcBef>
              <a:spcAft>
                <a:spcPts val="0"/>
              </a:spcAft>
              <a:buClr>
                <a:schemeClr val="lt1"/>
              </a:buClr>
              <a:buSzPts val="2400"/>
              <a:buFont typeface="Calibri"/>
              <a:buChar char="•"/>
            </a:pPr>
            <a:r>
              <a:rPr lang="en-US" sz="2400">
                <a:latin typeface="Calibri"/>
                <a:ea typeface="Calibri"/>
                <a:cs typeface="Calibri"/>
                <a:sym typeface="Calibri"/>
              </a:rPr>
              <a:t>Harassment</a:t>
            </a:r>
            <a:endParaRPr sz="2400">
              <a:latin typeface="Calibri"/>
              <a:ea typeface="Calibri"/>
              <a:cs typeface="Calibri"/>
              <a:sym typeface="Calibri"/>
            </a:endParaRPr>
          </a:p>
          <a:p>
            <a:pPr indent="-571500" lvl="0" marL="571500" rtl="0" algn="l">
              <a:lnSpc>
                <a:spcPct val="100000"/>
              </a:lnSpc>
              <a:spcBef>
                <a:spcPts val="0"/>
              </a:spcBef>
              <a:spcAft>
                <a:spcPts val="0"/>
              </a:spcAft>
              <a:buClr>
                <a:schemeClr val="lt1"/>
              </a:buClr>
              <a:buSzPts val="2400"/>
              <a:buFont typeface="Calibri"/>
              <a:buChar char="•"/>
            </a:pPr>
            <a:r>
              <a:rPr lang="en-US" sz="2400">
                <a:latin typeface="Calibri"/>
                <a:ea typeface="Calibri"/>
                <a:cs typeface="Calibri"/>
                <a:sym typeface="Calibri"/>
              </a:rPr>
              <a:t>Sexual misconduct, and </a:t>
            </a:r>
            <a:endParaRPr sz="2400">
              <a:latin typeface="Calibri"/>
              <a:ea typeface="Calibri"/>
              <a:cs typeface="Calibri"/>
              <a:sym typeface="Calibri"/>
            </a:endParaRPr>
          </a:p>
          <a:p>
            <a:pPr indent="-571500" lvl="0" marL="571500" rtl="0" algn="l">
              <a:lnSpc>
                <a:spcPct val="100000"/>
              </a:lnSpc>
              <a:spcBef>
                <a:spcPts val="0"/>
              </a:spcBef>
              <a:spcAft>
                <a:spcPts val="0"/>
              </a:spcAft>
              <a:buClr>
                <a:schemeClr val="lt1"/>
              </a:buClr>
              <a:buSzPts val="2400"/>
              <a:buFont typeface="Calibri"/>
              <a:buChar char="•"/>
            </a:pPr>
            <a:r>
              <a:rPr lang="en-US" sz="2400">
                <a:latin typeface="Calibri"/>
                <a:ea typeface="Calibri"/>
                <a:cs typeface="Calibri"/>
                <a:sym typeface="Calibri"/>
              </a:rPr>
              <a:t>Retaliation </a:t>
            </a:r>
            <a:endParaRPr sz="2400">
              <a:latin typeface="Calibri"/>
              <a:ea typeface="Calibri"/>
              <a:cs typeface="Calibri"/>
              <a:sym typeface="Calibri"/>
            </a:endParaRPr>
          </a:p>
          <a:p>
            <a:pPr indent="0" lvl="0" marL="0" rtl="0" algn="l">
              <a:lnSpc>
                <a:spcPct val="100000"/>
              </a:lnSpc>
              <a:spcBef>
                <a:spcPts val="1000"/>
              </a:spcBef>
              <a:spcAft>
                <a:spcPts val="0"/>
              </a:spcAft>
              <a:buClr>
                <a:schemeClr val="lt1"/>
              </a:buClr>
              <a:buSzPts val="2400"/>
              <a:buNone/>
            </a:pPr>
            <a:r>
              <a:rPr lang="en-US" sz="2400">
                <a:latin typeface="Calibri"/>
                <a:ea typeface="Calibri"/>
                <a:cs typeface="Calibri"/>
                <a:sym typeface="Calibri"/>
              </a:rPr>
              <a:t>on the basis of a protected class for employees and students. OIE is active in education and training for employees and students and also manages Clery compliance.</a:t>
            </a:r>
            <a:endParaRPr sz="2400">
              <a:latin typeface="Calibri"/>
              <a:ea typeface="Calibri"/>
              <a:cs typeface="Calibri"/>
              <a:sym typeface="Calibri"/>
            </a:endParaRPr>
          </a:p>
          <a:p>
            <a:pPr indent="0" lvl="0" marL="0" rtl="0" algn="l">
              <a:lnSpc>
                <a:spcPct val="90000"/>
              </a:lnSpc>
              <a:spcBef>
                <a:spcPts val="1000"/>
              </a:spcBef>
              <a:spcAft>
                <a:spcPts val="0"/>
              </a:spcAft>
              <a:buClr>
                <a:schemeClr val="lt1"/>
              </a:buClr>
              <a:buSzPts val="2000"/>
              <a:buNone/>
            </a:pPr>
            <a:r>
              <a:t/>
            </a:r>
            <a:endParaRPr sz="2000"/>
          </a:p>
          <a:p>
            <a:pPr indent="0" lvl="0" marL="0" rtl="0" algn="l">
              <a:lnSpc>
                <a:spcPct val="90000"/>
              </a:lnSpc>
              <a:spcBef>
                <a:spcPts val="1000"/>
              </a:spcBef>
              <a:spcAft>
                <a:spcPts val="0"/>
              </a:spcAft>
              <a:buClr>
                <a:schemeClr val="lt1"/>
              </a:buClr>
              <a:buSzPts val="2000"/>
              <a:buNone/>
            </a:pPr>
            <a:r>
              <a:t/>
            </a:r>
            <a:endParaRPr sz="2000"/>
          </a:p>
          <a:p>
            <a:pPr indent="0" lvl="0" marL="0" rtl="0" algn="l">
              <a:lnSpc>
                <a:spcPct val="90000"/>
              </a:lnSpc>
              <a:spcBef>
                <a:spcPts val="1000"/>
              </a:spcBef>
              <a:spcAft>
                <a:spcPts val="0"/>
              </a:spcAft>
              <a:buClr>
                <a:schemeClr val="lt1"/>
              </a:buClr>
              <a:buSzPts val="2000"/>
              <a:buNone/>
            </a:pPr>
            <a:r>
              <a:t/>
            </a:r>
            <a:endParaRPr sz="2000"/>
          </a:p>
          <a:p>
            <a:pPr indent="0" lvl="0" marL="0" rtl="0" algn="l">
              <a:lnSpc>
                <a:spcPct val="90000"/>
              </a:lnSpc>
              <a:spcBef>
                <a:spcPts val="1000"/>
              </a:spcBef>
              <a:spcAft>
                <a:spcPts val="0"/>
              </a:spcAft>
              <a:buClr>
                <a:schemeClr val="lt1"/>
              </a:buClr>
              <a:buSzPts val="2000"/>
              <a:buNone/>
            </a:pPr>
            <a:r>
              <a:t/>
            </a:r>
            <a:endParaRPr sz="2000"/>
          </a:p>
          <a:p>
            <a:pPr indent="0" lvl="0" marL="0" rtl="0" algn="l">
              <a:lnSpc>
                <a:spcPct val="90000"/>
              </a:lnSpc>
              <a:spcBef>
                <a:spcPts val="1000"/>
              </a:spcBef>
              <a:spcAft>
                <a:spcPts val="0"/>
              </a:spcAft>
              <a:buClr>
                <a:schemeClr val="lt1"/>
              </a:buClr>
              <a:buSzPts val="2000"/>
              <a:buNone/>
            </a:pPr>
            <a:r>
              <a:t/>
            </a:r>
            <a:endParaRPr sz="2000"/>
          </a:p>
        </p:txBody>
      </p:sp>
      <p:cxnSp>
        <p:nvCxnSpPr>
          <p:cNvPr id="195" name="Google Shape;195;g23bdf883941_0_0"/>
          <p:cNvCxnSpPr/>
          <p:nvPr/>
        </p:nvCxnSpPr>
        <p:spPr>
          <a:xfrm flipH="1" rot="10800000">
            <a:off x="713770" y="793766"/>
            <a:ext cx="34200" cy="5524500"/>
          </a:xfrm>
          <a:prstGeom prst="straightConnector1">
            <a:avLst/>
          </a:prstGeom>
          <a:noFill/>
          <a:ln cap="flat" cmpd="sng" w="28575">
            <a:solidFill>
              <a:srgbClr val="D2492A"/>
            </a:solidFill>
            <a:prstDash val="solid"/>
            <a:miter lim="800000"/>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4DB65D5AD56242BC9152EFC813D404" ma:contentTypeVersion="15" ma:contentTypeDescription="Create a new document." ma:contentTypeScope="" ma:versionID="49f84709cbec00c00ae3df57ebc90fea">
  <xsd:schema xmlns:xsd="http://www.w3.org/2001/XMLSchema" xmlns:xs="http://www.w3.org/2001/XMLSchema" xmlns:p="http://schemas.microsoft.com/office/2006/metadata/properties" xmlns:ns2="2b36130b-3242-416e-89a8-18935bbaa6aa" xmlns:ns3="40311648-de0d-4bb1-bb92-8b85df7891c8" targetNamespace="http://schemas.microsoft.com/office/2006/metadata/properties" ma:root="true" ma:fieldsID="d8dfb7f122a2182415ef02e89345df87" ns2:_="" ns3:_="">
    <xsd:import namespace="2b36130b-3242-416e-89a8-18935bbaa6aa"/>
    <xsd:import namespace="40311648-de0d-4bb1-bb92-8b85df7891c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36130b-3242-416e-89a8-18935bbaa6a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21a25f2-d1c3-4928-9dd0-7930b0011dc6}" ma:internalName="TaxCatchAll" ma:showField="CatchAllData" ma:web="2b36130b-3242-416e-89a8-18935bbaa6a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0311648-de0d-4bb1-bb92-8b85df7891c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892c282-ceba-42ac-8ce1-c7c398cdd30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0311648-de0d-4bb1-bb92-8b85df7891c8">
      <Terms xmlns="http://schemas.microsoft.com/office/infopath/2007/PartnerControls"/>
    </lcf76f155ced4ddcb4097134ff3c332f>
    <TaxCatchAll xmlns="2b36130b-3242-416e-89a8-18935bbaa6aa" xsi:nil="true"/>
  </documentManagement>
</p:properties>
</file>

<file path=customXml/itemProps1.xml><?xml version="1.0" encoding="utf-8"?>
<ds:datastoreItem xmlns:ds="http://schemas.openxmlformats.org/officeDocument/2006/customXml" ds:itemID="{689A9BF0-742F-4074-BD8F-F6F39A8C4D9E}"/>
</file>

<file path=customXml/itemProps2.xml><?xml version="1.0" encoding="utf-8"?>
<ds:datastoreItem xmlns:ds="http://schemas.openxmlformats.org/officeDocument/2006/customXml" ds:itemID="{067746D3-5817-4F44-B321-CBF19308E49B}"/>
</file>

<file path=customXml/itemProps3.xml><?xml version="1.0" encoding="utf-8"?>
<ds:datastoreItem xmlns:ds="http://schemas.openxmlformats.org/officeDocument/2006/customXml" ds:itemID="{B6FA7DAB-0C84-42A8-8BED-79AC04E1052D}"/>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dcterms:created xsi:type="dcterms:W3CDTF">2017-08-01T15:06:47Z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0x010100854DB65D5AD56242BC9152EFC813D404</vt:lpwstr>
  </property>
</Properties>
</file>