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27.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modernComment_131_303F027F.xml" ContentType="application/vnd.ms-powerpoint.comment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 id="2147483648" r:id="rId2"/>
  </p:sldMasterIdLst>
  <p:notesMasterIdLst>
    <p:notesMasterId r:id="rId34"/>
  </p:notesMasterIdLst>
  <p:sldIdLst>
    <p:sldId id="257" r:id="rId3"/>
    <p:sldId id="306" r:id="rId4"/>
    <p:sldId id="283" r:id="rId5"/>
    <p:sldId id="263" r:id="rId6"/>
    <p:sldId id="264" r:id="rId7"/>
    <p:sldId id="265" r:id="rId8"/>
    <p:sldId id="271" r:id="rId9"/>
    <p:sldId id="269" r:id="rId10"/>
    <p:sldId id="270" r:id="rId11"/>
    <p:sldId id="274" r:id="rId12"/>
    <p:sldId id="272" r:id="rId13"/>
    <p:sldId id="273" r:id="rId14"/>
    <p:sldId id="286" r:id="rId15"/>
    <p:sldId id="287" r:id="rId16"/>
    <p:sldId id="297" r:id="rId17"/>
    <p:sldId id="304" r:id="rId18"/>
    <p:sldId id="289" r:id="rId19"/>
    <p:sldId id="279" r:id="rId20"/>
    <p:sldId id="268" r:id="rId21"/>
    <p:sldId id="305" r:id="rId22"/>
    <p:sldId id="276" r:id="rId23"/>
    <p:sldId id="277" r:id="rId24"/>
    <p:sldId id="281" r:id="rId25"/>
    <p:sldId id="280" r:id="rId26"/>
    <p:sldId id="285" r:id="rId27"/>
    <p:sldId id="278" r:id="rId28"/>
    <p:sldId id="296" r:id="rId29"/>
    <p:sldId id="267" r:id="rId30"/>
    <p:sldId id="282" r:id="rId31"/>
    <p:sldId id="288"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2E877-240D-4651-88CE-10B61748262F}" name="Jennifer Davis" initials="JD" userId="S::jennifer.davis@mines.edu::f1e460db-1c2f-4834-9cb6-8befae901f05" providerId="AD"/>
  <p188:author id="{A661EFD5-4A13-8910-57C6-A6AFDB369101}" name="Sareen Lambright Dale" initials="SD" userId="S::slambrightdale@mines.edu::c37ec5b6-71a2-4e1e-ae8a-3d1b3f9bf9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DA496-4723-CB89-FE36-603D021EA65F}" v="143" dt="2024-01-02T15:16:14.694"/>
    <p1510:client id="{20DF5594-46EC-6828-4B68-66D3D077561F}" v="5" dt="2023-11-21T13:43:01.468"/>
    <p1510:client id="{51293613-2087-8CCB-8609-18F652241984}" v="448" dt="2023-12-07T18:53:26.542"/>
    <p1510:client id="{68C2F6DC-74C0-55B1-73E4-53D79D6DEA8B}" v="157" dt="2024-01-02T14:27:37.554"/>
    <p1510:client id="{6BB5336F-52D0-728B-CD81-DD846B33AA12}" v="29" dt="2023-11-19T21:33:13.455"/>
    <p1510:client id="{8C693660-3122-ABCD-53C6-66DD94234180}" v="135" dt="2024-01-02T17:55:10.092"/>
    <p1510:client id="{95982DF4-4797-E266-2597-424DEAFD4AEE}" v="1029" dt="2023-11-16T23:00:42.176"/>
    <p1510:client id="{B444A30B-D00C-8E60-069C-213523674914}" v="1" dt="2023-11-14T20:36:23.799"/>
    <p1510:client id="{B7A38CB3-DC99-43F7-803C-9D002D14E253}" v="284" dt="2023-11-09T20:14:50.663"/>
    <p1510:client id="{DDF00B3E-45C3-13FD-BD55-CD504DF8A244}" v="2551" dt="2023-11-14T18:14:08.526"/>
    <p1510:client id="{E871604C-3E47-A9B5-7057-AB2CC6B49D42}" v="36" dt="2024-01-02T18:41:50.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0" d="100"/>
          <a:sy n="80" d="100"/>
        </p:scale>
        <p:origin x="11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comments/modernComment_131_303F027F.xml><?xml version="1.0" encoding="utf-8"?>
<p188:cmLst xmlns:a="http://schemas.openxmlformats.org/drawingml/2006/main" xmlns:r="http://schemas.openxmlformats.org/officeDocument/2006/relationships" xmlns:p188="http://schemas.microsoft.com/office/powerpoint/2018/8/main">
  <p188:cm id="{30282F11-5555-46EC-94DD-9D5F16EA7D8F}" authorId="{CFA2E877-240D-4651-88CE-10B61748262F}" created="2024-01-02T17:54:21.701">
    <pc:sldMkLst xmlns:pc="http://schemas.microsoft.com/office/powerpoint/2013/main/command">
      <pc:docMk/>
      <pc:sldMk cId="809435775" sldId="305"/>
    </pc:sldMkLst>
    <p188:txBody>
      <a:bodyPr/>
      <a:lstStyle/>
      <a:p>
        <a:r>
          <a:rPr lang="en-US"/>
          <a:t>Kristin's section begins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3842B-8FA9-47FB-937C-27140CA6AA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1983954-F9FF-4B95-ADC8-4B9A8175CC4D}">
      <dgm:prSet/>
      <dgm:spPr/>
      <dgm:t>
        <a:bodyPr/>
        <a:lstStyle/>
        <a:p>
          <a:r>
            <a:rPr lang="en-US" dirty="0"/>
            <a:t>Healthy Relationships</a:t>
          </a:r>
        </a:p>
      </dgm:t>
    </dgm:pt>
    <dgm:pt modelId="{7B77DED9-2FE9-4864-A166-8F89E35E3895}" type="parTrans" cxnId="{27041B47-017B-4210-9F1C-85DCE93E13EC}">
      <dgm:prSet/>
      <dgm:spPr/>
      <dgm:t>
        <a:bodyPr/>
        <a:lstStyle/>
        <a:p>
          <a:endParaRPr lang="en-US"/>
        </a:p>
      </dgm:t>
    </dgm:pt>
    <dgm:pt modelId="{5ABB5013-7069-4C37-8374-BA2A35CD0E54}" type="sibTrans" cxnId="{27041B47-017B-4210-9F1C-85DCE93E13EC}">
      <dgm:prSet/>
      <dgm:spPr/>
      <dgm:t>
        <a:bodyPr/>
        <a:lstStyle/>
        <a:p>
          <a:endParaRPr lang="en-US"/>
        </a:p>
      </dgm:t>
    </dgm:pt>
    <dgm:pt modelId="{7EDDEABC-1A4F-4931-A691-E4999695A664}">
      <dgm:prSet/>
      <dgm:spPr/>
      <dgm:t>
        <a:bodyPr/>
        <a:lstStyle/>
        <a:p>
          <a:r>
            <a:rPr lang="en-US" dirty="0"/>
            <a:t>Consent/Boundaries</a:t>
          </a:r>
        </a:p>
      </dgm:t>
    </dgm:pt>
    <dgm:pt modelId="{23DDE9FE-D286-4096-A8CC-642D26C02C71}" type="parTrans" cxnId="{47F66DD6-633E-43D7-BAC6-D10E45BD52B0}">
      <dgm:prSet/>
      <dgm:spPr/>
      <dgm:t>
        <a:bodyPr/>
        <a:lstStyle/>
        <a:p>
          <a:endParaRPr lang="en-US"/>
        </a:p>
      </dgm:t>
    </dgm:pt>
    <dgm:pt modelId="{4A7844A8-A706-4808-94D6-E3C041455F1D}" type="sibTrans" cxnId="{47F66DD6-633E-43D7-BAC6-D10E45BD52B0}">
      <dgm:prSet/>
      <dgm:spPr/>
      <dgm:t>
        <a:bodyPr/>
        <a:lstStyle/>
        <a:p>
          <a:endParaRPr lang="en-US"/>
        </a:p>
      </dgm:t>
    </dgm:pt>
    <dgm:pt modelId="{9142E6D9-E691-454C-8691-AC8584804300}">
      <dgm:prSet/>
      <dgm:spPr/>
      <dgm:t>
        <a:bodyPr/>
        <a:lstStyle/>
        <a:p>
          <a:r>
            <a:rPr lang="en-US" dirty="0"/>
            <a:t>Survivor Response Training (faculty/staff only)</a:t>
          </a:r>
        </a:p>
      </dgm:t>
    </dgm:pt>
    <dgm:pt modelId="{AE219D0C-3A87-4A1C-90A4-0C876226AF08}" type="parTrans" cxnId="{AFA7B1F2-2CC2-46E7-87FC-0DA9BFE7C71D}">
      <dgm:prSet/>
      <dgm:spPr/>
      <dgm:t>
        <a:bodyPr/>
        <a:lstStyle/>
        <a:p>
          <a:endParaRPr lang="en-US"/>
        </a:p>
      </dgm:t>
    </dgm:pt>
    <dgm:pt modelId="{69F155BC-AD81-42B0-9C72-E80E9718770C}" type="sibTrans" cxnId="{AFA7B1F2-2CC2-46E7-87FC-0DA9BFE7C71D}">
      <dgm:prSet/>
      <dgm:spPr/>
      <dgm:t>
        <a:bodyPr/>
        <a:lstStyle/>
        <a:p>
          <a:endParaRPr lang="en-US"/>
        </a:p>
      </dgm:t>
    </dgm:pt>
    <dgm:pt modelId="{08C8BF22-74D8-4854-AB41-02ABC4809878}">
      <dgm:prSet/>
      <dgm:spPr/>
      <dgm:t>
        <a:bodyPr/>
        <a:lstStyle/>
        <a:p>
          <a:r>
            <a:rPr lang="en-US" dirty="0"/>
            <a:t>Bystander Intervention</a:t>
          </a:r>
        </a:p>
      </dgm:t>
    </dgm:pt>
    <dgm:pt modelId="{C0D15A69-FF6B-4357-BD57-4F73179EE650}" type="parTrans" cxnId="{7519A777-0B71-4E93-A913-683240B964F8}">
      <dgm:prSet/>
      <dgm:spPr/>
      <dgm:t>
        <a:bodyPr/>
        <a:lstStyle/>
        <a:p>
          <a:endParaRPr lang="en-US"/>
        </a:p>
      </dgm:t>
    </dgm:pt>
    <dgm:pt modelId="{B176B5EA-42BD-4ACF-B06C-50CF5DD043E5}" type="sibTrans" cxnId="{7519A777-0B71-4E93-A913-683240B964F8}">
      <dgm:prSet/>
      <dgm:spPr/>
      <dgm:t>
        <a:bodyPr/>
        <a:lstStyle/>
        <a:p>
          <a:endParaRPr lang="en-US"/>
        </a:p>
      </dgm:t>
    </dgm:pt>
    <dgm:pt modelId="{23FA9A13-B3EF-4A62-A0D9-6727CAB45B5B}">
      <dgm:prSet/>
      <dgm:spPr/>
      <dgm:t>
        <a:bodyPr/>
        <a:lstStyle/>
        <a:p>
          <a:pPr rtl="0"/>
          <a:r>
            <a:rPr lang="en-US" dirty="0"/>
            <a:t>How to Support a Survivor</a:t>
          </a:r>
          <a:r>
            <a:rPr lang="en-US" dirty="0">
              <a:latin typeface="Calibri Light" panose="020F0302020204030204"/>
            </a:rPr>
            <a:t> (student workshop)</a:t>
          </a:r>
          <a:endParaRPr lang="en-US" dirty="0"/>
        </a:p>
      </dgm:t>
    </dgm:pt>
    <dgm:pt modelId="{4E81CEC2-73E4-487A-9F87-037A703DA517}" type="parTrans" cxnId="{072B5E56-6F09-4972-889F-1F4C3096BA0A}">
      <dgm:prSet/>
      <dgm:spPr/>
      <dgm:t>
        <a:bodyPr/>
        <a:lstStyle/>
        <a:p>
          <a:endParaRPr lang="en-US"/>
        </a:p>
      </dgm:t>
    </dgm:pt>
    <dgm:pt modelId="{408F3DA1-F241-44B5-AEEF-0081CB3A6B7D}" type="sibTrans" cxnId="{072B5E56-6F09-4972-889F-1F4C3096BA0A}">
      <dgm:prSet/>
      <dgm:spPr/>
      <dgm:t>
        <a:bodyPr/>
        <a:lstStyle/>
        <a:p>
          <a:endParaRPr lang="en-US"/>
        </a:p>
      </dgm:t>
    </dgm:pt>
    <dgm:pt modelId="{305E88C3-2908-4385-A1AC-F06AE12DB0A9}">
      <dgm:prSet/>
      <dgm:spPr/>
      <dgm:t>
        <a:bodyPr/>
        <a:lstStyle/>
        <a:p>
          <a:r>
            <a:rPr lang="en-US" dirty="0"/>
            <a:t>Sexual Assault Prevention, Sexual Harassment Prevention</a:t>
          </a:r>
        </a:p>
      </dgm:t>
    </dgm:pt>
    <dgm:pt modelId="{53DDE686-808C-41FA-9D9C-2D57906D8FA3}" type="parTrans" cxnId="{834AECF5-7DFE-4BF0-95F5-ED0596950E85}">
      <dgm:prSet/>
      <dgm:spPr/>
      <dgm:t>
        <a:bodyPr/>
        <a:lstStyle/>
        <a:p>
          <a:endParaRPr lang="en-US"/>
        </a:p>
      </dgm:t>
    </dgm:pt>
    <dgm:pt modelId="{6A36CC34-012D-4ED2-95B1-573F3FAF08E6}" type="sibTrans" cxnId="{834AECF5-7DFE-4BF0-95F5-ED0596950E85}">
      <dgm:prSet/>
      <dgm:spPr/>
      <dgm:t>
        <a:bodyPr/>
        <a:lstStyle/>
        <a:p>
          <a:endParaRPr lang="en-US"/>
        </a:p>
      </dgm:t>
    </dgm:pt>
    <dgm:pt modelId="{862C4C84-B0E7-4049-AF08-EF6AD6DC0C87}">
      <dgm:prSet/>
      <dgm:spPr/>
      <dgm:t>
        <a:bodyPr/>
        <a:lstStyle/>
        <a:p>
          <a:r>
            <a:rPr lang="en-US" dirty="0"/>
            <a:t>Escalation (Dating and Domestic Violence)</a:t>
          </a:r>
        </a:p>
      </dgm:t>
    </dgm:pt>
    <dgm:pt modelId="{A73119E0-C3A1-401F-979F-2D0BFA38C5DB}" type="parTrans" cxnId="{E2046A46-68AD-4BB8-9BE0-901C5801A948}">
      <dgm:prSet/>
      <dgm:spPr/>
      <dgm:t>
        <a:bodyPr/>
        <a:lstStyle/>
        <a:p>
          <a:endParaRPr lang="en-US"/>
        </a:p>
      </dgm:t>
    </dgm:pt>
    <dgm:pt modelId="{AD39F9CC-9390-42E4-BDBF-D31CBC5C0388}" type="sibTrans" cxnId="{E2046A46-68AD-4BB8-9BE0-901C5801A948}">
      <dgm:prSet/>
      <dgm:spPr/>
      <dgm:t>
        <a:bodyPr/>
        <a:lstStyle/>
        <a:p>
          <a:endParaRPr lang="en-US"/>
        </a:p>
      </dgm:t>
    </dgm:pt>
    <dgm:pt modelId="{159A53B0-BE0A-4E1E-960D-89FCB8E7B674}" type="pres">
      <dgm:prSet presAssocID="{BE53842B-8FA9-47FB-937C-27140CA6AA1A}" presName="linear" presStyleCnt="0">
        <dgm:presLayoutVars>
          <dgm:animLvl val="lvl"/>
          <dgm:resizeHandles val="exact"/>
        </dgm:presLayoutVars>
      </dgm:prSet>
      <dgm:spPr/>
    </dgm:pt>
    <dgm:pt modelId="{9A034E58-CFA0-46F3-827D-87CB2AEDF29C}" type="pres">
      <dgm:prSet presAssocID="{41983954-F9FF-4B95-ADC8-4B9A8175CC4D}" presName="parentText" presStyleLbl="node1" presStyleIdx="0" presStyleCnt="7">
        <dgm:presLayoutVars>
          <dgm:chMax val="0"/>
          <dgm:bulletEnabled val="1"/>
        </dgm:presLayoutVars>
      </dgm:prSet>
      <dgm:spPr/>
    </dgm:pt>
    <dgm:pt modelId="{1087BE49-3247-4435-AADE-BD4CDA1D4ADA}" type="pres">
      <dgm:prSet presAssocID="{5ABB5013-7069-4C37-8374-BA2A35CD0E54}" presName="spacer" presStyleCnt="0"/>
      <dgm:spPr/>
    </dgm:pt>
    <dgm:pt modelId="{F81A7864-B8C1-4C2E-B702-FC2881A3313D}" type="pres">
      <dgm:prSet presAssocID="{7EDDEABC-1A4F-4931-A691-E4999695A664}" presName="parentText" presStyleLbl="node1" presStyleIdx="1" presStyleCnt="7">
        <dgm:presLayoutVars>
          <dgm:chMax val="0"/>
          <dgm:bulletEnabled val="1"/>
        </dgm:presLayoutVars>
      </dgm:prSet>
      <dgm:spPr/>
    </dgm:pt>
    <dgm:pt modelId="{198EE47C-EB21-423C-AC83-B449AB877C16}" type="pres">
      <dgm:prSet presAssocID="{4A7844A8-A706-4808-94D6-E3C041455F1D}" presName="spacer" presStyleCnt="0"/>
      <dgm:spPr/>
    </dgm:pt>
    <dgm:pt modelId="{403B823D-A6F5-4D83-8100-542FEC53F84C}" type="pres">
      <dgm:prSet presAssocID="{9142E6D9-E691-454C-8691-AC8584804300}" presName="parentText" presStyleLbl="node1" presStyleIdx="2" presStyleCnt="7">
        <dgm:presLayoutVars>
          <dgm:chMax val="0"/>
          <dgm:bulletEnabled val="1"/>
        </dgm:presLayoutVars>
      </dgm:prSet>
      <dgm:spPr/>
    </dgm:pt>
    <dgm:pt modelId="{D4066933-9869-4C9C-BA2F-87F36D0BD1A8}" type="pres">
      <dgm:prSet presAssocID="{69F155BC-AD81-42B0-9C72-E80E9718770C}" presName="spacer" presStyleCnt="0"/>
      <dgm:spPr/>
    </dgm:pt>
    <dgm:pt modelId="{4CA98060-F4E0-47B6-9381-24CB280140D5}" type="pres">
      <dgm:prSet presAssocID="{08C8BF22-74D8-4854-AB41-02ABC4809878}" presName="parentText" presStyleLbl="node1" presStyleIdx="3" presStyleCnt="7">
        <dgm:presLayoutVars>
          <dgm:chMax val="0"/>
          <dgm:bulletEnabled val="1"/>
        </dgm:presLayoutVars>
      </dgm:prSet>
      <dgm:spPr/>
    </dgm:pt>
    <dgm:pt modelId="{47F52C6A-1411-4AB2-A290-FC9A023D203B}" type="pres">
      <dgm:prSet presAssocID="{B176B5EA-42BD-4ACF-B06C-50CF5DD043E5}" presName="spacer" presStyleCnt="0"/>
      <dgm:spPr/>
    </dgm:pt>
    <dgm:pt modelId="{B8D00F02-C8F0-439B-AB5B-C8F15728E1C7}" type="pres">
      <dgm:prSet presAssocID="{23FA9A13-B3EF-4A62-A0D9-6727CAB45B5B}" presName="parentText" presStyleLbl="node1" presStyleIdx="4" presStyleCnt="7">
        <dgm:presLayoutVars>
          <dgm:chMax val="0"/>
          <dgm:bulletEnabled val="1"/>
        </dgm:presLayoutVars>
      </dgm:prSet>
      <dgm:spPr/>
    </dgm:pt>
    <dgm:pt modelId="{43539B61-F82C-4291-9B0F-37CDD4300587}" type="pres">
      <dgm:prSet presAssocID="{408F3DA1-F241-44B5-AEEF-0081CB3A6B7D}" presName="spacer" presStyleCnt="0"/>
      <dgm:spPr/>
    </dgm:pt>
    <dgm:pt modelId="{EABA9B2B-0B36-4CDE-8F46-1F6CBD4E5E82}" type="pres">
      <dgm:prSet presAssocID="{305E88C3-2908-4385-A1AC-F06AE12DB0A9}" presName="parentText" presStyleLbl="node1" presStyleIdx="5" presStyleCnt="7">
        <dgm:presLayoutVars>
          <dgm:chMax val="0"/>
          <dgm:bulletEnabled val="1"/>
        </dgm:presLayoutVars>
      </dgm:prSet>
      <dgm:spPr/>
    </dgm:pt>
    <dgm:pt modelId="{E09E9B94-93A2-492A-8CB3-A32C000D5AC9}" type="pres">
      <dgm:prSet presAssocID="{6A36CC34-012D-4ED2-95B1-573F3FAF08E6}" presName="spacer" presStyleCnt="0"/>
      <dgm:spPr/>
    </dgm:pt>
    <dgm:pt modelId="{30EB1673-8ACE-4CAC-8EBB-563B689A768E}" type="pres">
      <dgm:prSet presAssocID="{862C4C84-B0E7-4049-AF08-EF6AD6DC0C87}" presName="parentText" presStyleLbl="node1" presStyleIdx="6" presStyleCnt="7">
        <dgm:presLayoutVars>
          <dgm:chMax val="0"/>
          <dgm:bulletEnabled val="1"/>
        </dgm:presLayoutVars>
      </dgm:prSet>
      <dgm:spPr/>
    </dgm:pt>
  </dgm:ptLst>
  <dgm:cxnLst>
    <dgm:cxn modelId="{C63C382A-1AC5-407E-B82B-A0C6FADF07CA}" type="presOf" srcId="{9142E6D9-E691-454C-8691-AC8584804300}" destId="{403B823D-A6F5-4D83-8100-542FEC53F84C}" srcOrd="0" destOrd="0" presId="urn:microsoft.com/office/officeart/2005/8/layout/vList2"/>
    <dgm:cxn modelId="{A664035E-E407-4DE5-8495-0B7FE846F6E0}" type="presOf" srcId="{08C8BF22-74D8-4854-AB41-02ABC4809878}" destId="{4CA98060-F4E0-47B6-9381-24CB280140D5}" srcOrd="0" destOrd="0" presId="urn:microsoft.com/office/officeart/2005/8/layout/vList2"/>
    <dgm:cxn modelId="{79F41241-A655-4A29-9F0F-03E23D2D6A94}" type="presOf" srcId="{BE53842B-8FA9-47FB-937C-27140CA6AA1A}" destId="{159A53B0-BE0A-4E1E-960D-89FCB8E7B674}" srcOrd="0" destOrd="0" presId="urn:microsoft.com/office/officeart/2005/8/layout/vList2"/>
    <dgm:cxn modelId="{E2046A46-68AD-4BB8-9BE0-901C5801A948}" srcId="{BE53842B-8FA9-47FB-937C-27140CA6AA1A}" destId="{862C4C84-B0E7-4049-AF08-EF6AD6DC0C87}" srcOrd="6" destOrd="0" parTransId="{A73119E0-C3A1-401F-979F-2D0BFA38C5DB}" sibTransId="{AD39F9CC-9390-42E4-BDBF-D31CBC5C0388}"/>
    <dgm:cxn modelId="{27041B47-017B-4210-9F1C-85DCE93E13EC}" srcId="{BE53842B-8FA9-47FB-937C-27140CA6AA1A}" destId="{41983954-F9FF-4B95-ADC8-4B9A8175CC4D}" srcOrd="0" destOrd="0" parTransId="{7B77DED9-2FE9-4864-A166-8F89E35E3895}" sibTransId="{5ABB5013-7069-4C37-8374-BA2A35CD0E54}"/>
    <dgm:cxn modelId="{BAF8B955-ED5F-4DA0-AF39-442C4B84416B}" type="presOf" srcId="{862C4C84-B0E7-4049-AF08-EF6AD6DC0C87}" destId="{30EB1673-8ACE-4CAC-8EBB-563B689A768E}" srcOrd="0" destOrd="0" presId="urn:microsoft.com/office/officeart/2005/8/layout/vList2"/>
    <dgm:cxn modelId="{072B5E56-6F09-4972-889F-1F4C3096BA0A}" srcId="{BE53842B-8FA9-47FB-937C-27140CA6AA1A}" destId="{23FA9A13-B3EF-4A62-A0D9-6727CAB45B5B}" srcOrd="4" destOrd="0" parTransId="{4E81CEC2-73E4-487A-9F87-037A703DA517}" sibTransId="{408F3DA1-F241-44B5-AEEF-0081CB3A6B7D}"/>
    <dgm:cxn modelId="{7519A777-0B71-4E93-A913-683240B964F8}" srcId="{BE53842B-8FA9-47FB-937C-27140CA6AA1A}" destId="{08C8BF22-74D8-4854-AB41-02ABC4809878}" srcOrd="3" destOrd="0" parTransId="{C0D15A69-FF6B-4357-BD57-4F73179EE650}" sibTransId="{B176B5EA-42BD-4ACF-B06C-50CF5DD043E5}"/>
    <dgm:cxn modelId="{FE94CB96-0C87-4500-A756-E37602C1F2C1}" type="presOf" srcId="{305E88C3-2908-4385-A1AC-F06AE12DB0A9}" destId="{EABA9B2B-0B36-4CDE-8F46-1F6CBD4E5E82}" srcOrd="0" destOrd="0" presId="urn:microsoft.com/office/officeart/2005/8/layout/vList2"/>
    <dgm:cxn modelId="{BCCB42A0-CEC8-4F8C-94C6-7270BF4453E5}" type="presOf" srcId="{41983954-F9FF-4B95-ADC8-4B9A8175CC4D}" destId="{9A034E58-CFA0-46F3-827D-87CB2AEDF29C}" srcOrd="0" destOrd="0" presId="urn:microsoft.com/office/officeart/2005/8/layout/vList2"/>
    <dgm:cxn modelId="{8FD9B8BD-6DA1-46D9-9900-7D877E60D4FF}" type="presOf" srcId="{23FA9A13-B3EF-4A62-A0D9-6727CAB45B5B}" destId="{B8D00F02-C8F0-439B-AB5B-C8F15728E1C7}" srcOrd="0" destOrd="0" presId="urn:microsoft.com/office/officeart/2005/8/layout/vList2"/>
    <dgm:cxn modelId="{47F66DD6-633E-43D7-BAC6-D10E45BD52B0}" srcId="{BE53842B-8FA9-47FB-937C-27140CA6AA1A}" destId="{7EDDEABC-1A4F-4931-A691-E4999695A664}" srcOrd="1" destOrd="0" parTransId="{23DDE9FE-D286-4096-A8CC-642D26C02C71}" sibTransId="{4A7844A8-A706-4808-94D6-E3C041455F1D}"/>
    <dgm:cxn modelId="{6C0BA1DD-183D-4706-BC46-7463400A4BF4}" type="presOf" srcId="{7EDDEABC-1A4F-4931-A691-E4999695A664}" destId="{F81A7864-B8C1-4C2E-B702-FC2881A3313D}" srcOrd="0" destOrd="0" presId="urn:microsoft.com/office/officeart/2005/8/layout/vList2"/>
    <dgm:cxn modelId="{AFA7B1F2-2CC2-46E7-87FC-0DA9BFE7C71D}" srcId="{BE53842B-8FA9-47FB-937C-27140CA6AA1A}" destId="{9142E6D9-E691-454C-8691-AC8584804300}" srcOrd="2" destOrd="0" parTransId="{AE219D0C-3A87-4A1C-90A4-0C876226AF08}" sibTransId="{69F155BC-AD81-42B0-9C72-E80E9718770C}"/>
    <dgm:cxn modelId="{834AECF5-7DFE-4BF0-95F5-ED0596950E85}" srcId="{BE53842B-8FA9-47FB-937C-27140CA6AA1A}" destId="{305E88C3-2908-4385-A1AC-F06AE12DB0A9}" srcOrd="5" destOrd="0" parTransId="{53DDE686-808C-41FA-9D9C-2D57906D8FA3}" sibTransId="{6A36CC34-012D-4ED2-95B1-573F3FAF08E6}"/>
    <dgm:cxn modelId="{7DD42894-454C-4932-9F78-CC76D9DF5248}" type="presParOf" srcId="{159A53B0-BE0A-4E1E-960D-89FCB8E7B674}" destId="{9A034E58-CFA0-46F3-827D-87CB2AEDF29C}" srcOrd="0" destOrd="0" presId="urn:microsoft.com/office/officeart/2005/8/layout/vList2"/>
    <dgm:cxn modelId="{4E94E1F4-7B42-43FF-AB0D-386718337702}" type="presParOf" srcId="{159A53B0-BE0A-4E1E-960D-89FCB8E7B674}" destId="{1087BE49-3247-4435-AADE-BD4CDA1D4ADA}" srcOrd="1" destOrd="0" presId="urn:microsoft.com/office/officeart/2005/8/layout/vList2"/>
    <dgm:cxn modelId="{44BDC285-AD46-4949-866E-B645B7FBF4BD}" type="presParOf" srcId="{159A53B0-BE0A-4E1E-960D-89FCB8E7B674}" destId="{F81A7864-B8C1-4C2E-B702-FC2881A3313D}" srcOrd="2" destOrd="0" presId="urn:microsoft.com/office/officeart/2005/8/layout/vList2"/>
    <dgm:cxn modelId="{E40E9314-8E99-4E20-BA10-BAE105F64B06}" type="presParOf" srcId="{159A53B0-BE0A-4E1E-960D-89FCB8E7B674}" destId="{198EE47C-EB21-423C-AC83-B449AB877C16}" srcOrd="3" destOrd="0" presId="urn:microsoft.com/office/officeart/2005/8/layout/vList2"/>
    <dgm:cxn modelId="{EA9F7A9E-D970-4AEB-AD76-A484AE7E8528}" type="presParOf" srcId="{159A53B0-BE0A-4E1E-960D-89FCB8E7B674}" destId="{403B823D-A6F5-4D83-8100-542FEC53F84C}" srcOrd="4" destOrd="0" presId="urn:microsoft.com/office/officeart/2005/8/layout/vList2"/>
    <dgm:cxn modelId="{1E10CD4C-AB3A-49F9-9257-D58E9364C906}" type="presParOf" srcId="{159A53B0-BE0A-4E1E-960D-89FCB8E7B674}" destId="{D4066933-9869-4C9C-BA2F-87F36D0BD1A8}" srcOrd="5" destOrd="0" presId="urn:microsoft.com/office/officeart/2005/8/layout/vList2"/>
    <dgm:cxn modelId="{34F18F3B-F28B-43D0-BA18-26D47DF9611E}" type="presParOf" srcId="{159A53B0-BE0A-4E1E-960D-89FCB8E7B674}" destId="{4CA98060-F4E0-47B6-9381-24CB280140D5}" srcOrd="6" destOrd="0" presId="urn:microsoft.com/office/officeart/2005/8/layout/vList2"/>
    <dgm:cxn modelId="{25968B17-9524-44BE-9650-9F8A5B22B61F}" type="presParOf" srcId="{159A53B0-BE0A-4E1E-960D-89FCB8E7B674}" destId="{47F52C6A-1411-4AB2-A290-FC9A023D203B}" srcOrd="7" destOrd="0" presId="urn:microsoft.com/office/officeart/2005/8/layout/vList2"/>
    <dgm:cxn modelId="{572A7FC3-B678-4F54-B2F6-881B20D24685}" type="presParOf" srcId="{159A53B0-BE0A-4E1E-960D-89FCB8E7B674}" destId="{B8D00F02-C8F0-439B-AB5B-C8F15728E1C7}" srcOrd="8" destOrd="0" presId="urn:microsoft.com/office/officeart/2005/8/layout/vList2"/>
    <dgm:cxn modelId="{8CEBF2CF-34D5-48BD-9B5F-C7F3E3EFA35A}" type="presParOf" srcId="{159A53B0-BE0A-4E1E-960D-89FCB8E7B674}" destId="{43539B61-F82C-4291-9B0F-37CDD4300587}" srcOrd="9" destOrd="0" presId="urn:microsoft.com/office/officeart/2005/8/layout/vList2"/>
    <dgm:cxn modelId="{EA059511-19A9-4332-B5F2-AE5FB60191F8}" type="presParOf" srcId="{159A53B0-BE0A-4E1E-960D-89FCB8E7B674}" destId="{EABA9B2B-0B36-4CDE-8F46-1F6CBD4E5E82}" srcOrd="10" destOrd="0" presId="urn:microsoft.com/office/officeart/2005/8/layout/vList2"/>
    <dgm:cxn modelId="{B039FD86-1095-4082-9467-E395A2A8CE9F}" type="presParOf" srcId="{159A53B0-BE0A-4E1E-960D-89FCB8E7B674}" destId="{E09E9B94-93A2-492A-8CB3-A32C000D5AC9}" srcOrd="11" destOrd="0" presId="urn:microsoft.com/office/officeart/2005/8/layout/vList2"/>
    <dgm:cxn modelId="{B5998CC5-6720-46DF-BBFC-C50E680019B7}" type="presParOf" srcId="{159A53B0-BE0A-4E1E-960D-89FCB8E7B674}" destId="{30EB1673-8ACE-4CAC-8EBB-563B689A768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34E58-CFA0-46F3-827D-87CB2AEDF29C}">
      <dsp:nvSpPr>
        <dsp:cNvPr id="0" name=""/>
        <dsp:cNvSpPr/>
      </dsp:nvSpPr>
      <dsp:spPr>
        <a:xfrm>
          <a:off x="0" y="4615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Healthy Relationships</a:t>
          </a:r>
        </a:p>
      </dsp:txBody>
      <dsp:txXfrm>
        <a:off x="26930" y="73086"/>
        <a:ext cx="10461740" cy="497795"/>
      </dsp:txXfrm>
    </dsp:sp>
    <dsp:sp modelId="{F81A7864-B8C1-4C2E-B702-FC2881A3313D}">
      <dsp:nvSpPr>
        <dsp:cNvPr id="0" name=""/>
        <dsp:cNvSpPr/>
      </dsp:nvSpPr>
      <dsp:spPr>
        <a:xfrm>
          <a:off x="0" y="66405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Consent/Boundaries</a:t>
          </a:r>
        </a:p>
      </dsp:txBody>
      <dsp:txXfrm>
        <a:off x="26930" y="690981"/>
        <a:ext cx="10461740" cy="497795"/>
      </dsp:txXfrm>
    </dsp:sp>
    <dsp:sp modelId="{403B823D-A6F5-4D83-8100-542FEC53F84C}">
      <dsp:nvSpPr>
        <dsp:cNvPr id="0" name=""/>
        <dsp:cNvSpPr/>
      </dsp:nvSpPr>
      <dsp:spPr>
        <a:xfrm>
          <a:off x="0" y="128194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Survivor Response Training (faculty/staff only)</a:t>
          </a:r>
        </a:p>
      </dsp:txBody>
      <dsp:txXfrm>
        <a:off x="26930" y="1308876"/>
        <a:ext cx="10461740" cy="497795"/>
      </dsp:txXfrm>
    </dsp:sp>
    <dsp:sp modelId="{4CA98060-F4E0-47B6-9381-24CB280140D5}">
      <dsp:nvSpPr>
        <dsp:cNvPr id="0" name=""/>
        <dsp:cNvSpPr/>
      </dsp:nvSpPr>
      <dsp:spPr>
        <a:xfrm>
          <a:off x="0" y="189984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Bystander Intervention</a:t>
          </a:r>
        </a:p>
      </dsp:txBody>
      <dsp:txXfrm>
        <a:off x="26930" y="1926771"/>
        <a:ext cx="10461740" cy="497795"/>
      </dsp:txXfrm>
    </dsp:sp>
    <dsp:sp modelId="{B8D00F02-C8F0-439B-AB5B-C8F15728E1C7}">
      <dsp:nvSpPr>
        <dsp:cNvPr id="0" name=""/>
        <dsp:cNvSpPr/>
      </dsp:nvSpPr>
      <dsp:spPr>
        <a:xfrm>
          <a:off x="0" y="251773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How to Support a Survivor</a:t>
          </a:r>
          <a:r>
            <a:rPr lang="en-US" sz="2300" kern="1200" dirty="0">
              <a:latin typeface="Calibri Light" panose="020F0302020204030204"/>
            </a:rPr>
            <a:t> (student workshop)</a:t>
          </a:r>
          <a:endParaRPr lang="en-US" sz="2300" kern="1200" dirty="0"/>
        </a:p>
      </dsp:txBody>
      <dsp:txXfrm>
        <a:off x="26930" y="2544666"/>
        <a:ext cx="10461740" cy="497795"/>
      </dsp:txXfrm>
    </dsp:sp>
    <dsp:sp modelId="{EABA9B2B-0B36-4CDE-8F46-1F6CBD4E5E82}">
      <dsp:nvSpPr>
        <dsp:cNvPr id="0" name=""/>
        <dsp:cNvSpPr/>
      </dsp:nvSpPr>
      <dsp:spPr>
        <a:xfrm>
          <a:off x="0" y="313563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Sexual Assault Prevention, Sexual Harassment Prevention</a:t>
          </a:r>
        </a:p>
      </dsp:txBody>
      <dsp:txXfrm>
        <a:off x="26930" y="3162561"/>
        <a:ext cx="10461740" cy="497795"/>
      </dsp:txXfrm>
    </dsp:sp>
    <dsp:sp modelId="{30EB1673-8ACE-4CAC-8EBB-563B689A768E}">
      <dsp:nvSpPr>
        <dsp:cNvPr id="0" name=""/>
        <dsp:cNvSpPr/>
      </dsp:nvSpPr>
      <dsp:spPr>
        <a:xfrm>
          <a:off x="0" y="375352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Escalation (Dating and Domestic Violence)</a:t>
          </a:r>
        </a:p>
      </dsp:txBody>
      <dsp:txXfrm>
        <a:off x="26930" y="3780456"/>
        <a:ext cx="1046174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9D692-8E41-44A4-ACD2-951EBCF60FEC}" type="datetimeFigureOut">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AF560-DD98-483F-B1E0-24BD4FB87D6F}" type="slidenum">
              <a:t>‹#›</a:t>
            </a:fld>
            <a:endParaRPr lang="en-US"/>
          </a:p>
        </p:txBody>
      </p:sp>
    </p:spTree>
    <p:extLst>
      <p:ext uri="{BB962C8B-B14F-4D97-AF65-F5344CB8AC3E}">
        <p14:creationId xmlns:p14="http://schemas.microsoft.com/office/powerpoint/2010/main" val="168601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js.ojp.gov/content/pub/pdf/sv19.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js.ojp.gov/content/pub/pdf/sv1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js.ojp.gov/content/pub/pdf/sv1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ines.edu/institutional-equity-title-ix/reportin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mines.edu/institutional-equity-title-ix/policies-procedur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cd.gov/sites/default/files/NCD_Not_on_the_Radar_Accessible.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victimconnect.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cs typeface="Calibri"/>
            </a:endParaRPr>
          </a:p>
          <a:p>
            <a:pPr marL="171450" indent="-171450">
              <a:buFont typeface="Calibri"/>
              <a:buChar char="-"/>
            </a:pPr>
            <a:r>
              <a:rPr lang="en-US" dirty="0">
                <a:ea typeface="Calibri"/>
                <a:cs typeface="Calibri"/>
              </a:rPr>
              <a:t>Welcome participants to the stalking workshop as part of NSAM 2024</a:t>
            </a:r>
          </a:p>
          <a:p>
            <a:pPr marL="171450" indent="-171450">
              <a:buFont typeface="Calibri"/>
              <a:buChar char="-"/>
            </a:pPr>
            <a:r>
              <a:rPr lang="en-US" dirty="0">
                <a:ea typeface="Calibri"/>
                <a:cs typeface="Calibri"/>
              </a:rPr>
              <a:t>Lunch provided at start of presentation</a:t>
            </a:r>
          </a:p>
        </p:txBody>
      </p:sp>
      <p:sp>
        <p:nvSpPr>
          <p:cNvPr id="4" name="Slide Number Placeholder 3"/>
          <p:cNvSpPr>
            <a:spLocks noGrp="1"/>
          </p:cNvSpPr>
          <p:nvPr>
            <p:ph type="sldNum" sz="quarter" idx="5"/>
          </p:nvPr>
        </p:nvSpPr>
        <p:spPr/>
        <p:txBody>
          <a:bodyPr/>
          <a:lstStyle/>
          <a:p>
            <a:fld id="{A1380F79-9337-4C61-8C2B-2AED861061C2}" type="slidenum">
              <a:rPr lang="en-US"/>
              <a:t>1</a:t>
            </a:fld>
            <a:endParaRPr lang="en-US"/>
          </a:p>
        </p:txBody>
      </p:sp>
    </p:spTree>
    <p:extLst>
      <p:ext uri="{BB962C8B-B14F-4D97-AF65-F5344CB8AC3E}">
        <p14:creationId xmlns:p14="http://schemas.microsoft.com/office/powerpoint/2010/main" val="266455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1" u="sng" dirty="0"/>
              <a:t>Technology </a:t>
            </a:r>
            <a:endParaRPr lang="en-US" dirty="0"/>
          </a:p>
          <a:p>
            <a:pPr marL="457200" indent="-457200">
              <a:buFont typeface="Arial,Sans-Serif"/>
              <a:buChar char="•"/>
            </a:pPr>
            <a:r>
              <a:rPr lang="en-US" dirty="0"/>
              <a:t>Unwanted phone calls, voice messages, emails, or texts</a:t>
            </a:r>
            <a:endParaRPr lang="en-US" dirty="0">
              <a:cs typeface="Calibri"/>
            </a:endParaRPr>
          </a:p>
          <a:p>
            <a:pPr marL="457200" indent="-457200">
              <a:buFont typeface="Arial,Sans-Serif"/>
              <a:buChar char="•"/>
            </a:pPr>
            <a:r>
              <a:rPr lang="en-US" dirty="0"/>
              <a:t>Spying using technology</a:t>
            </a:r>
          </a:p>
          <a:p>
            <a:pPr marL="457200" indent="-457200">
              <a:buFont typeface="Arial,Sans-Serif"/>
              <a:buChar char="•"/>
            </a:pPr>
            <a:r>
              <a:rPr lang="en-US" dirty="0"/>
              <a:t>Tracking via device or application</a:t>
            </a:r>
          </a:p>
          <a:p>
            <a:pPr marL="457200" indent="-457200">
              <a:buFont typeface="Arial,Sans-Serif"/>
              <a:buChar char="•"/>
            </a:pPr>
            <a:r>
              <a:rPr lang="en-US" dirty="0"/>
              <a:t>Posting or threatening to post information on the internet</a:t>
            </a:r>
          </a:p>
          <a:p>
            <a:pPr marL="457200" indent="-457200">
              <a:buFont typeface="Arial,Sans-Serif"/>
              <a:buChar char="•"/>
            </a:pPr>
            <a:r>
              <a:rPr lang="en-US" dirty="0"/>
              <a:t>Sending unwanted emails or messages</a:t>
            </a:r>
          </a:p>
          <a:p>
            <a:pPr marL="457200" indent="-457200">
              <a:buFont typeface="Arial,Sans-Serif"/>
              <a:buChar char="•"/>
            </a:pPr>
            <a:r>
              <a:rPr lang="en-US" dirty="0"/>
              <a:t>Monitoring using social media </a:t>
            </a:r>
          </a:p>
          <a:p>
            <a:r>
              <a:rPr lang="en-US" b="1" u="sng" dirty="0"/>
              <a:t>Physical</a:t>
            </a:r>
            <a:endParaRPr lang="en-US"/>
          </a:p>
          <a:p>
            <a:pPr marL="457200" indent="-457200">
              <a:buFont typeface="Arial,Sans-Serif"/>
              <a:buChar char="•"/>
            </a:pPr>
            <a:r>
              <a:rPr lang="en-US" dirty="0"/>
              <a:t>Showing up at a location</a:t>
            </a:r>
          </a:p>
          <a:p>
            <a:pPr marL="457200" indent="-457200">
              <a:buFont typeface="Arial,Sans-Serif"/>
              <a:buChar char="•"/>
            </a:pPr>
            <a:r>
              <a:rPr lang="en-US" dirty="0"/>
              <a:t>Leaving/sending unwanted items</a:t>
            </a:r>
          </a:p>
          <a:p>
            <a:pPr marL="457200" indent="-457200">
              <a:buFont typeface="Arial,Sans-Serif"/>
              <a:buChar char="•"/>
            </a:pPr>
            <a:r>
              <a:rPr lang="en-US" dirty="0"/>
              <a:t>Waiting at a location</a:t>
            </a:r>
          </a:p>
          <a:p>
            <a:pPr marL="457200" indent="-457200">
              <a:buFont typeface="Arial,Sans-Serif"/>
              <a:buChar char="•"/>
            </a:pPr>
            <a:r>
              <a:rPr lang="en-US" dirty="0"/>
              <a:t>Sneaking into a location</a:t>
            </a:r>
          </a:p>
          <a:p>
            <a:pPr marL="457200" indent="-457200">
              <a:buFont typeface="Arial,Sans-Serif"/>
              <a:buChar char="•"/>
            </a:pPr>
            <a:r>
              <a:rPr lang="en-US" dirty="0"/>
              <a:t>Following and watching</a:t>
            </a:r>
          </a:p>
          <a:p>
            <a:r>
              <a:rPr lang="en-US" b="1" u="sng" dirty="0"/>
              <a:t>Relational</a:t>
            </a:r>
            <a:endParaRPr lang="en-US" dirty="0"/>
          </a:p>
          <a:p>
            <a:pPr marL="457200" indent="-457200">
              <a:buFont typeface="Arial,Sans-Serif"/>
              <a:buChar char="•"/>
            </a:pPr>
            <a:r>
              <a:rPr lang="en-US" dirty="0"/>
              <a:t>Harassing friends or family for whereabouts</a:t>
            </a:r>
            <a:endParaRPr lang="en-US" dirty="0">
              <a:cs typeface="Calibri" panose="020F0502020204030204"/>
            </a:endParaRPr>
          </a:p>
          <a:p>
            <a:pPr marL="457200" indent="-457200">
              <a:buFont typeface="Arial,Sans-Serif"/>
              <a:buChar char="•"/>
            </a:pPr>
            <a:endParaRPr lang="en-US" dirty="0">
              <a:cs typeface="Calibri" panose="020F0502020204030204"/>
            </a:endParaRPr>
          </a:p>
          <a:p>
            <a:r>
              <a:rPr lang="en-US" b="1" u="sng">
                <a:cs typeface="Calibri" panose="020F0502020204030204"/>
              </a:rPr>
              <a:t>Resource:</a:t>
            </a:r>
            <a:endParaRPr lang="en-US" u="sng" dirty="0">
              <a:cs typeface="Calibri" panose="020F0502020204030204"/>
            </a:endParaRPr>
          </a:p>
          <a:p>
            <a:r>
              <a:rPr lang="en-US" dirty="0">
                <a:hlinkClick r:id="rId3"/>
              </a:rPr>
              <a:t>https://bjs.ojp.gov/content/pub/pdf/sv19.pdf</a:t>
            </a:r>
            <a:endParaRPr lang="en-US"/>
          </a:p>
          <a:p>
            <a:pPr>
              <a:buFont typeface="Arial,Sans-Seri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FAA7E40-C40A-42EC-9DFB-3A73E7EBD253}" type="slidenum">
              <a:rPr lang="en-US"/>
              <a:t>10</a:t>
            </a:fld>
            <a:endParaRPr lang="en-US"/>
          </a:p>
        </p:txBody>
      </p:sp>
    </p:spTree>
    <p:extLst>
      <p:ext uri="{BB962C8B-B14F-4D97-AF65-F5344CB8AC3E}">
        <p14:creationId xmlns:p14="http://schemas.microsoft.com/office/powerpoint/2010/main" val="386464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dirty="0"/>
              <a:t> Notes:</a:t>
            </a:r>
            <a:endParaRPr lang="en-US" dirty="0">
              <a:cs typeface="Calibri"/>
            </a:endParaRPr>
          </a:p>
          <a:p>
            <a:r>
              <a:rPr lang="en-US" b="1" dirty="0"/>
              <a:t>Bureau of Justice Statistics, 2022</a:t>
            </a:r>
            <a:endParaRPr lang="en-US" dirty="0"/>
          </a:p>
          <a:p>
            <a:pPr marL="342900" indent="-342900">
              <a:buFont typeface="Arial,Sans-Serif"/>
              <a:buChar char="•"/>
            </a:pPr>
            <a:r>
              <a:rPr lang="en-US" dirty="0"/>
              <a:t>3.4 million U.S. residents 16+ years of age experience stalking each year</a:t>
            </a:r>
          </a:p>
          <a:p>
            <a:pPr marL="342900" indent="-342900">
              <a:buFont typeface="Arial,Sans-Serif"/>
              <a:buChar char="•"/>
            </a:pPr>
            <a:r>
              <a:rPr lang="en-US" dirty="0"/>
              <a:t>67% of survivors were fearful of injury or death committed by their stalker</a:t>
            </a:r>
          </a:p>
          <a:p>
            <a:pPr marL="342900" indent="-342900">
              <a:buFont typeface="Arial,Sans-Serif"/>
              <a:buChar char="•"/>
            </a:pPr>
            <a:r>
              <a:rPr lang="en-US" dirty="0"/>
              <a:t>2/3 of survivors will know their stalker</a:t>
            </a:r>
          </a:p>
          <a:p>
            <a:pPr marL="342900" indent="-342900">
              <a:buFont typeface="Arial,Sans-Serif"/>
              <a:buChar char="•"/>
            </a:pPr>
            <a:r>
              <a:rPr lang="en-US" dirty="0"/>
              <a:t>&lt;1/3 of survivors will report to police</a:t>
            </a:r>
          </a:p>
          <a:p>
            <a:pPr marL="342900" indent="-342900">
              <a:buFont typeface="Arial,Sans-Serif"/>
              <a:buChar char="•"/>
            </a:pPr>
            <a:r>
              <a:rPr lang="en-US" dirty="0"/>
              <a:t>Survivors are more likely to be stalked by current or former intimate partners</a:t>
            </a:r>
          </a:p>
          <a:p>
            <a:pPr marL="342900" indent="-342900">
              <a:buFont typeface="Arial,Sans-Serif"/>
              <a:buChar char="•"/>
            </a:pPr>
            <a:r>
              <a:rPr lang="en-US" dirty="0"/>
              <a:t>Only 16% of survivors sought out support services</a:t>
            </a:r>
            <a:endParaRPr lang="en-US" dirty="0">
              <a:cs typeface="Calibri" panose="020F0502020204030204"/>
            </a:endParaRPr>
          </a:p>
          <a:p>
            <a:endParaRPr lang="en-US">
              <a:ea typeface="Calibri"/>
              <a:cs typeface="Calibri"/>
            </a:endParaRPr>
          </a:p>
          <a:p>
            <a:r>
              <a:rPr lang="en-US" dirty="0">
                <a:ea typeface="Calibri"/>
                <a:cs typeface="Calibri"/>
              </a:rPr>
              <a:t>Sources:</a:t>
            </a:r>
          </a:p>
          <a:p>
            <a:r>
              <a:rPr lang="en-US" dirty="0">
                <a:cs typeface="Calibri"/>
              </a:rPr>
              <a:t>Supplemental Victimization Survey (SVS) 2019</a:t>
            </a:r>
          </a:p>
          <a:p>
            <a:r>
              <a:rPr lang="en-US" dirty="0">
                <a:cs typeface="Calibri"/>
              </a:rPr>
              <a:t>U.S. Department of Justice, Feb 2022 BJS Statistics on Stalking Victimization</a:t>
            </a:r>
          </a:p>
          <a:p>
            <a:r>
              <a:rPr lang="en-US" dirty="0">
                <a:hlinkClick r:id="rId3"/>
              </a:rPr>
              <a:t>https://bjs.ojp.gov/content/pub/pdf/sv19.pdf</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BFAA7E40-C40A-42EC-9DFB-3A73E7EBD253}" type="slidenum">
              <a:rPr lang="en-US"/>
              <a:t>11</a:t>
            </a:fld>
            <a:endParaRPr lang="en-US"/>
          </a:p>
        </p:txBody>
      </p:sp>
    </p:spTree>
    <p:extLst>
      <p:ext uri="{BB962C8B-B14F-4D97-AF65-F5344CB8AC3E}">
        <p14:creationId xmlns:p14="http://schemas.microsoft.com/office/powerpoint/2010/main" val="351875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p>
          <a:p>
            <a:pPr marL="227965" indent="-227965">
              <a:lnSpc>
                <a:spcPct val="90000"/>
              </a:lnSpc>
              <a:spcBef>
                <a:spcPts val="1000"/>
              </a:spcBef>
              <a:buFont typeface="Arial"/>
              <a:buChar char="•"/>
            </a:pPr>
            <a:r>
              <a:rPr lang="en-US" dirty="0"/>
              <a:t>Black and Hispanic-identifying survivors comprise nearly 900,000 cases of stalking</a:t>
            </a:r>
          </a:p>
          <a:p>
            <a:pPr marL="227965" indent="-227965">
              <a:lnSpc>
                <a:spcPct val="90000"/>
              </a:lnSpc>
              <a:spcBef>
                <a:spcPts val="1000"/>
              </a:spcBef>
              <a:buFont typeface="Arial"/>
              <a:buChar char="•"/>
            </a:pPr>
            <a:r>
              <a:rPr lang="en-US" dirty="0"/>
              <a:t>When compared to Caucasian populations, stalking prevalence is higher in groups identifying with 2+ races and with individuals identifying as:</a:t>
            </a:r>
          </a:p>
          <a:p>
            <a:pPr marL="685165" lvl="1" indent="-227965">
              <a:lnSpc>
                <a:spcPct val="90000"/>
              </a:lnSpc>
              <a:spcBef>
                <a:spcPts val="500"/>
              </a:spcBef>
              <a:buFont typeface="Arial"/>
              <a:buChar char="•"/>
            </a:pPr>
            <a:r>
              <a:rPr lang="en-US" dirty="0"/>
              <a:t>Asian</a:t>
            </a:r>
          </a:p>
          <a:p>
            <a:pPr marL="685165" lvl="1" indent="-227965">
              <a:lnSpc>
                <a:spcPct val="90000"/>
              </a:lnSpc>
              <a:spcBef>
                <a:spcPts val="500"/>
              </a:spcBef>
              <a:buFont typeface="Arial"/>
              <a:buChar char="•"/>
            </a:pPr>
            <a:r>
              <a:rPr lang="en-US" dirty="0"/>
              <a:t>Native Hawaiian</a:t>
            </a:r>
          </a:p>
          <a:p>
            <a:pPr marL="685165" lvl="1" indent="-227965">
              <a:lnSpc>
                <a:spcPct val="90000"/>
              </a:lnSpc>
              <a:spcBef>
                <a:spcPts val="500"/>
              </a:spcBef>
              <a:buFont typeface="Arial"/>
              <a:buChar char="•"/>
            </a:pPr>
            <a:r>
              <a:rPr lang="en-US" dirty="0"/>
              <a:t>Other Pacific Islander </a:t>
            </a:r>
          </a:p>
          <a:p>
            <a:pPr marL="227965" indent="-227965">
              <a:lnSpc>
                <a:spcPct val="90000"/>
              </a:lnSpc>
              <a:spcBef>
                <a:spcPts val="1000"/>
              </a:spcBef>
              <a:buFont typeface="Arial"/>
              <a:buChar char="•"/>
            </a:pPr>
            <a:r>
              <a:rPr lang="en-US" dirty="0"/>
              <a:t>Over ¼ of all stalking cases occur with survivors making &lt; $25,000 annually</a:t>
            </a:r>
          </a:p>
          <a:p>
            <a:pPr marL="227965" indent="-227965">
              <a:lnSpc>
                <a:spcPct val="90000"/>
              </a:lnSpc>
              <a:spcBef>
                <a:spcPts val="1000"/>
              </a:spcBef>
              <a:buFont typeface="Arial"/>
              <a:buChar char="•"/>
            </a:pPr>
            <a:r>
              <a:rPr lang="en-US" dirty="0"/>
              <a:t>15% of survivors of stalking are Hispanic</a:t>
            </a:r>
          </a:p>
          <a:p>
            <a:pPr>
              <a:buFont typeface="Calibri"/>
            </a:pPr>
            <a:endParaRPr lang="en-US">
              <a:ea typeface="Calibri"/>
              <a:cs typeface="Calibri"/>
            </a:endParaRPr>
          </a:p>
          <a:p>
            <a:pPr>
              <a:buFont typeface="Calibri"/>
            </a:pPr>
            <a:r>
              <a:rPr lang="en-US" dirty="0">
                <a:ea typeface="Calibri"/>
                <a:cs typeface="Calibri"/>
              </a:rPr>
              <a:t>Reference:</a:t>
            </a:r>
          </a:p>
          <a:p>
            <a:r>
              <a:rPr lang="en-US" dirty="0">
                <a:hlinkClick r:id="rId3"/>
              </a:rPr>
              <a:t>https://bjs.ojp.gov/content/pub/pdf/sv19.pdf</a:t>
            </a:r>
          </a:p>
          <a:p>
            <a:endParaRPr lang="en-US" dirty="0"/>
          </a:p>
        </p:txBody>
      </p:sp>
      <p:sp>
        <p:nvSpPr>
          <p:cNvPr id="4" name="Slide Number Placeholder 3"/>
          <p:cNvSpPr>
            <a:spLocks noGrp="1"/>
          </p:cNvSpPr>
          <p:nvPr>
            <p:ph type="sldNum" sz="quarter" idx="5"/>
          </p:nvPr>
        </p:nvSpPr>
        <p:spPr/>
        <p:txBody>
          <a:bodyPr/>
          <a:lstStyle/>
          <a:p>
            <a:fld id="{BFAA7E40-C40A-42EC-9DFB-3A73E7EBD253}" type="slidenum">
              <a:rPr lang="en-US"/>
              <a:t>12</a:t>
            </a:fld>
            <a:endParaRPr lang="en-US"/>
          </a:p>
        </p:txBody>
      </p:sp>
    </p:spTree>
    <p:extLst>
      <p:ext uri="{BB962C8B-B14F-4D97-AF65-F5344CB8AC3E}">
        <p14:creationId xmlns:p14="http://schemas.microsoft.com/office/powerpoint/2010/main" val="259696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BB67D650-E5FC-4880-915E-A91A458CE2E5}" type="slidenum">
              <a:rPr lang="en-US" smtClean="0"/>
              <a:t>13</a:t>
            </a:fld>
            <a:endParaRPr lang="en-US"/>
          </a:p>
        </p:txBody>
      </p:sp>
    </p:spTree>
    <p:extLst>
      <p:ext uri="{BB962C8B-B14F-4D97-AF65-F5344CB8AC3E}">
        <p14:creationId xmlns:p14="http://schemas.microsoft.com/office/powerpoint/2010/main" val="68743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p>
          <a:p>
            <a:pPr marL="171450" indent="-171450">
              <a:buFont typeface="Arial,Sans-Serif"/>
              <a:buChar char="•"/>
            </a:pPr>
            <a:r>
              <a:rPr lang="en-US" u="sng"/>
              <a:t>Myth 1:</a:t>
            </a:r>
            <a:r>
              <a:rPr lang="en-US"/>
              <a:t> Stalkers are attractive strangers or secret admirers</a:t>
            </a:r>
          </a:p>
          <a:p>
            <a:pPr marL="628650" lvl="1" indent="-171450">
              <a:buFont typeface="Arial,Sans-Serif"/>
              <a:buChar char="•"/>
            </a:pPr>
            <a:r>
              <a:rPr lang="en-US"/>
              <a:t>Fact: Perpetrators are typically known to the targeted individual and are more commonly either current or former intimate partners.</a:t>
            </a:r>
          </a:p>
          <a:p>
            <a:pPr marL="171450" indent="-171450">
              <a:buFont typeface="Arial,Sans-Serif"/>
              <a:buChar char="•"/>
            </a:pPr>
            <a:r>
              <a:rPr lang="en-US" u="sng"/>
              <a:t>Myth 2:</a:t>
            </a:r>
            <a:r>
              <a:rPr lang="en-US"/>
              <a:t> Stalkers usually have good, romantic intentions based on attraction and/or love.</a:t>
            </a:r>
          </a:p>
          <a:p>
            <a:pPr marL="628650" lvl="1" indent="-171450">
              <a:buFont typeface="Arial,Sans-Serif"/>
              <a:buChar char="•"/>
            </a:pPr>
            <a:r>
              <a:rPr lang="en-US"/>
              <a:t>Fact: Stalkers tend to use tactics of fear, power and control to manipulate targets.</a:t>
            </a:r>
          </a:p>
          <a:p>
            <a:pPr marL="171450" indent="-171450">
              <a:buFont typeface="Arial,Sans-Serif"/>
              <a:buChar char="•"/>
            </a:pPr>
            <a:r>
              <a:rPr lang="en-US" u="sng"/>
              <a:t>Myth 3: </a:t>
            </a:r>
            <a:r>
              <a:rPr lang="en-US"/>
              <a:t>Actions of stalkers typically are either sexy, flattering, or harmless.</a:t>
            </a:r>
          </a:p>
          <a:p>
            <a:pPr marL="628650" lvl="1" indent="-171450">
              <a:buFont typeface="Arial,Sans-Serif"/>
              <a:buChar char="•"/>
            </a:pPr>
            <a:r>
              <a:rPr lang="en-US"/>
              <a:t>Fact: Stalkers are oftentimes unpredictable, can escalate quickly, and may co-occur with other forms of violence to obtain and maintain power and control over their selected targets.</a:t>
            </a:r>
          </a:p>
          <a:p>
            <a:pPr marL="171450" indent="-171450">
              <a:buFont typeface="Arial,Sans-Serif"/>
              <a:buChar char="•"/>
            </a:pPr>
            <a:r>
              <a:rPr lang="en-US" u="sng"/>
              <a:t>Myth 4</a:t>
            </a:r>
            <a:r>
              <a:rPr lang="en-US"/>
              <a:t>: Targets of stalks should feel amused or flattered by the attention or efforts being made.</a:t>
            </a:r>
          </a:p>
          <a:p>
            <a:pPr marL="628650" lvl="1" indent="-171450">
              <a:buFont typeface="Arial,Sans-Serif"/>
              <a:buChar char="•"/>
            </a:pPr>
            <a:r>
              <a:rPr lang="en-US"/>
              <a:t>Fact: Many targets of stalking report extreme fear, emotional distress, and a lack of safety.</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FAA7E40-C40A-42EC-9DFB-3A73E7EBD253}" type="slidenum">
              <a:rPr lang="en-US"/>
              <a:t>14</a:t>
            </a:fld>
            <a:endParaRPr lang="en-US"/>
          </a:p>
        </p:txBody>
      </p:sp>
    </p:spTree>
    <p:extLst>
      <p:ext uri="{BB962C8B-B14F-4D97-AF65-F5344CB8AC3E}">
        <p14:creationId xmlns:p14="http://schemas.microsoft.com/office/powerpoint/2010/main" val="17881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Possible Responses:</a:t>
            </a:r>
          </a:p>
          <a:p>
            <a:pPr marL="171450" indent="-171450">
              <a:buFont typeface="Calibri"/>
              <a:buChar char="-"/>
            </a:pPr>
            <a:r>
              <a:rPr lang="en-US" dirty="0">
                <a:ea typeface="Calibri"/>
                <a:cs typeface="Calibri"/>
              </a:rPr>
              <a:t>Current or former partners have better access to knowing a victim's daily schedule, habits, mannerisms, or thought-processes</a:t>
            </a:r>
          </a:p>
          <a:p>
            <a:pPr marL="171450" indent="-171450">
              <a:buFont typeface="Calibri"/>
              <a:buChar char="-"/>
            </a:pPr>
            <a:r>
              <a:rPr lang="en-US" dirty="0">
                <a:ea typeface="Calibri"/>
                <a:cs typeface="Calibri"/>
              </a:rPr>
              <a:t>They might have existing relationships with the victim's friends or family and can more easily weaponize those relationships</a:t>
            </a:r>
          </a:p>
          <a:p>
            <a:pPr marL="171450" indent="-171450">
              <a:buFont typeface="Calibri"/>
              <a:buChar char="-"/>
            </a:pPr>
            <a:r>
              <a:rPr lang="en-US" dirty="0">
                <a:ea typeface="Calibri"/>
                <a:cs typeface="Calibri"/>
              </a:rPr>
              <a:t>They might have access to the victim's electronic accounts</a:t>
            </a:r>
          </a:p>
          <a:p>
            <a:pPr marL="171450" indent="-171450">
              <a:buFont typeface="Calibri"/>
              <a:buChar char="-"/>
            </a:pPr>
            <a:endParaRPr lang="en-US" dirty="0">
              <a:ea typeface="Calibri"/>
              <a:cs typeface="Calibri"/>
            </a:endParaRPr>
          </a:p>
          <a:p>
            <a:r>
              <a:rPr lang="en-US" dirty="0">
                <a:ea typeface="Calibri"/>
                <a:cs typeface="Calibri"/>
              </a:rPr>
              <a:t>Resource: SPARC</a:t>
            </a:r>
          </a:p>
        </p:txBody>
      </p:sp>
      <p:sp>
        <p:nvSpPr>
          <p:cNvPr id="4" name="Slide Number Placeholder 3"/>
          <p:cNvSpPr>
            <a:spLocks noGrp="1"/>
          </p:cNvSpPr>
          <p:nvPr>
            <p:ph type="sldNum" sz="quarter" idx="5"/>
          </p:nvPr>
        </p:nvSpPr>
        <p:spPr/>
        <p:txBody>
          <a:bodyPr/>
          <a:lstStyle/>
          <a:p>
            <a:fld id="{919AF560-DD98-483F-B1E0-24BD4FB87D6F}" type="slidenum">
              <a:rPr lang="en-US"/>
              <a:t>15</a:t>
            </a:fld>
            <a:endParaRPr lang="en-US"/>
          </a:p>
        </p:txBody>
      </p:sp>
    </p:spTree>
    <p:extLst>
      <p:ext uri="{BB962C8B-B14F-4D97-AF65-F5344CB8AC3E}">
        <p14:creationId xmlns:p14="http://schemas.microsoft.com/office/powerpoint/2010/main" val="18176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p>
          <a:p>
            <a:pPr marL="171450" indent="-171450">
              <a:buFont typeface="Calibri"/>
              <a:buChar char="-"/>
            </a:pPr>
            <a:r>
              <a:rPr lang="en-US" dirty="0">
                <a:ea typeface="Calibri"/>
                <a:cs typeface="Calibri"/>
              </a:rPr>
              <a:t>What do you think of when you think about perpetrators of stalking? What do they look like? How do they act? How do they commit violence? What motivates them? What about being on a campus might influence how you think about stalking perpetration?</a:t>
            </a:r>
            <a:endParaRPr lang="en-US" b="1" dirty="0">
              <a:ea typeface="Calibri"/>
              <a:cs typeface="Calibri"/>
            </a:endParaRPr>
          </a:p>
          <a:p>
            <a:pPr marL="171450" indent="-171450">
              <a:buFont typeface="Calibri"/>
              <a:buChar char="-"/>
            </a:pPr>
            <a:endParaRPr lang="en-US" dirty="0">
              <a:ea typeface="Calibri"/>
              <a:cs typeface="Calibri" panose="020F0502020204030204"/>
            </a:endParaRPr>
          </a:p>
        </p:txBody>
      </p:sp>
      <p:sp>
        <p:nvSpPr>
          <p:cNvPr id="4" name="Slide Number Placeholder 3"/>
          <p:cNvSpPr>
            <a:spLocks noGrp="1"/>
          </p:cNvSpPr>
          <p:nvPr>
            <p:ph type="sldNum" sz="quarter" idx="10"/>
          </p:nvPr>
        </p:nvSpPr>
        <p:spPr/>
        <p:txBody>
          <a:bodyPr/>
          <a:lstStyle/>
          <a:p>
            <a:fld id="{BB67D650-E5FC-4880-915E-A91A458CE2E5}" type="slidenum">
              <a:rPr lang="en-US" smtClean="0"/>
              <a:t>16</a:t>
            </a:fld>
            <a:endParaRPr lang="en-US"/>
          </a:p>
        </p:txBody>
      </p:sp>
    </p:spTree>
    <p:extLst>
      <p:ext uri="{BB962C8B-B14F-4D97-AF65-F5344CB8AC3E}">
        <p14:creationId xmlns:p14="http://schemas.microsoft.com/office/powerpoint/2010/main" val="295664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Facilitator Notes:</a:t>
            </a:r>
          </a:p>
          <a:p>
            <a:r>
              <a:rPr lang="en-US" dirty="0">
                <a:ea typeface="Calibri"/>
                <a:cs typeface="Calibri"/>
              </a:rPr>
              <a:t>While there are oftentimes perpetuated myths of stalkers and their behaviors (as previously explored), it is important to discuss how stalkers might present. Individuals who perpetrate stalking methods do not have a typical physical presentation, age, or gender. Rather, they exhibit common mannerisms and traits in interpersonal settings:</a:t>
            </a:r>
          </a:p>
          <a:p>
            <a:r>
              <a:rPr lang="en-US" dirty="0">
                <a:ea typeface="Calibri"/>
                <a:cs typeface="Calibri"/>
              </a:rPr>
              <a:t>Examples: entitlement (belief that they 'earned' your love and trust), jealousy/rage, control-seeking (typically coincides with jealousy when evaluating how victims interact with others), obsession and/or compulsive behaviors, high intensity emotion (can link to signs of unhealthy relationships), victim mentality (may present as "the world has wronged me so I must take things for myself")</a:t>
            </a:r>
          </a:p>
          <a:p>
            <a:endParaRPr lang="en-US" dirty="0">
              <a:ea typeface="Calibri"/>
              <a:cs typeface="Calibri"/>
            </a:endParaRPr>
          </a:p>
          <a:p>
            <a:r>
              <a:rPr lang="en-US" dirty="0">
                <a:ea typeface="Calibri"/>
                <a:cs typeface="Calibri"/>
              </a:rPr>
              <a:t>Source: One Love Foundation</a:t>
            </a:r>
          </a:p>
        </p:txBody>
      </p:sp>
      <p:sp>
        <p:nvSpPr>
          <p:cNvPr id="4" name="Slide Number Placeholder 3"/>
          <p:cNvSpPr>
            <a:spLocks noGrp="1"/>
          </p:cNvSpPr>
          <p:nvPr>
            <p:ph type="sldNum" sz="quarter" idx="5"/>
          </p:nvPr>
        </p:nvSpPr>
        <p:spPr/>
        <p:txBody>
          <a:bodyPr/>
          <a:lstStyle/>
          <a:p>
            <a:fld id="{919AF560-DD98-483F-B1E0-24BD4FB87D6F}" type="slidenum">
              <a:rPr lang="en-US"/>
              <a:t>17</a:t>
            </a:fld>
            <a:endParaRPr lang="en-US"/>
          </a:p>
        </p:txBody>
      </p:sp>
    </p:spTree>
    <p:extLst>
      <p:ext uri="{BB962C8B-B14F-4D97-AF65-F5344CB8AC3E}">
        <p14:creationId xmlns:p14="http://schemas.microsoft.com/office/powerpoint/2010/main" val="227311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BB67D650-E5FC-4880-915E-A91A458CE2E5}" type="slidenum">
              <a:rPr lang="en-US" smtClean="0"/>
              <a:t>18</a:t>
            </a:fld>
            <a:endParaRPr lang="en-US"/>
          </a:p>
        </p:txBody>
      </p:sp>
    </p:spTree>
    <p:extLst>
      <p:ext uri="{BB962C8B-B14F-4D97-AF65-F5344CB8AC3E}">
        <p14:creationId xmlns:p14="http://schemas.microsoft.com/office/powerpoint/2010/main" val="64419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Facilitator Notes:</a:t>
            </a:r>
            <a:endParaRPr lang="en-US"/>
          </a:p>
          <a:p>
            <a:pPr>
              <a:lnSpc>
                <a:spcPct val="90000"/>
              </a:lnSpc>
              <a:spcBef>
                <a:spcPts val="1000"/>
              </a:spcBef>
            </a:pPr>
            <a:r>
              <a:rPr lang="en-US" dirty="0">
                <a:ea typeface="Calibri"/>
                <a:cs typeface="Calibri"/>
              </a:rPr>
              <a:t>-</a:t>
            </a:r>
            <a:r>
              <a:rPr lang="en-US" b="1" u="sng" dirty="0"/>
              <a:t>Mines Policies:</a:t>
            </a:r>
            <a:endParaRPr lang="en-US" dirty="0"/>
          </a:p>
          <a:p>
            <a:pPr marL="457200" indent="-457200">
              <a:lnSpc>
                <a:spcPct val="90000"/>
              </a:lnSpc>
              <a:spcBef>
                <a:spcPts val="1000"/>
              </a:spcBef>
              <a:buFont typeface="Arial"/>
              <a:buChar char="•"/>
            </a:pPr>
            <a:r>
              <a:rPr lang="en-US" dirty="0"/>
              <a:t>Policy Prohibiting Sexual Harassment, Sexual Assault, and Interpersonal Violence</a:t>
            </a:r>
            <a:endParaRPr lang="en-US" dirty="0">
              <a:ea typeface="Calibri"/>
              <a:cs typeface="Calibri"/>
            </a:endParaRPr>
          </a:p>
          <a:p>
            <a:pPr marL="1143000" lvl="1" indent="-457200">
              <a:lnSpc>
                <a:spcPct val="90000"/>
              </a:lnSpc>
              <a:spcBef>
                <a:spcPts val="500"/>
              </a:spcBef>
              <a:buFont typeface="Arial"/>
              <a:buChar char="•"/>
            </a:pPr>
            <a:r>
              <a:rPr lang="en-US" dirty="0"/>
              <a:t>Includes Dating/Domestic Violence and Stalking</a:t>
            </a:r>
            <a:endParaRPr lang="en-US" dirty="0">
              <a:ea typeface="Calibri"/>
              <a:cs typeface="Calibri"/>
            </a:endParaRPr>
          </a:p>
          <a:p>
            <a:pPr marL="457200" indent="-457200">
              <a:lnSpc>
                <a:spcPct val="90000"/>
              </a:lnSpc>
              <a:spcBef>
                <a:spcPts val="1000"/>
              </a:spcBef>
              <a:buFont typeface="Arial"/>
              <a:buChar char="•"/>
            </a:pPr>
            <a:r>
              <a:rPr lang="en-US" dirty="0"/>
              <a:t>Student Code of Conduct</a:t>
            </a:r>
            <a:endParaRPr lang="en-US" dirty="0">
              <a:ea typeface="Calibri"/>
              <a:cs typeface="Calibri"/>
            </a:endParaRPr>
          </a:p>
          <a:p>
            <a:pPr marL="1143000" lvl="1" indent="-457200">
              <a:lnSpc>
                <a:spcPct val="90000"/>
              </a:lnSpc>
              <a:spcBef>
                <a:spcPts val="500"/>
              </a:spcBef>
              <a:buFont typeface="Arial"/>
              <a:buChar char="•"/>
            </a:pPr>
            <a:r>
              <a:rPr lang="en-US" dirty="0"/>
              <a:t>Manages student conduct that cannot be resolved under the Policy Prohibiting SH/SA/IPV</a:t>
            </a:r>
            <a:endParaRPr lang="en-US" dirty="0">
              <a:ea typeface="Calibri"/>
              <a:cs typeface="Calibri"/>
            </a:endParaRPr>
          </a:p>
          <a:p>
            <a:pPr marL="457200" indent="-457200">
              <a:lnSpc>
                <a:spcPct val="90000"/>
              </a:lnSpc>
              <a:spcBef>
                <a:spcPts val="1000"/>
              </a:spcBef>
              <a:buFont typeface="Arial"/>
              <a:buChar char="•"/>
            </a:pPr>
            <a:r>
              <a:rPr lang="en-US" dirty="0"/>
              <a:t>Policy Prohibiting Unlawful Discrimination</a:t>
            </a:r>
            <a:endParaRPr lang="en-US" dirty="0">
              <a:ea typeface="Calibri"/>
              <a:cs typeface="Calibri"/>
            </a:endParaRPr>
          </a:p>
          <a:p>
            <a:pPr marL="1143000" lvl="1" indent="-457200">
              <a:lnSpc>
                <a:spcPct val="90000"/>
              </a:lnSpc>
              <a:spcBef>
                <a:spcPts val="500"/>
              </a:spcBef>
              <a:buFont typeface="Arial"/>
              <a:buChar char="•"/>
            </a:pPr>
            <a:r>
              <a:rPr lang="en-US" dirty="0"/>
              <a:t>Includes all protected classes at Federal and State levels</a:t>
            </a:r>
            <a:endParaRPr lang="en-US" dirty="0">
              <a:ea typeface="Calibri"/>
              <a:cs typeface="Calibri"/>
            </a:endParaRPr>
          </a:p>
          <a:p>
            <a:pPr marL="457200" indent="-457200">
              <a:lnSpc>
                <a:spcPct val="90000"/>
              </a:lnSpc>
              <a:spcBef>
                <a:spcPts val="1000"/>
              </a:spcBef>
              <a:buFont typeface="Arial"/>
              <a:buChar char="•"/>
            </a:pPr>
            <a:r>
              <a:rPr lang="en-US" dirty="0"/>
              <a:t>Amorous Relationship Policy</a:t>
            </a:r>
            <a:endParaRPr lang="en-US" dirty="0">
              <a:ea typeface="Calibri"/>
              <a:cs typeface="Calibri"/>
            </a:endParaRPr>
          </a:p>
          <a:p>
            <a:pPr marL="1143000" lvl="1" indent="-457200">
              <a:lnSpc>
                <a:spcPct val="90000"/>
              </a:lnSpc>
              <a:spcBef>
                <a:spcPts val="500"/>
              </a:spcBef>
              <a:buFont typeface="Arial"/>
              <a:buChar char="•"/>
            </a:pPr>
            <a:r>
              <a:rPr lang="en-US" dirty="0"/>
              <a:t>Includes relationships with inherent conflicts of interest and significant power differentials</a:t>
            </a:r>
            <a:endParaRPr lang="en-US" dirty="0">
              <a:ea typeface="Calibri"/>
              <a:cs typeface="Calibri"/>
            </a:endParaRPr>
          </a:p>
          <a:p>
            <a:pPr>
              <a:lnSpc>
                <a:spcPct val="90000"/>
              </a:lnSpc>
              <a:spcBef>
                <a:spcPts val="1000"/>
              </a:spcBef>
            </a:pPr>
            <a:r>
              <a:rPr lang="en-US" b="1" u="sng" dirty="0"/>
              <a:t>Laws:</a:t>
            </a:r>
            <a:endParaRPr lang="en-US" dirty="0"/>
          </a:p>
          <a:p>
            <a:pPr marL="227965" indent="-227965">
              <a:lnSpc>
                <a:spcPct val="90000"/>
              </a:lnSpc>
              <a:spcBef>
                <a:spcPts val="1000"/>
              </a:spcBef>
              <a:buFont typeface="Arial"/>
              <a:buChar char="•"/>
            </a:pPr>
            <a:r>
              <a:rPr lang="en-US" dirty="0"/>
              <a:t>Jeanne Clery Disclosure of Campus Security Policy and Safety Act (1991)</a:t>
            </a:r>
            <a:endParaRPr lang="en-US" dirty="0">
              <a:ea typeface="Calibri"/>
              <a:cs typeface="Calibri"/>
            </a:endParaRPr>
          </a:p>
          <a:p>
            <a:pPr marL="685165" lvl="1" indent="-227965">
              <a:lnSpc>
                <a:spcPct val="90000"/>
              </a:lnSpc>
              <a:spcBef>
                <a:spcPts val="500"/>
              </a:spcBef>
              <a:buFont typeface="Arial"/>
              <a:buChar char="•"/>
            </a:pPr>
            <a:r>
              <a:rPr lang="en-US" dirty="0"/>
              <a:t>Role of Family Educational Rights and Privacy Act (FERPA) </a:t>
            </a:r>
            <a:endParaRPr lang="en-US" dirty="0">
              <a:ea typeface="Calibri"/>
              <a:cs typeface="Calibri"/>
            </a:endParaRPr>
          </a:p>
          <a:p>
            <a:pPr marL="227965" indent="-227965">
              <a:lnSpc>
                <a:spcPct val="90000"/>
              </a:lnSpc>
              <a:spcBef>
                <a:spcPts val="1000"/>
              </a:spcBef>
              <a:buFont typeface="Arial"/>
              <a:buChar char="•"/>
            </a:pPr>
            <a:r>
              <a:rPr lang="en-US" dirty="0"/>
              <a:t>Violence Against Women Act </a:t>
            </a:r>
            <a:endParaRPr lang="en-US" dirty="0">
              <a:ea typeface="Calibri"/>
              <a:cs typeface="Calibri"/>
            </a:endParaRPr>
          </a:p>
          <a:p>
            <a:pPr marL="227965" indent="-227965">
              <a:lnSpc>
                <a:spcPct val="90000"/>
              </a:lnSpc>
              <a:spcBef>
                <a:spcPts val="1000"/>
              </a:spcBef>
              <a:buFont typeface="Arial"/>
              <a:buChar char="•"/>
            </a:pPr>
            <a:r>
              <a:rPr lang="en-US" dirty="0"/>
              <a:t>Title IX Education Amendments to the Civil Rights Act(1972)</a:t>
            </a:r>
            <a:endParaRPr lang="en-US" dirty="0">
              <a:ea typeface="Calibri" panose="020F0502020204030204"/>
              <a:cs typeface="Calibri" panose="020F0502020204030204"/>
            </a:endParaRPr>
          </a:p>
          <a:p>
            <a:pPr marL="685800" lvl="1">
              <a:lnSpc>
                <a:spcPct val="90000"/>
              </a:lnSpc>
              <a:spcBef>
                <a:spcPts val="500"/>
              </a:spcBef>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FAA7E40-C40A-42EC-9DFB-3A73E7EBD253}" type="slidenum">
              <a:rPr lang="en-US"/>
              <a:t>19</a:t>
            </a:fld>
            <a:endParaRPr lang="en-US"/>
          </a:p>
        </p:txBody>
      </p:sp>
    </p:spTree>
    <p:extLst>
      <p:ext uri="{BB962C8B-B14F-4D97-AF65-F5344CB8AC3E}">
        <p14:creationId xmlns:p14="http://schemas.microsoft.com/office/powerpoint/2010/main" val="28481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b="1"/>
              <a:t>Facilitator Notes:</a:t>
            </a:r>
            <a:endParaRPr lang="en-US" sz="1100">
              <a:ea typeface="Calibri"/>
              <a:cs typeface="Calibri"/>
            </a:endParaRPr>
          </a:p>
          <a:p>
            <a:pPr marL="171450" indent="-171450">
              <a:buFont typeface="Calibri"/>
              <a:buChar char="-"/>
            </a:pPr>
            <a:r>
              <a:rPr lang="en-US" sz="1100">
                <a:ea typeface="Calibri"/>
                <a:cs typeface="Calibri"/>
              </a:rPr>
              <a:t>Introductions of facilitating staff (name, title)</a:t>
            </a:r>
            <a:endParaRPr lang="en-US">
              <a:ea typeface="Calibri"/>
              <a:cs typeface="Calibri"/>
            </a:endParaRPr>
          </a:p>
        </p:txBody>
      </p:sp>
      <p:sp>
        <p:nvSpPr>
          <p:cNvPr id="246" name="Google Shape;246;p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Kristin</a:t>
            </a:r>
          </a:p>
          <a:p>
            <a:r>
              <a:rPr lang="en-US" b="1" dirty="0">
                <a:ea typeface="Calibri"/>
                <a:cs typeface="Calibri"/>
              </a:rPr>
              <a:t>Facilitator Notes:</a:t>
            </a:r>
            <a:endParaRPr lang="en-US" dirty="0"/>
          </a:p>
          <a:p>
            <a:pPr marL="227965" indent="-227965">
              <a:lnSpc>
                <a:spcPct val="90000"/>
              </a:lnSpc>
              <a:spcBef>
                <a:spcPts val="1000"/>
              </a:spcBef>
              <a:buFont typeface="Arial"/>
              <a:buChar char="•"/>
            </a:pPr>
            <a:r>
              <a:rPr lang="en-US" dirty="0"/>
              <a:t>Faculty/Staff are mandatory reporters</a:t>
            </a:r>
            <a:endParaRPr lang="en-US" dirty="0">
              <a:cs typeface="Calibri"/>
            </a:endParaRPr>
          </a:p>
          <a:p>
            <a:pPr marL="685165" lvl="1" indent="-227965">
              <a:lnSpc>
                <a:spcPct val="90000"/>
              </a:lnSpc>
              <a:spcBef>
                <a:spcPts val="500"/>
              </a:spcBef>
              <a:buFont typeface="Arial"/>
              <a:buChar char="•"/>
            </a:pPr>
            <a:r>
              <a:rPr lang="en-US" dirty="0"/>
              <a:t>Sexual harassment, sexual assault, domestic violence, dating violence</a:t>
            </a:r>
            <a:endParaRPr lang="en-US" dirty="0">
              <a:cs typeface="Calibri"/>
            </a:endParaRPr>
          </a:p>
          <a:p>
            <a:pPr marL="227965" indent="-227965">
              <a:lnSpc>
                <a:spcPct val="90000"/>
              </a:lnSpc>
              <a:spcBef>
                <a:spcPts val="1000"/>
              </a:spcBef>
              <a:buFont typeface="Arial"/>
              <a:buChar char="•"/>
            </a:pPr>
            <a:r>
              <a:rPr lang="en-US" dirty="0"/>
              <a:t>Exceptions to mandatory reporting requirement:</a:t>
            </a:r>
            <a:endParaRPr lang="en-US">
              <a:cs typeface="Calibri"/>
            </a:endParaRPr>
          </a:p>
          <a:p>
            <a:pPr marL="685165" lvl="1" indent="-227965">
              <a:lnSpc>
                <a:spcPct val="90000"/>
              </a:lnSpc>
              <a:spcBef>
                <a:spcPts val="1000"/>
              </a:spcBef>
              <a:buFont typeface="Arial"/>
              <a:buChar char="•"/>
            </a:pPr>
            <a:r>
              <a:rPr lang="en-US"/>
              <a:t>Counseling Center, Wellness Center, designated Confidential Resources</a:t>
            </a:r>
            <a:endParaRPr lang="en-US" dirty="0">
              <a:cs typeface="Calibri"/>
            </a:endParaRPr>
          </a:p>
          <a:p>
            <a:pPr marL="227965" indent="-227965">
              <a:lnSpc>
                <a:spcPct val="90000"/>
              </a:lnSpc>
              <a:spcBef>
                <a:spcPts val="1000"/>
              </a:spcBef>
              <a:buFont typeface="Arial"/>
              <a:buChar char="•"/>
            </a:pPr>
            <a:r>
              <a:rPr lang="en-US" dirty="0"/>
              <a:t>Examples of student mandatory reporters:</a:t>
            </a:r>
            <a:endParaRPr lang="en-US" dirty="0">
              <a:cs typeface="Calibri"/>
            </a:endParaRPr>
          </a:p>
          <a:p>
            <a:pPr marL="685165" lvl="1" indent="-227965">
              <a:lnSpc>
                <a:spcPct val="90000"/>
              </a:lnSpc>
              <a:spcBef>
                <a:spcPts val="500"/>
              </a:spcBef>
              <a:buFont typeface="Arial"/>
              <a:buChar char="•"/>
            </a:pPr>
            <a:r>
              <a:rPr lang="en-US" dirty="0"/>
              <a:t>Resident Assistants (RA)</a:t>
            </a:r>
            <a:endParaRPr lang="en-US" dirty="0">
              <a:cs typeface="Calibri"/>
            </a:endParaRPr>
          </a:p>
          <a:p>
            <a:pPr marL="685165" lvl="1" indent="-227965">
              <a:lnSpc>
                <a:spcPct val="90000"/>
              </a:lnSpc>
              <a:spcBef>
                <a:spcPts val="500"/>
              </a:spcBef>
              <a:buFont typeface="Arial"/>
              <a:buChar char="•"/>
            </a:pPr>
            <a:r>
              <a:rPr lang="en-US" dirty="0"/>
              <a:t>Teaching Assistants (TA)</a:t>
            </a:r>
            <a:endParaRPr lang="en-US" dirty="0">
              <a:cs typeface="Calibri"/>
            </a:endParaRPr>
          </a:p>
          <a:p>
            <a:pPr marL="685165" lvl="1" indent="-227965">
              <a:lnSpc>
                <a:spcPct val="90000"/>
              </a:lnSpc>
              <a:spcBef>
                <a:spcPts val="500"/>
              </a:spcBef>
              <a:buFont typeface="Arial"/>
              <a:buChar char="•"/>
            </a:pPr>
            <a:r>
              <a:rPr lang="en-US" dirty="0"/>
              <a:t>Peer Educators</a:t>
            </a:r>
            <a:endParaRPr lang="en-US" dirty="0">
              <a:cs typeface="Calibri"/>
            </a:endParaRPr>
          </a:p>
          <a:p>
            <a:pPr lvl="1">
              <a:lnSpc>
                <a:spcPct val="90000"/>
              </a:lnSpc>
              <a:spcBef>
                <a:spcPts val="500"/>
              </a:spcBef>
            </a:pPr>
            <a:endParaRPr lang="en-US" dirty="0">
              <a:cs typeface="Calibri"/>
            </a:endParaRPr>
          </a:p>
          <a:p>
            <a:pPr marL="227965" indent="-227965">
              <a:lnSpc>
                <a:spcPct val="90000"/>
              </a:lnSpc>
              <a:spcBef>
                <a:spcPts val="1000"/>
              </a:spcBef>
            </a:pPr>
            <a:r>
              <a:rPr lang="en-US" u="sng" dirty="0"/>
              <a:t>Mandatory Reporting Options:</a:t>
            </a:r>
            <a:endParaRPr lang="en-US" dirty="0"/>
          </a:p>
          <a:p>
            <a:pPr marL="227965" indent="-227965">
              <a:lnSpc>
                <a:spcPct val="90000"/>
              </a:lnSpc>
              <a:spcBef>
                <a:spcPts val="1000"/>
              </a:spcBef>
            </a:pPr>
            <a:r>
              <a:rPr lang="en-US" dirty="0"/>
              <a:t>1. Directly to the OIE- Title IX office </a:t>
            </a:r>
            <a:endParaRPr lang="en-US" dirty="0">
              <a:cs typeface="Calibri"/>
            </a:endParaRPr>
          </a:p>
          <a:p>
            <a:pPr marL="227965" indent="-227965">
              <a:lnSpc>
                <a:spcPct val="90000"/>
              </a:lnSpc>
              <a:spcBef>
                <a:spcPts val="1000"/>
              </a:spcBef>
            </a:pPr>
            <a:r>
              <a:rPr lang="en-US" dirty="0"/>
              <a:t>2. Via online reporting form: </a:t>
            </a:r>
            <a:r>
              <a:rPr lang="en-US" u="sng" dirty="0">
                <a:hlinkClick r:id="rId3"/>
              </a:rPr>
              <a:t>https://www.mines.edu/institutional-equity-title-ix/reporting/</a:t>
            </a:r>
            <a:endParaRPr lang="en-US" dirty="0"/>
          </a:p>
          <a:p>
            <a:pPr marL="227965" indent="-227965">
              <a:lnSpc>
                <a:spcPct val="90000"/>
              </a:lnSpc>
              <a:spcBef>
                <a:spcPts val="1000"/>
              </a:spcBef>
            </a:pPr>
            <a:r>
              <a:rPr lang="en-US" dirty="0"/>
              <a:t>Website:  </a:t>
            </a:r>
            <a:r>
              <a:rPr lang="en-US" u="sng" dirty="0">
                <a:hlinkClick r:id="rId4"/>
              </a:rPr>
              <a:t>https://www.mines.edu/institutional-equity-title-ix/policies-procedures/</a:t>
            </a:r>
            <a:endParaRPr lang="en-US" dirty="0"/>
          </a:p>
        </p:txBody>
      </p:sp>
      <p:sp>
        <p:nvSpPr>
          <p:cNvPr id="4" name="Slide Number Placeholder 3"/>
          <p:cNvSpPr>
            <a:spLocks noGrp="1"/>
          </p:cNvSpPr>
          <p:nvPr>
            <p:ph type="sldNum" sz="quarter" idx="5"/>
          </p:nvPr>
        </p:nvSpPr>
        <p:spPr/>
        <p:txBody>
          <a:bodyPr/>
          <a:lstStyle/>
          <a:p>
            <a:fld id="{BFAA7E40-C40A-42EC-9DFB-3A73E7EBD253}" type="slidenum">
              <a:rPr lang="en-US"/>
              <a:t>21</a:t>
            </a:fld>
            <a:endParaRPr lang="en-US"/>
          </a:p>
        </p:txBody>
      </p:sp>
    </p:spTree>
    <p:extLst>
      <p:ext uri="{BB962C8B-B14F-4D97-AF65-F5344CB8AC3E}">
        <p14:creationId xmlns:p14="http://schemas.microsoft.com/office/powerpoint/2010/main" val="365924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10"/>
          </p:nvPr>
        </p:nvSpPr>
        <p:spPr/>
        <p:txBody>
          <a:bodyPr/>
          <a:lstStyle/>
          <a:p>
            <a:fld id="{BB67D650-E5FC-4880-915E-A91A458CE2E5}" type="slidenum">
              <a:rPr lang="en-US" smtClean="0"/>
              <a:t>22</a:t>
            </a:fld>
            <a:endParaRPr lang="en-US"/>
          </a:p>
        </p:txBody>
      </p:sp>
    </p:spTree>
    <p:extLst>
      <p:ext uri="{BB962C8B-B14F-4D97-AF65-F5344CB8AC3E}">
        <p14:creationId xmlns:p14="http://schemas.microsoft.com/office/powerpoint/2010/main" val="219580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p>
          <a:p>
            <a:pPr marL="342900" indent="-342900">
              <a:buFont typeface="Arial,Sans-Serif"/>
              <a:buChar char="•"/>
            </a:pPr>
            <a:r>
              <a:rPr lang="en-US"/>
              <a:t>Trust your instincts</a:t>
            </a:r>
          </a:p>
          <a:p>
            <a:pPr marL="800100" lvl="1" indent="-342900">
              <a:buFont typeface="Arial,Sans-Serif"/>
              <a:buChar char="•"/>
            </a:pPr>
            <a:r>
              <a:rPr lang="en-US"/>
              <a:t>Sympathetic responses to perceived danger is an evolutionary adaptation to keep ourselves safe</a:t>
            </a:r>
          </a:p>
          <a:p>
            <a:pPr marL="342900" indent="-342900">
              <a:buFont typeface="Arial,Sans-Serif"/>
              <a:buChar char="•"/>
            </a:pPr>
            <a:r>
              <a:rPr lang="en-US"/>
              <a:t>Technology: </a:t>
            </a:r>
          </a:p>
          <a:p>
            <a:pPr marL="800100" lvl="1" indent="-342900">
              <a:buFont typeface="Arial,Sans-Serif"/>
              <a:buChar char="•"/>
            </a:pPr>
            <a:r>
              <a:rPr lang="en-US"/>
              <a:t>Consider updating or changing passwords to protect access to personal information</a:t>
            </a:r>
          </a:p>
          <a:p>
            <a:pPr marL="800100" lvl="1" indent="-342900">
              <a:buFont typeface="Arial,Sans-Serif"/>
              <a:buChar char="•"/>
            </a:pPr>
            <a:r>
              <a:rPr lang="en-US"/>
              <a:t>Limit who you share your location with </a:t>
            </a:r>
          </a:p>
          <a:p>
            <a:pPr marL="800100" lvl="1" indent="-342900">
              <a:buFont typeface="Arial,Sans-Serif"/>
              <a:buChar char="•"/>
            </a:pPr>
            <a:r>
              <a:rPr lang="en-US"/>
              <a:t>Avoid sharing passwords or having only 1 password across platforms</a:t>
            </a:r>
          </a:p>
          <a:p>
            <a:pPr marL="342900" indent="-342900">
              <a:buFont typeface="Arial,Sans-Serif"/>
              <a:buChar char="•"/>
            </a:pPr>
            <a:r>
              <a:rPr lang="en-US"/>
              <a:t>Consider varying your routine</a:t>
            </a:r>
          </a:p>
          <a:p>
            <a:pPr marL="800100" lvl="1" indent="-342900">
              <a:buFont typeface="Arial,Sans-Serif"/>
              <a:buChar char="•"/>
            </a:pPr>
            <a:r>
              <a:rPr lang="en-US" dirty="0"/>
              <a:t>Can limit predictability of your whereabouts </a:t>
            </a:r>
          </a:p>
          <a:p>
            <a:pPr marL="342900" indent="-342900">
              <a:buFont typeface="Arial,Sans-Serif"/>
              <a:buChar char="•"/>
            </a:pPr>
            <a:r>
              <a:rPr lang="en-US" dirty="0"/>
              <a:t>If comfortable, disclose to a trusted individual of your concerns</a:t>
            </a:r>
          </a:p>
          <a:p>
            <a:pPr marL="800100" lvl="1" indent="-342900">
              <a:buFont typeface="Arial,Sans-Serif"/>
              <a:buChar char="•"/>
            </a:pPr>
            <a:r>
              <a:rPr lang="en-US" dirty="0"/>
              <a:t>Consider seeking out resources that can assist in safety planning, danger assessment, or other touchpoints to connect with community resources</a:t>
            </a:r>
          </a:p>
        </p:txBody>
      </p:sp>
      <p:sp>
        <p:nvSpPr>
          <p:cNvPr id="4" name="Slide Number Placeholder 3"/>
          <p:cNvSpPr>
            <a:spLocks noGrp="1"/>
          </p:cNvSpPr>
          <p:nvPr>
            <p:ph type="sldNum" sz="quarter" idx="5"/>
          </p:nvPr>
        </p:nvSpPr>
        <p:spPr/>
        <p:txBody>
          <a:bodyPr/>
          <a:lstStyle/>
          <a:p>
            <a:fld id="{BFAA7E40-C40A-42EC-9DFB-3A73E7EBD253}" type="slidenum">
              <a:rPr lang="en-US"/>
              <a:t>23</a:t>
            </a:fld>
            <a:endParaRPr lang="en-US"/>
          </a:p>
        </p:txBody>
      </p:sp>
    </p:spTree>
    <p:extLst>
      <p:ext uri="{BB962C8B-B14F-4D97-AF65-F5344CB8AC3E}">
        <p14:creationId xmlns:p14="http://schemas.microsoft.com/office/powerpoint/2010/main" val="365924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p>
          <a:p>
            <a:r>
              <a:rPr lang="en-US" dirty="0">
                <a:ea typeface="Calibri"/>
                <a:cs typeface="Calibri"/>
              </a:rPr>
              <a:t>Now that you have learned prevention strategies as well as how stalking can occur, we will explore how we can become active participants in supporting individuals who experience stalking. However, before we are able to explore how to respond, we first need to understand how stalking can impact survivors.</a:t>
            </a:r>
            <a:endParaRPr lang="en-US" dirty="0"/>
          </a:p>
        </p:txBody>
      </p:sp>
      <p:sp>
        <p:nvSpPr>
          <p:cNvPr id="4" name="Slide Number Placeholder 3"/>
          <p:cNvSpPr>
            <a:spLocks noGrp="1"/>
          </p:cNvSpPr>
          <p:nvPr>
            <p:ph type="sldNum" sz="quarter" idx="10"/>
          </p:nvPr>
        </p:nvSpPr>
        <p:spPr/>
        <p:txBody>
          <a:bodyPr/>
          <a:lstStyle/>
          <a:p>
            <a:fld id="{BB67D650-E5FC-4880-915E-A91A458CE2E5}" type="slidenum">
              <a:rPr lang="en-US" smtClean="0"/>
              <a:t>24</a:t>
            </a:fld>
            <a:endParaRPr lang="en-US"/>
          </a:p>
        </p:txBody>
      </p:sp>
    </p:spTree>
    <p:extLst>
      <p:ext uri="{BB962C8B-B14F-4D97-AF65-F5344CB8AC3E}">
        <p14:creationId xmlns:p14="http://schemas.microsoft.com/office/powerpoint/2010/main" val="219580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p>
          <a:p>
            <a:pPr marL="342900" indent="-342900">
              <a:buFont typeface="Arial,Sans-Serif"/>
              <a:buChar char="•"/>
            </a:pPr>
            <a:r>
              <a:rPr lang="en-US"/>
              <a:t>Emotional/Psychological</a:t>
            </a:r>
          </a:p>
          <a:p>
            <a:pPr marL="800100" lvl="1" indent="-342900">
              <a:buFont typeface="Arial,Sans-Serif"/>
              <a:buChar char="•"/>
            </a:pPr>
            <a:r>
              <a:rPr lang="en-US"/>
              <a:t>Higher levels of anxiety/fear/depression</a:t>
            </a:r>
          </a:p>
          <a:p>
            <a:pPr marL="800100" lvl="1" indent="-342900">
              <a:buFont typeface="Arial,Sans-Serif"/>
              <a:buChar char="•"/>
            </a:pPr>
            <a:r>
              <a:rPr lang="en-US" dirty="0"/>
              <a:t>Increased sympathetic and fear circuit responses, even in 'normal' situations</a:t>
            </a:r>
            <a:endParaRPr lang="en-US" dirty="0">
              <a:ea typeface="Calibri"/>
              <a:cs typeface="Calibri"/>
            </a:endParaRPr>
          </a:p>
          <a:p>
            <a:pPr marL="800100" lvl="1" indent="-342900">
              <a:buFont typeface="Arial,Sans-Serif"/>
              <a:buChar char="•"/>
            </a:pPr>
            <a:r>
              <a:rPr lang="en-US" dirty="0"/>
              <a:t>Decreased sense of trust </a:t>
            </a:r>
            <a:endParaRPr lang="en-US" dirty="0">
              <a:ea typeface="Calibri"/>
              <a:cs typeface="Calibri"/>
            </a:endParaRPr>
          </a:p>
          <a:p>
            <a:pPr marL="342900" indent="-342900">
              <a:buFont typeface="Arial,Sans-Serif"/>
              <a:buChar char="•"/>
            </a:pPr>
            <a:r>
              <a:rPr lang="en-US" dirty="0"/>
              <a:t>Environmental/Cultural</a:t>
            </a:r>
            <a:endParaRPr lang="en-US" dirty="0">
              <a:ea typeface="Calibri"/>
              <a:cs typeface="Calibri"/>
            </a:endParaRPr>
          </a:p>
          <a:p>
            <a:pPr marL="800100" lvl="1" indent="-342900">
              <a:buFont typeface="Arial,Sans-Serif"/>
              <a:buChar char="•"/>
            </a:pPr>
            <a:r>
              <a:rPr lang="en-US" dirty="0"/>
              <a:t>Survivors: </a:t>
            </a:r>
            <a:endParaRPr lang="en-US" dirty="0">
              <a:ea typeface="Calibri"/>
              <a:cs typeface="Calibri"/>
            </a:endParaRPr>
          </a:p>
          <a:p>
            <a:pPr marL="1257300" lvl="2" indent="-342900">
              <a:buFont typeface="Arial,Sans-Serif"/>
              <a:buChar char="•"/>
            </a:pPr>
            <a:r>
              <a:rPr lang="en-US" dirty="0"/>
              <a:t>Fear-avoidant behaviors</a:t>
            </a:r>
            <a:endParaRPr lang="en-US" dirty="0">
              <a:ea typeface="Calibri"/>
              <a:cs typeface="Calibri"/>
            </a:endParaRPr>
          </a:p>
          <a:p>
            <a:pPr marL="1257300" lvl="2" indent="-342900">
              <a:buFont typeface="Arial,Sans-Serif"/>
              <a:buChar char="•"/>
            </a:pPr>
            <a:r>
              <a:rPr lang="en-US" dirty="0"/>
              <a:t>Limitations on personal accessibility</a:t>
            </a:r>
            <a:endParaRPr lang="en-US" dirty="0">
              <a:ea typeface="Calibri"/>
              <a:cs typeface="Calibri"/>
            </a:endParaRPr>
          </a:p>
          <a:p>
            <a:pPr marL="800100" lvl="1" indent="-342900">
              <a:buFont typeface="Arial,Sans-Serif"/>
              <a:buChar char="•"/>
            </a:pPr>
            <a:r>
              <a:rPr lang="en-US" dirty="0"/>
              <a:t>Community:</a:t>
            </a:r>
            <a:endParaRPr lang="en-US" dirty="0">
              <a:ea typeface="Calibri"/>
              <a:cs typeface="Calibri"/>
            </a:endParaRPr>
          </a:p>
          <a:p>
            <a:pPr marL="1257300" lvl="2" indent="-342900">
              <a:buFont typeface="Arial,Sans-Serif"/>
              <a:buChar char="•"/>
            </a:pPr>
            <a:r>
              <a:rPr lang="en-US" dirty="0"/>
              <a:t>Increased need for security presence</a:t>
            </a:r>
            <a:endParaRPr lang="en-US" dirty="0">
              <a:ea typeface="Calibri"/>
              <a:cs typeface="Calibri"/>
            </a:endParaRPr>
          </a:p>
          <a:p>
            <a:pPr marL="1257300" lvl="2" indent="-342900">
              <a:buFont typeface="Arial,Sans-Serif"/>
              <a:buChar char="•"/>
            </a:pPr>
            <a:r>
              <a:rPr lang="en-US" dirty="0"/>
              <a:t>Reputation or perception of safety in certain locations/areas</a:t>
            </a:r>
            <a:endParaRPr lang="en-US" dirty="0">
              <a:ea typeface="Calibri"/>
              <a:cs typeface="Calibri"/>
            </a:endParaRPr>
          </a:p>
          <a:p>
            <a:pPr marL="1257300" lvl="2" indent="-342900">
              <a:buFont typeface="Arial,Sans-Serif"/>
              <a:buChar char="•"/>
            </a:pPr>
            <a:r>
              <a:rPr lang="en-US" dirty="0"/>
              <a:t>Fear-avoidant behaviors </a:t>
            </a:r>
            <a:endParaRPr lang="en-US" dirty="0">
              <a:ea typeface="Calibri"/>
              <a:cs typeface="Calibri"/>
            </a:endParaRPr>
          </a:p>
          <a:p>
            <a:pPr marL="1257300" lvl="2" indent="-342900">
              <a:buFont typeface="Arial,Sans-Serif"/>
              <a:buChar char="•"/>
            </a:pPr>
            <a:r>
              <a:rPr lang="en-US" dirty="0"/>
              <a:t>Potential for decrease in ability to participate in community-building</a:t>
            </a:r>
          </a:p>
        </p:txBody>
      </p:sp>
      <p:sp>
        <p:nvSpPr>
          <p:cNvPr id="4" name="Slide Number Placeholder 3"/>
          <p:cNvSpPr>
            <a:spLocks noGrp="1"/>
          </p:cNvSpPr>
          <p:nvPr>
            <p:ph type="sldNum" sz="quarter" idx="5"/>
          </p:nvPr>
        </p:nvSpPr>
        <p:spPr/>
        <p:txBody>
          <a:bodyPr/>
          <a:lstStyle/>
          <a:p>
            <a:fld id="{BFAA7E40-C40A-42EC-9DFB-3A73E7EBD253}" type="slidenum">
              <a:rPr lang="en-US"/>
              <a:t>25</a:t>
            </a:fld>
            <a:endParaRPr lang="en-US"/>
          </a:p>
        </p:txBody>
      </p:sp>
    </p:spTree>
    <p:extLst>
      <p:ext uri="{BB962C8B-B14F-4D97-AF65-F5344CB8AC3E}">
        <p14:creationId xmlns:p14="http://schemas.microsoft.com/office/powerpoint/2010/main" val="145752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ea typeface="Calibri"/>
              <a:cs typeface="Calibri"/>
            </a:endParaRPr>
          </a:p>
          <a:p>
            <a:r>
              <a:rPr lang="en-US" dirty="0">
                <a:ea typeface="Calibri"/>
                <a:cs typeface="Calibri"/>
              </a:rPr>
              <a:t>Because the impact of stalking that we explored previously can permeate into all realms of well-being, it can complicate our response to a disclosure. When learning how to support a survivor, it can be challenging to know where to start, what to say, or how to behave. Let's explore a 5 step model on supporting survivors:</a:t>
            </a:r>
            <a:endParaRPr lang="en-US" b="1" dirty="0">
              <a:ea typeface="Calibri"/>
              <a:cs typeface="Calibri"/>
            </a:endParaRPr>
          </a:p>
          <a:p>
            <a:pPr marL="228600" indent="-228600">
              <a:lnSpc>
                <a:spcPct val="90000"/>
              </a:lnSpc>
              <a:spcBef>
                <a:spcPts val="1000"/>
              </a:spcBef>
              <a:buAutoNum type="arabicPeriod"/>
            </a:pPr>
            <a:r>
              <a:rPr lang="en-US" dirty="0">
                <a:ea typeface="Calibri"/>
                <a:cs typeface="Calibri"/>
              </a:rPr>
              <a:t>Listen: </a:t>
            </a:r>
            <a:r>
              <a:rPr lang="en-US" b="1" dirty="0"/>
              <a:t>Research shows that the response of the first person told following a traumatic event will influence survivor outcomes</a:t>
            </a:r>
            <a:endParaRPr lang="en-US" dirty="0">
              <a:cs typeface="Calibri" panose="020F0502020204030204"/>
            </a:endParaRPr>
          </a:p>
          <a:p>
            <a:pPr>
              <a:lnSpc>
                <a:spcPct val="90000"/>
              </a:lnSpc>
              <a:spcBef>
                <a:spcPts val="1000"/>
              </a:spcBef>
            </a:pPr>
            <a:r>
              <a:rPr lang="en-US" dirty="0"/>
              <a:t>Create a comfortable space for the survivor</a:t>
            </a:r>
            <a:endParaRPr lang="en-US" dirty="0">
              <a:cs typeface="Calibri" panose="020F0502020204030204"/>
            </a:endParaRPr>
          </a:p>
          <a:p>
            <a:pPr marL="227965" lvl="1">
              <a:lnSpc>
                <a:spcPct val="90000"/>
              </a:lnSpc>
              <a:spcBef>
                <a:spcPts val="500"/>
              </a:spcBef>
            </a:pPr>
            <a:r>
              <a:rPr lang="en-US" dirty="0"/>
              <a:t>Be cognizant of external environment</a:t>
            </a:r>
            <a:endParaRPr lang="en-US" dirty="0">
              <a:cs typeface="Calibri" panose="020F0502020204030204"/>
            </a:endParaRPr>
          </a:p>
          <a:p>
            <a:pPr marL="685165" lvl="2">
              <a:lnSpc>
                <a:spcPct val="90000"/>
              </a:lnSpc>
              <a:spcBef>
                <a:spcPts val="500"/>
              </a:spcBef>
            </a:pPr>
            <a:r>
              <a:rPr lang="en-US" dirty="0"/>
              <a:t>Noise</a:t>
            </a:r>
            <a:endParaRPr lang="en-US" dirty="0">
              <a:cs typeface="Calibri" panose="020F0502020204030204"/>
            </a:endParaRPr>
          </a:p>
          <a:p>
            <a:pPr marL="685165" lvl="2">
              <a:lnSpc>
                <a:spcPct val="90000"/>
              </a:lnSpc>
              <a:spcBef>
                <a:spcPts val="500"/>
              </a:spcBef>
            </a:pPr>
            <a:r>
              <a:rPr lang="en-US" dirty="0"/>
              <a:t>Lighting</a:t>
            </a:r>
            <a:endParaRPr lang="en-US" dirty="0">
              <a:cs typeface="Calibri" panose="020F0502020204030204"/>
            </a:endParaRPr>
          </a:p>
          <a:p>
            <a:pPr marL="685165" lvl="2">
              <a:lnSpc>
                <a:spcPct val="90000"/>
              </a:lnSpc>
              <a:spcBef>
                <a:spcPts val="500"/>
              </a:spcBef>
            </a:pPr>
            <a:r>
              <a:rPr lang="en-US" dirty="0"/>
              <a:t>Accessibility</a:t>
            </a:r>
            <a:endParaRPr lang="en-US" dirty="0">
              <a:cs typeface="Calibri" panose="020F0502020204030204"/>
            </a:endParaRPr>
          </a:p>
          <a:p>
            <a:pPr marL="685165" lvl="2">
              <a:lnSpc>
                <a:spcPct val="90000"/>
              </a:lnSpc>
              <a:spcBef>
                <a:spcPts val="500"/>
              </a:spcBef>
            </a:pPr>
            <a:r>
              <a:rPr lang="en-US" dirty="0"/>
              <a:t>Privacy</a:t>
            </a:r>
            <a:endParaRPr lang="en-US" dirty="0">
              <a:cs typeface="Calibri" panose="020F0502020204030204"/>
            </a:endParaRPr>
          </a:p>
          <a:p>
            <a:pPr>
              <a:lnSpc>
                <a:spcPct val="90000"/>
              </a:lnSpc>
              <a:spcBef>
                <a:spcPts val="1000"/>
              </a:spcBef>
            </a:pPr>
            <a:r>
              <a:rPr lang="en-US" dirty="0"/>
              <a:t>Allow the survivor to share whatever they are comfortable disclosing</a:t>
            </a:r>
            <a:endParaRPr lang="en-US" dirty="0">
              <a:cs typeface="Calibri" panose="020F0502020204030204"/>
            </a:endParaRPr>
          </a:p>
          <a:p>
            <a:pPr marL="227965" lvl="1">
              <a:lnSpc>
                <a:spcPct val="90000"/>
              </a:lnSpc>
              <a:spcBef>
                <a:spcPts val="500"/>
              </a:spcBef>
            </a:pPr>
            <a:r>
              <a:rPr lang="en-US" dirty="0"/>
              <a:t>Your role is </a:t>
            </a:r>
            <a:r>
              <a:rPr lang="en-US" b="1" dirty="0"/>
              <a:t>NOT</a:t>
            </a:r>
            <a:r>
              <a:rPr lang="en-US" dirty="0"/>
              <a:t> to collect evidence or create a detailed timeline of events</a:t>
            </a:r>
            <a:endParaRPr lang="en-US" dirty="0">
              <a:cs typeface="Calibri"/>
            </a:endParaRPr>
          </a:p>
          <a:p>
            <a:pPr>
              <a:lnSpc>
                <a:spcPct val="90000"/>
              </a:lnSpc>
              <a:spcBef>
                <a:spcPts val="1000"/>
              </a:spcBef>
            </a:pPr>
            <a:r>
              <a:rPr lang="en-US" dirty="0">
                <a:ea typeface="Calibri"/>
                <a:cs typeface="Calibri"/>
              </a:rPr>
              <a:t>2. Validate: </a:t>
            </a:r>
            <a:r>
              <a:rPr lang="en-US" dirty="0"/>
              <a:t>Believe the survivor</a:t>
            </a:r>
            <a:endParaRPr lang="en-US" dirty="0">
              <a:cs typeface="Calibri"/>
            </a:endParaRPr>
          </a:p>
          <a:p>
            <a:pPr marL="227965" lvl="1">
              <a:lnSpc>
                <a:spcPct val="90000"/>
              </a:lnSpc>
              <a:spcBef>
                <a:spcPts val="500"/>
              </a:spcBef>
            </a:pPr>
            <a:r>
              <a:rPr lang="en-US" dirty="0"/>
              <a:t>Avoid asking "why" questions or wanting rationale behind their decision-making</a:t>
            </a:r>
            <a:endParaRPr lang="en-US" dirty="0">
              <a:cs typeface="Calibri" panose="020F0502020204030204"/>
            </a:endParaRPr>
          </a:p>
          <a:p>
            <a:pPr>
              <a:lnSpc>
                <a:spcPct val="90000"/>
              </a:lnSpc>
              <a:spcBef>
                <a:spcPts val="1000"/>
              </a:spcBef>
            </a:pPr>
            <a:r>
              <a:rPr lang="en-US" dirty="0"/>
              <a:t>      Be an active participant</a:t>
            </a:r>
            <a:endParaRPr lang="en-US" dirty="0">
              <a:cs typeface="Calibri"/>
            </a:endParaRPr>
          </a:p>
          <a:p>
            <a:pPr marL="227965" lvl="1">
              <a:lnSpc>
                <a:spcPct val="90000"/>
              </a:lnSpc>
              <a:spcBef>
                <a:spcPts val="500"/>
              </a:spcBef>
            </a:pPr>
            <a:r>
              <a:rPr lang="en-US" dirty="0"/>
              <a:t>"I believe you."</a:t>
            </a:r>
            <a:endParaRPr lang="en-US" dirty="0">
              <a:cs typeface="Calibri"/>
            </a:endParaRPr>
          </a:p>
          <a:p>
            <a:pPr marL="227965" lvl="1">
              <a:lnSpc>
                <a:spcPct val="90000"/>
              </a:lnSpc>
              <a:spcBef>
                <a:spcPts val="500"/>
              </a:spcBef>
            </a:pPr>
            <a:r>
              <a:rPr lang="en-US" dirty="0"/>
              <a:t>"Thank you for trusting me."</a:t>
            </a:r>
            <a:endParaRPr lang="en-US" dirty="0">
              <a:cs typeface="Calibri"/>
            </a:endParaRPr>
          </a:p>
          <a:p>
            <a:pPr marL="227965" lvl="1">
              <a:lnSpc>
                <a:spcPct val="90000"/>
              </a:lnSpc>
              <a:spcBef>
                <a:spcPts val="500"/>
              </a:spcBef>
            </a:pPr>
            <a:r>
              <a:rPr lang="en-US" dirty="0"/>
              <a:t>"You are not at fault."</a:t>
            </a:r>
            <a:endParaRPr lang="en-US" dirty="0">
              <a:cs typeface="Calibri"/>
            </a:endParaRPr>
          </a:p>
          <a:p>
            <a:pPr marL="227965" lvl="1">
              <a:lnSpc>
                <a:spcPct val="90000"/>
              </a:lnSpc>
              <a:spcBef>
                <a:spcPts val="500"/>
              </a:spcBef>
            </a:pPr>
            <a:r>
              <a:rPr lang="en-US" dirty="0"/>
              <a:t>"How would you like me to help?"</a:t>
            </a:r>
            <a:endParaRPr lang="en-US" dirty="0">
              <a:cs typeface="Calibri"/>
            </a:endParaRPr>
          </a:p>
          <a:p>
            <a:pPr marL="227965" lvl="1">
              <a:lnSpc>
                <a:spcPct val="90000"/>
              </a:lnSpc>
              <a:spcBef>
                <a:spcPts val="500"/>
              </a:spcBef>
            </a:pPr>
            <a:endParaRPr lang="en-US" dirty="0">
              <a:ea typeface="Calibri"/>
              <a:cs typeface="Calibri"/>
            </a:endParaRPr>
          </a:p>
          <a:p>
            <a:pPr marL="227965" lvl="1">
              <a:lnSpc>
                <a:spcPct val="90000"/>
              </a:lnSpc>
              <a:spcBef>
                <a:spcPts val="500"/>
              </a:spcBef>
            </a:pPr>
            <a:r>
              <a:rPr lang="en-US" dirty="0">
                <a:ea typeface="Calibri"/>
                <a:cs typeface="Calibri"/>
              </a:rPr>
              <a:t>3. Safety: </a:t>
            </a:r>
            <a:r>
              <a:rPr lang="en-US" dirty="0"/>
              <a:t>"Are you safe to go home?"</a:t>
            </a:r>
            <a:endParaRPr lang="en-US">
              <a:cs typeface="Calibri"/>
            </a:endParaRPr>
          </a:p>
          <a:p>
            <a:pPr marL="685165" lvl="1" indent="-227965">
              <a:lnSpc>
                <a:spcPct val="90000"/>
              </a:lnSpc>
              <a:spcBef>
                <a:spcPts val="500"/>
              </a:spcBef>
              <a:buFont typeface="Arial"/>
              <a:buChar char="•"/>
            </a:pPr>
            <a:r>
              <a:rPr lang="en-US" dirty="0"/>
              <a:t>"Do you feel safe on campus?"</a:t>
            </a:r>
            <a:endParaRPr lang="en-US" dirty="0">
              <a:cs typeface="Calibri"/>
            </a:endParaRPr>
          </a:p>
          <a:p>
            <a:pPr marL="685165" lvl="1" indent="-227965">
              <a:lnSpc>
                <a:spcPct val="90000"/>
              </a:lnSpc>
              <a:spcBef>
                <a:spcPts val="500"/>
              </a:spcBef>
              <a:buFont typeface="Arial"/>
              <a:buChar char="•"/>
            </a:pPr>
            <a:r>
              <a:rPr lang="en-US" dirty="0"/>
              <a:t>"Are you worried for your own safety?"</a:t>
            </a:r>
            <a:endParaRPr lang="en-US" dirty="0">
              <a:cs typeface="Calibri"/>
            </a:endParaRPr>
          </a:p>
          <a:p>
            <a:r>
              <a:rPr lang="en-US" dirty="0">
                <a:ea typeface="Calibri"/>
                <a:cs typeface="Calibri"/>
              </a:rPr>
              <a:t>4. Resources/Refer</a:t>
            </a:r>
          </a:p>
          <a:p>
            <a:r>
              <a:rPr lang="en-US" dirty="0">
                <a:ea typeface="Calibri"/>
                <a:cs typeface="Calibri"/>
              </a:rPr>
              <a:t>5. Empower</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26</a:t>
            </a:fld>
            <a:endParaRPr lang="en-US"/>
          </a:p>
        </p:txBody>
      </p:sp>
    </p:spTree>
    <p:extLst>
      <p:ext uri="{BB962C8B-B14F-4D97-AF65-F5344CB8AC3E}">
        <p14:creationId xmlns:p14="http://schemas.microsoft.com/office/powerpoint/2010/main" val="211989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Facilitator Notes:</a:t>
            </a:r>
            <a:endParaRPr lang="en-US"/>
          </a:p>
          <a:p>
            <a:pPr marL="171450" indent="-171450">
              <a:buFont typeface="Calibri"/>
              <a:buChar char="-"/>
            </a:pPr>
            <a:r>
              <a:rPr lang="en-US" dirty="0">
                <a:ea typeface="Calibri"/>
                <a:cs typeface="Calibri"/>
              </a:rPr>
              <a:t>Positive encounter with first disclosure</a:t>
            </a:r>
          </a:p>
          <a:p>
            <a:pPr marL="171450" indent="-171450">
              <a:buFont typeface="Calibri"/>
              <a:buChar char="-"/>
            </a:pPr>
            <a:r>
              <a:rPr lang="en-US" dirty="0">
                <a:ea typeface="Calibri"/>
                <a:cs typeface="Calibri"/>
              </a:rPr>
              <a:t>Know campus policies</a:t>
            </a:r>
          </a:p>
          <a:p>
            <a:pPr marL="171450" indent="-171450">
              <a:buFont typeface="Calibri"/>
              <a:buChar char="-"/>
            </a:pPr>
            <a:r>
              <a:rPr lang="en-US" dirty="0">
                <a:ea typeface="Calibri"/>
                <a:cs typeface="Calibri"/>
              </a:rPr>
              <a:t>Know reporting options</a:t>
            </a:r>
          </a:p>
          <a:p>
            <a:pPr marL="171450" indent="-171450">
              <a:buFont typeface="Calibri"/>
              <a:buChar char="-"/>
            </a:pPr>
            <a:r>
              <a:rPr lang="en-US" dirty="0">
                <a:ea typeface="Calibri"/>
                <a:cs typeface="Calibri"/>
              </a:rPr>
              <a:t>Have confidential resources readily available</a:t>
            </a:r>
          </a:p>
          <a:p>
            <a:endParaRPr lang="en-US">
              <a:ea typeface="Calibri"/>
              <a:cs typeface="Calibri"/>
            </a:endParaRPr>
          </a:p>
          <a:p>
            <a:pPr>
              <a:buFont typeface="Calibri"/>
            </a:pPr>
            <a:r>
              <a:rPr lang="en-US" dirty="0">
                <a:ea typeface="Calibri"/>
                <a:cs typeface="Calibri"/>
              </a:rPr>
              <a:t>Reference:</a:t>
            </a:r>
            <a:endParaRPr lang="en-US" dirty="0"/>
          </a:p>
          <a:p>
            <a:r>
              <a:rPr lang="en-US" dirty="0">
                <a:hlinkClick r:id="rId3"/>
              </a:rPr>
              <a:t>https://ncd.gov/sites/default/files/NCD_Not_on_the_Radar_Accessible.pdf</a:t>
            </a:r>
            <a:endParaRPr lang="en-US" dirty="0"/>
          </a:p>
        </p:txBody>
      </p:sp>
      <p:sp>
        <p:nvSpPr>
          <p:cNvPr id="4" name="Slide Number Placeholder 3"/>
          <p:cNvSpPr>
            <a:spLocks noGrp="1"/>
          </p:cNvSpPr>
          <p:nvPr>
            <p:ph type="sldNum" sz="quarter" idx="5"/>
          </p:nvPr>
        </p:nvSpPr>
        <p:spPr/>
        <p:txBody>
          <a:bodyPr/>
          <a:lstStyle/>
          <a:p>
            <a:fld id="{BFAA7E40-C40A-42EC-9DFB-3A73E7EBD253}" type="slidenum">
              <a:rPr lang="en-US"/>
              <a:t>27</a:t>
            </a:fld>
            <a:endParaRPr lang="en-US"/>
          </a:p>
        </p:txBody>
      </p:sp>
    </p:spTree>
    <p:extLst>
      <p:ext uri="{BB962C8B-B14F-4D97-AF65-F5344CB8AC3E}">
        <p14:creationId xmlns:p14="http://schemas.microsoft.com/office/powerpoint/2010/main" val="19941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cs typeface="Calibri"/>
            </a:endParaRPr>
          </a:p>
          <a:p>
            <a:r>
              <a:rPr lang="en-US" sz="1100" dirty="0"/>
              <a:t>All of these campus resources are accessible on the Mines website – including email addresses and phone numbers for all the deputy title ix coordinators and confidential resources. https://www.mines.edu/title-ix/staff/ </a:t>
            </a:r>
            <a:endParaRPr lang="en-US" dirty="0">
              <a:ea typeface="Calibri"/>
              <a:cs typeface="Calibri"/>
            </a:endParaRPr>
          </a:p>
          <a:p>
            <a:endParaRPr lang="en-US" sz="1100">
              <a:cs typeface="Calibri"/>
            </a:endParaRPr>
          </a:p>
          <a:p>
            <a:r>
              <a:rPr lang="en-US" sz="1100" dirty="0"/>
              <a:t>The Blue Bench is the rape crisis center for the Denver-metro area, that provides a 24 hour hotline and counseling at a free or low cost rate. </a:t>
            </a:r>
            <a:endParaRPr lang="en-US" sz="1100" dirty="0">
              <a:ea typeface="Calibri"/>
              <a:cs typeface="Calibri"/>
            </a:endParaRPr>
          </a:p>
          <a:p>
            <a:r>
              <a:rPr lang="en-US" sz="1100" dirty="0"/>
              <a:t>Victim Outreach Incorporated is the victim-witness outreach and advocacy program serving Jefferson County and several surrounding counties that helps victims of all types of crimes in navigating the law enforcement, criminal justice, and civil justice process. They respond to crimes scenes on campus and in Golden. </a:t>
            </a:r>
            <a:endParaRPr lang="en-US" sz="1100" dirty="0">
              <a:cs typeface="Calibri"/>
            </a:endParaRPr>
          </a:p>
        </p:txBody>
      </p:sp>
      <p:sp>
        <p:nvSpPr>
          <p:cNvPr id="4" name="Slide Number Placeholder 3"/>
          <p:cNvSpPr>
            <a:spLocks noGrp="1"/>
          </p:cNvSpPr>
          <p:nvPr>
            <p:ph type="sldNum" sz="quarter" idx="10"/>
          </p:nvPr>
        </p:nvSpPr>
        <p:spPr/>
        <p:txBody>
          <a:bodyPr/>
          <a:lstStyle/>
          <a:p>
            <a:pPr defTabSz="933237">
              <a:defRPr/>
            </a:pPr>
            <a:fld id="{4FF318C7-7D8B-41FE-95ED-F4EC237D53C3}" type="slidenum">
              <a:rPr lang="en-US" sz="2000">
                <a:solidFill>
                  <a:prstClr val="black"/>
                </a:solidFill>
                <a:latin typeface="Calibri" panose="020F0502020204030204"/>
              </a:rPr>
              <a:pPr defTabSz="933237">
                <a:defRPr/>
              </a:pPr>
              <a:t>28</a:t>
            </a:fld>
            <a:endParaRPr lang="en-US" sz="2000">
              <a:solidFill>
                <a:prstClr val="black"/>
              </a:solidFill>
              <a:latin typeface="Calibri" panose="020F0502020204030204"/>
            </a:endParaRPr>
          </a:p>
        </p:txBody>
      </p:sp>
    </p:spTree>
    <p:extLst>
      <p:ext uri="{BB962C8B-B14F-4D97-AF65-F5344CB8AC3E}">
        <p14:creationId xmlns:p14="http://schemas.microsoft.com/office/powerpoint/2010/main" val="2779952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p>
          <a:p>
            <a:pPr marL="342900" indent="-342900">
              <a:buFont typeface="Arial,Sans-Serif"/>
              <a:buChar char="•"/>
            </a:pPr>
            <a:r>
              <a:rPr lang="en-US" dirty="0"/>
              <a:t>Victim Connect: </a:t>
            </a:r>
            <a:r>
              <a:rPr lang="en-US" dirty="0">
                <a:hlinkClick r:id="rId3"/>
              </a:rPr>
              <a:t>https://victimconnect.org</a:t>
            </a:r>
            <a:endParaRPr lang="en-US" dirty="0"/>
          </a:p>
          <a:p>
            <a:pPr marL="342900" indent="-342900">
              <a:buFont typeface="Arial,Sans-Serif"/>
              <a:buChar char="•"/>
            </a:pPr>
            <a:r>
              <a:rPr lang="en-US" dirty="0"/>
              <a:t>RAINN</a:t>
            </a:r>
          </a:p>
          <a:p>
            <a:pPr marL="342900" indent="-342900">
              <a:buFont typeface="Arial,Sans-Serif"/>
              <a:buChar char="•"/>
            </a:pPr>
            <a:r>
              <a:rPr lang="en-US" dirty="0"/>
              <a:t>National Domestic Violence Hotline (1-800-799-SAFE)</a:t>
            </a:r>
          </a:p>
          <a:p>
            <a:pPr marL="342900" indent="-342900">
              <a:buFont typeface="Arial,Sans-Serif"/>
              <a:buChar char="•"/>
            </a:pPr>
            <a:r>
              <a:rPr lang="en-US" dirty="0"/>
              <a:t>Cyber Civil Rights Initiative Hotline (844-878-2274)</a:t>
            </a:r>
          </a:p>
          <a:p>
            <a:pPr marL="342900" indent="-342900">
              <a:buFont typeface="Arial,Sans-Serif"/>
              <a:buChar char="•"/>
            </a:pPr>
            <a:r>
              <a:rPr lang="en-US" dirty="0"/>
              <a:t>Love is Respect</a:t>
            </a:r>
          </a:p>
          <a:p>
            <a:pPr marL="342900" indent="-342900">
              <a:buFont typeface="Arial,Sans-Serif"/>
              <a:buChar char="•"/>
            </a:pPr>
            <a:endParaRPr lang="en-US" dirty="0"/>
          </a:p>
          <a:p>
            <a:pPr marL="342900" indent="-34290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BFAA7E40-C40A-42EC-9DFB-3A73E7EBD253}" type="slidenum">
              <a:rPr lang="en-US"/>
              <a:t>29</a:t>
            </a:fld>
            <a:endParaRPr lang="en-US"/>
          </a:p>
        </p:txBody>
      </p:sp>
    </p:spTree>
    <p:extLst>
      <p:ext uri="{BB962C8B-B14F-4D97-AF65-F5344CB8AC3E}">
        <p14:creationId xmlns:p14="http://schemas.microsoft.com/office/powerpoint/2010/main" val="36592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90000"/>
              </a:lnSpc>
              <a:spcBef>
                <a:spcPts val="0"/>
              </a:spcBef>
              <a:spcAft>
                <a:spcPts val="0"/>
              </a:spcAft>
              <a:buNone/>
            </a:pPr>
            <a:r>
              <a:rPr lang="en-US"/>
              <a:t>Prevention education and training for employees and students, includes:</a:t>
            </a:r>
            <a:endParaRPr/>
          </a:p>
          <a:p>
            <a:pPr marL="349964" lvl="0" indent="-349964" algn="l" rtl="0">
              <a:lnSpc>
                <a:spcPct val="90000"/>
              </a:lnSpc>
              <a:spcBef>
                <a:spcPts val="1021"/>
              </a:spcBef>
              <a:spcAft>
                <a:spcPts val="0"/>
              </a:spcAft>
              <a:buClr>
                <a:schemeClr val="dk1"/>
              </a:buClr>
              <a:buSzPts val="1200"/>
              <a:buFont typeface="Arial"/>
              <a:buChar char="•"/>
            </a:pPr>
            <a:r>
              <a:rPr lang="en-US"/>
              <a:t>Pre-matriculation online modules and two additional ongoing doses of education</a:t>
            </a:r>
            <a:endParaRPr/>
          </a:p>
          <a:p>
            <a:pPr marL="349964" lvl="0" indent="-349964" algn="l" rtl="0">
              <a:lnSpc>
                <a:spcPct val="90000"/>
              </a:lnSpc>
              <a:spcBef>
                <a:spcPts val="1021"/>
              </a:spcBef>
              <a:spcAft>
                <a:spcPts val="0"/>
              </a:spcAft>
              <a:buClr>
                <a:schemeClr val="dk1"/>
              </a:buClr>
              <a:buSzPts val="1200"/>
              <a:buFont typeface="Arial"/>
              <a:buChar char="•"/>
            </a:pPr>
            <a:r>
              <a:rPr lang="en-US"/>
              <a:t>Peer Education</a:t>
            </a:r>
            <a:endParaRPr/>
          </a:p>
          <a:p>
            <a:pPr marL="349964" lvl="0" indent="-349964" algn="l" rtl="0">
              <a:lnSpc>
                <a:spcPct val="90000"/>
              </a:lnSpc>
              <a:spcBef>
                <a:spcPts val="1021"/>
              </a:spcBef>
              <a:spcAft>
                <a:spcPts val="0"/>
              </a:spcAft>
              <a:buClr>
                <a:schemeClr val="dk1"/>
              </a:buClr>
              <a:buSzPts val="1200"/>
              <a:buFont typeface="Arial"/>
              <a:buChar char="•"/>
            </a:pPr>
            <a:r>
              <a:rPr lang="en-US"/>
              <a:t>Workshops on topics like Active Bystander Skills, Consent, Healthy Relationships, Dating and Sexual Violence prevention, Survivor Support Skills, and Inclusive Programming, and Stalking Prevention</a:t>
            </a:r>
            <a:endParaRPr/>
          </a:p>
          <a:p>
            <a:pPr marL="349964" lvl="0" indent="-349964" algn="l" rtl="0">
              <a:lnSpc>
                <a:spcPct val="90000"/>
              </a:lnSpc>
              <a:spcBef>
                <a:spcPts val="1021"/>
              </a:spcBef>
              <a:spcAft>
                <a:spcPts val="0"/>
              </a:spcAft>
              <a:buClr>
                <a:schemeClr val="dk1"/>
              </a:buClr>
              <a:buSzPts val="1200"/>
              <a:buFont typeface="Arial"/>
              <a:buChar char="•"/>
            </a:pPr>
            <a:r>
              <a:rPr lang="en-US"/>
              <a:t>Awareness campaign and special programs</a:t>
            </a:r>
            <a:endParaRPr/>
          </a:p>
          <a:p>
            <a:pPr marL="0" lvl="0" indent="0" algn="l" rtl="0">
              <a:lnSpc>
                <a:spcPct val="90000"/>
              </a:lnSpc>
              <a:spcBef>
                <a:spcPts val="1021"/>
              </a:spcBef>
              <a:spcAft>
                <a:spcPts val="0"/>
              </a:spcAft>
              <a:buNone/>
            </a:pPr>
            <a:endParaRPr/>
          </a:p>
          <a:p>
            <a:pPr marL="0" lvl="0" indent="0" algn="l" rtl="0">
              <a:lnSpc>
                <a:spcPct val="90000"/>
              </a:lnSpc>
              <a:spcBef>
                <a:spcPts val="1021"/>
              </a:spcBef>
              <a:spcAft>
                <a:spcPts val="0"/>
              </a:spcAft>
              <a:buNone/>
            </a:pPr>
            <a:r>
              <a:rPr lang="en-US"/>
              <a:t>Confidential Resources – confidential consultation and referrals for Title IX &amp; Equity related situations</a:t>
            </a:r>
            <a:endParaRPr/>
          </a:p>
        </p:txBody>
      </p:sp>
      <p:sp>
        <p:nvSpPr>
          <p:cNvPr id="221" name="Google Shape;221;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46141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Sareen</a:t>
            </a:r>
            <a:endParaRPr lang="en-US"/>
          </a:p>
          <a:p>
            <a:r>
              <a:rPr lang="en-US" b="1">
                <a:ea typeface="Calibri"/>
                <a:cs typeface="Calibri"/>
              </a:rPr>
              <a:t>Facilitator Notes:</a:t>
            </a:r>
            <a:endParaRPr lang="en-US"/>
          </a:p>
          <a:p>
            <a:pPr marL="174625" indent="-174625">
              <a:lnSpc>
                <a:spcPct val="90000"/>
              </a:lnSpc>
              <a:spcBef>
                <a:spcPts val="1021"/>
              </a:spcBef>
              <a:buChar char="•"/>
            </a:pPr>
            <a:r>
              <a:rPr lang="en-US"/>
              <a:t>Maintain inclusivity and respect</a:t>
            </a:r>
            <a:endParaRPr lang="en-US">
              <a:cs typeface="Calibri" panose="020F0502020204030204"/>
            </a:endParaRPr>
          </a:p>
          <a:p>
            <a:pPr marL="174625" indent="-174625">
              <a:lnSpc>
                <a:spcPct val="90000"/>
              </a:lnSpc>
              <a:spcBef>
                <a:spcPts val="1021"/>
              </a:spcBef>
              <a:buChar char="•"/>
            </a:pPr>
            <a:r>
              <a:rPr lang="en-US"/>
              <a:t>Be open to new and different ideas</a:t>
            </a:r>
            <a:endParaRPr lang="en-US">
              <a:cs typeface="Calibri" panose="020F0502020204030204"/>
            </a:endParaRPr>
          </a:p>
          <a:p>
            <a:pPr marL="174625" indent="-174625">
              <a:lnSpc>
                <a:spcPct val="90000"/>
              </a:lnSpc>
              <a:spcBef>
                <a:spcPts val="1021"/>
              </a:spcBef>
              <a:buChar char="•"/>
            </a:pPr>
            <a:r>
              <a:rPr lang="en-US"/>
              <a:t>Take care of yourself</a:t>
            </a:r>
            <a:endParaRPr lang="en-US">
              <a:cs typeface="Calibri" panose="020F0502020204030204"/>
            </a:endParaRPr>
          </a:p>
          <a:p>
            <a:pPr marL="174625" indent="-174625">
              <a:lnSpc>
                <a:spcPct val="90000"/>
              </a:lnSpc>
              <a:spcBef>
                <a:spcPts val="1021"/>
              </a:spcBef>
              <a:buChar char="•"/>
            </a:pPr>
            <a:r>
              <a:rPr lang="en-US"/>
              <a:t>Be mindful of connection</a:t>
            </a:r>
            <a:endParaRPr lang="en-US">
              <a:cs typeface="Calibri" panose="020F0502020204030204"/>
            </a:endParaRPr>
          </a:p>
          <a:p>
            <a:pPr marL="174625" indent="-174625">
              <a:lnSpc>
                <a:spcPct val="90000"/>
              </a:lnSpc>
              <a:spcBef>
                <a:spcPts val="1021"/>
              </a:spcBef>
              <a:buChar char="•"/>
            </a:pPr>
            <a:r>
              <a:rPr lang="en-US"/>
              <a:t>ASK Any that you would add? {Based on reading the room...}No okay, cool. Yes, okay great, what would you add?</a:t>
            </a:r>
            <a:endParaRPr lang="en-US">
              <a:cs typeface="Calibri"/>
            </a:endParaRPr>
          </a:p>
        </p:txBody>
      </p:sp>
      <p:sp>
        <p:nvSpPr>
          <p:cNvPr id="4" name="Slide Number Placeholder 3"/>
          <p:cNvSpPr>
            <a:spLocks noGrp="1"/>
          </p:cNvSpPr>
          <p:nvPr>
            <p:ph type="sldNum" idx="12"/>
          </p:nvPr>
        </p:nvSpPr>
        <p:spPr/>
        <p:txBody>
          <a:bodyPr/>
          <a:lstStyle/>
          <a:p>
            <a:fld id="{00000000-1234-1234-1234-123412341234}" type="slidenum">
              <a:rPr lang="en-US">
                <a:solidFill>
                  <a:schemeClr val="dk1"/>
                </a:solidFill>
                <a:latin typeface="Calibri"/>
                <a:ea typeface="Calibri"/>
                <a:cs typeface="Calibri"/>
                <a:sym typeface="Calibri"/>
              </a:rPr>
              <a:pPr/>
              <a:t>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27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dirty="0"/>
              <a:t> Notes:</a:t>
            </a:r>
            <a:endParaRPr lang="en-US" dirty="0"/>
          </a:p>
          <a:p>
            <a:r>
              <a:rPr lang="en-US" dirty="0">
                <a:ea typeface="Calibri"/>
                <a:cs typeface="Calibri"/>
              </a:rPr>
              <a:t>Overview of sessions objectives and touchpoint throughout presentation</a:t>
            </a:r>
          </a:p>
          <a:p>
            <a:pPr marL="457200" indent="-457200">
              <a:lnSpc>
                <a:spcPct val="90000"/>
              </a:lnSpc>
              <a:spcBef>
                <a:spcPts val="1000"/>
              </a:spcBef>
              <a:buFont typeface="Arial"/>
              <a:buChar char="•"/>
            </a:pPr>
            <a:r>
              <a:rPr lang="en-US" dirty="0"/>
              <a:t>Define stalking</a:t>
            </a:r>
            <a:endParaRPr lang="en-US" dirty="0">
              <a:cs typeface="Calibri"/>
            </a:endParaRPr>
          </a:p>
          <a:p>
            <a:pPr marL="457200" indent="-457200">
              <a:lnSpc>
                <a:spcPct val="90000"/>
              </a:lnSpc>
              <a:spcBef>
                <a:spcPts val="1000"/>
              </a:spcBef>
              <a:buFont typeface="Arial"/>
              <a:buChar char="•"/>
            </a:pPr>
            <a:r>
              <a:rPr lang="en-US" dirty="0">
                <a:cs typeface="Calibri"/>
              </a:rPr>
              <a:t>Learn how stalking fits within interpersonal violence</a:t>
            </a:r>
            <a:endParaRPr lang="en-US" dirty="0"/>
          </a:p>
          <a:p>
            <a:pPr marL="457200" indent="-457200">
              <a:lnSpc>
                <a:spcPct val="90000"/>
              </a:lnSpc>
              <a:spcBef>
                <a:spcPts val="1000"/>
              </a:spcBef>
              <a:buFont typeface="Arial"/>
              <a:buChar char="•"/>
            </a:pPr>
            <a:r>
              <a:rPr lang="en-US" dirty="0">
                <a:cs typeface="Calibri"/>
              </a:rPr>
              <a:t>Discuss stalking rates and presentation</a:t>
            </a:r>
            <a:endParaRPr lang="en-US" dirty="0"/>
          </a:p>
          <a:p>
            <a:pPr marL="457200" indent="-457200">
              <a:lnSpc>
                <a:spcPct val="90000"/>
              </a:lnSpc>
              <a:spcBef>
                <a:spcPts val="1000"/>
              </a:spcBef>
              <a:buFont typeface="Arial"/>
              <a:buChar char="•"/>
            </a:pPr>
            <a:r>
              <a:rPr lang="en-US" dirty="0"/>
              <a:t>Discuss Policies and Laws</a:t>
            </a:r>
            <a:endParaRPr lang="en-US" dirty="0">
              <a:cs typeface="Calibri"/>
            </a:endParaRPr>
          </a:p>
          <a:p>
            <a:pPr marL="457200" indent="-457200">
              <a:lnSpc>
                <a:spcPct val="90000"/>
              </a:lnSpc>
              <a:spcBef>
                <a:spcPts val="1000"/>
              </a:spcBef>
              <a:buFont typeface="Arial"/>
              <a:buChar char="•"/>
            </a:pPr>
            <a:r>
              <a:rPr lang="en-US" dirty="0"/>
              <a:t>Learn about Advocacy and Support</a:t>
            </a:r>
            <a:endParaRPr lang="en-US" dirty="0">
              <a:cs typeface="Calibri"/>
            </a:endParaRPr>
          </a:p>
          <a:p>
            <a:pPr marL="457200" indent="-457200">
              <a:lnSpc>
                <a:spcPct val="90000"/>
              </a:lnSpc>
              <a:spcBef>
                <a:spcPts val="1000"/>
              </a:spcBef>
              <a:buFont typeface="Arial"/>
              <a:buChar char="•"/>
            </a:pPr>
            <a:r>
              <a:rPr lang="en-US" dirty="0"/>
              <a:t>Discuss resources</a:t>
            </a:r>
            <a:endParaRPr lang="en-US" dirty="0">
              <a:cs typeface="Calibri"/>
            </a:endParaRPr>
          </a:p>
          <a:p>
            <a:pPr marL="457200" indent="-457200">
              <a:lnSpc>
                <a:spcPct val="90000"/>
              </a:lnSpc>
              <a:spcBef>
                <a:spcPts val="1000"/>
              </a:spcBef>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A1380F79-9337-4C61-8C2B-2AED861061C2}" type="slidenum">
              <a:rPr lang="en-US"/>
              <a:t>5</a:t>
            </a:fld>
            <a:endParaRPr lang="en-US"/>
          </a:p>
        </p:txBody>
      </p:sp>
    </p:spTree>
    <p:extLst>
      <p:ext uri="{BB962C8B-B14F-4D97-AF65-F5344CB8AC3E}">
        <p14:creationId xmlns:p14="http://schemas.microsoft.com/office/powerpoint/2010/main" val="274437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dirty="0">
              <a:ea typeface="Calibri"/>
              <a:cs typeface="Calibri"/>
            </a:endParaRPr>
          </a:p>
          <a:p>
            <a:r>
              <a:rPr lang="en-US" dirty="0">
                <a:ea typeface="Calibri"/>
                <a:cs typeface="Calibri"/>
              </a:rPr>
              <a:t>In order to talk about stalking, it is important to use the same definition. Let's take a moment to explore how Mines and the community defines stalking.</a:t>
            </a:r>
          </a:p>
        </p:txBody>
      </p:sp>
      <p:sp>
        <p:nvSpPr>
          <p:cNvPr id="4" name="Slide Number Placeholder 3"/>
          <p:cNvSpPr>
            <a:spLocks noGrp="1"/>
          </p:cNvSpPr>
          <p:nvPr>
            <p:ph type="sldNum" sz="quarter" idx="10"/>
          </p:nvPr>
        </p:nvSpPr>
        <p:spPr/>
        <p:txBody>
          <a:bodyPr/>
          <a:lstStyle/>
          <a:p>
            <a:fld id="{BB67D650-E5FC-4880-915E-A91A458CE2E5}" type="slidenum">
              <a:rPr lang="en-US" smtClean="0"/>
              <a:t>6</a:t>
            </a:fld>
            <a:endParaRPr lang="en-US"/>
          </a:p>
        </p:txBody>
      </p:sp>
    </p:spTree>
    <p:extLst>
      <p:ext uri="{BB962C8B-B14F-4D97-AF65-F5344CB8AC3E}">
        <p14:creationId xmlns:p14="http://schemas.microsoft.com/office/powerpoint/2010/main" val="86778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cs typeface="Calibri"/>
            </a:endParaRPr>
          </a:p>
          <a:p>
            <a:r>
              <a:rPr lang="en-US" u="sng" dirty="0"/>
              <a:t>Definition:</a:t>
            </a:r>
            <a:endParaRPr lang="en-US" dirty="0"/>
          </a:p>
          <a:p>
            <a:pPr marL="171450" indent="-171450">
              <a:buFont typeface="Arial,Sans-Serif"/>
              <a:buChar char="•"/>
            </a:pPr>
            <a:r>
              <a:rPr lang="en-US" dirty="0">
                <a:ea typeface="Calibri"/>
                <a:cs typeface="Calibri"/>
              </a:rPr>
              <a:t>A course of conduct or pattern of behavior directed at a specific person that would cause a reasonable person to fear for his/her safety of the safety of others or suffer substantial emotional distress</a:t>
            </a:r>
          </a:p>
          <a:p>
            <a:pPr marL="171450" indent="-171450">
              <a:buFont typeface="Arial,Sans-Serif"/>
              <a:buChar char="•"/>
            </a:pPr>
            <a:r>
              <a:rPr lang="en-US" dirty="0">
                <a:ea typeface="Calibri"/>
                <a:cs typeface="Calibri"/>
              </a:rPr>
              <a:t>Stalking is defined by its effect on the victim and is considered within the framework of interpersonal violence.</a:t>
            </a:r>
          </a:p>
          <a:p>
            <a:pPr marL="171450" lvl="1"/>
            <a:endParaRPr lang="en-US" u="sng" dirty="0">
              <a:ea typeface="Calibri"/>
              <a:cs typeface="Calibri"/>
            </a:endParaRPr>
          </a:p>
        </p:txBody>
      </p:sp>
      <p:sp>
        <p:nvSpPr>
          <p:cNvPr id="4" name="Slide Number Placeholder 3"/>
          <p:cNvSpPr>
            <a:spLocks noGrp="1"/>
          </p:cNvSpPr>
          <p:nvPr>
            <p:ph type="sldNum" sz="quarter" idx="5"/>
          </p:nvPr>
        </p:nvSpPr>
        <p:spPr/>
        <p:txBody>
          <a:bodyPr/>
          <a:lstStyle/>
          <a:p>
            <a:fld id="{BFAA7E40-C40A-42EC-9DFB-3A73E7EBD253}" type="slidenum">
              <a:rPr lang="en-US"/>
              <a:t>7</a:t>
            </a:fld>
            <a:endParaRPr lang="en-US"/>
          </a:p>
        </p:txBody>
      </p:sp>
    </p:spTree>
    <p:extLst>
      <p:ext uri="{BB962C8B-B14F-4D97-AF65-F5344CB8AC3E}">
        <p14:creationId xmlns:p14="http://schemas.microsoft.com/office/powerpoint/2010/main" val="386464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a:p>
            <a:pPr marL="171450" indent="-171450">
              <a:buFont typeface="Calibri"/>
              <a:buChar char="-"/>
            </a:pPr>
            <a:r>
              <a:rPr lang="en-US" dirty="0">
                <a:ea typeface="Calibri"/>
                <a:cs typeface="Calibri"/>
              </a:rPr>
              <a:t>Interpersonal violence is an 'umbrella' term to describe a wide array of methods to obtain and maintain power and control</a:t>
            </a:r>
          </a:p>
          <a:p>
            <a:pPr marL="171450" indent="-171450">
              <a:buFont typeface="Calibri"/>
              <a:buChar char="-"/>
            </a:pPr>
            <a:r>
              <a:rPr lang="en-US" dirty="0"/>
              <a:t>Stalking fits within this framework and is a violation of campus and state laws and policies</a:t>
            </a:r>
            <a:endParaRPr lang="en-US" dirty="0">
              <a:ea typeface="Calibri"/>
              <a:cs typeface="Calibri"/>
            </a:endParaRPr>
          </a:p>
          <a:p>
            <a:pPr marL="514350" lvl="1" indent="-171450">
              <a:buFont typeface="Calibri"/>
              <a:buChar char="-"/>
            </a:pPr>
            <a:r>
              <a:rPr lang="en-US" dirty="0">
                <a:ea typeface="Calibri"/>
                <a:cs typeface="Calibri"/>
              </a:rPr>
              <a:t>NOT an all-encompassing list</a:t>
            </a:r>
          </a:p>
        </p:txBody>
      </p:sp>
      <p:sp>
        <p:nvSpPr>
          <p:cNvPr id="4" name="Slide Number Placeholder 3"/>
          <p:cNvSpPr>
            <a:spLocks noGrp="1"/>
          </p:cNvSpPr>
          <p:nvPr>
            <p:ph type="sldNum" sz="quarter" idx="5"/>
          </p:nvPr>
        </p:nvSpPr>
        <p:spPr/>
        <p:txBody>
          <a:bodyPr/>
          <a:lstStyle/>
          <a:p>
            <a:fld id="{A1380F79-9337-4C61-8C2B-2AED861061C2}" type="slidenum">
              <a:rPr lang="en-US"/>
              <a:t>8</a:t>
            </a:fld>
            <a:endParaRPr lang="en-US"/>
          </a:p>
        </p:txBody>
      </p:sp>
    </p:spTree>
    <p:extLst>
      <p:ext uri="{BB962C8B-B14F-4D97-AF65-F5344CB8AC3E}">
        <p14:creationId xmlns:p14="http://schemas.microsoft.com/office/powerpoint/2010/main" val="423663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Facilitator Notes:</a:t>
            </a:r>
            <a:endParaRPr lang="en-US" b="1" dirty="0">
              <a:cs typeface="Calibri"/>
            </a:endParaRPr>
          </a:p>
          <a:p>
            <a:r>
              <a:rPr lang="en-US" dirty="0"/>
              <a:t>2 areas</a:t>
            </a:r>
            <a:r>
              <a:rPr lang="en-US" baseline="0" dirty="0"/>
              <a:t> </a:t>
            </a:r>
            <a:r>
              <a:rPr lang="en-US" dirty="0"/>
              <a:t>to discuss: </a:t>
            </a:r>
            <a:r>
              <a:rPr lang="en-US" baseline="0" dirty="0"/>
              <a:t>recognition and frequency</a:t>
            </a:r>
            <a:endParaRPr lang="en-US" baseline="0" dirty="0">
              <a:ea typeface="Calibri"/>
              <a:cs typeface="Calibri"/>
            </a:endParaRPr>
          </a:p>
          <a:p>
            <a:endParaRPr lang="en-US" baseline="0"/>
          </a:p>
          <a:p>
            <a:r>
              <a:rPr lang="en-US" baseline="0" dirty="0"/>
              <a:t>Recognition is based on how society views interpersonal violence. You may have different views, and that is okay.</a:t>
            </a:r>
            <a:r>
              <a:rPr lang="en-US" dirty="0"/>
              <a:t> </a:t>
            </a:r>
            <a:endParaRPr lang="en-US" dirty="0">
              <a:ea typeface="Calibri"/>
              <a:cs typeface="Calibri"/>
            </a:endParaRPr>
          </a:p>
          <a:p>
            <a:r>
              <a:rPr lang="en-US" baseline="0" dirty="0"/>
              <a:t>High: We all can recognize that the items listed on the high end are violent . (And they are recognized by society as highly violent.)</a:t>
            </a:r>
            <a:endParaRPr lang="en-US" baseline="0" dirty="0">
              <a:cs typeface="Calibri"/>
            </a:endParaRPr>
          </a:p>
          <a:p>
            <a:pPr marL="174625" indent="-174625">
              <a:buFontTx/>
              <a:buChar char="-"/>
            </a:pPr>
            <a:r>
              <a:rPr lang="en-US" dirty="0"/>
              <a:t>Medium: These are behaviors that some of us may</a:t>
            </a:r>
            <a:r>
              <a:rPr lang="en-US" baseline="0" dirty="0"/>
              <a:t> recognize as violent and others may not.</a:t>
            </a:r>
            <a:endParaRPr lang="en-US" baseline="0" dirty="0">
              <a:ea typeface="Calibri" panose="020F0502020204030204"/>
              <a:cs typeface="Calibri"/>
            </a:endParaRPr>
          </a:p>
          <a:p>
            <a:pPr marL="174625" indent="-174625">
              <a:buFontTx/>
              <a:buChar char="-"/>
            </a:pPr>
            <a:r>
              <a:rPr lang="en-US" baseline="0" dirty="0"/>
              <a:t>Low: on the low end these are things that we may not even notice in our day-to-day activities because they are so prevalent. However, some of us may recognize them as </a:t>
            </a:r>
            <a:r>
              <a:rPr lang="en-US" baseline="0" dirty="0" err="1"/>
              <a:t>microagressions</a:t>
            </a:r>
            <a:r>
              <a:rPr lang="en-US" baseline="0" dirty="0"/>
              <a:t> or violent.</a:t>
            </a:r>
            <a:r>
              <a:rPr lang="en-US" dirty="0"/>
              <a:t> </a:t>
            </a:r>
            <a:r>
              <a:rPr lang="en-US" baseline="0" dirty="0"/>
              <a:t> What happens when you see something so often that you start to ignore it because it is so common? (Normalize)</a:t>
            </a:r>
            <a:r>
              <a:rPr lang="en-US" dirty="0"/>
              <a:t> </a:t>
            </a:r>
            <a:endParaRPr lang="en-US" baseline="0" dirty="0">
              <a:ea typeface="Calibri" panose="020F0502020204030204"/>
              <a:cs typeface="Calibri"/>
            </a:endParaRPr>
          </a:p>
          <a:p>
            <a:pPr marL="174976" indent="-174976">
              <a:buFontTx/>
              <a:buChar char="-"/>
            </a:pPr>
            <a:endParaRPr lang="en-US" baseline="0"/>
          </a:p>
          <a:p>
            <a:r>
              <a:rPr lang="en-US" baseline="0" dirty="0"/>
              <a:t>Identify the inverse relationship between the recognition line and frequency line.</a:t>
            </a:r>
            <a:endParaRPr lang="en-US" baseline="0" dirty="0">
              <a:cs typeface="Calibri"/>
            </a:endParaRPr>
          </a:p>
          <a:p>
            <a:pPr marL="174625" indent="-174625">
              <a:buFontTx/>
              <a:buChar char="-"/>
            </a:pPr>
            <a:r>
              <a:rPr lang="en-US" baseline="0" dirty="0"/>
              <a:t>The items that we as a society recognize as low on the spectrum of violence are likely happening around us all day (media messages, advertisements, movie/tv, video games, conversations); the things that we all recognize as highly violent are likely happening less often, but they do occur and one is too many.</a:t>
            </a:r>
            <a:endParaRPr lang="en-US" baseline="0" dirty="0">
              <a:ea typeface="Calibri" panose="020F0502020204030204"/>
              <a:cs typeface="Calibri"/>
            </a:endParaRPr>
          </a:p>
          <a:p>
            <a:pPr marL="174976" indent="-174976">
              <a:buFontTx/>
              <a:buChar char="-"/>
            </a:pPr>
            <a:endParaRPr lang="en-US" baseline="0"/>
          </a:p>
          <a:p>
            <a:r>
              <a:rPr lang="en-US" baseline="0" dirty="0"/>
              <a:t>What we must recognize is that an environment that allows things on the low end to occur creates space for the things on the high end to occur. We call it the threat of escalation. For example:</a:t>
            </a:r>
            <a:endParaRPr lang="en-US" baseline="0">
              <a:ea typeface="Calibri"/>
              <a:cs typeface="Calibri"/>
            </a:endParaRPr>
          </a:p>
          <a:p>
            <a:r>
              <a:rPr lang="en-US" baseline="0" dirty="0"/>
              <a:t>You are with a group of friends and someone tells a rape joke, and everyone laughs (for a variety of reasons, maybe because they think it is actually funny, or maybe because they are nervous and don’t know how to respond). If there is a survivor in that group, how do you think they will feel? (Alone, invalidated, unsafe) And do you think they will trust their friends? (No)</a:t>
            </a:r>
            <a:r>
              <a:rPr lang="en-US" dirty="0"/>
              <a:t>  </a:t>
            </a:r>
          </a:p>
          <a:p>
            <a:r>
              <a:rPr lang="en-US" baseline="0" dirty="0"/>
              <a:t>Adding a layer: Same group, same joke, people laugh, and there is a person in that group who has perpetrated sexual violence, how do you think they will feel? (validated. like their actions are okay)</a:t>
            </a:r>
            <a:endParaRPr lang="en-US" baseline="0">
              <a:ea typeface="Calibri"/>
              <a:cs typeface="Calibri"/>
            </a:endParaRPr>
          </a:p>
          <a:p>
            <a:r>
              <a:rPr lang="en-US" baseline="0" dirty="0"/>
              <a:t>So while a rape joke does not directly cause violence, it can create a hostile environment directly and it can create space for violence to happen by validating that that type of behavior is okay.</a:t>
            </a:r>
            <a:r>
              <a:rPr lang="en-US" dirty="0"/>
              <a:t> </a:t>
            </a:r>
            <a:endParaRPr lang="en-US" baseline="0">
              <a:ea typeface="Calibri"/>
              <a:cs typeface="Calibri"/>
            </a:endParaRPr>
          </a:p>
          <a:p>
            <a:endParaRPr lang="en-US" baseline="0"/>
          </a:p>
          <a:p>
            <a:r>
              <a:rPr lang="en-US" baseline="0" dirty="0"/>
              <a:t>Lastly let’s talk about systems that hold people accountable for this behavior.</a:t>
            </a:r>
            <a:endParaRPr lang="en-US" baseline="0">
              <a:ea typeface="Calibri"/>
              <a:cs typeface="Calibri"/>
            </a:endParaRPr>
          </a:p>
          <a:p>
            <a:r>
              <a:rPr lang="en-US" baseline="0" dirty="0"/>
              <a:t>-</a:t>
            </a:r>
            <a:r>
              <a:rPr lang="en-US" dirty="0"/>
              <a:t>  </a:t>
            </a:r>
            <a:r>
              <a:rPr lang="en-US" baseline="0" dirty="0"/>
              <a:t> High: For the things that we recognize as highly violent, what systems hold people accountable? (Police, Criminal Justice System, and in a college: Title IX)</a:t>
            </a:r>
            <a:endParaRPr lang="en-US" baseline="0" dirty="0">
              <a:ea typeface="Calibri"/>
              <a:cs typeface="Calibri"/>
            </a:endParaRPr>
          </a:p>
          <a:p>
            <a:pPr marL="174625" indent="-174625">
              <a:buFontTx/>
              <a:buChar char="-"/>
            </a:pPr>
            <a:r>
              <a:rPr lang="en-US" baseline="0" dirty="0"/>
              <a:t>Medium: For the things that are in the medium area of the continuum, what systems hold people accountable? (title IX) What about in a work environment? (HR)</a:t>
            </a:r>
            <a:endParaRPr lang="en-US" baseline="0" dirty="0">
              <a:ea typeface="Calibri" panose="020F0502020204030204"/>
              <a:cs typeface="Calibri" panose="020F0502020204030204"/>
            </a:endParaRPr>
          </a:p>
          <a:p>
            <a:pPr marL="174625" indent="-174625">
              <a:buFontTx/>
              <a:buChar char="-"/>
            </a:pPr>
            <a:r>
              <a:rPr lang="en-US" baseline="0" dirty="0"/>
              <a:t>Low: For the things on the low end of the continuum, what systems hold people accountable? (Peers, Us, You, Everyone)</a:t>
            </a:r>
            <a:endParaRPr lang="en-US" baseline="0" dirty="0">
              <a:ea typeface="Calibri" panose="020F0502020204030204"/>
              <a:cs typeface="Calibri" panose="020F0502020204030204"/>
            </a:endParaRPr>
          </a:p>
          <a:p>
            <a:pPr marL="172119" indent="-172119">
              <a:buFont typeface="Arial"/>
              <a:buChar char="•"/>
            </a:pPr>
            <a:endParaRPr lang="en-US">
              <a:cs typeface="Calibri"/>
            </a:endParaRPr>
          </a:p>
          <a:p>
            <a:pPr marL="172085" indent="-172085">
              <a:buFont typeface="Arial"/>
              <a:buChar char="•"/>
            </a:pPr>
            <a:r>
              <a:rPr lang="en-US" dirty="0"/>
              <a:t>The Pyramid of Hate, by the Anti-Defamation League, illustrates the prevalence of bias, hate and oppression in our society. It is organized in escalating levels of attitudes and behavior that grow in complexity from bottom to top. Like a pyramid, the upper levels are supported by the lower levels. Bias at each level negatively impacts individuals, institutions and society and</a:t>
            </a:r>
            <a:endParaRPr lang="en-US">
              <a:ea typeface="Calibri"/>
              <a:cs typeface="Calibri"/>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46EFE56-B47D-4DD8-A012-D2C1E158881A}" type="slidenum">
              <a:rPr lang="en-US" smtClean="0"/>
              <a:t>9</a:t>
            </a:fld>
            <a:endParaRPr lang="en-US"/>
          </a:p>
        </p:txBody>
      </p:sp>
    </p:spTree>
    <p:extLst>
      <p:ext uri="{BB962C8B-B14F-4D97-AF65-F5344CB8AC3E}">
        <p14:creationId xmlns:p14="http://schemas.microsoft.com/office/powerpoint/2010/main" val="225363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3E729617-3EE6-934F-B272-92B6163ABCA3}"/>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07053E08-80AB-B043-979E-87B7A1E7EB2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A0EA07-1225-FE4C-917E-74A024F5E428}"/>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048" y="-10048"/>
            <a:ext cx="12202048" cy="6868048"/>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9"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Headline Copy Goes Here</a:t>
            </a:r>
          </a:p>
        </p:txBody>
      </p:sp>
      <p:sp>
        <p:nvSpPr>
          <p:cNvPr id="4" name="Content Placeholder 2"/>
          <p:cNvSpPr>
            <a:spLocks noGrp="1"/>
          </p:cNvSpPr>
          <p:nvPr>
            <p:ph idx="1"/>
          </p:nvPr>
        </p:nvSpPr>
        <p:spPr>
          <a:xfrm>
            <a:off x="7060253"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extBox 7"/>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5395657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D816478-27A8-5948-917C-6E6357F4BB0B}"/>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Headline Copy Goes Here</a:t>
            </a:r>
          </a:p>
        </p:txBody>
      </p:sp>
      <p:sp>
        <p:nvSpPr>
          <p:cNvPr id="4" name="Content Placeholder 2"/>
          <p:cNvSpPr>
            <a:spLocks noGrp="1"/>
          </p:cNvSpPr>
          <p:nvPr>
            <p:ph idx="1"/>
          </p:nvPr>
        </p:nvSpPr>
        <p:spPr>
          <a:xfrm>
            <a:off x="7060253"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extBox 7"/>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5395657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E9EB069-48DF-4B53-80F2-8119F5218003}" type="datetime1">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D816478-27A8-5948-917C-6E6357F4BB0B}"/>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2"/>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314D2D0-E005-48B3-BA54-9F3A5E5B382F}" type="datetime1">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7885BAA-D041-47D6-A9CA-7F2401B4598F}" type="datetime1">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C529638-9519-5646-BC6C-4C995584BC00}"/>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57C2957-084F-44B1-82DB-AF1EC20EB712}" type="datetime1">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D816478-27A8-5948-917C-6E6357F4BB0B}"/>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2"/>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C529638-9519-5646-BC6C-4C995584BC00}"/>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C529638-9519-5646-BC6C-4C995584BC00}"/>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2"/>
            <a:ext cx="4862405" cy="1794085"/>
          </a:xfrm>
        </p:spPr>
        <p:txBody>
          <a:bodyPr/>
          <a:lstStyle/>
          <a:p>
            <a:r>
              <a:rPr lang="en-US"/>
              <a:t>Headline Copy Goes Here</a:t>
            </a:r>
          </a:p>
        </p:txBody>
      </p:sp>
      <p:sp>
        <p:nvSpPr>
          <p:cNvPr id="4" name="Content Placeholder 2"/>
          <p:cNvSpPr>
            <a:spLocks noGrp="1"/>
          </p:cNvSpPr>
          <p:nvPr>
            <p:ph idx="1"/>
          </p:nvPr>
        </p:nvSpPr>
        <p:spPr>
          <a:xfrm>
            <a:off x="7060252"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1"/>
            <a:ext cx="689099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Box 7"/>
          <p:cNvSpPr txBox="1"/>
          <p:nvPr userDrawn="1"/>
        </p:nvSpPr>
        <p:spPr>
          <a:xfrm>
            <a:off x="6517253" y="6388902"/>
            <a:ext cx="5405404"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Tree>
    <p:extLst>
      <p:ext uri="{BB962C8B-B14F-4D97-AF65-F5344CB8AC3E}">
        <p14:creationId xmlns:p14="http://schemas.microsoft.com/office/powerpoint/2010/main" val="5395657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3E5CB8-1C5B-B44B-A99A-83F90328879A}"/>
              </a:ext>
            </a:extLst>
          </p:cNvPr>
          <p:cNvSpPr txBox="1"/>
          <p:nvPr userDrawn="1"/>
        </p:nvSpPr>
        <p:spPr>
          <a:xfrm>
            <a:off x="6640287" y="6388039"/>
            <a:ext cx="516139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a:p>
            <a:pPr algn="r"/>
            <a:endParaRPr lang="en-US" b="0" i="0">
              <a:solidFill>
                <a:srgbClr val="92A2BD"/>
              </a:solidFill>
              <a:latin typeface="Gotham Book" charset="0"/>
              <a:ea typeface="Gotham Book" charset="0"/>
              <a:cs typeface="Gotham Book" charset="0"/>
            </a:endParaRPr>
          </a:p>
        </p:txBody>
      </p:sp>
      <p:pic>
        <p:nvPicPr>
          <p:cNvPr id="12" name="Picture 11">
            <a:extLst>
              <a:ext uri="{FF2B5EF4-FFF2-40B4-BE49-F238E27FC236}">
                <a16:creationId xmlns:a16="http://schemas.microsoft.com/office/drawing/2014/main" id="{D1E48C77-F47C-9B4D-8258-760D44236A2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rgbClr val="2131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a:t>
            </a:r>
            <a:br>
              <a:rPr lang="en-US"/>
            </a:br>
            <a:r>
              <a:rPr lang="en-US"/>
              <a:t>here and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rgbClr val="CC4628"/>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rgbClr val="AEB3B8"/>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a:t>CSM 202</a:t>
            </a:r>
          </a:p>
        </p:txBody>
      </p:sp>
      <p:pic>
        <p:nvPicPr>
          <p:cNvPr id="10" name="Picture 9">
            <a:extLst>
              <a:ext uri="{FF2B5EF4-FFF2-40B4-BE49-F238E27FC236}">
                <a16:creationId xmlns:a16="http://schemas.microsoft.com/office/drawing/2014/main" id="{B1C43153-EF1A-E3C3-FF3A-2929C4F23D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58386" y="0"/>
            <a:ext cx="2400627" cy="876750"/>
          </a:xfrm>
          <a:prstGeom prst="rect">
            <a:avLst/>
          </a:prstGeom>
        </p:spPr>
      </p:pic>
    </p:spTree>
    <p:extLst>
      <p:ext uri="{BB962C8B-B14F-4D97-AF65-F5344CB8AC3E}">
        <p14:creationId xmlns:p14="http://schemas.microsoft.com/office/powerpoint/2010/main" val="1792681049"/>
      </p:ext>
    </p:extLst>
  </p:cSld>
  <p:clrMapOvr>
    <a:masterClrMapping/>
  </p:clrMapOvr>
  <p:hf sldNum="0" hdr="0" dt="0"/>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1"/>
            <a:ext cx="5183188" cy="6858000"/>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0057"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450057" y="2072481"/>
            <a:ext cx="3932237" cy="3811588"/>
          </a:xfrm>
        </p:spPr>
        <p:txBody>
          <a:bodyPr>
            <a:normAutofit/>
          </a:bodyPr>
          <a:lstStyle>
            <a:lvl1pPr marL="457200" indent="-457200">
              <a:buFont typeface="Arial" charset="0"/>
              <a:buChar char="•"/>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1" name="Picture 10">
            <a:extLst>
              <a:ext uri="{FF2B5EF4-FFF2-40B4-BE49-F238E27FC236}">
                <a16:creationId xmlns:a16="http://schemas.microsoft.com/office/drawing/2014/main" id="{9B6E0718-F659-3444-8F20-F33B9181D87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8"/>
            <a:ext cx="10356915" cy="5825765"/>
          </a:xfrm>
          <a:prstGeom prst="rect">
            <a:avLst/>
          </a:prstGeom>
        </p:spPr>
      </p:pic>
      <p:sp>
        <p:nvSpPr>
          <p:cNvPr id="4" name="Date Placeholder 3"/>
          <p:cNvSpPr>
            <a:spLocks noGrp="1"/>
          </p:cNvSpPr>
          <p:nvPr>
            <p:ph type="dt" sz="half" idx="10"/>
          </p:nvPr>
        </p:nvSpPr>
        <p:spPr>
          <a:xfrm>
            <a:off x="838200" y="6356352"/>
            <a:ext cx="2743200" cy="365125"/>
          </a:xfrm>
          <a:prstGeom prst="rect">
            <a:avLst/>
          </a:prstGeom>
        </p:spPr>
        <p:txBody>
          <a:bodyPr/>
          <a:lstStyle/>
          <a:p>
            <a:fld id="{1F83D7C2-5D6F-496C-B999-9BD11909BD3C}" type="datetime1">
              <a:rPr lang="en-US" smtClean="0"/>
              <a:t>1/2/2024</a:t>
            </a:fld>
            <a:endParaRPr lang="en-US"/>
          </a:p>
        </p:txBody>
      </p:sp>
      <p:sp>
        <p:nvSpPr>
          <p:cNvPr id="21" name="Rectangle 20">
            <a:extLst>
              <a:ext uri="{FF2B5EF4-FFF2-40B4-BE49-F238E27FC236}">
                <a16:creationId xmlns:a16="http://schemas.microsoft.com/office/drawing/2014/main" id="{2DF55106-BA85-A046-A450-43480962F8F7}"/>
              </a:ext>
            </a:extLst>
          </p:cNvPr>
          <p:cNvSpPr/>
          <p:nvPr userDrawn="1"/>
        </p:nvSpPr>
        <p:spPr>
          <a:xfrm>
            <a:off x="-34047" y="0"/>
            <a:ext cx="12260094" cy="6265544"/>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8E7ABF0-DEE6-F34C-98A7-7FC5808DF58A}"/>
              </a:ext>
            </a:extLst>
          </p:cNvPr>
          <p:cNvPicPr/>
          <p:nvPr userDrawn="1"/>
        </p:nvPicPr>
        <p:blipFill>
          <a:blip r:embed="rId3"/>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8B3FD82-CB41-C84B-B706-06F09C4B7CF1}"/>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Subhead, name or date goes here</a:t>
            </a:r>
          </a:p>
        </p:txBody>
      </p:sp>
      <p:pic>
        <p:nvPicPr>
          <p:cNvPr id="24" name="Picture 23">
            <a:extLst>
              <a:ext uri="{FF2B5EF4-FFF2-40B4-BE49-F238E27FC236}">
                <a16:creationId xmlns:a16="http://schemas.microsoft.com/office/drawing/2014/main" id="{F3429AB2-51CA-D34A-933D-348196C30A2C}"/>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12" name="Title 1"/>
          <p:cNvSpPr>
            <a:spLocks noGrp="1"/>
          </p:cNvSpPr>
          <p:nvPr>
            <p:ph type="ctrTitle"/>
          </p:nvPr>
        </p:nvSpPr>
        <p:spPr>
          <a:xfrm>
            <a:off x="395371" y="2243579"/>
            <a:ext cx="10803672" cy="719056"/>
          </a:xfrm>
        </p:spPr>
        <p:txBody>
          <a:bodyPr>
            <a:normAutofit/>
          </a:bodyPr>
          <a:lstStyle>
            <a:lvl1pPr>
              <a:defRPr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Presentation Title Goes Here</a:t>
            </a:r>
          </a:p>
        </p:txBody>
      </p:sp>
    </p:spTree>
    <p:extLst>
      <p:ext uri="{BB962C8B-B14F-4D97-AF65-F5344CB8AC3E}">
        <p14:creationId xmlns:p14="http://schemas.microsoft.com/office/powerpoint/2010/main" val="6083273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28" y="-9729"/>
            <a:ext cx="12201728"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12091F6-D5CE-4796-BACF-D9BE7FAFA709}" type="datetime1">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5715021-AF61-AF4F-9B48-1343FD8CB059}"/>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822ECE5-3CA7-4656-ADCE-50A6BD482E0E}" type="datetime1">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4" name="TextBox 13"/>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63344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975C637-1ED9-4765-96AD-E628A842889D}" type="datetime1">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3E729617-3EE6-934F-B272-92B6163ABCA3}"/>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183CF-C782-491D-A57D-034E33E5130D}" type="datetime1">
              <a:rPr lang="en-US" smtClean="0"/>
              <a:t>1/2/2024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07053E08-80AB-B043-979E-87B7A1E7EB2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6FDA30F7-F327-490C-9653-4D148E6A640C}" type="datetime1">
              <a:rPr lang="en-US" smtClean="0"/>
              <a:t>1/2/2024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A0EA07-1225-FE4C-917E-74A024F5E428}"/>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F4A2AD0B-500F-4EF5-A02F-35CD8A2BCD5A}" type="datetime1">
              <a:rPr lang="en-US" smtClean="0"/>
              <a:t>1/2/2024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a:solidFill>
              <a:srgbClr val="CC462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solidFill>
            <a:srgbClr val="CFDCE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solidFill>
                  <a:srgbClr val="21314D"/>
                </a:solidFill>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solidFill>
            <a:srgbClr val="CFDCE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solidFill>
                  <a:srgbClr val="21314D"/>
                </a:solidFill>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solidFill>
            <a:srgbClr val="CFDCE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solidFill>
                  <a:srgbClr val="21314D"/>
                </a:solidFill>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solidFill>
            <a:srgbClr val="CFDCE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solidFill>
                  <a:srgbClr val="21314D"/>
                </a:solidFill>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solidFill>
            <a:srgbClr val="CFDCE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solidFill>
                  <a:srgbClr val="21314D"/>
                </a:solidFill>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rgbClr val="21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a:t>CSM 202</a:t>
            </a:r>
            <a:endParaRPr lang="en-US"/>
          </a:p>
        </p:txBody>
      </p:sp>
      <p:pic>
        <p:nvPicPr>
          <p:cNvPr id="2" name="Picture 1">
            <a:extLst>
              <a:ext uri="{FF2B5EF4-FFF2-40B4-BE49-F238E27FC236}">
                <a16:creationId xmlns:a16="http://schemas.microsoft.com/office/drawing/2014/main" id="{E7D16327-E00F-1BE0-BCEF-53C7AA215B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9461" y="6335687"/>
            <a:ext cx="1562009" cy="570472"/>
          </a:xfrm>
          <a:prstGeom prst="rect">
            <a:avLst/>
          </a:prstGeom>
        </p:spPr>
      </p:pic>
    </p:spTree>
    <p:extLst>
      <p:ext uri="{BB962C8B-B14F-4D97-AF65-F5344CB8AC3E}">
        <p14:creationId xmlns:p14="http://schemas.microsoft.com/office/powerpoint/2010/main" val="2403680463"/>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81"/>
          <p:cNvSpPr/>
          <p:nvPr/>
        </p:nvSpPr>
        <p:spPr>
          <a:xfrm>
            <a:off x="0" y="-1"/>
            <a:ext cx="12192000" cy="6858001"/>
          </a:xfrm>
          <a:prstGeom prst="rect">
            <a:avLst/>
          </a:prstGeom>
          <a:solidFill>
            <a:srgbClr val="21314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81"/>
          <p:cNvPicPr preferRelativeResize="0"/>
          <p:nvPr/>
        </p:nvPicPr>
        <p:blipFill rotWithShape="1">
          <a:blip r:embed="rId2">
            <a:alphaModFix amt="25000"/>
          </a:blip>
          <a:srcRect/>
          <a:stretch/>
        </p:blipFill>
        <p:spPr>
          <a:xfrm>
            <a:off x="1835085" y="552941"/>
            <a:ext cx="10356915" cy="5825765"/>
          </a:xfrm>
          <a:prstGeom prst="rect">
            <a:avLst/>
          </a:prstGeom>
          <a:noFill/>
          <a:ln>
            <a:noFill/>
          </a:ln>
        </p:spPr>
      </p:pic>
      <p:sp>
        <p:nvSpPr>
          <p:cNvPr id="15" name="Google Shape;15;p81"/>
          <p:cNvSpPr txBox="1">
            <a:spLocks noGrp="1"/>
          </p:cNvSpPr>
          <p:nvPr>
            <p:ph type="subTitle" idx="1"/>
          </p:nvPr>
        </p:nvSpPr>
        <p:spPr>
          <a:xfrm>
            <a:off x="2046398" y="2531096"/>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4000"/>
              <a:buNone/>
              <a:defRPr sz="4000" b="0" i="0">
                <a:solidFill>
                  <a:schemeClr val="lt1"/>
                </a:solidFill>
                <a:latin typeface="Montserrat Medium"/>
                <a:ea typeface="Montserrat Medium"/>
                <a:cs typeface="Montserrat Medium"/>
                <a:sym typeface="Montserrat Medium"/>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4879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8" name="TextBox 7"/>
          <p:cNvSpPr txBox="1"/>
          <p:nvPr userDrawn="1"/>
        </p:nvSpPr>
        <p:spPr>
          <a:xfrm>
            <a:off x="7312145" y="639999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
        <p:nvSpPr>
          <p:cNvPr id="12" name="Title 1"/>
          <p:cNvSpPr>
            <a:spLocks noGrp="1"/>
          </p:cNvSpPr>
          <p:nvPr>
            <p:ph type="ctrTitle"/>
          </p:nvPr>
        </p:nvSpPr>
        <p:spPr>
          <a:xfrm>
            <a:off x="395371" y="2243579"/>
            <a:ext cx="10803672" cy="719056"/>
          </a:xfrm>
        </p:spPr>
        <p:txBody>
          <a:bodyPr>
            <a:normAutofit/>
          </a:bodyPr>
          <a:lstStyle>
            <a:lvl1pPr>
              <a:defRPr b="0" i="0">
                <a:solidFill>
                  <a:schemeClr val="bg1"/>
                </a:solidFill>
                <a:latin typeface="Gotham Medium" charset="0"/>
                <a:ea typeface="Gotham Medium" charset="0"/>
                <a:cs typeface="Gotham Medium" charset="0"/>
              </a:defRPr>
            </a:lvl1pPr>
          </a:lstStyle>
          <a:p>
            <a:pPr algn="l"/>
            <a:r>
              <a:rPr lang="en-US" sz="5400">
                <a:solidFill>
                  <a:schemeClr val="bg1"/>
                </a:solidFill>
              </a:rPr>
              <a:t>Presentation Title Goes Here</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Gotham Book" charset="0"/>
                <a:ea typeface="Gotham Book" charset="0"/>
                <a:cs typeface="Gotham Book" charset="0"/>
              </a:defRPr>
            </a:lvl1pPr>
          </a:lstStyle>
          <a:p>
            <a:pPr algn="l"/>
            <a:r>
              <a:rPr lang="en-US">
                <a:solidFill>
                  <a:schemeClr val="bg1"/>
                </a:solidFill>
              </a:rPr>
              <a:t>Subhead, name or date goes here</a:t>
            </a:r>
          </a:p>
        </p:txBody>
      </p:sp>
      <p:cxnSp>
        <p:nvCxnSpPr>
          <p:cNvPr id="14" name="Straight Connector 13"/>
          <p:cNvCxnSpPr/>
          <p:nvPr userDrawn="1"/>
        </p:nvCxnSpPr>
        <p:spPr>
          <a:xfrm>
            <a:off x="520877" y="3287006"/>
            <a:ext cx="911198"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32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1"/>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4400" b="0" i="0">
                <a:solidFill>
                  <a:schemeClr val="bg1"/>
                </a:solidFill>
                <a:latin typeface="Gotham Medium" charset="0"/>
                <a:ea typeface="Gotham Medium" charset="0"/>
                <a:cs typeface="Gotham Medium" charset="0"/>
              </a:defRPr>
            </a:lvl1pPr>
          </a:lstStyle>
          <a:p>
            <a:r>
              <a:rPr lang="en-US"/>
              <a:t>Section header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0" i="0">
                <a:solidFill>
                  <a:srgbClr val="92A2BD"/>
                </a:solidFill>
                <a:latin typeface="Gotham Book" charset="0"/>
                <a:ea typeface="Gotham Book" charset="0"/>
                <a:cs typeface="Gotham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5" name="TextBox 14">
            <a:extLst>
              <a:ext uri="{FF2B5EF4-FFF2-40B4-BE49-F238E27FC236}">
                <a16:creationId xmlns:a16="http://schemas.microsoft.com/office/drawing/2014/main" id="{A6EC182B-5686-214B-9019-022838920023}"/>
              </a:ext>
            </a:extLst>
          </p:cNvPr>
          <p:cNvSpPr txBox="1"/>
          <p:nvPr userDrawn="1"/>
        </p:nvSpPr>
        <p:spPr>
          <a:xfrm>
            <a:off x="7312145" y="639999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6" name="TextBox 15">
            <a:extLst>
              <a:ext uri="{FF2B5EF4-FFF2-40B4-BE49-F238E27FC236}">
                <a16:creationId xmlns:a16="http://schemas.microsoft.com/office/drawing/2014/main" id="{EA2C6119-1CB6-044D-BE91-DD10581A363E}"/>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213633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26E673-7B64-2341-80A5-65C95CD61135}"/>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69185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4780D2-43F3-7441-B7DD-C7C08C202C81}"/>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1187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311590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TextBox 7"/>
          <p:cNvSpPr txBox="1"/>
          <p:nvPr userDrawn="1"/>
        </p:nvSpPr>
        <p:spPr>
          <a:xfrm>
            <a:off x="6531429" y="6399991"/>
            <a:ext cx="5270253"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
        <p:nvSpPr>
          <p:cNvPr id="12" name="Title 1"/>
          <p:cNvSpPr>
            <a:spLocks noGrp="1"/>
          </p:cNvSpPr>
          <p:nvPr>
            <p:ph type="ctrTitle"/>
          </p:nvPr>
        </p:nvSpPr>
        <p:spPr>
          <a:xfrm>
            <a:off x="395371" y="2243579"/>
            <a:ext cx="10803672" cy="719056"/>
          </a:xfrm>
        </p:spPr>
        <p:txBody>
          <a:bodyPr>
            <a:normAutofit/>
          </a:bodyPr>
          <a:lstStyle>
            <a:lvl1pPr>
              <a:defRPr b="0" i="0">
                <a:solidFill>
                  <a:schemeClr val="bg1"/>
                </a:solidFill>
                <a:latin typeface="Gotham Medium" charset="0"/>
                <a:ea typeface="Gotham Medium" charset="0"/>
                <a:cs typeface="Gotham Medium" charset="0"/>
              </a:defRPr>
            </a:lvl1pPr>
          </a:lstStyle>
          <a:p>
            <a:pPr algn="l"/>
            <a:r>
              <a:rPr lang="en-US" sz="5400">
                <a:solidFill>
                  <a:schemeClr val="bg1"/>
                </a:solidFill>
              </a:rPr>
              <a:t>Presentation Title Goes Here</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Gotham Book" charset="0"/>
                <a:ea typeface="Gotham Book" charset="0"/>
                <a:cs typeface="Gotham Book" charset="0"/>
              </a:defRPr>
            </a:lvl1pPr>
          </a:lstStyle>
          <a:p>
            <a:pPr algn="l"/>
            <a:r>
              <a:rPr lang="en-US">
                <a:solidFill>
                  <a:schemeClr val="bg1"/>
                </a:solidFill>
              </a:rPr>
              <a:t>Subhead, name or date goes here</a:t>
            </a:r>
          </a:p>
        </p:txBody>
      </p:sp>
      <p:cxnSp>
        <p:nvCxnSpPr>
          <p:cNvPr id="14" name="Straight Connector 13"/>
          <p:cNvCxnSpPr/>
          <p:nvPr userDrawn="1"/>
        </p:nvCxnSpPr>
        <p:spPr>
          <a:xfrm>
            <a:off x="520877" y="3287006"/>
            <a:ext cx="911198"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3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1"/>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4400" b="0" i="0">
                <a:solidFill>
                  <a:schemeClr val="bg1"/>
                </a:solidFill>
                <a:latin typeface="Gotham Medium" charset="0"/>
                <a:ea typeface="Gotham Medium" charset="0"/>
                <a:cs typeface="Gotham Medium" charset="0"/>
              </a:defRPr>
            </a:lvl1pPr>
          </a:lstStyle>
          <a:p>
            <a:r>
              <a:rPr lang="en-US"/>
              <a:t>Section header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0" i="0">
                <a:solidFill>
                  <a:srgbClr val="92A2BD"/>
                </a:solidFill>
                <a:latin typeface="Gotham Book" charset="0"/>
                <a:ea typeface="Gotham Book" charset="0"/>
                <a:cs typeface="Gotham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5" name="TextBox 14">
            <a:extLst>
              <a:ext uri="{FF2B5EF4-FFF2-40B4-BE49-F238E27FC236}">
                <a16:creationId xmlns:a16="http://schemas.microsoft.com/office/drawing/2014/main" id="{A6EC182B-5686-214B-9019-022838920023}"/>
              </a:ext>
            </a:extLst>
          </p:cNvPr>
          <p:cNvSpPr txBox="1"/>
          <p:nvPr userDrawn="1"/>
        </p:nvSpPr>
        <p:spPr>
          <a:xfrm>
            <a:off x="6564087" y="6399991"/>
            <a:ext cx="5237596"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6" name="TextBox 15">
            <a:extLst>
              <a:ext uri="{FF2B5EF4-FFF2-40B4-BE49-F238E27FC236}">
                <a16:creationId xmlns:a16="http://schemas.microsoft.com/office/drawing/2014/main" id="{EA2C6119-1CB6-044D-BE91-DD10581A363E}"/>
              </a:ext>
            </a:extLst>
          </p:cNvPr>
          <p:cNvSpPr txBox="1"/>
          <p:nvPr userDrawn="1"/>
        </p:nvSpPr>
        <p:spPr>
          <a:xfrm>
            <a:off x="6515101" y="6388039"/>
            <a:ext cx="5286582"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2136334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2131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6" name="TextBox 15">
            <a:extLst>
              <a:ext uri="{FF2B5EF4-FFF2-40B4-BE49-F238E27FC236}">
                <a16:creationId xmlns:a16="http://schemas.microsoft.com/office/drawing/2014/main" id="{EA2C6119-1CB6-044D-BE91-DD10581A363E}"/>
              </a:ext>
            </a:extLst>
          </p:cNvPr>
          <p:cNvSpPr txBox="1"/>
          <p:nvPr userDrawn="1"/>
        </p:nvSpPr>
        <p:spPr>
          <a:xfrm>
            <a:off x="6515101" y="6388039"/>
            <a:ext cx="5286582"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3482334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26E673-7B64-2341-80A5-65C95CD61135}"/>
              </a:ext>
            </a:extLst>
          </p:cNvPr>
          <p:cNvSpPr txBox="1"/>
          <p:nvPr userDrawn="1"/>
        </p:nvSpPr>
        <p:spPr>
          <a:xfrm>
            <a:off x="6525987" y="6388039"/>
            <a:ext cx="5275696"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691851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4780D2-43F3-7441-B7DD-C7C08C202C81}"/>
              </a:ext>
            </a:extLst>
          </p:cNvPr>
          <p:cNvSpPr txBox="1"/>
          <p:nvPr userDrawn="1"/>
        </p:nvSpPr>
        <p:spPr>
          <a:xfrm>
            <a:off x="6515100" y="6388039"/>
            <a:ext cx="5286583"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11879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6003471" y="6388039"/>
            <a:ext cx="5798211"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311590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2131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6003471" y="6388039"/>
            <a:ext cx="5798211"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2912797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7" name="Picture 6"/>
          <p:cNvPicPr/>
          <p:nvPr userDrawn="1"/>
        </p:nvPicPr>
        <p:blipFill>
          <a:blip r:embed="rId3"/>
          <a:srcRect/>
          <a:stretch/>
        </p:blipFill>
        <p:spPr bwMode="auto">
          <a:xfrm>
            <a:off x="395372" y="6369067"/>
            <a:ext cx="2416569" cy="397124"/>
          </a:xfrm>
          <a:prstGeom prst="rect">
            <a:avLst/>
          </a:prstGeom>
          <a:noFill/>
          <a:ln>
            <a:noFill/>
          </a:ln>
          <a:extLst>
            <a:ext uri="{53640926-AAD7-44D8-BBD7-CCE9431645EC}">
              <a14:shadowObscured xmlns:a14="http://schemas.microsoft.com/office/drawing/2010/main"/>
            </a:ext>
          </a:extLst>
        </p:spPr>
      </p:pic>
      <p:sp>
        <p:nvSpPr>
          <p:cNvPr id="8" name="TextBox 7"/>
          <p:cNvSpPr txBox="1"/>
          <p:nvPr userDrawn="1"/>
        </p:nvSpPr>
        <p:spPr>
          <a:xfrm>
            <a:off x="7312145" y="639999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
        <p:nvSpPr>
          <p:cNvPr id="12" name="Title 1"/>
          <p:cNvSpPr>
            <a:spLocks noGrp="1"/>
          </p:cNvSpPr>
          <p:nvPr>
            <p:ph type="ctrTitle"/>
          </p:nvPr>
        </p:nvSpPr>
        <p:spPr>
          <a:xfrm>
            <a:off x="395371" y="2243579"/>
            <a:ext cx="10803672" cy="719056"/>
          </a:xfrm>
        </p:spPr>
        <p:txBody>
          <a:bodyPr>
            <a:normAutofit/>
          </a:bodyPr>
          <a:lstStyle>
            <a:lvl1pPr>
              <a:defRPr b="0" i="0">
                <a:solidFill>
                  <a:schemeClr val="bg1"/>
                </a:solidFill>
                <a:latin typeface="Gotham Medium" charset="0"/>
                <a:ea typeface="Gotham Medium" charset="0"/>
                <a:cs typeface="Gotham Medium" charset="0"/>
              </a:defRPr>
            </a:lvl1pPr>
          </a:lstStyle>
          <a:p>
            <a:pPr algn="l"/>
            <a:r>
              <a:rPr lang="en-US" sz="5400">
                <a:solidFill>
                  <a:schemeClr val="bg1"/>
                </a:solidFill>
              </a:rPr>
              <a:t>Presentation Title Goes Here</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Gotham Book" charset="0"/>
                <a:ea typeface="Gotham Book" charset="0"/>
                <a:cs typeface="Gotham Book" charset="0"/>
              </a:defRPr>
            </a:lvl1pPr>
          </a:lstStyle>
          <a:p>
            <a:pPr algn="l"/>
            <a:r>
              <a:rPr lang="en-US">
                <a:solidFill>
                  <a:schemeClr val="bg1"/>
                </a:solidFill>
              </a:rPr>
              <a:t>Subhead, name or date goes here</a:t>
            </a:r>
          </a:p>
        </p:txBody>
      </p:sp>
      <p:cxnSp>
        <p:nvCxnSpPr>
          <p:cNvPr id="14" name="Straight Connector 13"/>
          <p:cNvCxnSpPr/>
          <p:nvPr userDrawn="1"/>
        </p:nvCxnSpPr>
        <p:spPr>
          <a:xfrm>
            <a:off x="520877" y="3287006"/>
            <a:ext cx="911198"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327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1"/>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4400" b="0" i="0">
                <a:solidFill>
                  <a:schemeClr val="bg1"/>
                </a:solidFill>
                <a:latin typeface="Gotham Medium" charset="0"/>
                <a:ea typeface="Gotham Medium" charset="0"/>
                <a:cs typeface="Gotham Medium" charset="0"/>
              </a:defRPr>
            </a:lvl1pPr>
          </a:lstStyle>
          <a:p>
            <a:r>
              <a:rPr lang="en-US"/>
              <a:t>Section header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0" i="0">
                <a:solidFill>
                  <a:srgbClr val="92A2BD"/>
                </a:solidFill>
                <a:latin typeface="Gotham Book" charset="0"/>
                <a:ea typeface="Gotham Book" charset="0"/>
                <a:cs typeface="Gotham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5" name="TextBox 14">
            <a:extLst>
              <a:ext uri="{FF2B5EF4-FFF2-40B4-BE49-F238E27FC236}">
                <a16:creationId xmlns:a16="http://schemas.microsoft.com/office/drawing/2014/main" id="{A6EC182B-5686-214B-9019-022838920023}"/>
              </a:ext>
            </a:extLst>
          </p:cNvPr>
          <p:cNvSpPr txBox="1"/>
          <p:nvPr userDrawn="1"/>
        </p:nvSpPr>
        <p:spPr>
          <a:xfrm>
            <a:off x="7312145" y="639999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1" name="Picture 10">
            <a:extLst>
              <a:ext uri="{FF2B5EF4-FFF2-40B4-BE49-F238E27FC236}">
                <a16:creationId xmlns:a16="http://schemas.microsoft.com/office/drawing/2014/main" id="{F405784C-A859-5F41-BFB7-47C8E010807C}"/>
              </a:ext>
            </a:extLst>
          </p:cNvPr>
          <p:cNvPicPr/>
          <p:nvPr userDrawn="1"/>
        </p:nvPicPr>
        <p:blipFill>
          <a:blip r:embed="rId2"/>
          <a:srcRect/>
          <a:stretch/>
        </p:blipFill>
        <p:spPr bwMode="auto">
          <a:xfrm>
            <a:off x="395372" y="6369067"/>
            <a:ext cx="2416569" cy="3971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687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26C22AC9-B33A-D44B-BB93-89ACD667477E}"/>
              </a:ext>
            </a:extLst>
          </p:cNvPr>
          <p:cNvPicPr/>
          <p:nvPr userDrawn="1"/>
        </p:nvPicPr>
        <p:blipFill>
          <a:blip r:embed="rId2"/>
          <a:src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EA2C6119-1CB6-044D-BE91-DD10581A363E}"/>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Tree>
    <p:extLst>
      <p:ext uri="{BB962C8B-B14F-4D97-AF65-F5344CB8AC3E}">
        <p14:creationId xmlns:p14="http://schemas.microsoft.com/office/powerpoint/2010/main" val="213633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26E673-7B64-2341-80A5-65C95CD61135}"/>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1" name="Picture 10">
            <a:extLst>
              <a:ext uri="{FF2B5EF4-FFF2-40B4-BE49-F238E27FC236}">
                <a16:creationId xmlns:a16="http://schemas.microsoft.com/office/drawing/2014/main" id="{EEE31E97-2DD6-3648-9807-9B10DE4033F6}"/>
              </a:ext>
            </a:extLst>
          </p:cNvPr>
          <p:cNvPicPr/>
          <p:nvPr userDrawn="1"/>
        </p:nvPicPr>
        <p:blipFill>
          <a:blip r:embed="rId2"/>
          <a:src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4780D2-43F3-7441-B7DD-C7C08C202C81}"/>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3" name="Picture 12">
            <a:extLst>
              <a:ext uri="{FF2B5EF4-FFF2-40B4-BE49-F238E27FC236}">
                <a16:creationId xmlns:a16="http://schemas.microsoft.com/office/drawing/2014/main" id="{F0591362-8FA6-BD41-B91E-2AE706999860}"/>
              </a:ext>
            </a:extLst>
          </p:cNvPr>
          <p:cNvPicPr/>
          <p:nvPr userDrawn="1"/>
        </p:nvPicPr>
        <p:blipFill>
          <a:blip r:embed="rId2"/>
          <a:src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9" name="Picture 8">
            <a:extLst>
              <a:ext uri="{FF2B5EF4-FFF2-40B4-BE49-F238E27FC236}">
                <a16:creationId xmlns:a16="http://schemas.microsoft.com/office/drawing/2014/main" id="{AAF74623-B416-484F-B373-8E4A0CC80DA6}"/>
              </a:ext>
            </a:extLst>
          </p:cNvPr>
          <p:cNvPicPr/>
          <p:nvPr userDrawn="1"/>
        </p:nvPicPr>
        <p:blipFill>
          <a:blip r:embed="rId2"/>
          <a:src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a:off x="3470696" y="1340152"/>
            <a:ext cx="8088271" cy="4549653"/>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923E60E-3077-9A4D-B784-FBCD6B1A2E3F}" type="datetimeFigureOut">
              <a:rPr lang="en-US" smtClean="0"/>
              <a:pPr/>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FAA3E255-DCE9-1E4B-905B-DD6A887BD484}" type="slidenum">
              <a:rPr lang="en-US" smtClean="0"/>
              <a:pPr/>
              <a:t>‹#›</a:t>
            </a:fld>
            <a:endParaRPr lang="en-US"/>
          </a:p>
        </p:txBody>
      </p:sp>
      <p:cxnSp>
        <p:nvCxnSpPr>
          <p:cNvPr id="14" name="Straight Connector 13"/>
          <p:cNvCxnSpPr/>
          <p:nvPr userDrawn="1"/>
        </p:nvCxnSpPr>
        <p:spPr>
          <a:xfrm>
            <a:off x="520877" y="3812410"/>
            <a:ext cx="911198" cy="0"/>
          </a:xfrm>
          <a:prstGeom prst="line">
            <a:avLst/>
          </a:prstGeom>
          <a:ln w="44450">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F526889C-BC3C-6D45-BB38-FA29331CE419}"/>
              </a:ext>
            </a:extLst>
          </p:cNvPr>
          <p:cNvSpPr>
            <a:spLocks noGrp="1"/>
          </p:cNvSpPr>
          <p:nvPr>
            <p:ph type="body" sz="quarter" idx="13" hasCustomPrompt="1"/>
          </p:nvPr>
        </p:nvSpPr>
        <p:spPr>
          <a:xfrm>
            <a:off x="395288" y="2679754"/>
            <a:ext cx="10804525" cy="874712"/>
          </a:xfrm>
        </p:spPr>
        <p:txBody>
          <a:bodyPr>
            <a:noAutofit/>
          </a:bodyPr>
          <a:lstStyle>
            <a:lvl1pPr marL="0" indent="0">
              <a:buNone/>
              <a:defRPr sz="5200" b="1" i="0">
                <a:solidFill>
                  <a:srgbClr val="21314D"/>
                </a:solidFill>
                <a:latin typeface="Arial" panose="020B0604020202020204" pitchFamily="34" charset="0"/>
                <a:cs typeface="Arial" panose="020B0604020202020204" pitchFamily="34" charset="0"/>
              </a:defRPr>
            </a:lvl1pPr>
            <a:lvl2pPr>
              <a:defRPr sz="5200"/>
            </a:lvl2pPr>
            <a:lvl3pPr>
              <a:defRPr sz="5200"/>
            </a:lvl3pPr>
            <a:lvl4pPr>
              <a:defRPr sz="5200"/>
            </a:lvl4pPr>
            <a:lvl5pPr>
              <a:defRPr sz="5200"/>
            </a:lvl5pPr>
          </a:lstStyle>
          <a:p>
            <a:pPr lvl="0"/>
            <a:r>
              <a:rPr lang="en-US"/>
              <a:t>Presentation Title Goes Here</a:t>
            </a:r>
          </a:p>
        </p:txBody>
      </p:sp>
      <p:sp>
        <p:nvSpPr>
          <p:cNvPr id="11" name="Text Placeholder 10">
            <a:extLst>
              <a:ext uri="{FF2B5EF4-FFF2-40B4-BE49-F238E27FC236}">
                <a16:creationId xmlns:a16="http://schemas.microsoft.com/office/drawing/2014/main" id="{DC111232-5B7A-BA4B-9DFE-C0CB972FF83F}"/>
              </a:ext>
            </a:extLst>
          </p:cNvPr>
          <p:cNvSpPr>
            <a:spLocks noGrp="1"/>
          </p:cNvSpPr>
          <p:nvPr>
            <p:ph type="body" sz="quarter" idx="14" hasCustomPrompt="1"/>
          </p:nvPr>
        </p:nvSpPr>
        <p:spPr>
          <a:xfrm>
            <a:off x="395288" y="4258047"/>
            <a:ext cx="10804525" cy="1540868"/>
          </a:xfrm>
        </p:spPr>
        <p:txBody>
          <a:bodyPr/>
          <a:lstStyle>
            <a:lvl1pPr marL="0" indent="0">
              <a:buFont typeface="Arial" panose="020B0604020202020204" pitchFamily="34" charset="0"/>
              <a:buNone/>
              <a:defRPr b="1" i="0">
                <a:solidFill>
                  <a:srgbClr val="21314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Subhead, name or date goes here</a:t>
            </a:r>
          </a:p>
        </p:txBody>
      </p:sp>
      <p:sp>
        <p:nvSpPr>
          <p:cNvPr id="12" name="Rectangle 11">
            <a:extLst>
              <a:ext uri="{FF2B5EF4-FFF2-40B4-BE49-F238E27FC236}">
                <a16:creationId xmlns:a16="http://schemas.microsoft.com/office/drawing/2014/main" id="{39536448-7237-B64E-B193-1A4F1F9CAB40}"/>
              </a:ext>
            </a:extLst>
          </p:cNvPr>
          <p:cNvSpPr/>
          <p:nvPr userDrawn="1"/>
        </p:nvSpPr>
        <p:spPr>
          <a:xfrm flipV="1">
            <a:off x="0" y="6265544"/>
            <a:ext cx="12192000" cy="592456"/>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1CE1F4E-4F39-FC44-98D7-E4EAD93EAECF}"/>
              </a:ext>
            </a:extLst>
          </p:cNvPr>
          <p:cNvPicPr/>
          <p:nvPr userDrawn="1"/>
        </p:nvPicPr>
        <p:blipFill>
          <a:blip r:embed="rId3"/>
          <a:srcRect/>
          <a:stretch/>
        </p:blipFill>
        <p:spPr bwMode="auto">
          <a:xfrm>
            <a:off x="431273" y="6359427"/>
            <a:ext cx="3391544" cy="386069"/>
          </a:xfrm>
          <a:prstGeom prst="rect">
            <a:avLst/>
          </a:prstGeom>
          <a:noFill/>
          <a:ln>
            <a:noFill/>
          </a:ln>
          <a:extLst>
            <a:ext uri="{53640926-AAD7-44D8-BBD7-CCE9431645EC}">
              <a14:shadowObscured xmlns:a14="http://schemas.microsoft.com/office/drawing/2010/main"/>
            </a:ext>
          </a:extLst>
        </p:spPr>
      </p:pic>
      <p:pic>
        <p:nvPicPr>
          <p:cNvPr id="15" name="Picture 14" descr="A picture containing drawing&#10;&#10;Description automatically generated">
            <a:extLst>
              <a:ext uri="{FF2B5EF4-FFF2-40B4-BE49-F238E27FC236}">
                <a16:creationId xmlns:a16="http://schemas.microsoft.com/office/drawing/2014/main" id="{611AF30C-26EE-524A-8EA2-4D6E1BACF9D2}"/>
              </a:ext>
            </a:extLst>
          </p:cNvPr>
          <p:cNvPicPr>
            <a:picLocks noChangeAspect="1"/>
          </p:cNvPicPr>
          <p:nvPr userDrawn="1"/>
        </p:nvPicPr>
        <p:blipFill>
          <a:blip r:embed="rId4"/>
          <a:stretch>
            <a:fillRect/>
          </a:stretch>
        </p:blipFill>
        <p:spPr>
          <a:xfrm>
            <a:off x="8182358" y="6256233"/>
            <a:ext cx="3735764" cy="592456"/>
          </a:xfrm>
          <a:prstGeom prst="rect">
            <a:avLst/>
          </a:prstGeom>
        </p:spPr>
      </p:pic>
      <p:pic>
        <p:nvPicPr>
          <p:cNvPr id="17" name="Picture 16">
            <a:extLst>
              <a:ext uri="{FF2B5EF4-FFF2-40B4-BE49-F238E27FC236}">
                <a16:creationId xmlns:a16="http://schemas.microsoft.com/office/drawing/2014/main" id="{8E91FD76-0F5A-2043-94D4-FA23C4B8788A}"/>
              </a:ext>
            </a:extLst>
          </p:cNvPr>
          <p:cNvPicPr>
            <a:picLocks noChangeAspect="1"/>
          </p:cNvPicPr>
          <p:nvPr userDrawn="1"/>
        </p:nvPicPr>
        <p:blipFill>
          <a:blip r:embed="rId5"/>
          <a:srcRect/>
          <a:stretch/>
        </p:blipFill>
        <p:spPr>
          <a:xfrm>
            <a:off x="192762" y="316198"/>
            <a:ext cx="8048411" cy="933148"/>
          </a:xfrm>
          <a:prstGeom prst="rect">
            <a:avLst/>
          </a:prstGeom>
        </p:spPr>
      </p:pic>
      <p:cxnSp>
        <p:nvCxnSpPr>
          <p:cNvPr id="18" name="Straight Connector 17">
            <a:extLst>
              <a:ext uri="{FF2B5EF4-FFF2-40B4-BE49-F238E27FC236}">
                <a16:creationId xmlns:a16="http://schemas.microsoft.com/office/drawing/2014/main" id="{0F43B577-F66B-AB4C-A1FC-62492FF5B857}"/>
              </a:ext>
            </a:extLst>
          </p:cNvPr>
          <p:cNvCxnSpPr>
            <a:cxnSpLocks/>
          </p:cNvCxnSpPr>
          <p:nvPr userDrawn="1"/>
        </p:nvCxnSpPr>
        <p:spPr>
          <a:xfrm>
            <a:off x="421029" y="1409700"/>
            <a:ext cx="11157054" cy="0"/>
          </a:xfrm>
          <a:prstGeom prst="line">
            <a:avLst/>
          </a:prstGeom>
          <a:ln w="31750">
            <a:solidFill>
              <a:srgbClr val="2131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27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a:off x="1439797" y="136525"/>
            <a:ext cx="10356915" cy="5825765"/>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923E60E-3077-9A4D-B784-FBCD6B1A2E3F}" type="datetimeFigureOut">
              <a:rPr lang="en-US" smtClean="0"/>
              <a:pPr/>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FAA3E255-DCE9-1E4B-905B-DD6A887BD484}" type="slidenum">
              <a:rPr lang="en-US" smtClean="0"/>
              <a:pPr/>
              <a:t>‹#›</a:t>
            </a:fld>
            <a:endParaRPr lang="en-US"/>
          </a:p>
        </p:txBody>
      </p:sp>
      <p:cxnSp>
        <p:nvCxnSpPr>
          <p:cNvPr id="14" name="Straight Connector 13"/>
          <p:cNvCxnSpPr/>
          <p:nvPr userDrawn="1"/>
        </p:nvCxnSpPr>
        <p:spPr>
          <a:xfrm>
            <a:off x="520877" y="3287006"/>
            <a:ext cx="911198" cy="0"/>
          </a:xfrm>
          <a:prstGeom prst="line">
            <a:avLst/>
          </a:prstGeom>
          <a:ln w="44450">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F526889C-BC3C-6D45-BB38-FA29331CE419}"/>
              </a:ext>
            </a:extLst>
          </p:cNvPr>
          <p:cNvSpPr>
            <a:spLocks noGrp="1"/>
          </p:cNvSpPr>
          <p:nvPr>
            <p:ph type="body" sz="quarter" idx="13" hasCustomPrompt="1"/>
          </p:nvPr>
        </p:nvSpPr>
        <p:spPr>
          <a:xfrm>
            <a:off x="395288" y="2154350"/>
            <a:ext cx="10804525" cy="874712"/>
          </a:xfrm>
        </p:spPr>
        <p:txBody>
          <a:bodyPr>
            <a:noAutofit/>
          </a:bodyPr>
          <a:lstStyle>
            <a:lvl1pPr marL="0" indent="0">
              <a:buNone/>
              <a:defRPr sz="5200" b="1" i="0">
                <a:solidFill>
                  <a:srgbClr val="21314D"/>
                </a:solidFill>
                <a:latin typeface="Arial" panose="020B0604020202020204" pitchFamily="34" charset="0"/>
                <a:cs typeface="Arial" panose="020B0604020202020204" pitchFamily="34" charset="0"/>
              </a:defRPr>
            </a:lvl1pPr>
            <a:lvl2pPr>
              <a:defRPr sz="5200"/>
            </a:lvl2pPr>
            <a:lvl3pPr>
              <a:defRPr sz="5200"/>
            </a:lvl3pPr>
            <a:lvl4pPr>
              <a:defRPr sz="5200"/>
            </a:lvl4pPr>
            <a:lvl5pPr>
              <a:defRPr sz="5200"/>
            </a:lvl5pPr>
          </a:lstStyle>
          <a:p>
            <a:pPr lvl="0"/>
            <a:r>
              <a:rPr lang="en-US"/>
              <a:t>Presentation Title Goes Here</a:t>
            </a:r>
          </a:p>
        </p:txBody>
      </p:sp>
      <p:sp>
        <p:nvSpPr>
          <p:cNvPr id="11" name="Text Placeholder 10">
            <a:extLst>
              <a:ext uri="{FF2B5EF4-FFF2-40B4-BE49-F238E27FC236}">
                <a16:creationId xmlns:a16="http://schemas.microsoft.com/office/drawing/2014/main" id="{DC111232-5B7A-BA4B-9DFE-C0CB972FF83F}"/>
              </a:ext>
            </a:extLst>
          </p:cNvPr>
          <p:cNvSpPr>
            <a:spLocks noGrp="1"/>
          </p:cNvSpPr>
          <p:nvPr>
            <p:ph type="body" sz="quarter" idx="14" hasCustomPrompt="1"/>
          </p:nvPr>
        </p:nvSpPr>
        <p:spPr>
          <a:xfrm>
            <a:off x="395288" y="3732643"/>
            <a:ext cx="10804525" cy="2330524"/>
          </a:xfrm>
        </p:spPr>
        <p:txBody>
          <a:bodyPr/>
          <a:lstStyle>
            <a:lvl1pPr marL="0" indent="0">
              <a:buFont typeface="Arial" panose="020B0604020202020204" pitchFamily="34" charset="0"/>
              <a:buNone/>
              <a:defRPr b="1" i="0">
                <a:solidFill>
                  <a:srgbClr val="21314D"/>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Subhead, name or date goes here</a:t>
            </a:r>
          </a:p>
        </p:txBody>
      </p:sp>
      <p:pic>
        <p:nvPicPr>
          <p:cNvPr id="19" name="Picture 18">
            <a:extLst>
              <a:ext uri="{FF2B5EF4-FFF2-40B4-BE49-F238E27FC236}">
                <a16:creationId xmlns:a16="http://schemas.microsoft.com/office/drawing/2014/main" id="{EA3E9C66-5B19-5B4C-AA3B-D08DF58DE2C8}"/>
              </a:ext>
            </a:extLst>
          </p:cNvPr>
          <p:cNvPicPr>
            <a:picLocks noChangeAspect="1"/>
          </p:cNvPicPr>
          <p:nvPr userDrawn="1"/>
        </p:nvPicPr>
        <p:blipFill>
          <a:blip r:embed="rId3"/>
          <a:srcRect/>
          <a:stretch/>
        </p:blipFill>
        <p:spPr>
          <a:xfrm>
            <a:off x="3324223" y="6129917"/>
            <a:ext cx="8651029" cy="694218"/>
          </a:xfrm>
          <a:prstGeom prst="rect">
            <a:avLst/>
          </a:prstGeom>
        </p:spPr>
      </p:pic>
      <p:pic>
        <p:nvPicPr>
          <p:cNvPr id="23" name="Picture 22" descr="A close up of a sign&#10;&#10;Description automatically generated">
            <a:extLst>
              <a:ext uri="{FF2B5EF4-FFF2-40B4-BE49-F238E27FC236}">
                <a16:creationId xmlns:a16="http://schemas.microsoft.com/office/drawing/2014/main" id="{EA839522-80DD-6640-B3DD-349DBEEC2084}"/>
              </a:ext>
            </a:extLst>
          </p:cNvPr>
          <p:cNvPicPr>
            <a:picLocks noChangeAspect="1"/>
          </p:cNvPicPr>
          <p:nvPr userDrawn="1"/>
        </p:nvPicPr>
        <p:blipFill>
          <a:blip r:embed="rId4"/>
          <a:stretch>
            <a:fillRect/>
          </a:stretch>
        </p:blipFill>
        <p:spPr>
          <a:xfrm>
            <a:off x="315468" y="6269172"/>
            <a:ext cx="2184676" cy="427261"/>
          </a:xfrm>
          <a:prstGeom prst="rect">
            <a:avLst/>
          </a:prstGeom>
        </p:spPr>
      </p:pic>
    </p:spTree>
    <p:extLst>
      <p:ext uri="{BB962C8B-B14F-4D97-AF65-F5344CB8AC3E}">
        <p14:creationId xmlns:p14="http://schemas.microsoft.com/office/powerpoint/2010/main" val="3744546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flipV="1">
            <a:off x="0" y="6265544"/>
            <a:ext cx="12192000" cy="592456"/>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31273" y="1709738"/>
            <a:ext cx="11343501" cy="2852737"/>
          </a:xfrm>
        </p:spPr>
        <p:txBody>
          <a:bodyPr anchor="b">
            <a:normAutofit/>
          </a:bodyPr>
          <a:lstStyle>
            <a:lvl1pPr>
              <a:defRPr sz="4400" b="1" i="0">
                <a:solidFill>
                  <a:srgbClr val="21314D"/>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431273" y="4589463"/>
            <a:ext cx="11343501"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3" name="Picture 12"/>
          <p:cNvPicPr/>
          <p:nvPr userDrawn="1"/>
        </p:nvPicPr>
        <p:blipFill>
          <a:blip r:embed="rId2"/>
          <a:srcRect/>
          <a:stretch/>
        </p:blipFill>
        <p:spPr bwMode="auto">
          <a:xfrm>
            <a:off x="431273" y="6359427"/>
            <a:ext cx="3391544" cy="386069"/>
          </a:xfrm>
          <a:prstGeom prst="rect">
            <a:avLst/>
          </a:prstGeom>
          <a:noFill/>
          <a:ln>
            <a:noFill/>
          </a:ln>
          <a:extLst>
            <a:ext uri="{53640926-AAD7-44D8-BBD7-CCE9431645EC}">
              <a14:shadowObscured xmlns:a14="http://schemas.microsoft.com/office/drawing/2010/main"/>
            </a:ext>
          </a:extLst>
        </p:spPr>
      </p:pic>
      <p:pic>
        <p:nvPicPr>
          <p:cNvPr id="8" name="Picture 7" descr="A picture containing drawing&#10;&#10;Description automatically generated">
            <a:extLst>
              <a:ext uri="{FF2B5EF4-FFF2-40B4-BE49-F238E27FC236}">
                <a16:creationId xmlns:a16="http://schemas.microsoft.com/office/drawing/2014/main" id="{BE570D11-31E3-7A43-960C-5FFFD225CF82}"/>
              </a:ext>
            </a:extLst>
          </p:cNvPr>
          <p:cNvPicPr>
            <a:picLocks noChangeAspect="1"/>
          </p:cNvPicPr>
          <p:nvPr userDrawn="1"/>
        </p:nvPicPr>
        <p:blipFill>
          <a:blip r:embed="rId3"/>
          <a:stretch>
            <a:fillRect/>
          </a:stretch>
        </p:blipFill>
        <p:spPr>
          <a:xfrm>
            <a:off x="8182358" y="6256233"/>
            <a:ext cx="3735764" cy="592456"/>
          </a:xfrm>
          <a:prstGeom prst="rect">
            <a:avLst/>
          </a:prstGeom>
        </p:spPr>
      </p:pic>
    </p:spTree>
    <p:extLst>
      <p:ext uri="{BB962C8B-B14F-4D97-AF65-F5344CB8AC3E}">
        <p14:creationId xmlns:p14="http://schemas.microsoft.com/office/powerpoint/2010/main" val="1593687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280" y="365125"/>
            <a:ext cx="11299474"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5280" y="1825625"/>
            <a:ext cx="11299474"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0" name="Picture 9">
            <a:extLst>
              <a:ext uri="{FF2B5EF4-FFF2-40B4-BE49-F238E27FC236}">
                <a16:creationId xmlns:a16="http://schemas.microsoft.com/office/drawing/2014/main" id="{B8457752-DAB2-2B47-B056-FC184482ED77}"/>
              </a:ext>
            </a:extLst>
          </p:cNvPr>
          <p:cNvPicPr/>
          <p:nvPr userDrawn="1"/>
        </p:nvPicPr>
        <p:blipFill>
          <a:blip r:embed="rId2"/>
          <a:srcRect/>
          <a:stretch/>
        </p:blipFill>
        <p:spPr bwMode="auto">
          <a:xfrm>
            <a:off x="431273" y="6359427"/>
            <a:ext cx="3391544" cy="386069"/>
          </a:xfrm>
          <a:prstGeom prst="rect">
            <a:avLst/>
          </a:prstGeom>
          <a:noFill/>
          <a:ln>
            <a:noFill/>
          </a:ln>
          <a:extLst>
            <a:ext uri="{53640926-AAD7-44D8-BBD7-CCE9431645EC}">
              <a14:shadowObscured xmlns:a14="http://schemas.microsoft.com/office/drawing/2010/main"/>
            </a:ext>
          </a:extLst>
        </p:spPr>
      </p:pic>
      <p:pic>
        <p:nvPicPr>
          <p:cNvPr id="11" name="Picture 10" descr="A picture containing drawing&#10;&#10;Description automatically generated">
            <a:extLst>
              <a:ext uri="{FF2B5EF4-FFF2-40B4-BE49-F238E27FC236}">
                <a16:creationId xmlns:a16="http://schemas.microsoft.com/office/drawing/2014/main" id="{C2990251-6729-D74F-A077-6C5FDED32978}"/>
              </a:ext>
            </a:extLst>
          </p:cNvPr>
          <p:cNvPicPr>
            <a:picLocks noChangeAspect="1"/>
          </p:cNvPicPr>
          <p:nvPr userDrawn="1"/>
        </p:nvPicPr>
        <p:blipFill>
          <a:blip r:embed="rId3"/>
          <a:stretch>
            <a:fillRect/>
          </a:stretch>
        </p:blipFill>
        <p:spPr>
          <a:xfrm>
            <a:off x="8182358" y="6256233"/>
            <a:ext cx="3735764" cy="592456"/>
          </a:xfrm>
          <a:prstGeom prst="rect">
            <a:avLst/>
          </a:prstGeom>
        </p:spPr>
      </p:pic>
    </p:spTree>
    <p:extLst>
      <p:ext uri="{BB962C8B-B14F-4D97-AF65-F5344CB8AC3E}">
        <p14:creationId xmlns:p14="http://schemas.microsoft.com/office/powerpoint/2010/main" val="2136334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5280" y="1570055"/>
            <a:ext cx="11299474" cy="1325563"/>
          </a:xfrm>
        </p:spPr>
        <p:txBody>
          <a:bodyPr>
            <a:normAutofit/>
          </a:bodyPr>
          <a:lstStyle>
            <a:lvl1pPr>
              <a:defRPr sz="3600"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5280" y="3030555"/>
            <a:ext cx="11299474" cy="282623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0" name="Picture 9">
            <a:extLst>
              <a:ext uri="{FF2B5EF4-FFF2-40B4-BE49-F238E27FC236}">
                <a16:creationId xmlns:a16="http://schemas.microsoft.com/office/drawing/2014/main" id="{B8457752-DAB2-2B47-B056-FC184482ED77}"/>
              </a:ext>
            </a:extLst>
          </p:cNvPr>
          <p:cNvPicPr/>
          <p:nvPr userDrawn="1"/>
        </p:nvPicPr>
        <p:blipFill>
          <a:blip r:embed="rId2"/>
          <a:srcRect/>
          <a:stretch/>
        </p:blipFill>
        <p:spPr bwMode="auto">
          <a:xfrm>
            <a:off x="431273" y="6359427"/>
            <a:ext cx="3391544" cy="386069"/>
          </a:xfrm>
          <a:prstGeom prst="rect">
            <a:avLst/>
          </a:prstGeom>
          <a:noFill/>
          <a:ln>
            <a:noFill/>
          </a:ln>
          <a:extLst>
            <a:ext uri="{53640926-AAD7-44D8-BBD7-CCE9431645EC}">
              <a14:shadowObscured xmlns:a14="http://schemas.microsoft.com/office/drawing/2010/main"/>
            </a:ext>
          </a:extLst>
        </p:spPr>
      </p:pic>
      <p:pic>
        <p:nvPicPr>
          <p:cNvPr id="11" name="Picture 10" descr="A picture containing drawing&#10;&#10;Description automatically generated">
            <a:extLst>
              <a:ext uri="{FF2B5EF4-FFF2-40B4-BE49-F238E27FC236}">
                <a16:creationId xmlns:a16="http://schemas.microsoft.com/office/drawing/2014/main" id="{C2990251-6729-D74F-A077-6C5FDED32978}"/>
              </a:ext>
            </a:extLst>
          </p:cNvPr>
          <p:cNvPicPr>
            <a:picLocks noChangeAspect="1"/>
          </p:cNvPicPr>
          <p:nvPr userDrawn="1"/>
        </p:nvPicPr>
        <p:blipFill>
          <a:blip r:embed="rId3"/>
          <a:stretch>
            <a:fillRect/>
          </a:stretch>
        </p:blipFill>
        <p:spPr>
          <a:xfrm>
            <a:off x="8182358" y="6256233"/>
            <a:ext cx="3735764" cy="592456"/>
          </a:xfrm>
          <a:prstGeom prst="rect">
            <a:avLst/>
          </a:prstGeom>
        </p:spPr>
      </p:pic>
      <p:pic>
        <p:nvPicPr>
          <p:cNvPr id="12" name="Picture 11">
            <a:extLst>
              <a:ext uri="{FF2B5EF4-FFF2-40B4-BE49-F238E27FC236}">
                <a16:creationId xmlns:a16="http://schemas.microsoft.com/office/drawing/2014/main" id="{ABED6D8E-D62E-D040-AEB4-16B326E460F7}"/>
              </a:ext>
            </a:extLst>
          </p:cNvPr>
          <p:cNvPicPr>
            <a:picLocks noChangeAspect="1"/>
          </p:cNvPicPr>
          <p:nvPr userDrawn="1"/>
        </p:nvPicPr>
        <p:blipFill>
          <a:blip r:embed="rId4"/>
          <a:srcRect/>
          <a:stretch/>
        </p:blipFill>
        <p:spPr>
          <a:xfrm>
            <a:off x="343233" y="316198"/>
            <a:ext cx="8048411" cy="933148"/>
          </a:xfrm>
          <a:prstGeom prst="rect">
            <a:avLst/>
          </a:prstGeom>
        </p:spPr>
      </p:pic>
      <p:cxnSp>
        <p:nvCxnSpPr>
          <p:cNvPr id="13" name="Straight Connector 12">
            <a:extLst>
              <a:ext uri="{FF2B5EF4-FFF2-40B4-BE49-F238E27FC236}">
                <a16:creationId xmlns:a16="http://schemas.microsoft.com/office/drawing/2014/main" id="{0C6A81C2-81A4-7343-B536-59D4A99B749C}"/>
              </a:ext>
            </a:extLst>
          </p:cNvPr>
          <p:cNvCxnSpPr>
            <a:cxnSpLocks/>
          </p:cNvCxnSpPr>
          <p:nvPr userDrawn="1"/>
        </p:nvCxnSpPr>
        <p:spPr>
          <a:xfrm>
            <a:off x="571500" y="1409700"/>
            <a:ext cx="11157054" cy="0"/>
          </a:xfrm>
          <a:prstGeom prst="line">
            <a:avLst/>
          </a:prstGeom>
          <a:ln w="31750">
            <a:solidFill>
              <a:srgbClr val="2131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536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384" y="365125"/>
            <a:ext cx="11191232"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05280" y="1825625"/>
            <a:ext cx="551452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1451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7AEB7C5-67B0-C943-B422-9E0E3765790F}"/>
              </a:ext>
            </a:extLst>
          </p:cNvPr>
          <p:cNvPicPr/>
          <p:nvPr userDrawn="1"/>
        </p:nvPicPr>
        <p:blipFill>
          <a:blip r:embed="rId2"/>
          <a:srcRect/>
          <a:stretch/>
        </p:blipFill>
        <p:spPr bwMode="auto">
          <a:xfrm>
            <a:off x="322289" y="6073538"/>
            <a:ext cx="11759783" cy="943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4C996B4-E182-6841-B5EC-9F38DA2D957A}"/>
              </a:ext>
            </a:extLst>
          </p:cNvPr>
          <p:cNvPicPr/>
          <p:nvPr userDrawn="1"/>
        </p:nvPicPr>
        <p:blipFill>
          <a:blip r:embed="rId2"/>
          <a:srcRect/>
          <a:stretch/>
        </p:blipFill>
        <p:spPr bwMode="auto">
          <a:xfrm>
            <a:off x="381000" y="6358416"/>
            <a:ext cx="2407170" cy="435944"/>
          </a:xfrm>
          <a:prstGeom prst="rect">
            <a:avLst/>
          </a:prstGeom>
          <a:noFill/>
          <a:ln>
            <a:noFill/>
          </a:ln>
          <a:extLst>
            <a:ext uri="{53640926-AAD7-44D8-BBD7-CCE9431645EC}">
              <a14:shadowObscured xmlns:a14="http://schemas.microsoft.com/office/drawing/2010/main"/>
            </a:ext>
          </a:extLst>
        </p:spPr>
      </p:pic>
      <p:pic>
        <p:nvPicPr>
          <p:cNvPr id="15" name="Picture 14" descr="A picture containing drawing&#10;&#10;Description automatically generated">
            <a:extLst>
              <a:ext uri="{FF2B5EF4-FFF2-40B4-BE49-F238E27FC236}">
                <a16:creationId xmlns:a16="http://schemas.microsoft.com/office/drawing/2014/main" id="{31179B34-E759-B84F-A71C-02EC0D47ED5C}"/>
              </a:ext>
            </a:extLst>
          </p:cNvPr>
          <p:cNvPicPr>
            <a:picLocks noChangeAspect="1"/>
          </p:cNvPicPr>
          <p:nvPr userDrawn="1"/>
        </p:nvPicPr>
        <p:blipFill>
          <a:blip r:embed="rId3"/>
          <a:stretch>
            <a:fillRect/>
          </a:stretch>
        </p:blipFill>
        <p:spPr>
          <a:xfrm>
            <a:off x="8182358" y="6256233"/>
            <a:ext cx="3735764" cy="592456"/>
          </a:xfrm>
          <a:prstGeom prst="rect">
            <a:avLst/>
          </a:prstGeom>
        </p:spPr>
      </p:pic>
    </p:spTree>
    <p:extLst>
      <p:ext uri="{BB962C8B-B14F-4D97-AF65-F5344CB8AC3E}">
        <p14:creationId xmlns:p14="http://schemas.microsoft.com/office/powerpoint/2010/main" val="11187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4C996B4-E182-6841-B5EC-9F38DA2D957A}"/>
              </a:ext>
            </a:extLst>
          </p:cNvPr>
          <p:cNvPicPr/>
          <p:nvPr userDrawn="1"/>
        </p:nvPicPr>
        <p:blipFill>
          <a:blip r:embed="rId2"/>
          <a:srcRect/>
          <a:stretch/>
        </p:blipFill>
        <p:spPr bwMode="auto">
          <a:xfrm>
            <a:off x="433466" y="6340149"/>
            <a:ext cx="3200400" cy="446116"/>
          </a:xfrm>
          <a:prstGeom prst="rect">
            <a:avLst/>
          </a:prstGeom>
          <a:noFill/>
          <a:ln>
            <a:noFill/>
          </a:ln>
          <a:extLst>
            <a:ext uri="{53640926-AAD7-44D8-BBD7-CCE9431645EC}">
              <a14:shadowObscured xmlns:a14="http://schemas.microsoft.com/office/drawing/2010/main"/>
            </a:ext>
          </a:extLst>
        </p:spPr>
      </p:pic>
      <p:pic>
        <p:nvPicPr>
          <p:cNvPr id="15" name="Picture 14" descr="A picture containing drawing&#10;&#10;Description automatically generated">
            <a:extLst>
              <a:ext uri="{FF2B5EF4-FFF2-40B4-BE49-F238E27FC236}">
                <a16:creationId xmlns:a16="http://schemas.microsoft.com/office/drawing/2014/main" id="{31179B34-E759-B84F-A71C-02EC0D47ED5C}"/>
              </a:ext>
            </a:extLst>
          </p:cNvPr>
          <p:cNvPicPr>
            <a:picLocks noChangeAspect="1"/>
          </p:cNvPicPr>
          <p:nvPr userDrawn="1"/>
        </p:nvPicPr>
        <p:blipFill>
          <a:blip r:embed="rId3"/>
          <a:stretch>
            <a:fillRect/>
          </a:stretch>
        </p:blipFill>
        <p:spPr>
          <a:xfrm>
            <a:off x="8182358" y="6256233"/>
            <a:ext cx="3735764" cy="592456"/>
          </a:xfrm>
          <a:prstGeom prst="rect">
            <a:avLst/>
          </a:prstGeom>
        </p:spPr>
      </p:pic>
    </p:spTree>
    <p:extLst>
      <p:ext uri="{BB962C8B-B14F-4D97-AF65-F5344CB8AC3E}">
        <p14:creationId xmlns:p14="http://schemas.microsoft.com/office/powerpoint/2010/main" val="1167051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4C996B4-E182-6841-B5EC-9F38DA2D957A}"/>
              </a:ext>
            </a:extLst>
          </p:cNvPr>
          <p:cNvPicPr/>
          <p:nvPr userDrawn="1"/>
        </p:nvPicPr>
        <p:blipFill>
          <a:blip r:embed="rId2"/>
          <a:srcRect/>
          <a:stretch/>
        </p:blipFill>
        <p:spPr bwMode="auto">
          <a:xfrm>
            <a:off x="523061" y="6328783"/>
            <a:ext cx="2211739" cy="468848"/>
          </a:xfrm>
          <a:prstGeom prst="rect">
            <a:avLst/>
          </a:prstGeom>
          <a:noFill/>
          <a:ln>
            <a:noFill/>
          </a:ln>
          <a:extLst>
            <a:ext uri="{53640926-AAD7-44D8-BBD7-CCE9431645EC}">
              <a14:shadowObscured xmlns:a14="http://schemas.microsoft.com/office/drawing/2010/main"/>
            </a:ext>
          </a:extLst>
        </p:spPr>
      </p:pic>
      <p:pic>
        <p:nvPicPr>
          <p:cNvPr id="15" name="Picture 14" descr="A picture containing drawing&#10;&#10;Description automatically generated">
            <a:extLst>
              <a:ext uri="{FF2B5EF4-FFF2-40B4-BE49-F238E27FC236}">
                <a16:creationId xmlns:a16="http://schemas.microsoft.com/office/drawing/2014/main" id="{31179B34-E759-B84F-A71C-02EC0D47ED5C}"/>
              </a:ext>
            </a:extLst>
          </p:cNvPr>
          <p:cNvPicPr>
            <a:picLocks noChangeAspect="1"/>
          </p:cNvPicPr>
          <p:nvPr userDrawn="1"/>
        </p:nvPicPr>
        <p:blipFill>
          <a:blip r:embed="rId3"/>
          <a:stretch>
            <a:fillRect/>
          </a:stretch>
        </p:blipFill>
        <p:spPr>
          <a:xfrm>
            <a:off x="8182358" y="6256233"/>
            <a:ext cx="3735764" cy="592456"/>
          </a:xfrm>
          <a:prstGeom prst="rect">
            <a:avLst/>
          </a:prstGeom>
        </p:spPr>
      </p:pic>
    </p:spTree>
    <p:extLst>
      <p:ext uri="{BB962C8B-B14F-4D97-AF65-F5344CB8AC3E}">
        <p14:creationId xmlns:p14="http://schemas.microsoft.com/office/powerpoint/2010/main" val="4217604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Picture Placeholder 2"/>
          <p:cNvSpPr>
            <a:spLocks noGrp="1"/>
          </p:cNvSpPr>
          <p:nvPr>
            <p:ph type="pic" idx="1"/>
          </p:nvPr>
        </p:nvSpPr>
        <p:spPr>
          <a:xfrm>
            <a:off x="0" y="1"/>
            <a:ext cx="12192000" cy="60960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a:extLst>
              <a:ext uri="{FF2B5EF4-FFF2-40B4-BE49-F238E27FC236}">
                <a16:creationId xmlns:a16="http://schemas.microsoft.com/office/drawing/2014/main" id="{9DA8BBED-3BC0-5441-931A-428A3BCDD913}"/>
              </a:ext>
            </a:extLst>
          </p:cNvPr>
          <p:cNvPicPr>
            <a:picLocks noChangeAspect="1"/>
          </p:cNvPicPr>
          <p:nvPr userDrawn="1"/>
        </p:nvPicPr>
        <p:blipFill>
          <a:blip r:embed="rId2"/>
          <a:srcRect/>
          <a:stretch/>
        </p:blipFill>
        <p:spPr>
          <a:xfrm>
            <a:off x="3324223" y="6129917"/>
            <a:ext cx="8651029" cy="694218"/>
          </a:xfrm>
          <a:prstGeom prst="rect">
            <a:avLst/>
          </a:prstGeom>
        </p:spPr>
      </p:pic>
      <p:pic>
        <p:nvPicPr>
          <p:cNvPr id="11" name="Picture 10" descr="A close up of a sign&#10;&#10;Description automatically generated">
            <a:extLst>
              <a:ext uri="{FF2B5EF4-FFF2-40B4-BE49-F238E27FC236}">
                <a16:creationId xmlns:a16="http://schemas.microsoft.com/office/drawing/2014/main" id="{7AE18A42-ABC0-D043-A6AB-B080B8515683}"/>
              </a:ext>
            </a:extLst>
          </p:cNvPr>
          <p:cNvPicPr>
            <a:picLocks noChangeAspect="1"/>
          </p:cNvPicPr>
          <p:nvPr userDrawn="1"/>
        </p:nvPicPr>
        <p:blipFill>
          <a:blip r:embed="rId3"/>
          <a:stretch>
            <a:fillRect/>
          </a:stretch>
        </p:blipFill>
        <p:spPr>
          <a:xfrm>
            <a:off x="315468" y="6269172"/>
            <a:ext cx="2184676" cy="427261"/>
          </a:xfrm>
          <a:prstGeom prst="rect">
            <a:avLst/>
          </a:prstGeom>
        </p:spPr>
      </p:pic>
    </p:spTree>
    <p:extLst>
      <p:ext uri="{BB962C8B-B14F-4D97-AF65-F5344CB8AC3E}">
        <p14:creationId xmlns:p14="http://schemas.microsoft.com/office/powerpoint/2010/main" val="2131095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2"/>
            <a:ext cx="4862405" cy="1794085"/>
          </a:xfrm>
        </p:spPr>
        <p:txBody>
          <a:bodyPr/>
          <a:lstStyle>
            <a:lvl1pPr>
              <a:defRPr b="1">
                <a:latin typeface="Arial" panose="020B0604020202020204" pitchFamily="34" charset="0"/>
                <a:cs typeface="Arial" panose="020B0604020202020204" pitchFamily="34" charset="0"/>
              </a:defRPr>
            </a:lvl1pPr>
          </a:lstStyle>
          <a:p>
            <a:r>
              <a:rPr lang="en-US"/>
              <a:t>Headline Copy Goes Here</a:t>
            </a:r>
          </a:p>
        </p:txBody>
      </p:sp>
      <p:sp>
        <p:nvSpPr>
          <p:cNvPr id="4" name="Content Placeholder 2"/>
          <p:cNvSpPr>
            <a:spLocks noGrp="1"/>
          </p:cNvSpPr>
          <p:nvPr>
            <p:ph idx="1"/>
          </p:nvPr>
        </p:nvSpPr>
        <p:spPr>
          <a:xfrm>
            <a:off x="7060252" y="3052261"/>
            <a:ext cx="4862404" cy="1975926"/>
          </a:xfrm>
        </p:spPr>
        <p:txBody>
          <a:bodyPr/>
          <a:lstStyle>
            <a:lvl1pPr>
              <a:defRPr>
                <a:latin typeface="Arial" panose="020B0604020202020204" pitchFamily="34" charset="0"/>
                <a:cs typeface="Arial" panose="020B0604020202020204" pitchFamily="34" charset="0"/>
              </a:defRPr>
            </a:lvl1pPr>
          </a:lstStyle>
          <a:p>
            <a:r>
              <a:rPr lang="en-US"/>
              <a:t>Click to add text</a:t>
            </a:r>
          </a:p>
          <a:p>
            <a:r>
              <a:rPr lang="en-US"/>
              <a:t>Click to add text</a:t>
            </a:r>
          </a:p>
        </p:txBody>
      </p:sp>
      <p:sp>
        <p:nvSpPr>
          <p:cNvPr id="6" name="Picture Placeholder 2"/>
          <p:cNvSpPr>
            <a:spLocks noGrp="1"/>
          </p:cNvSpPr>
          <p:nvPr>
            <p:ph type="pic" idx="10"/>
          </p:nvPr>
        </p:nvSpPr>
        <p:spPr>
          <a:xfrm>
            <a:off x="0" y="1"/>
            <a:ext cx="689099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a:extLst>
              <a:ext uri="{FF2B5EF4-FFF2-40B4-BE49-F238E27FC236}">
                <a16:creationId xmlns:a16="http://schemas.microsoft.com/office/drawing/2014/main" id="{424D821C-6FF4-9742-9FC7-3FB64EB0E0E7}"/>
              </a:ext>
            </a:extLst>
          </p:cNvPr>
          <p:cNvPicPr>
            <a:picLocks noChangeAspect="1"/>
          </p:cNvPicPr>
          <p:nvPr userDrawn="1"/>
        </p:nvPicPr>
        <p:blipFill>
          <a:blip r:embed="rId2"/>
          <a:srcRect/>
          <a:stretch/>
        </p:blipFill>
        <p:spPr>
          <a:xfrm>
            <a:off x="8182358" y="6256233"/>
            <a:ext cx="3735764" cy="592455"/>
          </a:xfrm>
          <a:prstGeom prst="rect">
            <a:avLst/>
          </a:prstGeom>
        </p:spPr>
      </p:pic>
    </p:spTree>
    <p:extLst>
      <p:ext uri="{BB962C8B-B14F-4D97-AF65-F5344CB8AC3E}">
        <p14:creationId xmlns:p14="http://schemas.microsoft.com/office/powerpoint/2010/main" val="539565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384" y="365125"/>
            <a:ext cx="11191232"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05280" y="1825625"/>
            <a:ext cx="551452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1451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0" name="Picture 9">
            <a:extLst>
              <a:ext uri="{FF2B5EF4-FFF2-40B4-BE49-F238E27FC236}">
                <a16:creationId xmlns:a16="http://schemas.microsoft.com/office/drawing/2014/main" id="{A8280808-0834-B34C-B5A0-80649D8F4382}"/>
              </a:ext>
            </a:extLst>
          </p:cNvPr>
          <p:cNvPicPr/>
          <p:nvPr userDrawn="1"/>
        </p:nvPicPr>
        <p:blipFill>
          <a:blip r:embed="rId2"/>
          <a:srcRect/>
          <a:stretch/>
        </p:blipFill>
        <p:spPr bwMode="auto">
          <a:xfrm>
            <a:off x="381000" y="6336525"/>
            <a:ext cx="2197308" cy="39793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078074C-9A7C-1E4D-BB7D-D54C2019490F}"/>
              </a:ext>
            </a:extLst>
          </p:cNvPr>
          <p:cNvPicPr>
            <a:picLocks noChangeAspect="1"/>
          </p:cNvPicPr>
          <p:nvPr userDrawn="1"/>
        </p:nvPicPr>
        <p:blipFill>
          <a:blip r:embed="rId3"/>
          <a:srcRect/>
          <a:stretch/>
        </p:blipFill>
        <p:spPr>
          <a:xfrm>
            <a:off x="8182358" y="6256233"/>
            <a:ext cx="3735764" cy="592455"/>
          </a:xfrm>
          <a:prstGeom prst="rect">
            <a:avLst/>
          </a:prstGeom>
        </p:spPr>
      </p:pic>
    </p:spTree>
    <p:extLst>
      <p:ext uri="{BB962C8B-B14F-4D97-AF65-F5344CB8AC3E}">
        <p14:creationId xmlns:p14="http://schemas.microsoft.com/office/powerpoint/2010/main" val="217588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384" y="365125"/>
            <a:ext cx="11191232"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05280" y="1825625"/>
            <a:ext cx="551452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1451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0" name="Picture 9">
            <a:extLst>
              <a:ext uri="{FF2B5EF4-FFF2-40B4-BE49-F238E27FC236}">
                <a16:creationId xmlns:a16="http://schemas.microsoft.com/office/drawing/2014/main" id="{A8280808-0834-B34C-B5A0-80649D8F4382}"/>
              </a:ext>
            </a:extLst>
          </p:cNvPr>
          <p:cNvPicPr/>
          <p:nvPr userDrawn="1"/>
        </p:nvPicPr>
        <p:blipFill>
          <a:blip r:embed="rId2"/>
          <a:srcRect/>
          <a:stretch/>
        </p:blipFill>
        <p:spPr bwMode="auto">
          <a:xfrm>
            <a:off x="381000" y="6356351"/>
            <a:ext cx="2567422" cy="357882"/>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078074C-9A7C-1E4D-BB7D-D54C2019490F}"/>
              </a:ext>
            </a:extLst>
          </p:cNvPr>
          <p:cNvPicPr>
            <a:picLocks noChangeAspect="1"/>
          </p:cNvPicPr>
          <p:nvPr userDrawn="1"/>
        </p:nvPicPr>
        <p:blipFill>
          <a:blip r:embed="rId3"/>
          <a:srcRect/>
          <a:stretch/>
        </p:blipFill>
        <p:spPr>
          <a:xfrm>
            <a:off x="8182358" y="6256233"/>
            <a:ext cx="3735764" cy="592455"/>
          </a:xfrm>
          <a:prstGeom prst="rect">
            <a:avLst/>
          </a:prstGeom>
        </p:spPr>
      </p:pic>
    </p:spTree>
    <p:extLst>
      <p:ext uri="{BB962C8B-B14F-4D97-AF65-F5344CB8AC3E}">
        <p14:creationId xmlns:p14="http://schemas.microsoft.com/office/powerpoint/2010/main" val="1902584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384" y="365125"/>
            <a:ext cx="11191232" cy="1325563"/>
          </a:xfrm>
        </p:spPr>
        <p:txBody>
          <a:bodyPr/>
          <a:lstStyle>
            <a:lvl1pPr>
              <a:defRPr b="1" i="0">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505280" y="1818130"/>
            <a:ext cx="551452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1451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0" name="Picture 9">
            <a:extLst>
              <a:ext uri="{FF2B5EF4-FFF2-40B4-BE49-F238E27FC236}">
                <a16:creationId xmlns:a16="http://schemas.microsoft.com/office/drawing/2014/main" id="{A8280808-0834-B34C-B5A0-80649D8F4382}"/>
              </a:ext>
            </a:extLst>
          </p:cNvPr>
          <p:cNvPicPr/>
          <p:nvPr userDrawn="1"/>
        </p:nvPicPr>
        <p:blipFill>
          <a:blip r:embed="rId2"/>
          <a:srcRect/>
          <a:stretch/>
        </p:blipFill>
        <p:spPr bwMode="auto">
          <a:xfrm>
            <a:off x="381000" y="6354907"/>
            <a:ext cx="1722437" cy="365125"/>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078074C-9A7C-1E4D-BB7D-D54C2019490F}"/>
              </a:ext>
            </a:extLst>
          </p:cNvPr>
          <p:cNvPicPr>
            <a:picLocks noChangeAspect="1"/>
          </p:cNvPicPr>
          <p:nvPr userDrawn="1"/>
        </p:nvPicPr>
        <p:blipFill>
          <a:blip r:embed="rId3"/>
          <a:srcRect/>
          <a:stretch/>
        </p:blipFill>
        <p:spPr>
          <a:xfrm>
            <a:off x="8182358" y="6256233"/>
            <a:ext cx="3735764" cy="592455"/>
          </a:xfrm>
          <a:prstGeom prst="rect">
            <a:avLst/>
          </a:prstGeom>
        </p:spPr>
      </p:pic>
    </p:spTree>
    <p:extLst>
      <p:ext uri="{BB962C8B-B14F-4D97-AF65-F5344CB8AC3E}">
        <p14:creationId xmlns:p14="http://schemas.microsoft.com/office/powerpoint/2010/main" val="905906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1" name="Picture 10">
            <a:extLst>
              <a:ext uri="{FF2B5EF4-FFF2-40B4-BE49-F238E27FC236}">
                <a16:creationId xmlns:a16="http://schemas.microsoft.com/office/drawing/2014/main" id="{2C48FECA-3408-374B-AB04-F2B33D2BEDBF}"/>
              </a:ext>
            </a:extLst>
          </p:cNvPr>
          <p:cNvPicPr>
            <a:picLocks noChangeAspect="1"/>
          </p:cNvPicPr>
          <p:nvPr userDrawn="1"/>
        </p:nvPicPr>
        <p:blipFill>
          <a:blip r:embed="rId2"/>
          <a:srcRect/>
          <a:stretch/>
        </p:blipFill>
        <p:spPr>
          <a:xfrm>
            <a:off x="3324223" y="6129917"/>
            <a:ext cx="8651029" cy="694218"/>
          </a:xfrm>
          <a:prstGeom prst="rect">
            <a:avLst/>
          </a:prstGeom>
        </p:spPr>
      </p:pic>
      <p:pic>
        <p:nvPicPr>
          <p:cNvPr id="13" name="Picture 12" descr="A close up of a sign&#10;&#10;Description automatically generated">
            <a:extLst>
              <a:ext uri="{FF2B5EF4-FFF2-40B4-BE49-F238E27FC236}">
                <a16:creationId xmlns:a16="http://schemas.microsoft.com/office/drawing/2014/main" id="{6D342AAB-1C36-D546-8701-FAF7C71F2811}"/>
              </a:ext>
            </a:extLst>
          </p:cNvPr>
          <p:cNvPicPr>
            <a:picLocks noChangeAspect="1"/>
          </p:cNvPicPr>
          <p:nvPr userDrawn="1"/>
        </p:nvPicPr>
        <p:blipFill>
          <a:blip r:embed="rId3"/>
          <a:stretch>
            <a:fillRect/>
          </a:stretch>
        </p:blipFill>
        <p:spPr>
          <a:xfrm>
            <a:off x="315468" y="6269172"/>
            <a:ext cx="2184676" cy="427261"/>
          </a:xfrm>
          <a:prstGeom prst="rect">
            <a:avLst/>
          </a:prstGeom>
        </p:spPr>
      </p:pic>
    </p:spTree>
    <p:extLst>
      <p:ext uri="{BB962C8B-B14F-4D97-AF65-F5344CB8AC3E}">
        <p14:creationId xmlns:p14="http://schemas.microsoft.com/office/powerpoint/2010/main" val="1581501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1"/>
            <a:ext cx="5183188" cy="6858000"/>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0057" y="472281"/>
            <a:ext cx="3932237" cy="1600200"/>
          </a:xfrm>
        </p:spPr>
        <p:txBody>
          <a:bodyPr anchor="b">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a:t>Copy goes here</a:t>
            </a:r>
          </a:p>
        </p:txBody>
      </p:sp>
      <p:sp>
        <p:nvSpPr>
          <p:cNvPr id="3" name="Picture Placeholder 2"/>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450057" y="2072481"/>
            <a:ext cx="3932237" cy="3811588"/>
          </a:xfrm>
        </p:spPr>
        <p:txBody>
          <a:bodyPr>
            <a:normAutofit/>
          </a:bodyPr>
          <a:lstStyle>
            <a:lvl1pPr marL="457200" indent="-457200">
              <a:buFont typeface="Arial" charset="0"/>
              <a:buChar char="•"/>
              <a:defRPr sz="28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71B3D818-982D-A84C-AA32-B5C2B5937302}"/>
              </a:ext>
            </a:extLst>
          </p:cNvPr>
          <p:cNvPicPr>
            <a:picLocks noChangeAspect="1"/>
          </p:cNvPicPr>
          <p:nvPr userDrawn="1"/>
        </p:nvPicPr>
        <p:blipFill>
          <a:blip r:embed="rId2"/>
          <a:stretch>
            <a:fillRect/>
          </a:stretch>
        </p:blipFill>
        <p:spPr>
          <a:xfrm>
            <a:off x="185105" y="6256233"/>
            <a:ext cx="3735764" cy="592456"/>
          </a:xfrm>
          <a:prstGeom prst="rect">
            <a:avLst/>
          </a:prstGeom>
        </p:spPr>
      </p:pic>
    </p:spTree>
    <p:extLst>
      <p:ext uri="{BB962C8B-B14F-4D97-AF65-F5344CB8AC3E}">
        <p14:creationId xmlns:p14="http://schemas.microsoft.com/office/powerpoint/2010/main" val="885166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5279" y="365125"/>
            <a:ext cx="11254919" cy="1325563"/>
          </a:xfrm>
        </p:spPr>
        <p:txBody>
          <a:bodyPr/>
          <a:lstStyle>
            <a:lvl1pPr>
              <a:defRPr b="1">
                <a:solidFill>
                  <a:srgbClr val="21314D"/>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5280" y="6355855"/>
            <a:ext cx="3190509" cy="458005"/>
          </a:xfrm>
          <a:prstGeom prst="rect">
            <a:avLst/>
          </a:prstGeom>
          <a:noFill/>
          <a:ln>
            <a:noFill/>
          </a:ln>
          <a:extLst>
            <a:ext uri="{53640926-AAD7-44D8-BBD7-CCE9431645EC}">
              <a14:shadowObscured xmlns:a14="http://schemas.microsoft.com/office/drawing/2010/main"/>
            </a:ext>
          </a:extLst>
        </p:spPr>
      </p:pic>
      <p:pic>
        <p:nvPicPr>
          <p:cNvPr id="11" name="Picture 10" descr="A picture containing drawing&#10;&#10;Description automatically generated">
            <a:extLst>
              <a:ext uri="{FF2B5EF4-FFF2-40B4-BE49-F238E27FC236}">
                <a16:creationId xmlns:a16="http://schemas.microsoft.com/office/drawing/2014/main" id="{77A442BE-5C98-7D47-A6AF-8344C500784D}"/>
              </a:ext>
            </a:extLst>
          </p:cNvPr>
          <p:cNvPicPr>
            <a:picLocks noChangeAspect="1"/>
          </p:cNvPicPr>
          <p:nvPr userDrawn="1"/>
        </p:nvPicPr>
        <p:blipFill>
          <a:blip r:embed="rId3"/>
          <a:stretch>
            <a:fillRect/>
          </a:stretch>
        </p:blipFill>
        <p:spPr>
          <a:xfrm>
            <a:off x="8182358" y="6256233"/>
            <a:ext cx="3735764" cy="592456"/>
          </a:xfrm>
          <a:prstGeom prst="rect">
            <a:avLst/>
          </a:prstGeom>
        </p:spPr>
      </p:pic>
      <p:sp>
        <p:nvSpPr>
          <p:cNvPr id="14" name="Text Placeholder 13">
            <a:extLst>
              <a:ext uri="{FF2B5EF4-FFF2-40B4-BE49-F238E27FC236}">
                <a16:creationId xmlns:a16="http://schemas.microsoft.com/office/drawing/2014/main" id="{A13FF292-A9CC-C94A-A145-20DA3E424716}"/>
              </a:ext>
            </a:extLst>
          </p:cNvPr>
          <p:cNvSpPr>
            <a:spLocks noGrp="1"/>
          </p:cNvSpPr>
          <p:nvPr>
            <p:ph type="body" sz="quarter" idx="13"/>
          </p:nvPr>
        </p:nvSpPr>
        <p:spPr>
          <a:xfrm>
            <a:off x="505280" y="1881188"/>
            <a:ext cx="11254920" cy="41592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63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5280" y="6355855"/>
            <a:ext cx="3190509" cy="458005"/>
          </a:xfrm>
          <a:prstGeom prst="rect">
            <a:avLst/>
          </a:prstGeom>
          <a:noFill/>
          <a:ln>
            <a:noFill/>
          </a:ln>
          <a:extLst>
            <a:ext uri="{53640926-AAD7-44D8-BBD7-CCE9431645EC}">
              <a14:shadowObscured xmlns:a14="http://schemas.microsoft.com/office/drawing/2010/main"/>
            </a:ext>
          </a:extLst>
        </p:spPr>
      </p:pic>
      <p:pic>
        <p:nvPicPr>
          <p:cNvPr id="11" name="Picture 10" descr="A picture containing drawing&#10;&#10;Description automatically generated">
            <a:extLst>
              <a:ext uri="{FF2B5EF4-FFF2-40B4-BE49-F238E27FC236}">
                <a16:creationId xmlns:a16="http://schemas.microsoft.com/office/drawing/2014/main" id="{72C5121F-C26F-664E-B3C5-95108B97B00E}"/>
              </a:ext>
            </a:extLst>
          </p:cNvPr>
          <p:cNvPicPr>
            <a:picLocks noChangeAspect="1"/>
          </p:cNvPicPr>
          <p:nvPr userDrawn="1"/>
        </p:nvPicPr>
        <p:blipFill>
          <a:blip r:embed="rId3"/>
          <a:stretch>
            <a:fillRect/>
          </a:stretch>
        </p:blipFill>
        <p:spPr>
          <a:xfrm>
            <a:off x="8182358" y="6256233"/>
            <a:ext cx="3735764" cy="592456"/>
          </a:xfrm>
          <a:prstGeom prst="rect">
            <a:avLst/>
          </a:prstGeom>
        </p:spPr>
      </p:pic>
    </p:spTree>
    <p:extLst>
      <p:ext uri="{BB962C8B-B14F-4D97-AF65-F5344CB8AC3E}">
        <p14:creationId xmlns:p14="http://schemas.microsoft.com/office/powerpoint/2010/main" val="1381484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9768-3B51-CB47-AEEF-16BB31A19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17D08D-BB01-3D4C-8A7E-5CB4D5839B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64266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46311" y="6342032"/>
            <a:ext cx="2314691" cy="451195"/>
          </a:xfrm>
          <a:prstGeom prst="rect">
            <a:avLst/>
          </a:prstGeom>
          <a:noFill/>
          <a:ln>
            <a:noFill/>
          </a:ln>
          <a:extLst>
            <a:ext uri="{53640926-AAD7-44D8-BBD7-CCE9431645EC}">
              <a14:shadowObscured xmlns:a14="http://schemas.microsoft.com/office/drawing/2010/main"/>
            </a:ext>
          </a:extLst>
        </p:spPr>
      </p:pic>
      <p:sp>
        <p:nvSpPr>
          <p:cNvPr id="8" name="TextBox 7"/>
          <p:cNvSpPr txBox="1"/>
          <p:nvPr userDrawn="1"/>
        </p:nvSpPr>
        <p:spPr>
          <a:xfrm>
            <a:off x="7312145" y="639999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p:txBody>
      </p:sp>
      <p:sp>
        <p:nvSpPr>
          <p:cNvPr id="12" name="Title 1"/>
          <p:cNvSpPr>
            <a:spLocks noGrp="1"/>
          </p:cNvSpPr>
          <p:nvPr>
            <p:ph type="ctrTitle"/>
          </p:nvPr>
        </p:nvSpPr>
        <p:spPr>
          <a:xfrm>
            <a:off x="395371" y="2243579"/>
            <a:ext cx="10803672" cy="719056"/>
          </a:xfrm>
        </p:spPr>
        <p:txBody>
          <a:bodyPr>
            <a:normAutofit/>
          </a:bodyPr>
          <a:lstStyle>
            <a:lvl1pPr>
              <a:defRPr b="0" i="0">
                <a:solidFill>
                  <a:schemeClr val="bg1"/>
                </a:solidFill>
                <a:latin typeface="Gotham Medium" charset="0"/>
                <a:ea typeface="Gotham Medium" charset="0"/>
                <a:cs typeface="Gotham Medium" charset="0"/>
              </a:defRPr>
            </a:lvl1pPr>
          </a:lstStyle>
          <a:p>
            <a:pPr algn="l"/>
            <a:r>
              <a:rPr lang="en-US" sz="5400">
                <a:solidFill>
                  <a:schemeClr val="bg1"/>
                </a:solidFill>
              </a:rPr>
              <a:t>Presentation Title Goes Here</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Gotham Book" charset="0"/>
                <a:ea typeface="Gotham Book" charset="0"/>
                <a:cs typeface="Gotham Book" charset="0"/>
              </a:defRPr>
            </a:lvl1pPr>
          </a:lstStyle>
          <a:p>
            <a:pPr algn="l"/>
            <a:r>
              <a:rPr lang="en-US">
                <a:solidFill>
                  <a:schemeClr val="bg1"/>
                </a:solidFill>
              </a:rPr>
              <a:t>Subhead, name or date goes here</a:t>
            </a:r>
          </a:p>
        </p:txBody>
      </p:sp>
      <p:cxnSp>
        <p:nvCxnSpPr>
          <p:cNvPr id="14" name="Straight Connector 13"/>
          <p:cNvCxnSpPr/>
          <p:nvPr userDrawn="1"/>
        </p:nvCxnSpPr>
        <p:spPr>
          <a:xfrm>
            <a:off x="520877" y="3287006"/>
            <a:ext cx="911198"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177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1"/>
            <a:ext cx="12192000" cy="68580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8"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12" name="Title 1"/>
          <p:cNvSpPr>
            <a:spLocks noGrp="1"/>
          </p:cNvSpPr>
          <p:nvPr>
            <p:ph type="ctrTitle"/>
          </p:nvPr>
        </p:nvSpPr>
        <p:spPr>
          <a:xfrm>
            <a:off x="395371" y="2243579"/>
            <a:ext cx="10803672" cy="719056"/>
          </a:xfrm>
        </p:spPr>
        <p:txBody>
          <a:bodyPr>
            <a:normAutofit/>
          </a:bodyPr>
          <a:lstStyle>
            <a:lvl1pPr>
              <a:defRPr b="0" i="0">
                <a:solidFill>
                  <a:schemeClr val="bg1"/>
                </a:solidFill>
                <a:latin typeface="Gotham Medium" charset="0"/>
                <a:ea typeface="Gotham Medium" charset="0"/>
                <a:cs typeface="Gotham Medium" charset="0"/>
              </a:defRPr>
            </a:lvl1pPr>
          </a:lstStyle>
          <a:p>
            <a:pPr algn="l"/>
            <a:r>
              <a:rPr lang="en-US" sz="5400">
                <a:solidFill>
                  <a:schemeClr val="bg1"/>
                </a:solidFill>
              </a:rPr>
              <a:t>Presentation Title Goes Here</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Gotham Book" charset="0"/>
                <a:ea typeface="Gotham Book" charset="0"/>
                <a:cs typeface="Gotham Book" charset="0"/>
              </a:defRPr>
            </a:lvl1pPr>
          </a:lstStyle>
          <a:p>
            <a:pPr algn="l"/>
            <a:r>
              <a:rPr lang="en-US">
                <a:solidFill>
                  <a:schemeClr val="bg1"/>
                </a:solidFill>
              </a:rPr>
              <a:t>Subhead, name or date goes here</a:t>
            </a:r>
          </a:p>
        </p:txBody>
      </p:sp>
      <p:cxnSp>
        <p:nvCxnSpPr>
          <p:cNvPr id="14" name="Straight Connector 13"/>
          <p:cNvCxnSpPr/>
          <p:nvPr userDrawn="1"/>
        </p:nvCxnSpPr>
        <p:spPr>
          <a:xfrm>
            <a:off x="520877" y="3287006"/>
            <a:ext cx="911198"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177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1"/>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4400" b="0" i="0">
                <a:solidFill>
                  <a:schemeClr val="bg1"/>
                </a:solidFill>
                <a:latin typeface="Gotham Medium" charset="0"/>
                <a:ea typeface="Gotham Medium" charset="0"/>
                <a:cs typeface="Gotham Medium" charset="0"/>
              </a:defRPr>
            </a:lvl1pPr>
          </a:lstStyle>
          <a:p>
            <a:r>
              <a:rPr lang="en-US"/>
              <a:t>Section header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0" i="0">
                <a:solidFill>
                  <a:srgbClr val="92A2BD"/>
                </a:solidFill>
                <a:latin typeface="Gotham Book" charset="0"/>
                <a:ea typeface="Gotham Book" charset="0"/>
                <a:cs typeface="Gotham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5" name="TextBox 14">
            <a:extLst>
              <a:ext uri="{FF2B5EF4-FFF2-40B4-BE49-F238E27FC236}">
                <a16:creationId xmlns:a16="http://schemas.microsoft.com/office/drawing/2014/main" id="{A6EC182B-5686-214B-9019-022838920023}"/>
              </a:ext>
            </a:extLst>
          </p:cNvPr>
          <p:cNvSpPr txBox="1"/>
          <p:nvPr userDrawn="1"/>
        </p:nvSpPr>
        <p:spPr>
          <a:xfrm>
            <a:off x="7312145" y="6399991"/>
            <a:ext cx="4489537" cy="646331"/>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a:p>
            <a:pPr algn="r"/>
            <a:endParaRPr lang="en-US" b="0" i="0">
              <a:solidFill>
                <a:srgbClr val="92A2BD"/>
              </a:solidFill>
              <a:latin typeface="Gotham Book" charset="0"/>
              <a:ea typeface="Gotham Book" charset="0"/>
              <a:cs typeface="Gotham Book" charset="0"/>
            </a:endParaRPr>
          </a:p>
        </p:txBody>
      </p:sp>
      <p:pic>
        <p:nvPicPr>
          <p:cNvPr id="11" name="Picture 10">
            <a:extLst>
              <a:ext uri="{FF2B5EF4-FFF2-40B4-BE49-F238E27FC236}">
                <a16:creationId xmlns:a16="http://schemas.microsoft.com/office/drawing/2014/main" id="{F405784C-A859-5F41-BFB7-47C8E010807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46311" y="6342032"/>
            <a:ext cx="2314691" cy="4511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7538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26C22AC9-B33A-D44B-BB93-89ACD667477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74595"/>
            <a:ext cx="2416569" cy="411003"/>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EA2C6119-1CB6-044D-BE91-DD10581A363E}"/>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p:txBody>
      </p:sp>
    </p:spTree>
    <p:extLst>
      <p:ext uri="{BB962C8B-B14F-4D97-AF65-F5344CB8AC3E}">
        <p14:creationId xmlns:p14="http://schemas.microsoft.com/office/powerpoint/2010/main" val="141898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0" y="631253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pic>
        <p:nvPicPr>
          <p:cNvPr id="12" name="Picture 11">
            <a:extLst>
              <a:ext uri="{FF2B5EF4-FFF2-40B4-BE49-F238E27FC236}">
                <a16:creationId xmlns:a16="http://schemas.microsoft.com/office/drawing/2014/main" id="{26C22AC9-B33A-D44B-BB93-89ACD667477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74595"/>
            <a:ext cx="2416569" cy="411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898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26E673-7B64-2341-80A5-65C95CD61135}"/>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p:txBody>
      </p:sp>
      <p:pic>
        <p:nvPicPr>
          <p:cNvPr id="11" name="Picture 10">
            <a:extLst>
              <a:ext uri="{FF2B5EF4-FFF2-40B4-BE49-F238E27FC236}">
                <a16:creationId xmlns:a16="http://schemas.microsoft.com/office/drawing/2014/main" id="{EEE31E97-2DD6-3648-9807-9B10DE4033F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74595"/>
            <a:ext cx="2416569" cy="411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614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4780D2-43F3-7441-B7DD-C7C08C202C81}"/>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p:txBody>
      </p:sp>
      <p:pic>
        <p:nvPicPr>
          <p:cNvPr id="13" name="Picture 12">
            <a:extLst>
              <a:ext uri="{FF2B5EF4-FFF2-40B4-BE49-F238E27FC236}">
                <a16:creationId xmlns:a16="http://schemas.microsoft.com/office/drawing/2014/main" id="{F0591362-8FA6-BD41-B91E-2AE70699986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74595"/>
            <a:ext cx="2416569" cy="411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110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p:txBody>
      </p:sp>
      <p:pic>
        <p:nvPicPr>
          <p:cNvPr id="9" name="Picture 8">
            <a:extLst>
              <a:ext uri="{FF2B5EF4-FFF2-40B4-BE49-F238E27FC236}">
                <a16:creationId xmlns:a16="http://schemas.microsoft.com/office/drawing/2014/main" id="{AAF74623-B416-484F-B373-8E4A0CC80DA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74595"/>
            <a:ext cx="2416569" cy="411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1769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0"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endParaRPr lang="en-US"/>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999227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7" name="Picture 6"/>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5372" y="6369067"/>
            <a:ext cx="2416569" cy="397124"/>
          </a:xfrm>
          <a:prstGeom prst="rect">
            <a:avLst/>
          </a:prstGeom>
          <a:noFill/>
          <a:ln>
            <a:noFill/>
          </a:ln>
          <a:extLst>
            <a:ext uri="{53640926-AAD7-44D8-BBD7-CCE9431645EC}">
              <a14:shadowObscured xmlns:a14="http://schemas.microsoft.com/office/drawing/2010/main"/>
            </a:ext>
          </a:extLst>
        </p:spPr>
      </p:pic>
      <p:sp>
        <p:nvSpPr>
          <p:cNvPr id="8" name="TextBox 7"/>
          <p:cNvSpPr txBox="1"/>
          <p:nvPr userDrawn="1"/>
        </p:nvSpPr>
        <p:spPr>
          <a:xfrm>
            <a:off x="6531429" y="6399991"/>
            <a:ext cx="5270253"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
        <p:nvSpPr>
          <p:cNvPr id="12" name="Title 1"/>
          <p:cNvSpPr>
            <a:spLocks noGrp="1"/>
          </p:cNvSpPr>
          <p:nvPr>
            <p:ph type="ctrTitle"/>
          </p:nvPr>
        </p:nvSpPr>
        <p:spPr>
          <a:xfrm>
            <a:off x="395371" y="2243579"/>
            <a:ext cx="10803672" cy="719056"/>
          </a:xfrm>
        </p:spPr>
        <p:txBody>
          <a:bodyPr>
            <a:normAutofit/>
          </a:bodyPr>
          <a:lstStyle>
            <a:lvl1pPr>
              <a:defRPr b="0" i="0">
                <a:solidFill>
                  <a:schemeClr val="bg1"/>
                </a:solidFill>
                <a:latin typeface="Gotham Medium" charset="0"/>
                <a:ea typeface="Gotham Medium" charset="0"/>
                <a:cs typeface="Gotham Medium" charset="0"/>
              </a:defRPr>
            </a:lvl1pPr>
          </a:lstStyle>
          <a:p>
            <a:pPr algn="l"/>
            <a:r>
              <a:rPr lang="en-US" sz="5400">
                <a:solidFill>
                  <a:schemeClr val="bg1"/>
                </a:solidFill>
              </a:rPr>
              <a:t>Presentation Title Goes Here</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Gotham Book" charset="0"/>
                <a:ea typeface="Gotham Book" charset="0"/>
                <a:cs typeface="Gotham Book" charset="0"/>
              </a:defRPr>
            </a:lvl1pPr>
          </a:lstStyle>
          <a:p>
            <a:pPr algn="l"/>
            <a:r>
              <a:rPr lang="en-US">
                <a:solidFill>
                  <a:schemeClr val="bg1"/>
                </a:solidFill>
              </a:rPr>
              <a:t>Subhead, name or date goes here</a:t>
            </a:r>
          </a:p>
        </p:txBody>
      </p:sp>
      <p:cxnSp>
        <p:nvCxnSpPr>
          <p:cNvPr id="14" name="Straight Connector 13"/>
          <p:cNvCxnSpPr/>
          <p:nvPr userDrawn="1"/>
        </p:nvCxnSpPr>
        <p:spPr>
          <a:xfrm>
            <a:off x="520877" y="3287006"/>
            <a:ext cx="911198"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327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1"/>
            <a:ext cx="12192000"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p:spPr>
        <p:txBody>
          <a:bodyPr anchor="b">
            <a:normAutofit/>
          </a:bodyPr>
          <a:lstStyle>
            <a:lvl1pPr>
              <a:defRPr sz="4400" b="0" i="0">
                <a:solidFill>
                  <a:schemeClr val="bg1"/>
                </a:solidFill>
                <a:latin typeface="Gotham Medium" charset="0"/>
                <a:ea typeface="Gotham Medium" charset="0"/>
                <a:cs typeface="Gotham Medium" charset="0"/>
              </a:defRPr>
            </a:lvl1pPr>
          </a:lstStyle>
          <a:p>
            <a:r>
              <a:rPr lang="en-US"/>
              <a:t>Section header goes here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0" i="0">
                <a:solidFill>
                  <a:srgbClr val="92A2BD"/>
                </a:solidFill>
                <a:latin typeface="Gotham Book" charset="0"/>
                <a:ea typeface="Gotham Book" charset="0"/>
                <a:cs typeface="Gotham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5" name="TextBox 14">
            <a:extLst>
              <a:ext uri="{FF2B5EF4-FFF2-40B4-BE49-F238E27FC236}">
                <a16:creationId xmlns:a16="http://schemas.microsoft.com/office/drawing/2014/main" id="{A6EC182B-5686-214B-9019-022838920023}"/>
              </a:ext>
            </a:extLst>
          </p:cNvPr>
          <p:cNvSpPr txBox="1"/>
          <p:nvPr userDrawn="1"/>
        </p:nvSpPr>
        <p:spPr>
          <a:xfrm>
            <a:off x="6564087" y="6399991"/>
            <a:ext cx="5237596"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1" name="Picture 10">
            <a:extLst>
              <a:ext uri="{FF2B5EF4-FFF2-40B4-BE49-F238E27FC236}">
                <a16:creationId xmlns:a16="http://schemas.microsoft.com/office/drawing/2014/main" id="{F405784C-A859-5F41-BFB7-47C8E010807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5372" y="6369067"/>
            <a:ext cx="2416569" cy="3971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687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26C22AC9-B33A-D44B-BB93-89ACD667477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EA2C6119-1CB6-044D-BE91-DD10581A363E}"/>
              </a:ext>
            </a:extLst>
          </p:cNvPr>
          <p:cNvSpPr txBox="1"/>
          <p:nvPr userDrawn="1"/>
        </p:nvSpPr>
        <p:spPr>
          <a:xfrm>
            <a:off x="6515101" y="6388039"/>
            <a:ext cx="5286582"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Tree>
    <p:extLst>
      <p:ext uri="{BB962C8B-B14F-4D97-AF65-F5344CB8AC3E}">
        <p14:creationId xmlns:p14="http://schemas.microsoft.com/office/powerpoint/2010/main" val="2136334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2131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5" name="Rectangle 14"/>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26C22AC9-B33A-D44B-BB93-89ACD667477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EA2C6119-1CB6-044D-BE91-DD10581A363E}"/>
              </a:ext>
            </a:extLst>
          </p:cNvPr>
          <p:cNvSpPr txBox="1"/>
          <p:nvPr userDrawn="1"/>
        </p:nvSpPr>
        <p:spPr>
          <a:xfrm>
            <a:off x="6515101" y="6388039"/>
            <a:ext cx="5286582"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Tree>
    <p:extLst>
      <p:ext uri="{BB962C8B-B14F-4D97-AF65-F5344CB8AC3E}">
        <p14:creationId xmlns:p14="http://schemas.microsoft.com/office/powerpoint/2010/main" val="34823344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26E673-7B64-2341-80A5-65C95CD61135}"/>
              </a:ext>
            </a:extLst>
          </p:cNvPr>
          <p:cNvSpPr txBox="1"/>
          <p:nvPr userDrawn="1"/>
        </p:nvSpPr>
        <p:spPr>
          <a:xfrm>
            <a:off x="6525987" y="6388039"/>
            <a:ext cx="5275696"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1" name="Picture 10">
            <a:extLst>
              <a:ext uri="{FF2B5EF4-FFF2-40B4-BE49-F238E27FC236}">
                <a16:creationId xmlns:a16="http://schemas.microsoft.com/office/drawing/2014/main" id="{EEE31E97-2DD6-3648-9807-9B10DE4033F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4780D2-43F3-7441-B7DD-C7C08C202C81}"/>
              </a:ext>
            </a:extLst>
          </p:cNvPr>
          <p:cNvSpPr txBox="1"/>
          <p:nvPr userDrawn="1"/>
        </p:nvSpPr>
        <p:spPr>
          <a:xfrm>
            <a:off x="6515100" y="6388039"/>
            <a:ext cx="5286583"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3" name="Picture 12">
            <a:extLst>
              <a:ext uri="{FF2B5EF4-FFF2-40B4-BE49-F238E27FC236}">
                <a16:creationId xmlns:a16="http://schemas.microsoft.com/office/drawing/2014/main" id="{F0591362-8FA6-BD41-B91E-2AE70699986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6003471" y="6388039"/>
            <a:ext cx="5798211"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9" name="Picture 8">
            <a:extLst>
              <a:ext uri="{FF2B5EF4-FFF2-40B4-BE49-F238E27FC236}">
                <a16:creationId xmlns:a16="http://schemas.microsoft.com/office/drawing/2014/main" id="{AAF74623-B416-484F-B373-8E4A0CC80DA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2131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01BAC2-DDBD-0A4C-ABDF-9231DDE0BEBE}"/>
              </a:ext>
            </a:extLst>
          </p:cNvPr>
          <p:cNvSpPr txBox="1"/>
          <p:nvPr userDrawn="1"/>
        </p:nvSpPr>
        <p:spPr>
          <a:xfrm>
            <a:off x="6003471" y="6388039"/>
            <a:ext cx="5798211"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9" name="Picture 8">
            <a:extLst>
              <a:ext uri="{FF2B5EF4-FFF2-40B4-BE49-F238E27FC236}">
                <a16:creationId xmlns:a16="http://schemas.microsoft.com/office/drawing/2014/main" id="{AAF74623-B416-484F-B373-8E4A0CC80DA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279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0"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1"/>
            <a:ext cx="12192000" cy="68580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8" y="2531096"/>
            <a:ext cx="9144000" cy="1655762"/>
          </a:xfrm>
        </p:spPr>
        <p:txBody>
          <a:bodyPr>
            <a:normAutofit/>
          </a:bodyPr>
          <a:lstStyle>
            <a:lvl1pPr marL="0" indent="0">
              <a:buNone/>
              <a:defRPr sz="4000" b="0" i="0">
                <a:solidFill>
                  <a:schemeClr val="bg1"/>
                </a:solidFill>
                <a:latin typeface="Gotham Medium" charset="0"/>
                <a:ea typeface="Gotham Medium" charset="0"/>
                <a:cs typeface="Gotham Medium"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2"/>
            <a:ext cx="4862405" cy="1794085"/>
          </a:xfrm>
        </p:spPr>
        <p:txBody>
          <a:bodyPr/>
          <a:lstStyle/>
          <a:p>
            <a:r>
              <a:rPr lang="en-US"/>
              <a:t>Headline Copy Goes Here</a:t>
            </a:r>
          </a:p>
        </p:txBody>
      </p:sp>
      <p:sp>
        <p:nvSpPr>
          <p:cNvPr id="4" name="Content Placeholder 2"/>
          <p:cNvSpPr>
            <a:spLocks noGrp="1"/>
          </p:cNvSpPr>
          <p:nvPr>
            <p:ph idx="1"/>
          </p:nvPr>
        </p:nvSpPr>
        <p:spPr>
          <a:xfrm>
            <a:off x="7060252"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1"/>
            <a:ext cx="689099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Box 7"/>
          <p:cNvSpPr txBox="1"/>
          <p:nvPr userDrawn="1"/>
        </p:nvSpPr>
        <p:spPr>
          <a:xfrm>
            <a:off x="7324098" y="641390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EDU/TITLE IX</a:t>
            </a:r>
          </a:p>
        </p:txBody>
      </p:sp>
    </p:spTree>
    <p:extLst>
      <p:ext uri="{BB962C8B-B14F-4D97-AF65-F5344CB8AC3E}">
        <p14:creationId xmlns:p14="http://schemas.microsoft.com/office/powerpoint/2010/main" val="5395657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3E5CB8-1C5B-B44B-A99A-83F90328879A}"/>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EDU/TITLE-IX</a:t>
            </a:r>
          </a:p>
        </p:txBody>
      </p:sp>
      <p:pic>
        <p:nvPicPr>
          <p:cNvPr id="12" name="Picture 11">
            <a:extLst>
              <a:ext uri="{FF2B5EF4-FFF2-40B4-BE49-F238E27FC236}">
                <a16:creationId xmlns:a16="http://schemas.microsoft.com/office/drawing/2014/main" id="{D1E48C77-F47C-9B4D-8258-760D44236A2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2"/>
            <a:ext cx="4862405" cy="1794085"/>
          </a:xfrm>
        </p:spPr>
        <p:txBody>
          <a:bodyPr/>
          <a:lstStyle/>
          <a:p>
            <a:r>
              <a:rPr lang="en-US"/>
              <a:t>Headline Copy Goes Here</a:t>
            </a:r>
          </a:p>
        </p:txBody>
      </p:sp>
      <p:sp>
        <p:nvSpPr>
          <p:cNvPr id="4" name="Content Placeholder 2"/>
          <p:cNvSpPr>
            <a:spLocks noGrp="1"/>
          </p:cNvSpPr>
          <p:nvPr>
            <p:ph idx="1"/>
          </p:nvPr>
        </p:nvSpPr>
        <p:spPr>
          <a:xfrm>
            <a:off x="7060252"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1"/>
            <a:ext cx="689099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Box 7"/>
          <p:cNvSpPr txBox="1"/>
          <p:nvPr userDrawn="1"/>
        </p:nvSpPr>
        <p:spPr>
          <a:xfrm>
            <a:off x="6517253" y="6388902"/>
            <a:ext cx="5405404"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539565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3E5CB8-1C5B-B44B-A99A-83F90328879A}"/>
              </a:ext>
            </a:extLst>
          </p:cNvPr>
          <p:cNvSpPr txBox="1"/>
          <p:nvPr userDrawn="1"/>
        </p:nvSpPr>
        <p:spPr>
          <a:xfrm>
            <a:off x="6640287" y="6388039"/>
            <a:ext cx="516139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a:t>
            </a:r>
          </a:p>
          <a:p>
            <a:pPr algn="r"/>
            <a:endParaRPr lang="en-US" b="0" i="0">
              <a:solidFill>
                <a:srgbClr val="92A2BD"/>
              </a:solidFill>
              <a:latin typeface="Gotham Book" charset="0"/>
              <a:ea typeface="Gotham Book" charset="0"/>
              <a:cs typeface="Gotham Book" charset="0"/>
            </a:endParaRPr>
          </a:p>
        </p:txBody>
      </p:sp>
    </p:spTree>
    <p:extLst>
      <p:ext uri="{BB962C8B-B14F-4D97-AF65-F5344CB8AC3E}">
        <p14:creationId xmlns:p14="http://schemas.microsoft.com/office/powerpoint/2010/main" val="1581501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1"/>
            <a:ext cx="5183188" cy="6858000"/>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0057"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450057" y="2072481"/>
            <a:ext cx="3932237" cy="3811588"/>
          </a:xfrm>
        </p:spPr>
        <p:txBody>
          <a:bodyPr>
            <a:normAutofit/>
          </a:bodyPr>
          <a:lstStyle>
            <a:lvl1pPr marL="457200" indent="-457200">
              <a:buFont typeface="Arial" charset="0"/>
              <a:buChar char="•"/>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Tree>
    <p:extLst>
      <p:ext uri="{BB962C8B-B14F-4D97-AF65-F5344CB8AC3E}">
        <p14:creationId xmlns:p14="http://schemas.microsoft.com/office/powerpoint/2010/main" val="885166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88FAE1-300F-A946-834C-25081EC12594}"/>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EDU/TITLE-IX</a:t>
            </a:r>
          </a:p>
        </p:txBody>
      </p:sp>
    </p:spTree>
    <p:extLst>
      <p:ext uri="{BB962C8B-B14F-4D97-AF65-F5344CB8AC3E}">
        <p14:creationId xmlns:p14="http://schemas.microsoft.com/office/powerpoint/2010/main" val="1367638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9F3C2B-E1FF-46F3-85C7-4FA83498E1C3}"/>
              </a:ext>
            </a:extLst>
          </p:cNvPr>
          <p:cNvSpPr>
            <a:spLocks noGrp="1"/>
          </p:cNvSpPr>
          <p:nvPr>
            <p:ph type="sldNum" sz="quarter" idx="10"/>
          </p:nvPr>
        </p:nvSpPr>
        <p:spPr>
          <a:xfrm>
            <a:off x="5984222" y="6540500"/>
            <a:ext cx="217207" cy="235962"/>
          </a:xfrm>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7654231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right background quote">
    <p:bg>
      <p:bgPr>
        <a:solidFill>
          <a:srgbClr val="EA636C"/>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8A8C42-CC19-BB40-9680-739D6511C40F}"/>
              </a:ext>
            </a:extLst>
          </p:cNvPr>
          <p:cNvSpPr>
            <a:spLocks noGrp="1"/>
          </p:cNvSpPr>
          <p:nvPr>
            <p:ph type="body" sz="quarter" idx="11" hasCustomPrompt="1"/>
          </p:nvPr>
        </p:nvSpPr>
        <p:spPr>
          <a:xfrm>
            <a:off x="1010571" y="1754982"/>
            <a:ext cx="9565482" cy="2913271"/>
          </a:xfrm>
          <a:prstGeom prst="rect">
            <a:avLst/>
          </a:prstGeom>
        </p:spPr>
        <p:txBody>
          <a:bodyPr/>
          <a:lstStyle>
            <a:lvl1pPr marL="0" indent="0" algn="l" defTabSz="228600">
              <a:lnSpc>
                <a:spcPct val="90000"/>
              </a:lnSpc>
              <a:spcBef>
                <a:spcPts val="0"/>
              </a:spcBef>
              <a:buNone/>
              <a:defRPr sz="10000" b="0">
                <a:latin typeface="Avenir Black"/>
                <a:sym typeface="Avenir Black"/>
              </a:defRPr>
            </a:lvl1pPr>
          </a:lstStyle>
          <a:p>
            <a:pPr algn="l" defTabSz="457200">
              <a:lnSpc>
                <a:spcPct val="90000"/>
              </a:lnSpc>
              <a:defRPr sz="10000" b="0">
                <a:latin typeface="Avenir Black"/>
                <a:ea typeface="Avenir Black"/>
                <a:cs typeface="Avenir Black"/>
                <a:sym typeface="Avenir Black"/>
              </a:defRPr>
            </a:pPr>
            <a:r>
              <a:rPr lang="en-US"/>
              <a:t>To know Yeardley was to love her- she was happy, kind, </a:t>
            </a:r>
            <a:br>
              <a:rPr lang="en-US"/>
            </a:br>
            <a:r>
              <a:rPr lang="en-US"/>
              <a:t>hard-working, humble, honest, fun, and enthusiastic.”</a:t>
            </a:r>
          </a:p>
        </p:txBody>
      </p:sp>
      <p:sp>
        <p:nvSpPr>
          <p:cNvPr id="8" name="Text Placeholder 7">
            <a:extLst>
              <a:ext uri="{FF2B5EF4-FFF2-40B4-BE49-F238E27FC236}">
                <a16:creationId xmlns:a16="http://schemas.microsoft.com/office/drawing/2014/main" id="{0809F7A7-E85D-1541-9FEE-10D2E59F33F0}"/>
              </a:ext>
            </a:extLst>
          </p:cNvPr>
          <p:cNvSpPr>
            <a:spLocks noGrp="1"/>
          </p:cNvSpPr>
          <p:nvPr>
            <p:ph type="body" sz="quarter" idx="12" hasCustomPrompt="1"/>
          </p:nvPr>
        </p:nvSpPr>
        <p:spPr>
          <a:xfrm>
            <a:off x="1010571" y="4884988"/>
            <a:ext cx="3717925" cy="457200"/>
          </a:xfrm>
          <a:prstGeom prst="rect">
            <a:avLst/>
          </a:prstGeom>
        </p:spPr>
        <p:txBody>
          <a:bodyPr/>
          <a:lstStyle>
            <a:lvl1pPr marL="0" marR="0" indent="0" algn="l" defTabSz="412750" rtl="0" eaLnBrk="1" fontAlgn="auto" latinLnBrk="0" hangingPunct="1">
              <a:lnSpc>
                <a:spcPct val="120000"/>
              </a:lnSpc>
              <a:spcBef>
                <a:spcPts val="0"/>
              </a:spcBef>
              <a:spcAft>
                <a:spcPts val="0"/>
              </a:spcAft>
              <a:buClr>
                <a:srgbClr val="FFFFFF"/>
              </a:buClr>
              <a:buSzPct val="125000"/>
              <a:buFontTx/>
              <a:buNone/>
              <a:tabLst/>
              <a:defRPr sz="2000" b="0" i="0">
                <a:latin typeface="Avenir Book" panose="02000503020000020003" pitchFamily="2" charset="0"/>
              </a:defRPr>
            </a:lvl1pPr>
          </a:lstStyle>
          <a:p>
            <a:pPr marL="0" marR="0" lvl="0" indent="0" algn="l" defTabSz="412750" rtl="0" eaLnBrk="1" fontAlgn="auto" latinLnBrk="0" hangingPunct="1">
              <a:lnSpc>
                <a:spcPct val="120000"/>
              </a:lnSpc>
              <a:spcBef>
                <a:spcPts val="0"/>
              </a:spcBef>
              <a:spcAft>
                <a:spcPts val="0"/>
              </a:spcAft>
              <a:buClr>
                <a:srgbClr val="FFFFFF"/>
              </a:buClr>
              <a:buSzPct val="125000"/>
              <a:buFontTx/>
              <a:buNone/>
              <a:tabLst/>
              <a:defRPr/>
            </a:pPr>
            <a:r>
              <a:rPr lang="en-US"/>
              <a:t>– Sharon Love, Yeardley’s Mom</a:t>
            </a:r>
          </a:p>
          <a:p>
            <a:endParaRPr lang="en-US"/>
          </a:p>
        </p:txBody>
      </p:sp>
    </p:spTree>
    <p:extLst>
      <p:ext uri="{BB962C8B-B14F-4D97-AF65-F5344CB8AC3E}">
        <p14:creationId xmlns:p14="http://schemas.microsoft.com/office/powerpoint/2010/main" val="305641710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ark background, light text">
    <p:bg>
      <p:bgPr>
        <a:solidFill>
          <a:srgbClr val="1C405A"/>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7DA1913-E00E-FD4D-9DD1-79C0CF08DADF}"/>
              </a:ext>
            </a:extLst>
          </p:cNvPr>
          <p:cNvSpPr>
            <a:spLocks noGrp="1"/>
          </p:cNvSpPr>
          <p:nvPr>
            <p:ph type="body" sz="quarter" idx="10" hasCustomPrompt="1"/>
          </p:nvPr>
        </p:nvSpPr>
        <p:spPr>
          <a:xfrm>
            <a:off x="998394" y="3090228"/>
            <a:ext cx="9503569" cy="775566"/>
          </a:xfrm>
          <a:prstGeom prst="rect">
            <a:avLst/>
          </a:prstGeom>
        </p:spPr>
        <p:txBody>
          <a:bodyPr/>
          <a:lstStyle>
            <a:lvl1pPr marL="0" indent="0">
              <a:buNone/>
              <a:defRPr sz="5000" b="0" i="0">
                <a:solidFill>
                  <a:srgbClr val="98D8E3"/>
                </a:solidFill>
                <a:latin typeface="Avenir Black" panose="02000503020000020003" pitchFamily="2" charset="0"/>
              </a:defRPr>
            </a:lvl1pPr>
          </a:lstStyle>
          <a:p>
            <a:pPr lvl="0"/>
            <a:r>
              <a:rPr lang="en-US"/>
              <a:t>Lorem ipsum divider page.</a:t>
            </a:r>
          </a:p>
        </p:txBody>
      </p:sp>
    </p:spTree>
    <p:extLst>
      <p:ext uri="{BB962C8B-B14F-4D97-AF65-F5344CB8AC3E}">
        <p14:creationId xmlns:p14="http://schemas.microsoft.com/office/powerpoint/2010/main" val="234086748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75E8A-FFDB-6147-9962-C8609A6AD699}"/>
              </a:ext>
            </a:extLst>
          </p:cNvPr>
          <p:cNvSpPr>
            <a:spLocks noGrp="1"/>
          </p:cNvSpPr>
          <p:nvPr>
            <p:ph type="dt" sz="half" idx="10"/>
          </p:nvPr>
        </p:nvSpPr>
        <p:spPr/>
        <p:txBody>
          <a:bodyPr/>
          <a:lstStyle/>
          <a:p>
            <a:fld id="{E2F72FAE-5F92-6D4D-ADA9-322EC1FEFF4E}" type="datetimeFigureOut">
              <a:rPr lang="en-US" smtClean="0"/>
              <a:t>1/2/2024</a:t>
            </a:fld>
            <a:endParaRPr lang="en-US"/>
          </a:p>
        </p:txBody>
      </p:sp>
      <p:sp>
        <p:nvSpPr>
          <p:cNvPr id="3" name="Footer Placeholder 2">
            <a:extLst>
              <a:ext uri="{FF2B5EF4-FFF2-40B4-BE49-F238E27FC236}">
                <a16:creationId xmlns:a16="http://schemas.microsoft.com/office/drawing/2014/main" id="{9C5028EC-3BDE-514C-8ABC-E0D1ABAA2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7593B7-FDFD-624D-9189-64A8F2EE01F0}"/>
              </a:ext>
            </a:extLst>
          </p:cNvPr>
          <p:cNvSpPr>
            <a:spLocks noGrp="1"/>
          </p:cNvSpPr>
          <p:nvPr>
            <p:ph type="sldNum" sz="quarter" idx="12"/>
          </p:nvPr>
        </p:nvSpPr>
        <p:spPr/>
        <p:txBody>
          <a:bodyPr/>
          <a:lstStyle/>
          <a:p>
            <a:fld id="{7BA9B724-E3D4-644B-8467-52E36FD73665}" type="slidenum">
              <a:rPr lang="en-US" smtClean="0"/>
              <a:t>‹#›</a:t>
            </a:fld>
            <a:endParaRPr lang="en-US"/>
          </a:p>
        </p:txBody>
      </p:sp>
    </p:spTree>
    <p:extLst>
      <p:ext uri="{BB962C8B-B14F-4D97-AF65-F5344CB8AC3E}">
        <p14:creationId xmlns:p14="http://schemas.microsoft.com/office/powerpoint/2010/main" val="28164724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2"/>
            <a:ext cx="4862405" cy="1794085"/>
          </a:xfrm>
        </p:spPr>
        <p:txBody>
          <a:bodyPr/>
          <a:lstStyle/>
          <a:p>
            <a:r>
              <a:rPr lang="en-US"/>
              <a:t>Headline Copy Goes Here</a:t>
            </a:r>
          </a:p>
        </p:txBody>
      </p:sp>
      <p:sp>
        <p:nvSpPr>
          <p:cNvPr id="4" name="Content Placeholder 2"/>
          <p:cNvSpPr>
            <a:spLocks noGrp="1"/>
          </p:cNvSpPr>
          <p:nvPr>
            <p:ph idx="1"/>
          </p:nvPr>
        </p:nvSpPr>
        <p:spPr>
          <a:xfrm>
            <a:off x="7060252"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1"/>
            <a:ext cx="689099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Box 7"/>
          <p:cNvSpPr txBox="1"/>
          <p:nvPr userDrawn="1"/>
        </p:nvSpPr>
        <p:spPr>
          <a:xfrm>
            <a:off x="7324098" y="641390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spTree>
    <p:extLst>
      <p:ext uri="{BB962C8B-B14F-4D97-AF65-F5344CB8AC3E}">
        <p14:creationId xmlns:p14="http://schemas.microsoft.com/office/powerpoint/2010/main" val="539565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3E5CB8-1C5B-B44B-A99A-83F90328879A}"/>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EDU/INSTITUTIONAL-EQUITY-TITLE-IX</a:t>
            </a:r>
          </a:p>
        </p:txBody>
      </p:sp>
      <p:pic>
        <p:nvPicPr>
          <p:cNvPr id="12" name="Picture 11">
            <a:extLst>
              <a:ext uri="{FF2B5EF4-FFF2-40B4-BE49-F238E27FC236}">
                <a16:creationId xmlns:a16="http://schemas.microsoft.com/office/drawing/2014/main" id="{D1E48C77-F47C-9B4D-8258-760D44236A2A}"/>
              </a:ext>
            </a:extLst>
          </p:cNvPr>
          <p:cNvPicPr/>
          <p:nvPr userDrawn="1"/>
        </p:nvPicPr>
        <p:blipFill>
          <a:blip r:embed="rId2"/>
          <a:stretch>
            <a:fillRect/>
          </a:stretch>
        </p:blipFill>
        <p:spPr bwMode="auto">
          <a:xfrm>
            <a:off x="404824" y="6354499"/>
            <a:ext cx="2416569" cy="4511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1"/>
            <a:ext cx="5183188" cy="6858000"/>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0057"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450057" y="2072481"/>
            <a:ext cx="3932237" cy="3811588"/>
          </a:xfrm>
        </p:spPr>
        <p:txBody>
          <a:bodyPr>
            <a:normAutofit/>
          </a:bodyPr>
          <a:lstStyle>
            <a:lvl1pPr marL="457200" indent="-457200">
              <a:buFont typeface="Arial" charset="0"/>
              <a:buChar char="•"/>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1" name="Picture 10">
            <a:extLst>
              <a:ext uri="{FF2B5EF4-FFF2-40B4-BE49-F238E27FC236}">
                <a16:creationId xmlns:a16="http://schemas.microsoft.com/office/drawing/2014/main" id="{9B6E0718-F659-3444-8F20-F33B9181D870}"/>
              </a:ext>
            </a:extLst>
          </p:cNvPr>
          <p:cNvPicPr/>
          <p:nvPr userDrawn="1"/>
        </p:nvPicPr>
        <p:blipFill>
          <a:blip r:embed="rId2"/>
          <a:srcRect/>
          <a:stretch/>
        </p:blipFill>
        <p:spPr bwMode="auto">
          <a:xfrm>
            <a:off x="404824" y="6381085"/>
            <a:ext cx="2416569" cy="3980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88FAE1-300F-A946-834C-25081EC12594}"/>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EDU/TITLE-IX</a:t>
            </a:r>
          </a:p>
        </p:txBody>
      </p:sp>
      <p:pic>
        <p:nvPicPr>
          <p:cNvPr id="10" name="Picture 9">
            <a:extLst>
              <a:ext uri="{FF2B5EF4-FFF2-40B4-BE49-F238E27FC236}">
                <a16:creationId xmlns:a16="http://schemas.microsoft.com/office/drawing/2014/main" id="{E19CE1FC-FEE3-854C-812F-0826EEF7D339}"/>
              </a:ext>
            </a:extLst>
          </p:cNvPr>
          <p:cNvPicPr/>
          <p:nvPr userDrawn="1"/>
        </p:nvPicPr>
        <p:blipFill>
          <a:blip r:embed="rId2"/>
          <a:stretch>
            <a:fillRect/>
          </a:stretch>
        </p:blipFill>
        <p:spPr bwMode="auto">
          <a:xfrm>
            <a:off x="404824" y="6354499"/>
            <a:ext cx="2416569" cy="4511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0" y="6265543"/>
            <a:ext cx="12192000"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677B84-27AD-9044-B451-E2F8DA1A333B}"/>
              </a:ext>
            </a:extLst>
          </p:cNvPr>
          <p:cNvSpPr txBox="1"/>
          <p:nvPr userDrawn="1"/>
        </p:nvSpPr>
        <p:spPr>
          <a:xfrm>
            <a:off x="7312145" y="6388039"/>
            <a:ext cx="4489537" cy="369332"/>
          </a:xfrm>
          <a:prstGeom prst="rect">
            <a:avLst/>
          </a:prstGeom>
          <a:noFill/>
        </p:spPr>
        <p:txBody>
          <a:bodyPr wrap="square" rtlCol="0">
            <a:spAutoFit/>
          </a:bodyPr>
          <a:lstStyle/>
          <a:p>
            <a:pPr algn="r"/>
            <a:r>
              <a:rPr lang="en-US" b="1" i="0">
                <a:solidFill>
                  <a:schemeClr val="bg1"/>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EDU/TITLE-IX</a:t>
            </a:r>
          </a:p>
        </p:txBody>
      </p:sp>
      <p:pic>
        <p:nvPicPr>
          <p:cNvPr id="10" name="Picture 9">
            <a:extLst>
              <a:ext uri="{FF2B5EF4-FFF2-40B4-BE49-F238E27FC236}">
                <a16:creationId xmlns:a16="http://schemas.microsoft.com/office/drawing/2014/main" id="{02BCAD4E-2481-A541-BD2A-0BD7B4743C43}"/>
              </a:ext>
            </a:extLst>
          </p:cNvPr>
          <p:cNvPicPr/>
          <p:nvPr userDrawn="1"/>
        </p:nvPicPr>
        <p:blipFill>
          <a:blip r:embed="rId2"/>
          <a:stretch>
            <a:fillRect/>
          </a:stretch>
        </p:blipFill>
        <p:spPr bwMode="auto">
          <a:xfrm>
            <a:off x="404824" y="6354499"/>
            <a:ext cx="2416569" cy="4511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2"/>
            <a:ext cx="4862405" cy="1794085"/>
          </a:xfrm>
        </p:spPr>
        <p:txBody>
          <a:bodyPr/>
          <a:lstStyle/>
          <a:p>
            <a:r>
              <a:rPr lang="en-US"/>
              <a:t>Headline Copy Goes Here</a:t>
            </a:r>
          </a:p>
        </p:txBody>
      </p:sp>
      <p:sp>
        <p:nvSpPr>
          <p:cNvPr id="4" name="Content Placeholder 2"/>
          <p:cNvSpPr>
            <a:spLocks noGrp="1"/>
          </p:cNvSpPr>
          <p:nvPr>
            <p:ph idx="1"/>
          </p:nvPr>
        </p:nvSpPr>
        <p:spPr>
          <a:xfrm>
            <a:off x="7060252"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1"/>
            <a:ext cx="689099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Box 7"/>
          <p:cNvSpPr txBox="1"/>
          <p:nvPr userDrawn="1"/>
        </p:nvSpPr>
        <p:spPr>
          <a:xfrm>
            <a:off x="7324098" y="6413901"/>
            <a:ext cx="4489537" cy="369332"/>
          </a:xfrm>
          <a:prstGeom prst="rect">
            <a:avLst/>
          </a:prstGeom>
          <a:noFill/>
        </p:spPr>
        <p:txBody>
          <a:bodyPr wrap="square" rtlCol="0">
            <a:spAutoFit/>
          </a:bodyPr>
          <a:lstStyle/>
          <a:p>
            <a:pPr algn="r"/>
            <a:r>
              <a:rPr lang="en-US" b="1" i="0">
                <a:solidFill>
                  <a:srgbClr val="21314D"/>
                </a:solidFill>
                <a:latin typeface="Gotham" charset="0"/>
                <a:ea typeface="Gotham" charset="0"/>
                <a:cs typeface="Gotham" charset="0"/>
              </a:rPr>
              <a:t>MINES</a:t>
            </a:r>
            <a:r>
              <a:rPr lang="en-US" b="1" i="0">
                <a:solidFill>
                  <a:srgbClr val="D2492A"/>
                </a:solidFill>
                <a:latin typeface="Gotham" charset="0"/>
                <a:ea typeface="Gotham" charset="0"/>
                <a:cs typeface="Gotham" charset="0"/>
              </a:rPr>
              <a:t>.</a:t>
            </a:r>
            <a:r>
              <a:rPr lang="en-US" b="0" i="0">
                <a:solidFill>
                  <a:srgbClr val="92A2BD"/>
                </a:solidFill>
                <a:latin typeface="Gotham Book" charset="0"/>
                <a:ea typeface="Gotham Book" charset="0"/>
                <a:cs typeface="Gotham Book" charset="0"/>
              </a:rPr>
              <a:t>EDU/PEER-EDUCATION</a:t>
            </a:r>
          </a:p>
        </p:txBody>
      </p:sp>
    </p:spTree>
    <p:extLst>
      <p:ext uri="{BB962C8B-B14F-4D97-AF65-F5344CB8AC3E}">
        <p14:creationId xmlns:p14="http://schemas.microsoft.com/office/powerpoint/2010/main" val="374585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1"/>
            <a:ext cx="5183188" cy="6858000"/>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0057"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450057" y="2072481"/>
            <a:ext cx="3932237" cy="3811588"/>
          </a:xfrm>
        </p:spPr>
        <p:txBody>
          <a:bodyPr>
            <a:normAutofit/>
          </a:bodyPr>
          <a:lstStyle>
            <a:lvl1pPr marL="457200" indent="-457200">
              <a:buFont typeface="Arial" charset="0"/>
              <a:buChar char="•"/>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A3E255-DCE9-1E4B-905B-DD6A887BD484}" type="slidenum">
              <a:rPr lang="en-US" smtClean="0"/>
              <a:t>‹#›</a:t>
            </a:fld>
            <a:endParaRPr lang="en-US"/>
          </a:p>
        </p:txBody>
      </p:sp>
      <p:pic>
        <p:nvPicPr>
          <p:cNvPr id="11" name="Picture 10">
            <a:extLst>
              <a:ext uri="{FF2B5EF4-FFF2-40B4-BE49-F238E27FC236}">
                <a16:creationId xmlns:a16="http://schemas.microsoft.com/office/drawing/2014/main" id="{9B6E0718-F659-3444-8F20-F33B9181D87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4824" y="6374595"/>
            <a:ext cx="2416569" cy="411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55314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190"/>
        <p:cNvGrpSpPr/>
        <p:nvPr/>
      </p:nvGrpSpPr>
      <p:grpSpPr>
        <a:xfrm>
          <a:off x="0" y="0"/>
          <a:ext cx="0" cy="0"/>
          <a:chOff x="0" y="0"/>
          <a:chExt cx="0" cy="0"/>
        </a:xfrm>
      </p:grpSpPr>
      <p:grpSp>
        <p:nvGrpSpPr>
          <p:cNvPr id="191" name="Google Shape;191;p26"/>
          <p:cNvGrpSpPr/>
          <p:nvPr/>
        </p:nvGrpSpPr>
        <p:grpSpPr>
          <a:xfrm>
            <a:off x="0" y="0"/>
            <a:ext cx="12192000" cy="6858000"/>
            <a:chOff x="0" y="0"/>
            <a:chExt cx="12192000" cy="6858000"/>
          </a:xfrm>
        </p:grpSpPr>
        <p:sp>
          <p:nvSpPr>
            <p:cNvPr id="192" name="Google Shape;192;p2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0" y="2667000"/>
              <a:ext cx="4191000" cy="4191000"/>
            </a:xfrm>
            <a:prstGeom prst="ellipse">
              <a:avLst/>
            </a:prstGeom>
            <a:gradFill>
              <a:gsLst>
                <a:gs pos="0">
                  <a:srgbClr val="FFB3AB">
                    <a:alpha val="10980"/>
                  </a:srgbClr>
                </a:gs>
                <a:gs pos="36000">
                  <a:srgbClr val="FFB3AB">
                    <a:alpha val="9803"/>
                  </a:srgbClr>
                </a:gs>
                <a:gs pos="75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0" y="2895600"/>
              <a:ext cx="2362200" cy="2362200"/>
            </a:xfrm>
            <a:prstGeom prst="ellipse">
              <a:avLst/>
            </a:prstGeom>
            <a:gradFill>
              <a:gsLst>
                <a:gs pos="0">
                  <a:srgbClr val="FFB3AB">
                    <a:alpha val="7843"/>
                  </a:srgbClr>
                </a:gs>
                <a:gs pos="36000">
                  <a:srgbClr val="FFB3AB">
                    <a:alpha val="7843"/>
                  </a:srgbClr>
                </a:gs>
                <a:gs pos="72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8609012" y="5867400"/>
              <a:ext cx="990600" cy="990600"/>
            </a:xfrm>
            <a:prstGeom prst="ellipse">
              <a:avLst/>
            </a:prstGeom>
            <a:gradFill>
              <a:gsLst>
                <a:gs pos="0">
                  <a:srgbClr val="FFB3AB">
                    <a:alpha val="13725"/>
                  </a:srgbClr>
                </a:gs>
                <a:gs pos="36000">
                  <a:srgbClr val="FFB3AB">
                    <a:alpha val="6666"/>
                  </a:srgbClr>
                </a:gs>
                <a:gs pos="66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8609012" y="1676400"/>
              <a:ext cx="2819400" cy="2819400"/>
            </a:xfrm>
            <a:prstGeom prst="ellipse">
              <a:avLst/>
            </a:prstGeom>
            <a:gradFill>
              <a:gsLst>
                <a:gs pos="0">
                  <a:srgbClr val="FFB3AB">
                    <a:alpha val="6666"/>
                  </a:srgbClr>
                </a:gs>
                <a:gs pos="36000">
                  <a:srgbClr val="FFB3AB">
                    <a:alpha val="5882"/>
                  </a:srgbClr>
                </a:gs>
                <a:gs pos="69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7999412" y="8464"/>
              <a:ext cx="1600200" cy="1600200"/>
            </a:xfrm>
            <a:prstGeom prst="ellipse">
              <a:avLst/>
            </a:prstGeom>
            <a:gradFill>
              <a:gsLst>
                <a:gs pos="0">
                  <a:srgbClr val="FFB3AB">
                    <a:alpha val="13725"/>
                  </a:srgbClr>
                </a:gs>
                <a:gs pos="36000">
                  <a:srgbClr val="FFB3AB">
                    <a:alpha val="6666"/>
                  </a:srgbClr>
                </a:gs>
                <a:gs pos="73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rot="-5677511">
              <a:off x="3140485" y="1826078"/>
              <a:ext cx="3299407" cy="440924"/>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5400000">
              <a:off x="2229377" y="2801721"/>
              <a:ext cx="6053670" cy="1254558"/>
            </a:xfrm>
            <a:custGeom>
              <a:avLst/>
              <a:gdLst/>
              <a:ahLst/>
              <a:cxnLst/>
              <a:rect l="l" t="t" r="r" b="b"/>
              <a:pathLst>
                <a:path w="120000" h="120000" extrusionOk="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01" name="Google Shape;201;p26"/>
            <p:cNvSpPr/>
            <p:nvPr/>
          </p:nvSpPr>
          <p:spPr>
            <a:xfrm>
              <a:off x="0" y="1587"/>
              <a:ext cx="12192000" cy="6856413"/>
            </a:xfrm>
            <a:custGeom>
              <a:avLst/>
              <a:gdLst/>
              <a:ahLst/>
              <a:cxnLst/>
              <a:rect l="l" t="t" r="r" b="b"/>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02" name="Google Shape;202;p26"/>
          <p:cNvSpPr txBox="1">
            <a:spLocks noGrp="1"/>
          </p:cNvSpPr>
          <p:nvPr>
            <p:ph type="title"/>
          </p:nvPr>
        </p:nvSpPr>
        <p:spPr>
          <a:xfrm>
            <a:off x="1154955" y="1295400"/>
            <a:ext cx="2793158" cy="1600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2"/>
              </a:buClr>
              <a:buSzPts val="1400"/>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03" name="Google Shape;203;p26"/>
          <p:cNvSpPr txBox="1">
            <a:spLocks noGrp="1"/>
          </p:cNvSpPr>
          <p:nvPr>
            <p:ph type="body" idx="1"/>
          </p:nvPr>
        </p:nvSpPr>
        <p:spPr>
          <a:xfrm>
            <a:off x="5781146" y="1447800"/>
            <a:ext cx="5190066" cy="4572000"/>
          </a:xfrm>
          <a:prstGeom prst="rect">
            <a:avLst/>
          </a:prstGeom>
          <a:noFill/>
          <a:ln>
            <a:noFill/>
          </a:ln>
        </p:spPr>
        <p:txBody>
          <a:bodyPr spcFirstLastPara="1" wrap="square" lIns="91425" tIns="91425" rIns="91425" bIns="91425" anchor="ctr"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04" name="Google Shape;204;p26"/>
          <p:cNvSpPr txBox="1">
            <a:spLocks noGrp="1"/>
          </p:cNvSpPr>
          <p:nvPr>
            <p:ph type="body" idx="2"/>
          </p:nvPr>
        </p:nvSpPr>
        <p:spPr>
          <a:xfrm>
            <a:off x="1154954" y="3129280"/>
            <a:ext cx="2793158" cy="2895599"/>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1000"/>
              </a:spcBef>
              <a:spcAft>
                <a:spcPts val="0"/>
              </a:spcAft>
              <a:buClr>
                <a:schemeClr val="accent1"/>
              </a:buClr>
              <a:buSzPts val="1440"/>
              <a:buFont typeface="Noto Sans Symbols"/>
              <a:buNone/>
              <a:defRPr sz="1400" b="0" i="0" u="none" strike="noStrike" cap="none">
                <a:solidFill>
                  <a:srgbClr val="FF3F40"/>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05" name="Google Shape;205;p26"/>
          <p:cNvSpPr txBox="1">
            <a:spLocks noGrp="1"/>
          </p:cNvSpPr>
          <p:nvPr>
            <p:ph type="dt" idx="10"/>
          </p:nvPr>
        </p:nvSpPr>
        <p:spPr>
          <a:xfrm>
            <a:off x="10653104" y="6391838"/>
            <a:ext cx="990599" cy="304799"/>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6" name="Google Shape;206;p26"/>
          <p:cNvSpPr txBox="1">
            <a:spLocks noGrp="1"/>
          </p:cNvSpPr>
          <p:nvPr>
            <p:ph type="ftr" idx="11"/>
          </p:nvPr>
        </p:nvSpPr>
        <p:spPr>
          <a:xfrm>
            <a:off x="561110" y="6391838"/>
            <a:ext cx="3859795" cy="304801"/>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7" name="Google Shape;207;p2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789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81"/>
        <p:cNvGrpSpPr/>
        <p:nvPr/>
      </p:nvGrpSpPr>
      <p:grpSpPr>
        <a:xfrm>
          <a:off x="0" y="0"/>
          <a:ext cx="0" cy="0"/>
          <a:chOff x="0" y="0"/>
          <a:chExt cx="0" cy="0"/>
        </a:xfrm>
      </p:grpSpPr>
      <p:grpSp>
        <p:nvGrpSpPr>
          <p:cNvPr id="282" name="Google Shape;282;p32"/>
          <p:cNvGrpSpPr/>
          <p:nvPr/>
        </p:nvGrpSpPr>
        <p:grpSpPr>
          <a:xfrm>
            <a:off x="0" y="0"/>
            <a:ext cx="12192000" cy="6858000"/>
            <a:chOff x="0" y="0"/>
            <a:chExt cx="12192000" cy="6858000"/>
          </a:xfrm>
        </p:grpSpPr>
        <p:sp>
          <p:nvSpPr>
            <p:cNvPr id="283" name="Google Shape;283;p3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0" y="2667000"/>
              <a:ext cx="4191000" cy="4191000"/>
            </a:xfrm>
            <a:prstGeom prst="ellipse">
              <a:avLst/>
            </a:prstGeom>
            <a:gradFill>
              <a:gsLst>
                <a:gs pos="0">
                  <a:srgbClr val="FFB3AB">
                    <a:alpha val="10980"/>
                  </a:srgbClr>
                </a:gs>
                <a:gs pos="36000">
                  <a:srgbClr val="FFB3AB">
                    <a:alpha val="9803"/>
                  </a:srgbClr>
                </a:gs>
                <a:gs pos="75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0" y="2895600"/>
              <a:ext cx="2362200" cy="2362200"/>
            </a:xfrm>
            <a:prstGeom prst="ellipse">
              <a:avLst/>
            </a:prstGeom>
            <a:gradFill>
              <a:gsLst>
                <a:gs pos="0">
                  <a:srgbClr val="FFB3AB">
                    <a:alpha val="7843"/>
                  </a:srgbClr>
                </a:gs>
                <a:gs pos="36000">
                  <a:srgbClr val="FFB3AB">
                    <a:alpha val="7843"/>
                  </a:srgbClr>
                </a:gs>
                <a:gs pos="72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609012" y="5867400"/>
              <a:ext cx="990600" cy="990600"/>
            </a:xfrm>
            <a:prstGeom prst="ellipse">
              <a:avLst/>
            </a:prstGeom>
            <a:gradFill>
              <a:gsLst>
                <a:gs pos="0">
                  <a:srgbClr val="FFB3AB">
                    <a:alpha val="13725"/>
                  </a:srgbClr>
                </a:gs>
                <a:gs pos="36000">
                  <a:srgbClr val="FFB3AB">
                    <a:alpha val="6666"/>
                  </a:srgbClr>
                </a:gs>
                <a:gs pos="66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609012" y="1676400"/>
              <a:ext cx="2819400" cy="2819400"/>
            </a:xfrm>
            <a:prstGeom prst="ellipse">
              <a:avLst/>
            </a:prstGeom>
            <a:gradFill>
              <a:gsLst>
                <a:gs pos="0">
                  <a:srgbClr val="FFB3AB">
                    <a:alpha val="6666"/>
                  </a:srgbClr>
                </a:gs>
                <a:gs pos="36000">
                  <a:srgbClr val="FFB3AB">
                    <a:alpha val="5882"/>
                  </a:srgbClr>
                </a:gs>
                <a:gs pos="69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7999412" y="8464"/>
              <a:ext cx="1600200" cy="1600200"/>
            </a:xfrm>
            <a:prstGeom prst="ellipse">
              <a:avLst/>
            </a:prstGeom>
            <a:gradFill>
              <a:gsLst>
                <a:gs pos="0">
                  <a:srgbClr val="FFB3AB">
                    <a:alpha val="13725"/>
                  </a:srgbClr>
                </a:gs>
                <a:gs pos="36000">
                  <a:srgbClr val="FFB3AB">
                    <a:alpha val="6666"/>
                  </a:srgbClr>
                </a:gs>
                <a:gs pos="73000">
                  <a:srgbClr val="FFB3AB">
                    <a:alpha val="0"/>
                  </a:srgbClr>
                </a:gs>
                <a:gs pos="100000">
                  <a:srgbClr val="FFB3A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rot="-589932">
              <a:off x="8490951" y="2714874"/>
              <a:ext cx="3299407" cy="440924"/>
            </a:xfrm>
            <a:custGeom>
              <a:avLst/>
              <a:gdLst/>
              <a:ahLst/>
              <a:cxnLst/>
              <a:rect l="l" t="t" r="r" b="b"/>
              <a:pathLst>
                <a:path w="120000" h="120000" extrusionOk="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455612" y="2801319"/>
              <a:ext cx="11277600" cy="3602637"/>
            </a:xfrm>
            <a:custGeom>
              <a:avLst/>
              <a:gdLst/>
              <a:ahLst/>
              <a:cxnLst/>
              <a:rect l="l" t="t" r="r" b="b"/>
              <a:pathLst>
                <a:path w="120000" h="120000" extrusionOk="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291" name="Google Shape;291;p32"/>
            <p:cNvSpPr/>
            <p:nvPr/>
          </p:nvSpPr>
          <p:spPr>
            <a:xfrm>
              <a:off x="0" y="1587"/>
              <a:ext cx="12192000" cy="6856413"/>
            </a:xfrm>
            <a:custGeom>
              <a:avLst/>
              <a:gdLst/>
              <a:ahLst/>
              <a:cxnLst/>
              <a:rect l="l" t="t" r="r" b="b"/>
              <a:pathLst>
                <a:path w="120000" h="120000" extrusionOk="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92" name="Google Shape;292;p32"/>
          <p:cNvSpPr txBox="1">
            <a:spLocks noGrp="1"/>
          </p:cNvSpPr>
          <p:nvPr>
            <p:ph type="title"/>
          </p:nvPr>
        </p:nvSpPr>
        <p:spPr>
          <a:xfrm>
            <a:off x="1148798" y="1063417"/>
            <a:ext cx="8831816" cy="1372986"/>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2"/>
              </a:buClr>
              <a:buSzPts val="1400"/>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293" name="Google Shape;293;p32"/>
          <p:cNvSpPr txBox="1">
            <a:spLocks noGrp="1"/>
          </p:cNvSpPr>
          <p:nvPr>
            <p:ph type="body" idx="1"/>
          </p:nvPr>
        </p:nvSpPr>
        <p:spPr>
          <a:xfrm>
            <a:off x="1154954" y="3543300"/>
            <a:ext cx="8825659" cy="24765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1000"/>
              </a:spcBef>
              <a:spcAft>
                <a:spcPts val="0"/>
              </a:spcAft>
              <a:buClr>
                <a:schemeClr val="accent1"/>
              </a:buClr>
              <a:buSzPts val="1440"/>
              <a:buFont typeface="Noto Sans Symbols"/>
              <a:buNone/>
              <a:defRPr sz="18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8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12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6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94" name="Google Shape;294;p32"/>
          <p:cNvSpPr txBox="1">
            <a:spLocks noGrp="1"/>
          </p:cNvSpPr>
          <p:nvPr>
            <p:ph type="dt" idx="10"/>
          </p:nvPr>
        </p:nvSpPr>
        <p:spPr>
          <a:xfrm>
            <a:off x="10653104" y="6391838"/>
            <a:ext cx="990599" cy="304799"/>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5" name="Google Shape;295;p32"/>
          <p:cNvSpPr txBox="1">
            <a:spLocks noGrp="1"/>
          </p:cNvSpPr>
          <p:nvPr>
            <p:ph type="ftr" idx="11"/>
          </p:nvPr>
        </p:nvSpPr>
        <p:spPr>
          <a:xfrm>
            <a:off x="561110" y="6391838"/>
            <a:ext cx="3859795" cy="304801"/>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b="1" i="0">
                <a:solidFill>
                  <a:schemeClr val="accent1"/>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6" name="Google Shape;296;p3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7167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8"/>
            <a:ext cx="10356915" cy="5825765"/>
          </a:xfrm>
          <a:prstGeom prst="rect">
            <a:avLst/>
          </a:prstGeom>
        </p:spPr>
      </p:pic>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21" name="Rectangle 20">
            <a:extLst>
              <a:ext uri="{FF2B5EF4-FFF2-40B4-BE49-F238E27FC236}">
                <a16:creationId xmlns:a16="http://schemas.microsoft.com/office/drawing/2014/main" id="{2DF55106-BA85-A046-A450-43480962F8F7}"/>
              </a:ext>
            </a:extLst>
          </p:cNvPr>
          <p:cNvSpPr/>
          <p:nvPr userDrawn="1"/>
        </p:nvSpPr>
        <p:spPr>
          <a:xfrm>
            <a:off x="-34047" y="0"/>
            <a:ext cx="12260094" cy="6265544"/>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8E7ABF0-DEE6-F34C-98A7-7FC5808DF58A}"/>
              </a:ext>
            </a:extLst>
          </p:cNvPr>
          <p:cNvPicPr/>
          <p:nvPr userDrawn="1"/>
        </p:nvPicPr>
        <p:blipFill>
          <a:blip r:embed="rId3"/>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8B3FD82-CB41-C84B-B706-06F09C4B7CF1}"/>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Subhead, name or date goes here</a:t>
            </a:r>
          </a:p>
        </p:txBody>
      </p:sp>
      <p:pic>
        <p:nvPicPr>
          <p:cNvPr id="24" name="Picture 23">
            <a:extLst>
              <a:ext uri="{FF2B5EF4-FFF2-40B4-BE49-F238E27FC236}">
                <a16:creationId xmlns:a16="http://schemas.microsoft.com/office/drawing/2014/main" id="{F3429AB2-51CA-D34A-933D-348196C30A2C}"/>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12" name="Title 1"/>
          <p:cNvSpPr>
            <a:spLocks noGrp="1"/>
          </p:cNvSpPr>
          <p:nvPr>
            <p:ph type="ctrTitle"/>
          </p:nvPr>
        </p:nvSpPr>
        <p:spPr>
          <a:xfrm>
            <a:off x="395371" y="2243579"/>
            <a:ext cx="10803672" cy="719056"/>
          </a:xfrm>
        </p:spPr>
        <p:txBody>
          <a:bodyPr>
            <a:normAutofit/>
          </a:bodyPr>
          <a:lstStyle>
            <a:lvl1pPr>
              <a:defRPr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Presentation Title Goes Here</a:t>
            </a:r>
          </a:p>
        </p:txBody>
      </p:sp>
    </p:spTree>
    <p:extLst>
      <p:ext uri="{BB962C8B-B14F-4D97-AF65-F5344CB8AC3E}">
        <p14:creationId xmlns:p14="http://schemas.microsoft.com/office/powerpoint/2010/main" val="6083273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28" y="-9729"/>
            <a:ext cx="12201728"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5715021-AF61-AF4F-9B48-1343FD8CB059}"/>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4" name="TextBox 13"/>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6334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3E729617-3EE6-934F-B272-92B6163ABCA3}"/>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07053E08-80AB-B043-979E-87B7A1E7EB2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A0EA07-1225-FE4C-917E-74A024F5E428}"/>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Bold" charset="0"/>
                <a:ea typeface="Gotham Bold" charset="0"/>
                <a:cs typeface="Gotham Bold" charset="0"/>
              </a:rPr>
              <a:t>MINES</a:t>
            </a:r>
            <a:r>
              <a:rPr lang="en-US" sz="1800" b="1" i="0">
                <a:solidFill>
                  <a:srgbClr val="D2492A"/>
                </a:solidFill>
                <a:latin typeface="Gotham Bold" charset="0"/>
                <a:ea typeface="Gotham Bold" charset="0"/>
                <a:cs typeface="Gotham Bold" charset="0"/>
              </a:rPr>
              <a:t>.</a:t>
            </a:r>
            <a:r>
              <a:rPr lang="en-US" sz="1800" b="0" i="0">
                <a:solidFill>
                  <a:srgbClr val="92A2BD"/>
                </a:solidFill>
                <a:latin typeface="Gotham Book" charset="0"/>
                <a:ea typeface="Gotham Book" charset="0"/>
                <a:cs typeface="Gotham Book" charset="0"/>
              </a:rPr>
              <a:t>EDU</a:t>
            </a:r>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8"/>
            <a:ext cx="10356915" cy="5825765"/>
          </a:xfrm>
          <a:prstGeom prst="rect">
            <a:avLst/>
          </a:prstGeom>
        </p:spPr>
      </p:pic>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21" name="Rectangle 20">
            <a:extLst>
              <a:ext uri="{FF2B5EF4-FFF2-40B4-BE49-F238E27FC236}">
                <a16:creationId xmlns:a16="http://schemas.microsoft.com/office/drawing/2014/main" id="{2DF55106-BA85-A046-A450-43480962F8F7}"/>
              </a:ext>
            </a:extLst>
          </p:cNvPr>
          <p:cNvSpPr/>
          <p:nvPr userDrawn="1"/>
        </p:nvSpPr>
        <p:spPr>
          <a:xfrm>
            <a:off x="-34047" y="0"/>
            <a:ext cx="12260094" cy="6265544"/>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8E7ABF0-DEE6-F34C-98A7-7FC5808DF58A}"/>
              </a:ext>
            </a:extLst>
          </p:cNvPr>
          <p:cNvPicPr/>
          <p:nvPr userDrawn="1"/>
        </p:nvPicPr>
        <p:blipFill>
          <a:blip r:embed="rId3"/>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8B3FD82-CB41-C84B-B706-06F09C4B7CF1}"/>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Subhead, name or date goes here</a:t>
            </a:r>
          </a:p>
        </p:txBody>
      </p:sp>
      <p:pic>
        <p:nvPicPr>
          <p:cNvPr id="24" name="Picture 23">
            <a:extLst>
              <a:ext uri="{FF2B5EF4-FFF2-40B4-BE49-F238E27FC236}">
                <a16:creationId xmlns:a16="http://schemas.microsoft.com/office/drawing/2014/main" id="{F3429AB2-51CA-D34A-933D-348196C30A2C}"/>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12" name="Title 1"/>
          <p:cNvSpPr>
            <a:spLocks noGrp="1"/>
          </p:cNvSpPr>
          <p:nvPr>
            <p:ph type="ctrTitle"/>
          </p:nvPr>
        </p:nvSpPr>
        <p:spPr>
          <a:xfrm>
            <a:off x="395371" y="2243579"/>
            <a:ext cx="10803672" cy="719056"/>
          </a:xfrm>
        </p:spPr>
        <p:txBody>
          <a:bodyPr>
            <a:normAutofit/>
          </a:bodyPr>
          <a:lstStyle>
            <a:lvl1pPr>
              <a:defRPr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Presentation Title Goes Here</a:t>
            </a:r>
          </a:p>
        </p:txBody>
      </p:sp>
    </p:spTree>
    <p:extLst>
      <p:ext uri="{BB962C8B-B14F-4D97-AF65-F5344CB8AC3E}">
        <p14:creationId xmlns:p14="http://schemas.microsoft.com/office/powerpoint/2010/main" val="6083273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28" y="-9729"/>
            <a:ext cx="12201728"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5715021-AF61-AF4F-9B48-1343FD8CB059}"/>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1/2/2024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4" name="TextBox 13"/>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63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84" Type="http://schemas.openxmlformats.org/officeDocument/2006/relationships/slideLayout" Target="../slideLayouts/slideLayout96.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6" Type="http://schemas.openxmlformats.org/officeDocument/2006/relationships/slideLayout" Target="../slideLayouts/slideLayout28.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5" Type="http://schemas.openxmlformats.org/officeDocument/2006/relationships/slideLayout" Target="../slideLayouts/slideLayout17.xml"/><Relationship Id="rId90" Type="http://schemas.openxmlformats.org/officeDocument/2006/relationships/slideLayout" Target="../slideLayouts/slideLayout102.xml"/><Relationship Id="rId95" Type="http://schemas.openxmlformats.org/officeDocument/2006/relationships/slideLayout" Target="../slideLayouts/slideLayout107.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113" Type="http://schemas.openxmlformats.org/officeDocument/2006/relationships/slideLayout" Target="../slideLayouts/slideLayout125.xml"/><Relationship Id="rId118" Type="http://schemas.openxmlformats.org/officeDocument/2006/relationships/theme" Target="../theme/theme2.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59" Type="http://schemas.openxmlformats.org/officeDocument/2006/relationships/slideLayout" Target="../slideLayouts/slideLayout71.xml"/><Relationship Id="rId103" Type="http://schemas.openxmlformats.org/officeDocument/2006/relationships/slideLayout" Target="../slideLayouts/slideLayout115.xml"/><Relationship Id="rId108" Type="http://schemas.openxmlformats.org/officeDocument/2006/relationships/slideLayout" Target="../slideLayouts/slideLayout120.xml"/><Relationship Id="rId54" Type="http://schemas.openxmlformats.org/officeDocument/2006/relationships/slideLayout" Target="../slideLayouts/slideLayout66.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91" Type="http://schemas.openxmlformats.org/officeDocument/2006/relationships/slideLayout" Target="../slideLayouts/slideLayout103.xml"/><Relationship Id="rId96" Type="http://schemas.openxmlformats.org/officeDocument/2006/relationships/slideLayout" Target="../slideLayouts/slideLayout10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49" Type="http://schemas.openxmlformats.org/officeDocument/2006/relationships/slideLayout" Target="../slideLayouts/slideLayout61.xml"/><Relationship Id="rId114" Type="http://schemas.openxmlformats.org/officeDocument/2006/relationships/slideLayout" Target="../slideLayouts/slideLayout126.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04" Type="http://schemas.openxmlformats.org/officeDocument/2006/relationships/slideLayout" Target="../slideLayouts/slideLayout116.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15" Type="http://schemas.openxmlformats.org/officeDocument/2006/relationships/slideLayout" Target="../slideLayouts/slideLayout127.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56" Type="http://schemas.openxmlformats.org/officeDocument/2006/relationships/slideLayout" Target="../slideLayouts/slideLayout68.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slideLayout" Target="../slideLayouts/slideLayout58.xml"/><Relationship Id="rId67" Type="http://schemas.openxmlformats.org/officeDocument/2006/relationships/slideLayout" Target="../slideLayouts/slideLayout79.xml"/><Relationship Id="rId116" Type="http://schemas.openxmlformats.org/officeDocument/2006/relationships/slideLayout" Target="../slideLayouts/slideLayout12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62" Type="http://schemas.openxmlformats.org/officeDocument/2006/relationships/slideLayout" Target="../slideLayouts/slideLayout74.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111" Type="http://schemas.openxmlformats.org/officeDocument/2006/relationships/slideLayout" Target="../slideLayouts/slideLayout123.xml"/><Relationship Id="rId15" Type="http://schemas.openxmlformats.org/officeDocument/2006/relationships/slideLayout" Target="../slideLayouts/slideLayout27.xml"/><Relationship Id="rId36" Type="http://schemas.openxmlformats.org/officeDocument/2006/relationships/slideLayout" Target="../slideLayouts/slideLayout48.xml"/><Relationship Id="rId57" Type="http://schemas.openxmlformats.org/officeDocument/2006/relationships/slideLayout" Target="../slideLayouts/slideLayout69.xml"/><Relationship Id="rId106"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903" r:id="rId2"/>
    <p:sldLayoutId id="2147483902" r:id="rId3"/>
    <p:sldLayoutId id="2147483905" r:id="rId4"/>
    <p:sldLayoutId id="2147483906" r:id="rId5"/>
    <p:sldLayoutId id="2147483907" r:id="rId6"/>
    <p:sldLayoutId id="2147483904"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347766"/>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4" r:id="rId4"/>
    <p:sldLayoutId id="2147483685" r:id="rId5"/>
    <p:sldLayoutId id="2147483686" r:id="rId6"/>
    <p:sldLayoutId id="2147483885" r:id="rId7"/>
    <p:sldLayoutId id="2147483886" r:id="rId8"/>
    <p:sldLayoutId id="2147483887" r:id="rId9"/>
    <p:sldLayoutId id="2147483663" r:id="rId10"/>
    <p:sldLayoutId id="2147483889" r:id="rId11"/>
    <p:sldLayoutId id="2147483890" r:id="rId12"/>
    <p:sldLayoutId id="2147483891" r:id="rId13"/>
    <p:sldLayoutId id="2147483662" r:id="rId14"/>
    <p:sldLayoutId id="2147483755" r:id="rId15"/>
    <p:sldLayoutId id="2147483756" r:id="rId16"/>
    <p:sldLayoutId id="2147483757" r:id="rId17"/>
    <p:sldLayoutId id="2147483758" r:id="rId18"/>
    <p:sldLayoutId id="2147483759" r:id="rId19"/>
    <p:sldLayoutId id="2147483783" r:id="rId20"/>
    <p:sldLayoutId id="2147483784" r:id="rId21"/>
    <p:sldLayoutId id="2147483753" r:id="rId22"/>
    <p:sldLayoutId id="2147483741" r:id="rId23"/>
    <p:sldLayoutId id="2147483742" r:id="rId24"/>
    <p:sldLayoutId id="2147483667" r:id="rId25"/>
    <p:sldLayoutId id="2147483743" r:id="rId26"/>
    <p:sldLayoutId id="2147483790" r:id="rId27"/>
    <p:sldLayoutId id="2147483892" r:id="rId28"/>
    <p:sldLayoutId id="2147483752" r:id="rId29"/>
    <p:sldLayoutId id="2147483745" r:id="rId30"/>
    <p:sldLayoutId id="2147483747" r:id="rId31"/>
    <p:sldLayoutId id="2147483664" r:id="rId32"/>
    <p:sldLayoutId id="2147483665" r:id="rId33"/>
    <p:sldLayoutId id="2147483666" r:id="rId34"/>
    <p:sldLayoutId id="2147483748" r:id="rId35"/>
    <p:sldLayoutId id="2147483749" r:id="rId36"/>
    <p:sldLayoutId id="2147483750" r:id="rId37"/>
    <p:sldLayoutId id="2147483801" r:id="rId38"/>
    <p:sldLayoutId id="2147483754" r:id="rId39"/>
    <p:sldLayoutId id="2147483901" r:id="rId40"/>
    <p:sldLayoutId id="2147483746" r:id="rId41"/>
    <p:sldLayoutId id="2147483719" r:id="rId42"/>
    <p:sldLayoutId id="2147483720" r:id="rId43"/>
    <p:sldLayoutId id="2147483884" r:id="rId44"/>
    <p:sldLayoutId id="2147483721" r:id="rId45"/>
    <p:sldLayoutId id="2147483722" r:id="rId46"/>
    <p:sldLayoutId id="2147483723" r:id="rId47"/>
    <p:sldLayoutId id="2147483724" r:id="rId48"/>
    <p:sldLayoutId id="2147483725" r:id="rId49"/>
    <p:sldLayoutId id="2147483728" r:id="rId50"/>
    <p:sldLayoutId id="2147483729" r:id="rId51"/>
    <p:sldLayoutId id="2147483731" r:id="rId52"/>
    <p:sldLayoutId id="2147483744" r:id="rId53"/>
    <p:sldLayoutId id="2147483730" r:id="rId54"/>
    <p:sldLayoutId id="2147483740" r:id="rId55"/>
    <p:sldLayoutId id="2147483739" r:id="rId56"/>
    <p:sldLayoutId id="2147483735" r:id="rId57"/>
    <p:sldLayoutId id="2147483737" r:id="rId58"/>
    <p:sldLayoutId id="2147483751" r:id="rId59"/>
    <p:sldLayoutId id="2147483691" r:id="rId60"/>
    <p:sldLayoutId id="2147483688" r:id="rId61"/>
    <p:sldLayoutId id="2147483894" r:id="rId62"/>
    <p:sldLayoutId id="2147483895" r:id="rId63"/>
    <p:sldLayoutId id="2147483896" r:id="rId64"/>
    <p:sldLayoutId id="2147483690" r:id="rId65"/>
    <p:sldLayoutId id="2147483693" r:id="rId66"/>
    <p:sldLayoutId id="2147483694" r:id="rId67"/>
    <p:sldLayoutId id="2147483695" r:id="rId68"/>
    <p:sldLayoutId id="2147483679" r:id="rId69"/>
    <p:sldLayoutId id="2147483760" r:id="rId70"/>
    <p:sldLayoutId id="2147483761" r:id="rId71"/>
    <p:sldLayoutId id="2147483762" r:id="rId72"/>
    <p:sldLayoutId id="2147483763" r:id="rId73"/>
    <p:sldLayoutId id="2147483764" r:id="rId74"/>
    <p:sldLayoutId id="2147483726" r:id="rId75"/>
    <p:sldLayoutId id="2147483727" r:id="rId76"/>
    <p:sldLayoutId id="2147483898" r:id="rId77"/>
    <p:sldLayoutId id="2147483899" r:id="rId78"/>
    <p:sldLayoutId id="2147483689" r:id="rId79"/>
    <p:sldLayoutId id="2147483897" r:id="rId80"/>
    <p:sldLayoutId id="2147483893" r:id="rId81"/>
    <p:sldLayoutId id="2147483692" r:id="rId82"/>
    <p:sldLayoutId id="2147483875" r:id="rId83"/>
    <p:sldLayoutId id="2147483876" r:id="rId84"/>
    <p:sldLayoutId id="2147483649" r:id="rId85"/>
    <p:sldLayoutId id="2147483651" r:id="rId86"/>
    <p:sldLayoutId id="2147483650" r:id="rId87"/>
    <p:sldLayoutId id="2147483652" r:id="rId88"/>
    <p:sldLayoutId id="2147483653" r:id="rId89"/>
    <p:sldLayoutId id="2147483654" r:id="rId90"/>
    <p:sldLayoutId id="2147483655" r:id="rId91"/>
    <p:sldLayoutId id="2147483699" r:id="rId92"/>
    <p:sldLayoutId id="2147483900" r:id="rId93"/>
    <p:sldLayoutId id="2147483696" r:id="rId94"/>
    <p:sldLayoutId id="2147483660" r:id="rId95"/>
    <p:sldLayoutId id="2147483840" r:id="rId96"/>
    <p:sldLayoutId id="2147483841" r:id="rId97"/>
    <p:sldLayoutId id="2147483842" r:id="rId98"/>
    <p:sldLayoutId id="2147483738" r:id="rId99"/>
    <p:sldLayoutId id="2147483656" r:id="rId100"/>
    <p:sldLayoutId id="2147483657" r:id="rId101"/>
    <p:sldLayoutId id="2147483697" r:id="rId102"/>
    <p:sldLayoutId id="2147483698" r:id="rId103"/>
    <p:sldLayoutId id="2147483658" r:id="rId104"/>
    <p:sldLayoutId id="2147483659" r:id="rId105"/>
    <p:sldLayoutId id="2147483736" r:id="rId106"/>
    <p:sldLayoutId id="2147483717" r:id="rId107"/>
    <p:sldLayoutId id="2147483718" r:id="rId108"/>
    <p:sldLayoutId id="2147483732" r:id="rId109"/>
    <p:sldLayoutId id="2147483834" r:id="rId110"/>
    <p:sldLayoutId id="2147483835" r:id="rId111"/>
    <p:sldLayoutId id="2147483836" r:id="rId112"/>
    <p:sldLayoutId id="2147483733" r:id="rId113"/>
    <p:sldLayoutId id="2147483734" r:id="rId114"/>
    <p:sldLayoutId id="2147483839" r:id="rId115"/>
    <p:sldLayoutId id="2147483909" r:id="rId116"/>
    <p:sldLayoutId id="2147483910" r:id="rId117"/>
  </p:sldLayoutIdLst>
  <p:txStyles>
    <p:titleStyle>
      <a:lvl1pPr algn="l" defTabSz="914377" rtl="0" eaLnBrk="1" latinLnBrk="0" hangingPunct="1">
        <a:lnSpc>
          <a:spcPct val="90000"/>
        </a:lnSpc>
        <a:spcBef>
          <a:spcPct val="0"/>
        </a:spcBef>
        <a:buNone/>
        <a:defRPr sz="44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31_303F027F.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hyperlink" Target="https://www.mines.edu/institutional-equity-title-ix/reportin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www.mines.edu/institutional-equity-title-ix/policies-procedur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25.xml"/><Relationship Id="rId1" Type="http://schemas.openxmlformats.org/officeDocument/2006/relationships/slideLayout" Target="../slideLayouts/slideLayout12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hyperlink" Target="https://www.mines.edu/counseling-center/request-appointment/" TargetMode="External"/><Relationship Id="rId3" Type="http://schemas.openxmlformats.org/officeDocument/2006/relationships/hyperlink" Target="https://www.mines.edu/institutional-equity-title-ix" TargetMode="External"/><Relationship Id="rId7" Type="http://schemas.openxmlformats.org/officeDocument/2006/relationships/hyperlink" Target="mailto:Confidentialresource@mines.edu" TargetMode="External"/><Relationship Id="rId2" Type="http://schemas.openxmlformats.org/officeDocument/2006/relationships/notesSlide" Target="../notesSlides/notesSlide27.xml"/><Relationship Id="rId1" Type="http://schemas.openxmlformats.org/officeDocument/2006/relationships/slideLayout" Target="../slideLayouts/slideLayout101.xml"/><Relationship Id="rId6" Type="http://schemas.openxmlformats.org/officeDocument/2006/relationships/hyperlink" Target="https://www.mines.edu/student-life/care/care-report-form/" TargetMode="External"/><Relationship Id="rId5" Type="http://schemas.openxmlformats.org/officeDocument/2006/relationships/hyperlink" Target="https://cm.maxient.com/reportingform.php?COSchoolofMines&amp;layout_id=30" TargetMode="External"/><Relationship Id="rId4" Type="http://schemas.openxmlformats.org/officeDocument/2006/relationships/hyperlink" Target="mailto:OIE@mines.ed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victimconnect.or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9.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03D5-BC0B-4F9F-917C-A0E19E660465}"/>
              </a:ext>
            </a:extLst>
          </p:cNvPr>
          <p:cNvSpPr>
            <a:spLocks noGrp="1"/>
          </p:cNvSpPr>
          <p:nvPr>
            <p:ph type="ctrTitle"/>
          </p:nvPr>
        </p:nvSpPr>
        <p:spPr>
          <a:xfrm>
            <a:off x="974725" y="2677626"/>
            <a:ext cx="10354360" cy="1843238"/>
          </a:xfrm>
        </p:spPr>
        <p:txBody>
          <a:bodyPr/>
          <a:lstStyle/>
          <a:p>
            <a:r>
              <a:rPr lang="en-US" dirty="0">
                <a:latin typeface="Roboto"/>
                <a:ea typeface="Roboto"/>
                <a:cs typeface="Arial"/>
              </a:rPr>
              <a:t>Stalking: NSAM 2024</a:t>
            </a:r>
            <a:endParaRPr lang="en-US" dirty="0"/>
          </a:p>
        </p:txBody>
      </p:sp>
      <p:sp>
        <p:nvSpPr>
          <p:cNvPr id="3" name="Subtitle 2">
            <a:extLst>
              <a:ext uri="{FF2B5EF4-FFF2-40B4-BE49-F238E27FC236}">
                <a16:creationId xmlns:a16="http://schemas.microsoft.com/office/drawing/2014/main" id="{AC0DFB1C-9412-4465-BD51-1BC37504ACC2}"/>
              </a:ext>
            </a:extLst>
          </p:cNvPr>
          <p:cNvSpPr>
            <a:spLocks noGrp="1"/>
          </p:cNvSpPr>
          <p:nvPr>
            <p:ph type="subTitle" idx="1"/>
          </p:nvPr>
        </p:nvSpPr>
        <p:spPr>
          <a:xfrm>
            <a:off x="974725" y="4709626"/>
            <a:ext cx="10354360" cy="407460"/>
          </a:xfrm>
        </p:spPr>
        <p:txBody>
          <a:bodyPr vert="horz" lIns="0" tIns="0" rIns="0" bIns="0" rtlCol="0" anchor="t">
            <a:normAutofit/>
          </a:bodyPr>
          <a:lstStyle/>
          <a:p>
            <a:r>
              <a:rPr lang="en-US" dirty="0">
                <a:latin typeface="Roboto"/>
                <a:ea typeface="Roboto"/>
                <a:cs typeface="Arial"/>
              </a:rPr>
              <a:t>PRESENTED BY: SHAPE OFFICE and the Office for Institutional Equity</a:t>
            </a:r>
            <a:endParaRPr lang="en-US" dirty="0"/>
          </a:p>
        </p:txBody>
      </p:sp>
      <p:sp>
        <p:nvSpPr>
          <p:cNvPr id="4" name="Text Placeholder 3">
            <a:extLst>
              <a:ext uri="{FF2B5EF4-FFF2-40B4-BE49-F238E27FC236}">
                <a16:creationId xmlns:a16="http://schemas.microsoft.com/office/drawing/2014/main" id="{9104C1AD-959E-4514-90C6-FE9233FA3621}"/>
              </a:ext>
            </a:extLst>
          </p:cNvPr>
          <p:cNvSpPr>
            <a:spLocks noGrp="1"/>
          </p:cNvSpPr>
          <p:nvPr>
            <p:ph type="body" sz="quarter" idx="10"/>
          </p:nvPr>
        </p:nvSpPr>
        <p:spPr>
          <a:xfrm>
            <a:off x="974725" y="5148794"/>
            <a:ext cx="10354360" cy="463108"/>
          </a:xfrm>
        </p:spPr>
        <p:txBody>
          <a:bodyPr vert="horz" lIns="0" tIns="0" rIns="0" bIns="0" rtlCol="0" anchor="t">
            <a:normAutofit/>
          </a:bodyPr>
          <a:lstStyle/>
          <a:p>
            <a:r>
              <a:rPr lang="en-US" dirty="0">
                <a:latin typeface="Roboto"/>
                <a:ea typeface="Roboto"/>
                <a:cs typeface="Arial"/>
              </a:rPr>
              <a:t>January 25, 2024</a:t>
            </a:r>
          </a:p>
        </p:txBody>
      </p:sp>
    </p:spTree>
    <p:extLst>
      <p:ext uri="{BB962C8B-B14F-4D97-AF65-F5344CB8AC3E}">
        <p14:creationId xmlns:p14="http://schemas.microsoft.com/office/powerpoint/2010/main" val="369285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D4E1-E36E-B1D0-6B0B-2446ACA6AA48}"/>
              </a:ext>
            </a:extLst>
          </p:cNvPr>
          <p:cNvSpPr>
            <a:spLocks noGrp="1"/>
          </p:cNvSpPr>
          <p:nvPr>
            <p:ph type="title"/>
          </p:nvPr>
        </p:nvSpPr>
        <p:spPr>
          <a:xfrm>
            <a:off x="863307" y="1114196"/>
            <a:ext cx="10558732" cy="1785638"/>
          </a:xfrm>
        </p:spPr>
        <p:txBody>
          <a:bodyPr/>
          <a:lstStyle/>
          <a:p>
            <a:endParaRPr lang="en-US" sz="2400" b="0">
              <a:solidFill>
                <a:srgbClr val="000000"/>
              </a:solidFill>
            </a:endParaRPr>
          </a:p>
          <a:p>
            <a:endParaRPr lang="en-US"/>
          </a:p>
        </p:txBody>
      </p:sp>
      <p:sp>
        <p:nvSpPr>
          <p:cNvPr id="4" name="TextBox 3">
            <a:extLst>
              <a:ext uri="{FF2B5EF4-FFF2-40B4-BE49-F238E27FC236}">
                <a16:creationId xmlns:a16="http://schemas.microsoft.com/office/drawing/2014/main" id="{DCD08266-251B-39CD-412F-C0E661AEA2FA}"/>
              </a:ext>
            </a:extLst>
          </p:cNvPr>
          <p:cNvSpPr txBox="1"/>
          <p:nvPr/>
        </p:nvSpPr>
        <p:spPr>
          <a:xfrm>
            <a:off x="839229" y="586946"/>
            <a:ext cx="104311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21314D"/>
                </a:solidFill>
                <a:latin typeface="Arial"/>
                <a:cs typeface="Arial"/>
              </a:rPr>
              <a:t>Stalking Presentation</a:t>
            </a:r>
            <a:endParaRPr lang="en-US" dirty="0"/>
          </a:p>
        </p:txBody>
      </p:sp>
      <p:sp>
        <p:nvSpPr>
          <p:cNvPr id="5" name="TextBox 4">
            <a:extLst>
              <a:ext uri="{FF2B5EF4-FFF2-40B4-BE49-F238E27FC236}">
                <a16:creationId xmlns:a16="http://schemas.microsoft.com/office/drawing/2014/main" id="{E64667CB-5F34-FCF1-84D1-C62E8D1FAEAD}"/>
              </a:ext>
            </a:extLst>
          </p:cNvPr>
          <p:cNvSpPr txBox="1"/>
          <p:nvPr/>
        </p:nvSpPr>
        <p:spPr>
          <a:xfrm>
            <a:off x="653928" y="1335466"/>
            <a:ext cx="5500625"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latin typeface="Arial"/>
                <a:ea typeface="Calibri"/>
                <a:cs typeface="Arial"/>
              </a:rPr>
              <a:t>Technology </a:t>
            </a:r>
            <a:endParaRPr lang="en-US" sz="2800" dirty="0">
              <a:latin typeface="Arial"/>
              <a:ea typeface="Calibri"/>
              <a:cs typeface="Arial"/>
            </a:endParaRPr>
          </a:p>
          <a:p>
            <a:pPr marL="457200" indent="-457200">
              <a:buFont typeface="Arial,Sans-Serif"/>
              <a:buChar char="•"/>
            </a:pPr>
            <a:r>
              <a:rPr lang="en-US" sz="2400" dirty="0">
                <a:latin typeface="Arial"/>
                <a:ea typeface="Calibri"/>
                <a:cs typeface="Arial"/>
              </a:rPr>
              <a:t>Unwanted phone calls, voice messages, emails, or texts</a:t>
            </a:r>
          </a:p>
          <a:p>
            <a:pPr marL="457200" indent="-457200">
              <a:buFont typeface="Arial,Sans-Serif"/>
              <a:buChar char="•"/>
            </a:pPr>
            <a:r>
              <a:rPr lang="en-US" sz="2400" dirty="0">
                <a:latin typeface="Arial"/>
                <a:ea typeface="Calibri"/>
                <a:cs typeface="Arial"/>
              </a:rPr>
              <a:t>Spying using technology</a:t>
            </a:r>
          </a:p>
          <a:p>
            <a:pPr marL="457200" indent="-457200">
              <a:buFont typeface="Arial,Sans-Serif"/>
              <a:buChar char="•"/>
            </a:pPr>
            <a:r>
              <a:rPr lang="en-US" sz="2400" dirty="0">
                <a:latin typeface="Arial"/>
                <a:ea typeface="Calibri"/>
                <a:cs typeface="Arial"/>
              </a:rPr>
              <a:t>Tracking via device or application</a:t>
            </a:r>
          </a:p>
          <a:p>
            <a:pPr marL="457200" indent="-457200">
              <a:buFont typeface="Arial,Sans-Serif"/>
              <a:buChar char="•"/>
            </a:pPr>
            <a:r>
              <a:rPr lang="en-US" sz="2400" dirty="0">
                <a:latin typeface="Arial"/>
                <a:ea typeface="Calibri"/>
                <a:cs typeface="Arial"/>
              </a:rPr>
              <a:t>Posting or threatening to post unwanted information on the internet</a:t>
            </a:r>
          </a:p>
          <a:p>
            <a:pPr marL="457200" indent="-457200">
              <a:buFont typeface="Arial,Sans-Serif"/>
              <a:buChar char="•"/>
            </a:pPr>
            <a:r>
              <a:rPr lang="en-US" sz="2400" dirty="0">
                <a:latin typeface="Arial"/>
                <a:ea typeface="Calibri"/>
                <a:cs typeface="Arial"/>
              </a:rPr>
              <a:t>Sending unwanted emails or messages</a:t>
            </a:r>
          </a:p>
          <a:p>
            <a:pPr marL="457200" indent="-457200">
              <a:buFont typeface="Arial,Sans-Serif"/>
              <a:buChar char="•"/>
            </a:pPr>
            <a:r>
              <a:rPr lang="en-US" sz="2400" dirty="0">
                <a:latin typeface="Arial"/>
                <a:ea typeface="Calibri"/>
                <a:cs typeface="Arial"/>
              </a:rPr>
              <a:t>Monitoring using social media </a:t>
            </a:r>
            <a:endParaRPr lang="en-US" sz="2400" dirty="0">
              <a:latin typeface="Arial"/>
              <a:cs typeface="Arial"/>
            </a:endParaRPr>
          </a:p>
          <a:p>
            <a:pPr>
              <a:buFont typeface="Arial,Sans-Serif"/>
              <a:buChar char="•"/>
            </a:pPr>
            <a:endParaRPr lang="en-US"/>
          </a:p>
          <a:p>
            <a:pPr marL="457200" indent="-457200">
              <a:buFont typeface="Arial"/>
              <a:buChar char="•"/>
            </a:pPr>
            <a:endParaRPr lang="en-US" sz="2800" dirty="0">
              <a:latin typeface="Arial"/>
              <a:ea typeface="Calibri"/>
              <a:cs typeface="Arial"/>
            </a:endParaRPr>
          </a:p>
        </p:txBody>
      </p:sp>
      <p:sp>
        <p:nvSpPr>
          <p:cNvPr id="7" name="TextBox 6">
            <a:extLst>
              <a:ext uri="{FF2B5EF4-FFF2-40B4-BE49-F238E27FC236}">
                <a16:creationId xmlns:a16="http://schemas.microsoft.com/office/drawing/2014/main" id="{7D13E631-010F-EE35-5513-5D1E94B3F823}"/>
              </a:ext>
            </a:extLst>
          </p:cNvPr>
          <p:cNvSpPr txBox="1"/>
          <p:nvPr/>
        </p:nvSpPr>
        <p:spPr>
          <a:xfrm>
            <a:off x="6146246" y="1308437"/>
            <a:ext cx="482140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latin typeface="Arial"/>
                <a:ea typeface="Calibri"/>
                <a:cs typeface="Arial"/>
              </a:rPr>
              <a:t>Physical</a:t>
            </a:r>
            <a:endParaRPr lang="en-US" sz="2800" dirty="0">
              <a:latin typeface="Arial"/>
              <a:ea typeface="Calibri"/>
              <a:cs typeface="Arial"/>
            </a:endParaRPr>
          </a:p>
          <a:p>
            <a:pPr marL="457200" indent="-457200">
              <a:buFont typeface="Arial,Sans-Serif"/>
              <a:buChar char="•"/>
            </a:pPr>
            <a:r>
              <a:rPr lang="en-US" sz="2400" dirty="0">
                <a:latin typeface="Arial"/>
                <a:cs typeface="Arial"/>
              </a:rPr>
              <a:t>Showing up at a location</a:t>
            </a:r>
          </a:p>
          <a:p>
            <a:pPr marL="457200" indent="-457200">
              <a:buFont typeface="Arial,Sans-Serif"/>
              <a:buChar char="•"/>
            </a:pPr>
            <a:r>
              <a:rPr lang="en-US" sz="2400" dirty="0">
                <a:latin typeface="Arial"/>
                <a:cs typeface="Arial"/>
              </a:rPr>
              <a:t>Leaving/sending unwanted items</a:t>
            </a:r>
          </a:p>
          <a:p>
            <a:pPr marL="457200" indent="-457200">
              <a:buFont typeface="Arial,Sans-Serif"/>
              <a:buChar char="•"/>
            </a:pPr>
            <a:r>
              <a:rPr lang="en-US" sz="2400" dirty="0">
                <a:latin typeface="Arial"/>
                <a:cs typeface="Arial"/>
              </a:rPr>
              <a:t>Waiting at a location</a:t>
            </a:r>
          </a:p>
          <a:p>
            <a:pPr marL="457200" indent="-457200">
              <a:buFont typeface="Arial,Sans-Serif"/>
              <a:buChar char="•"/>
            </a:pPr>
            <a:r>
              <a:rPr lang="en-US" sz="2400" dirty="0">
                <a:latin typeface="Arial"/>
                <a:ea typeface="Calibri"/>
                <a:cs typeface="Arial"/>
              </a:rPr>
              <a:t>Sneaking into a location</a:t>
            </a:r>
          </a:p>
          <a:p>
            <a:pPr marL="457200" indent="-457200">
              <a:buFont typeface="Arial,Sans-Serif"/>
              <a:buChar char="•"/>
            </a:pPr>
            <a:r>
              <a:rPr lang="en-US" sz="2400" dirty="0">
                <a:latin typeface="Arial"/>
                <a:ea typeface="Calibri"/>
                <a:cs typeface="Arial"/>
              </a:rPr>
              <a:t>Following and watching</a:t>
            </a:r>
          </a:p>
          <a:p>
            <a:pPr marL="457200" indent="-457200">
              <a:buFont typeface="Arial,Sans-Serif"/>
              <a:buChar char="•"/>
            </a:pPr>
            <a:endParaRPr lang="en-US" sz="2400" dirty="0">
              <a:latin typeface="Arial"/>
              <a:ea typeface="Calibri"/>
              <a:cs typeface="Arial"/>
            </a:endParaRPr>
          </a:p>
          <a:p>
            <a:pPr>
              <a:buFont typeface="Arial,Sans-Serif"/>
              <a:buChar char="•"/>
            </a:pPr>
            <a:endParaRPr lang="en-US">
              <a:latin typeface="Calibri" panose="020F0502020204030204"/>
              <a:ea typeface="Calibri"/>
              <a:cs typeface="Calibri" panose="020F0502020204030204"/>
            </a:endParaRPr>
          </a:p>
          <a:p>
            <a:pPr marL="457200" indent="-457200">
              <a:buFont typeface="Arial"/>
              <a:buChar char="•"/>
            </a:pPr>
            <a:endParaRPr lang="en-US" sz="2800" dirty="0">
              <a:latin typeface="Arial"/>
              <a:ea typeface="Calibri"/>
              <a:cs typeface="Arial"/>
            </a:endParaRPr>
          </a:p>
        </p:txBody>
      </p:sp>
      <p:sp>
        <p:nvSpPr>
          <p:cNvPr id="8" name="TextBox 7">
            <a:extLst>
              <a:ext uri="{FF2B5EF4-FFF2-40B4-BE49-F238E27FC236}">
                <a16:creationId xmlns:a16="http://schemas.microsoft.com/office/drawing/2014/main" id="{4259D09F-97B5-5671-DFC8-F7C2859F945A}"/>
              </a:ext>
            </a:extLst>
          </p:cNvPr>
          <p:cNvSpPr txBox="1"/>
          <p:nvPr/>
        </p:nvSpPr>
        <p:spPr>
          <a:xfrm>
            <a:off x="6146245" y="4217891"/>
            <a:ext cx="4821404"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latin typeface="Arial"/>
                <a:ea typeface="Calibri"/>
                <a:cs typeface="Arial"/>
              </a:rPr>
              <a:t>Relational</a:t>
            </a:r>
            <a:endParaRPr lang="en-US" sz="2800" dirty="0">
              <a:latin typeface="Arial"/>
              <a:ea typeface="Calibri"/>
              <a:cs typeface="Arial"/>
            </a:endParaRPr>
          </a:p>
          <a:p>
            <a:pPr marL="457200" indent="-457200">
              <a:buFont typeface="Arial,Sans-Serif"/>
              <a:buChar char="•"/>
            </a:pPr>
            <a:r>
              <a:rPr lang="en-US" sz="2400" dirty="0">
                <a:latin typeface="Arial"/>
                <a:cs typeface="Arial"/>
              </a:rPr>
              <a:t>Using friends or family to discover whereabouts</a:t>
            </a:r>
          </a:p>
          <a:p>
            <a:pPr marL="457200" indent="-457200">
              <a:buFont typeface="Arial,Sans-Serif"/>
              <a:buChar char="•"/>
            </a:pPr>
            <a:endParaRPr lang="en-US" sz="2400" dirty="0">
              <a:latin typeface="Arial"/>
              <a:ea typeface="Calibri"/>
              <a:cs typeface="Arial"/>
            </a:endParaRPr>
          </a:p>
          <a:p>
            <a:pPr>
              <a:buFont typeface="Arial,Sans-Serif"/>
              <a:buChar char="•"/>
            </a:pPr>
            <a:endParaRPr lang="en-US">
              <a:latin typeface="Calibri" panose="020F0502020204030204"/>
              <a:ea typeface="Calibri"/>
              <a:cs typeface="Calibri" panose="020F0502020204030204"/>
            </a:endParaRPr>
          </a:p>
          <a:p>
            <a:pPr marL="457200" indent="-457200">
              <a:buFont typeface="Arial"/>
              <a:buChar char="•"/>
            </a:pPr>
            <a:endParaRPr lang="en-US" sz="2800" dirty="0">
              <a:latin typeface="Arial"/>
              <a:ea typeface="Calibri"/>
              <a:cs typeface="Arial"/>
            </a:endParaRPr>
          </a:p>
        </p:txBody>
      </p:sp>
    </p:spTree>
    <p:extLst>
      <p:ext uri="{BB962C8B-B14F-4D97-AF65-F5344CB8AC3E}">
        <p14:creationId xmlns:p14="http://schemas.microsoft.com/office/powerpoint/2010/main" val="260979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D4E1-E36E-B1D0-6B0B-2446ACA6AA48}"/>
              </a:ext>
            </a:extLst>
          </p:cNvPr>
          <p:cNvSpPr>
            <a:spLocks noGrp="1"/>
          </p:cNvSpPr>
          <p:nvPr>
            <p:ph type="title"/>
          </p:nvPr>
        </p:nvSpPr>
        <p:spPr>
          <a:xfrm>
            <a:off x="906439" y="1114196"/>
            <a:ext cx="10515600" cy="1325563"/>
          </a:xfrm>
        </p:spPr>
        <p:txBody>
          <a:bodyPr/>
          <a:lstStyle/>
          <a:p>
            <a:endParaRPr lang="en-US" sz="2400" b="0">
              <a:solidFill>
                <a:srgbClr val="000000"/>
              </a:solidFill>
            </a:endParaRPr>
          </a:p>
          <a:p>
            <a:endParaRPr lang="en-US"/>
          </a:p>
        </p:txBody>
      </p:sp>
      <p:sp>
        <p:nvSpPr>
          <p:cNvPr id="4" name="TextBox 3">
            <a:extLst>
              <a:ext uri="{FF2B5EF4-FFF2-40B4-BE49-F238E27FC236}">
                <a16:creationId xmlns:a16="http://schemas.microsoft.com/office/drawing/2014/main" id="{DCD08266-251B-39CD-412F-C0E661AEA2FA}"/>
              </a:ext>
            </a:extLst>
          </p:cNvPr>
          <p:cNvSpPr txBox="1"/>
          <p:nvPr/>
        </p:nvSpPr>
        <p:spPr>
          <a:xfrm>
            <a:off x="386614" y="229376"/>
            <a:ext cx="104311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21314D"/>
                </a:solidFill>
                <a:latin typeface="Arial"/>
                <a:cs typeface="Arial"/>
              </a:rPr>
              <a:t>National Statistics</a:t>
            </a:r>
            <a:endParaRPr lang="en-US"/>
          </a:p>
        </p:txBody>
      </p:sp>
      <p:sp>
        <p:nvSpPr>
          <p:cNvPr id="5" name="TextBox 4">
            <a:extLst>
              <a:ext uri="{FF2B5EF4-FFF2-40B4-BE49-F238E27FC236}">
                <a16:creationId xmlns:a16="http://schemas.microsoft.com/office/drawing/2014/main" id="{E64667CB-5F34-FCF1-84D1-C62E8D1FAEAD}"/>
              </a:ext>
            </a:extLst>
          </p:cNvPr>
          <p:cNvSpPr txBox="1"/>
          <p:nvPr/>
        </p:nvSpPr>
        <p:spPr>
          <a:xfrm>
            <a:off x="293728" y="995894"/>
            <a:ext cx="531027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Calibri"/>
                <a:cs typeface="Calibri"/>
              </a:rPr>
              <a:t>Bureau of Justice Statistics, Pub. 2022</a:t>
            </a:r>
            <a:endParaRPr lang="en-US" sz="2400" dirty="0">
              <a:ea typeface="Calibri"/>
              <a:cs typeface="Calibri"/>
            </a:endParaRPr>
          </a:p>
          <a:p>
            <a:pPr marL="342900" indent="-342900">
              <a:buFont typeface="Arial"/>
              <a:buChar char="•"/>
            </a:pPr>
            <a:r>
              <a:rPr lang="en-US" sz="2400" dirty="0">
                <a:ea typeface="Calibri"/>
                <a:cs typeface="Calibri"/>
              </a:rPr>
              <a:t>3.4 million U.S. residents 16+ years of age experience stalking each year</a:t>
            </a:r>
            <a:endParaRPr lang="en-US"/>
          </a:p>
          <a:p>
            <a:pPr marL="342900" indent="-342900">
              <a:buFont typeface="Arial"/>
              <a:buChar char="•"/>
            </a:pPr>
            <a:r>
              <a:rPr lang="en-US" sz="2400" dirty="0">
                <a:ea typeface="Calibri"/>
                <a:cs typeface="Calibri"/>
              </a:rPr>
              <a:t>80% involves technology, 67% physical methods</a:t>
            </a:r>
          </a:p>
          <a:p>
            <a:pPr marL="342900" indent="-342900">
              <a:buFont typeface="Arial"/>
              <a:buChar char="•"/>
            </a:pPr>
            <a:r>
              <a:rPr lang="en-US" sz="2400" dirty="0">
                <a:ea typeface="Calibri"/>
                <a:cs typeface="Calibri"/>
              </a:rPr>
              <a:t>67% of survivors were fearful of injury or death committed by their stalker</a:t>
            </a:r>
          </a:p>
          <a:p>
            <a:pPr marL="342900" indent="-342900">
              <a:buFont typeface="Arial"/>
              <a:buChar char="•"/>
            </a:pPr>
            <a:r>
              <a:rPr lang="en-US" sz="2400" dirty="0">
                <a:ea typeface="Calibri"/>
                <a:cs typeface="Calibri"/>
              </a:rPr>
              <a:t>2/3 of survivors will know their stalker</a:t>
            </a:r>
          </a:p>
          <a:p>
            <a:pPr marL="342900" indent="-342900">
              <a:buFont typeface="Arial"/>
              <a:buChar char="•"/>
            </a:pPr>
            <a:r>
              <a:rPr lang="en-US" sz="2400" dirty="0">
                <a:ea typeface="Calibri"/>
                <a:cs typeface="Calibri"/>
              </a:rPr>
              <a:t>&lt;1/3 of survivors will report to police</a:t>
            </a:r>
          </a:p>
          <a:p>
            <a:pPr marL="342900" indent="-342900">
              <a:buFont typeface="Arial"/>
              <a:buChar char="•"/>
            </a:pPr>
            <a:r>
              <a:rPr lang="en-US" sz="2400" dirty="0">
                <a:ea typeface="Calibri"/>
                <a:cs typeface="Calibri"/>
              </a:rPr>
              <a:t>Survivors are more likely to be stalked by current or former intimate partners</a:t>
            </a:r>
          </a:p>
          <a:p>
            <a:pPr marL="342900" indent="-342900">
              <a:buFont typeface="Arial"/>
              <a:buChar char="•"/>
            </a:pPr>
            <a:r>
              <a:rPr lang="en-US" sz="2400" dirty="0">
                <a:ea typeface="Calibri"/>
                <a:cs typeface="Calibri"/>
              </a:rPr>
              <a:t>Only 16% of survivors sought out support services</a:t>
            </a:r>
          </a:p>
          <a:p>
            <a:pPr marL="342900" indent="-342900">
              <a:buFont typeface="Arial"/>
              <a:buChar char="•"/>
            </a:pPr>
            <a:endParaRPr lang="en-US" sz="2400" dirty="0">
              <a:ea typeface="Calibri"/>
              <a:cs typeface="Calibri"/>
            </a:endParaRPr>
          </a:p>
        </p:txBody>
      </p:sp>
      <p:pic>
        <p:nvPicPr>
          <p:cNvPr id="3" name="Picture 2" descr="A pink flower is standing in front of a building&#10;&#10;Description automatically generated">
            <a:extLst>
              <a:ext uri="{FF2B5EF4-FFF2-40B4-BE49-F238E27FC236}">
                <a16:creationId xmlns:a16="http://schemas.microsoft.com/office/drawing/2014/main" id="{6DF6A89C-02CA-DF36-5786-EBC22D1B5AF5}"/>
              </a:ext>
            </a:extLst>
          </p:cNvPr>
          <p:cNvPicPr>
            <a:picLocks noChangeAspect="1"/>
          </p:cNvPicPr>
          <p:nvPr/>
        </p:nvPicPr>
        <p:blipFill>
          <a:blip r:embed="rId3"/>
          <a:stretch>
            <a:fillRect/>
          </a:stretch>
        </p:blipFill>
        <p:spPr>
          <a:xfrm>
            <a:off x="5763491" y="9609"/>
            <a:ext cx="6428509" cy="6243037"/>
          </a:xfrm>
          <a:prstGeom prst="rect">
            <a:avLst/>
          </a:prstGeom>
        </p:spPr>
      </p:pic>
    </p:spTree>
    <p:extLst>
      <p:ext uri="{BB962C8B-B14F-4D97-AF65-F5344CB8AC3E}">
        <p14:creationId xmlns:p14="http://schemas.microsoft.com/office/powerpoint/2010/main" val="74857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62C68-020D-B5F5-71F2-BF1C94B5F7A5}"/>
              </a:ext>
            </a:extLst>
          </p:cNvPr>
          <p:cNvSpPr>
            <a:spLocks noGrp="1"/>
          </p:cNvSpPr>
          <p:nvPr>
            <p:ph type="title"/>
          </p:nvPr>
        </p:nvSpPr>
        <p:spPr>
          <a:xfrm>
            <a:off x="466722" y="586855"/>
            <a:ext cx="3201366" cy="3387497"/>
          </a:xfrm>
        </p:spPr>
        <p:txBody>
          <a:bodyPr anchor="b">
            <a:normAutofit/>
          </a:bodyPr>
          <a:lstStyle/>
          <a:p>
            <a:pPr algn="r"/>
            <a:r>
              <a:rPr lang="en-US" sz="2500" dirty="0">
                <a:solidFill>
                  <a:srgbClr val="FFFFFF"/>
                </a:solidFill>
                <a:latin typeface="Arial"/>
                <a:cs typeface="Arial"/>
              </a:rPr>
              <a:t>Underrepresented Groups</a:t>
            </a:r>
            <a:endParaRPr lang="en-US" sz="2500" dirty="0">
              <a:solidFill>
                <a:srgbClr val="FFFFFF"/>
              </a:solidFill>
            </a:endParaRPr>
          </a:p>
        </p:txBody>
      </p:sp>
      <p:sp>
        <p:nvSpPr>
          <p:cNvPr id="3" name="Content Placeholder 2">
            <a:extLst>
              <a:ext uri="{FF2B5EF4-FFF2-40B4-BE49-F238E27FC236}">
                <a16:creationId xmlns:a16="http://schemas.microsoft.com/office/drawing/2014/main" id="{BEBEC82E-4793-6475-98EA-7644F97C8CC4}"/>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227965" indent="-227965"/>
            <a:r>
              <a:rPr lang="en-US" sz="2400" dirty="0">
                <a:latin typeface="Arial"/>
                <a:cs typeface="Arial"/>
              </a:rPr>
              <a:t>Black and Hispanic-identifying survivors comprise roughly 900,000 cases of stalking</a:t>
            </a:r>
            <a:endParaRPr lang="en-US" sz="2400"/>
          </a:p>
          <a:p>
            <a:pPr marL="227965" indent="-227965"/>
            <a:r>
              <a:rPr lang="en-US" sz="2400" dirty="0">
                <a:latin typeface="Arial"/>
                <a:cs typeface="Arial"/>
              </a:rPr>
              <a:t>When compared to Caucasian populations, stalking prevalence is higher in groups identifying with 2+ races and with individuals identifying as:</a:t>
            </a:r>
          </a:p>
          <a:p>
            <a:pPr marL="685165" lvl="1" indent="-227965"/>
            <a:r>
              <a:rPr lang="en-US" sz="1800" dirty="0">
                <a:latin typeface="Arial"/>
                <a:cs typeface="Arial"/>
              </a:rPr>
              <a:t>Asian</a:t>
            </a:r>
          </a:p>
          <a:p>
            <a:pPr marL="685165" lvl="1" indent="-227965"/>
            <a:r>
              <a:rPr lang="en-US" sz="1800" dirty="0">
                <a:latin typeface="Arial"/>
                <a:cs typeface="Arial"/>
              </a:rPr>
              <a:t>Native Hawaiian</a:t>
            </a:r>
          </a:p>
          <a:p>
            <a:pPr marL="685165" lvl="1" indent="-227965"/>
            <a:r>
              <a:rPr lang="en-US" sz="1800" dirty="0">
                <a:latin typeface="Arial"/>
                <a:cs typeface="Arial"/>
              </a:rPr>
              <a:t>Other Pacific Islander </a:t>
            </a:r>
          </a:p>
          <a:p>
            <a:pPr marL="227965" indent="-227965"/>
            <a:r>
              <a:rPr lang="en-US" sz="2400" dirty="0">
                <a:latin typeface="Arial"/>
                <a:cs typeface="Arial"/>
              </a:rPr>
              <a:t>15% of survivors of stalking are Hispanic</a:t>
            </a:r>
          </a:p>
          <a:p>
            <a:pPr marL="227965" indent="-227965"/>
            <a:r>
              <a:rPr lang="en-US" sz="2400" dirty="0">
                <a:latin typeface="Arial"/>
                <a:cs typeface="Arial"/>
              </a:rPr>
              <a:t>Over ¼ of all stalking cases occur with survivors making &lt; $25,000 annually</a:t>
            </a:r>
            <a:endParaRPr lang="en-US" dirty="0"/>
          </a:p>
          <a:p>
            <a:pPr marL="685165" lvl="1" indent="-227965"/>
            <a:r>
              <a:rPr lang="en-US" sz="2000" dirty="0">
                <a:latin typeface="Arial"/>
                <a:cs typeface="Arial"/>
              </a:rPr>
              <a:t>Inverse relationship between household income and rates of stalking</a:t>
            </a:r>
          </a:p>
          <a:p>
            <a:pPr marL="227965" indent="-227965"/>
            <a:endParaRPr lang="en-US" sz="2000"/>
          </a:p>
        </p:txBody>
      </p:sp>
    </p:spTree>
    <p:extLst>
      <p:ext uri="{BB962C8B-B14F-4D97-AF65-F5344CB8AC3E}">
        <p14:creationId xmlns:p14="http://schemas.microsoft.com/office/powerpoint/2010/main" val="273522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96ADC5C-EDEE-118F-811F-ECB5984AE933}"/>
              </a:ext>
              <a:ext uri="{C183D7F6-B498-43B3-948B-1728B52AA6E4}">
                <adec:decorative xmlns:adec="http://schemas.microsoft.com/office/drawing/2017/decorative" val="1"/>
              </a:ext>
            </a:extLst>
          </p:cNvPr>
          <p:cNvPicPr>
            <a:picLocks noGrp="1" noChangeAspect="1"/>
          </p:cNvPicPr>
          <p:nvPr>
            <p:ph type="pic" idx="1"/>
          </p:nvPr>
        </p:nvPicPr>
        <p:blipFill>
          <a:blip r:embed="rId3"/>
          <a:srcRect l="15934" r="15934"/>
          <a:stretch/>
        </p:blipFill>
        <p:spPr>
          <a:xfrm>
            <a:off x="5670128" y="5624401"/>
            <a:ext cx="56943" cy="55217"/>
          </a:xfrm>
        </p:spPr>
      </p:pic>
      <p:sp>
        <p:nvSpPr>
          <p:cNvPr id="3" name="Rectangle 2"/>
          <p:cNvSpPr/>
          <p:nvPr/>
        </p:nvSpPr>
        <p:spPr>
          <a:xfrm>
            <a:off x="119234" y="-1238"/>
            <a:ext cx="12076369" cy="685951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55948" y="4191106"/>
            <a:ext cx="9207407" cy="830161"/>
          </a:xfrm>
        </p:spPr>
        <p:txBody>
          <a:bodyPr vert="horz" lIns="91440" tIns="45720" rIns="91440" bIns="45720" rtlCol="0" anchor="b">
            <a:noAutofit/>
          </a:bodyPr>
          <a:lstStyle/>
          <a:p>
            <a:r>
              <a:rPr lang="en-US" sz="4900" dirty="0">
                <a:latin typeface="Gotham Medium"/>
                <a:cs typeface="Arial"/>
              </a:rPr>
              <a:t>Stalking Myths</a:t>
            </a:r>
            <a:endParaRPr lang="en-US" sz="4900" dirty="0">
              <a:latin typeface="Gotham Medium"/>
            </a:endParaRPr>
          </a:p>
        </p:txBody>
      </p:sp>
    </p:spTree>
    <p:extLst>
      <p:ext uri="{BB962C8B-B14F-4D97-AF65-F5344CB8AC3E}">
        <p14:creationId xmlns:p14="http://schemas.microsoft.com/office/powerpoint/2010/main" val="61120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3CABAE-CDD4-B0B6-A1EF-1CD3D8B9B234}"/>
              </a:ext>
            </a:extLst>
          </p:cNvPr>
          <p:cNvSpPr>
            <a:spLocks/>
          </p:cNvSpPr>
          <p:nvPr/>
        </p:nvSpPr>
        <p:spPr>
          <a:xfrm>
            <a:off x="1078849" y="1811155"/>
            <a:ext cx="9697620" cy="4356850"/>
          </a:xfrm>
          <a:prstGeom prst="rect">
            <a:avLst/>
          </a:prstGeom>
        </p:spPr>
        <p:txBody>
          <a:bodyPr vert="horz" lIns="91440" tIns="45720" rIns="91440" bIns="45720" rtlCol="0" anchor="t">
            <a:normAutofit/>
          </a:bodyPr>
          <a:lstStyle/>
          <a:p>
            <a:pPr marL="209728" indent="-209728" defTabSz="841248">
              <a:spcAft>
                <a:spcPts val="600"/>
              </a:spcAft>
            </a:pPr>
            <a:endParaRPr lang="en-US" sz="2024" kern="1200">
              <a:solidFill>
                <a:schemeClr val="tx1"/>
              </a:solidFill>
              <a:latin typeface="Arial"/>
              <a:ea typeface="+mn-ea"/>
              <a:cs typeface="Arial"/>
            </a:endParaRPr>
          </a:p>
          <a:p>
            <a:pPr defTabSz="841248">
              <a:spcAft>
                <a:spcPts val="600"/>
              </a:spcAft>
            </a:pPr>
            <a:endParaRPr lang="en-US" sz="1656" kern="1200">
              <a:solidFill>
                <a:schemeClr val="tx1"/>
              </a:solidFill>
              <a:latin typeface="+mn-lt"/>
              <a:ea typeface="+mn-ea"/>
              <a:cs typeface="Arial"/>
            </a:endParaRPr>
          </a:p>
          <a:p>
            <a:pPr marL="630352" lvl="1" indent="-209728" defTabSz="841248">
              <a:spcAft>
                <a:spcPts val="600"/>
              </a:spcAft>
            </a:pPr>
            <a:endParaRPr lang="en-US" sz="1656" kern="1200">
              <a:solidFill>
                <a:schemeClr val="tx1"/>
              </a:solidFill>
              <a:latin typeface="+mn-lt"/>
              <a:ea typeface="+mn-ea"/>
              <a:cs typeface="+mn-cs"/>
            </a:endParaRPr>
          </a:p>
          <a:p>
            <a:pPr marL="685165" lvl="1" indent="-227965">
              <a:spcAft>
                <a:spcPts val="600"/>
              </a:spcAft>
            </a:pPr>
            <a:endParaRPr lang="en-US"/>
          </a:p>
        </p:txBody>
      </p:sp>
      <p:sp>
        <p:nvSpPr>
          <p:cNvPr id="5" name="TextBox 4">
            <a:extLst>
              <a:ext uri="{FF2B5EF4-FFF2-40B4-BE49-F238E27FC236}">
                <a16:creationId xmlns:a16="http://schemas.microsoft.com/office/drawing/2014/main" id="{9D9D419C-57BB-7FF9-C6EC-2418E77380C5}"/>
              </a:ext>
            </a:extLst>
          </p:cNvPr>
          <p:cNvSpPr txBox="1"/>
          <p:nvPr/>
        </p:nvSpPr>
        <p:spPr>
          <a:xfrm>
            <a:off x="643467" y="756288"/>
            <a:ext cx="5283257" cy="5458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841248">
              <a:spcAft>
                <a:spcPts val="600"/>
              </a:spcAft>
            </a:pPr>
            <a:r>
              <a:rPr lang="en-US" sz="3680" kern="1200">
                <a:solidFill>
                  <a:schemeClr val="tx1"/>
                </a:solidFill>
                <a:latin typeface="Arial"/>
                <a:ea typeface="+mn-ea"/>
                <a:cs typeface="Calibri"/>
              </a:rPr>
              <a:t>Myth</a:t>
            </a:r>
            <a:endParaRPr lang="en-US" sz="1656" kern="1200">
              <a:solidFill>
                <a:schemeClr val="tx1"/>
              </a:solidFill>
              <a:latin typeface="+mn-lt"/>
              <a:ea typeface="+mn-ea"/>
              <a:cs typeface="+mn-cs"/>
            </a:endParaRPr>
          </a:p>
          <a:p>
            <a:pPr marL="262890" indent="-262890" defTabSz="841248">
              <a:spcAft>
                <a:spcPts val="600"/>
              </a:spcAft>
              <a:buFont typeface="Arial,Sans-Serif"/>
              <a:buChar char="•"/>
            </a:pPr>
            <a:r>
              <a:rPr lang="en-US" sz="1840" b="1" u="sng" kern="1200">
                <a:solidFill>
                  <a:schemeClr val="tx1"/>
                </a:solidFill>
                <a:latin typeface="Arial"/>
                <a:ea typeface="+mn-ea"/>
                <a:cs typeface="Calibri"/>
              </a:rPr>
              <a:t>Myth 1:</a:t>
            </a:r>
            <a:r>
              <a:rPr lang="en-US" sz="1840" kern="1200">
                <a:solidFill>
                  <a:schemeClr val="tx1"/>
                </a:solidFill>
                <a:latin typeface="Arial"/>
                <a:ea typeface="+mn-ea"/>
                <a:cs typeface="Calibri"/>
              </a:rPr>
              <a:t> Stalkers are attractive strangers or secret admirers</a:t>
            </a:r>
            <a:endParaRPr lang="en-US" sz="1840" kern="1200">
              <a:solidFill>
                <a:schemeClr val="tx1"/>
              </a:solidFill>
              <a:latin typeface="Arial"/>
              <a:ea typeface="+mn-ea"/>
              <a:cs typeface="Arial"/>
            </a:endParaRPr>
          </a:p>
          <a:p>
            <a:pPr marL="420624" lvl="1" defTabSz="841248">
              <a:spcAft>
                <a:spcPts val="600"/>
              </a:spcAft>
            </a:pPr>
            <a:endParaRPr lang="en-US" sz="1840" kern="1200">
              <a:solidFill>
                <a:schemeClr val="tx1"/>
              </a:solidFill>
              <a:latin typeface="Arial"/>
              <a:ea typeface="+mn-ea"/>
              <a:cs typeface="Calibri"/>
            </a:endParaRPr>
          </a:p>
          <a:p>
            <a:pPr marL="262890" indent="-262890" defTabSz="841248">
              <a:spcAft>
                <a:spcPts val="600"/>
              </a:spcAft>
              <a:buFont typeface="Arial,Sans-Serif"/>
              <a:buChar char="•"/>
            </a:pPr>
            <a:r>
              <a:rPr lang="en-US" sz="1840" b="1" u="sng" kern="1200">
                <a:solidFill>
                  <a:schemeClr val="tx1"/>
                </a:solidFill>
                <a:latin typeface="Arial"/>
                <a:ea typeface="+mn-ea"/>
                <a:cs typeface="Calibri"/>
              </a:rPr>
              <a:t>Myth 2:</a:t>
            </a:r>
            <a:r>
              <a:rPr lang="en-US" sz="1840" kern="1200">
                <a:solidFill>
                  <a:schemeClr val="tx1"/>
                </a:solidFill>
                <a:latin typeface="Arial"/>
                <a:ea typeface="+mn-ea"/>
                <a:cs typeface="Calibri"/>
              </a:rPr>
              <a:t> Stalkers usually have good, romantic intentions based on attraction and/or love.</a:t>
            </a:r>
          </a:p>
          <a:p>
            <a:pPr marL="683514" lvl="1" indent="-262890" defTabSz="841248">
              <a:spcAft>
                <a:spcPts val="600"/>
              </a:spcAft>
              <a:buFont typeface="Arial,Sans-Serif"/>
              <a:buChar char="•"/>
            </a:pPr>
            <a:endParaRPr lang="en-US" sz="1840" kern="1200">
              <a:solidFill>
                <a:schemeClr val="tx1"/>
              </a:solidFill>
              <a:latin typeface="Arial"/>
              <a:ea typeface="+mn-ea"/>
              <a:cs typeface="Calibri"/>
            </a:endParaRPr>
          </a:p>
          <a:p>
            <a:pPr marL="262890" indent="-262890" defTabSz="841248">
              <a:spcAft>
                <a:spcPts val="600"/>
              </a:spcAft>
              <a:buFont typeface="Arial,Sans-Serif"/>
              <a:buChar char="•"/>
            </a:pPr>
            <a:r>
              <a:rPr lang="en-US" sz="1840" b="1" u="sng" kern="1200">
                <a:solidFill>
                  <a:schemeClr val="tx1"/>
                </a:solidFill>
                <a:latin typeface="Arial"/>
                <a:ea typeface="+mn-ea"/>
                <a:cs typeface="Calibri"/>
              </a:rPr>
              <a:t>Myth 3:</a:t>
            </a:r>
            <a:r>
              <a:rPr lang="en-US" sz="1840" u="sng" kern="1200">
                <a:solidFill>
                  <a:schemeClr val="tx1"/>
                </a:solidFill>
                <a:latin typeface="Arial"/>
                <a:ea typeface="+mn-ea"/>
                <a:cs typeface="Calibri"/>
              </a:rPr>
              <a:t> </a:t>
            </a:r>
            <a:r>
              <a:rPr lang="en-US" sz="1840" kern="1200">
                <a:solidFill>
                  <a:schemeClr val="tx1"/>
                </a:solidFill>
                <a:latin typeface="Arial"/>
                <a:ea typeface="+mn-ea"/>
                <a:cs typeface="Calibri"/>
              </a:rPr>
              <a:t>Actions of stalkers typically are either sexy, flattering, or harmless.</a:t>
            </a:r>
          </a:p>
          <a:p>
            <a:pPr marL="683514" lvl="1" indent="-262890" defTabSz="841248">
              <a:spcAft>
                <a:spcPts val="600"/>
              </a:spcAft>
              <a:buFont typeface="Arial,Sans-Serif"/>
              <a:buChar char="•"/>
            </a:pPr>
            <a:endParaRPr lang="en-US" sz="1840" kern="1200">
              <a:solidFill>
                <a:schemeClr val="tx1"/>
              </a:solidFill>
              <a:latin typeface="Arial"/>
              <a:ea typeface="+mn-ea"/>
              <a:cs typeface="Calibri"/>
            </a:endParaRPr>
          </a:p>
          <a:p>
            <a:pPr marL="262890" indent="-262890" defTabSz="841248">
              <a:spcAft>
                <a:spcPts val="600"/>
              </a:spcAft>
              <a:buFont typeface="Arial,Sans-Serif"/>
              <a:buChar char="•"/>
            </a:pPr>
            <a:r>
              <a:rPr lang="en-US" sz="1840" b="1" u="sng" kern="1200">
                <a:solidFill>
                  <a:schemeClr val="tx1"/>
                </a:solidFill>
                <a:latin typeface="Arial"/>
                <a:ea typeface="+mn-ea"/>
                <a:cs typeface="Calibri"/>
              </a:rPr>
              <a:t>Myth 4</a:t>
            </a:r>
            <a:r>
              <a:rPr lang="en-US" sz="1840" b="1" kern="1200">
                <a:solidFill>
                  <a:schemeClr val="tx1"/>
                </a:solidFill>
                <a:latin typeface="Arial"/>
                <a:ea typeface="+mn-ea"/>
                <a:cs typeface="Calibri"/>
              </a:rPr>
              <a:t>:</a:t>
            </a:r>
            <a:r>
              <a:rPr lang="en-US" sz="1840" kern="1200">
                <a:solidFill>
                  <a:schemeClr val="tx1"/>
                </a:solidFill>
                <a:latin typeface="Arial"/>
                <a:ea typeface="+mn-ea"/>
                <a:cs typeface="Calibri"/>
              </a:rPr>
              <a:t> Targets of stalks should feel amused or flattered by the attention or efforts being made.</a:t>
            </a:r>
          </a:p>
          <a:p>
            <a:pPr marL="683514" lvl="1" indent="-262890" defTabSz="841248">
              <a:spcAft>
                <a:spcPts val="600"/>
              </a:spcAft>
              <a:buFont typeface="Arial,Sans-Serif"/>
              <a:buChar char="•"/>
            </a:pPr>
            <a:endParaRPr lang="en-US" sz="2208" kern="1200">
              <a:solidFill>
                <a:schemeClr val="tx1"/>
              </a:solidFill>
              <a:latin typeface="+mn-lt"/>
              <a:ea typeface="+mn-ea"/>
              <a:cs typeface="Calibri"/>
            </a:endParaRPr>
          </a:p>
          <a:p>
            <a:pPr marL="742950" lvl="1" indent="-285750">
              <a:spcAft>
                <a:spcPts val="600"/>
              </a:spcAft>
              <a:buFont typeface="Arial,Sans-Serif"/>
              <a:buChar char="•"/>
            </a:pPr>
            <a:endParaRPr lang="en-US" sz="2400">
              <a:ea typeface="Calibri"/>
              <a:cs typeface="Calibri"/>
            </a:endParaRPr>
          </a:p>
        </p:txBody>
      </p:sp>
      <p:sp>
        <p:nvSpPr>
          <p:cNvPr id="4" name="TextBox 3">
            <a:extLst>
              <a:ext uri="{FF2B5EF4-FFF2-40B4-BE49-F238E27FC236}">
                <a16:creationId xmlns:a16="http://schemas.microsoft.com/office/drawing/2014/main" id="{13C54A77-2533-A315-84CD-57446C7135AB}"/>
              </a:ext>
            </a:extLst>
          </p:cNvPr>
          <p:cNvSpPr txBox="1"/>
          <p:nvPr/>
        </p:nvSpPr>
        <p:spPr>
          <a:xfrm>
            <a:off x="5509515" y="689993"/>
            <a:ext cx="6039018" cy="5607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841248">
              <a:spcAft>
                <a:spcPts val="600"/>
              </a:spcAft>
            </a:pPr>
            <a:r>
              <a:rPr lang="en-US" sz="3680" kern="1200">
                <a:solidFill>
                  <a:schemeClr val="tx1"/>
                </a:solidFill>
                <a:latin typeface="Arial"/>
                <a:ea typeface="+mn-ea"/>
                <a:cs typeface="Calibri"/>
              </a:rPr>
              <a:t>Fact</a:t>
            </a:r>
            <a:endParaRPr lang="en-US" sz="1656" kern="1200">
              <a:solidFill>
                <a:schemeClr val="tx1"/>
              </a:solidFill>
              <a:latin typeface="Arial"/>
              <a:ea typeface="+mn-ea"/>
              <a:cs typeface="Arial"/>
            </a:endParaRPr>
          </a:p>
          <a:p>
            <a:pPr marL="683514" lvl="1" indent="-262890" defTabSz="841248">
              <a:spcAft>
                <a:spcPts val="600"/>
              </a:spcAft>
              <a:buFont typeface="Arial,Sans-Serif"/>
              <a:buChar char="•"/>
            </a:pPr>
            <a:r>
              <a:rPr lang="en-US" sz="1840" b="1" u="sng" kern="1200">
                <a:solidFill>
                  <a:schemeClr val="tx1"/>
                </a:solidFill>
                <a:latin typeface="Arial"/>
                <a:ea typeface="+mn-ea"/>
                <a:cs typeface="Calibri"/>
              </a:rPr>
              <a:t>Fact 1:</a:t>
            </a:r>
            <a:r>
              <a:rPr lang="en-US" sz="1840" b="1" kern="1200">
                <a:solidFill>
                  <a:schemeClr val="tx1"/>
                </a:solidFill>
                <a:latin typeface="Arial"/>
                <a:ea typeface="+mn-ea"/>
                <a:cs typeface="Calibri"/>
              </a:rPr>
              <a:t> </a:t>
            </a:r>
            <a:r>
              <a:rPr lang="en-US" sz="1840" kern="1200">
                <a:solidFill>
                  <a:schemeClr val="tx1"/>
                </a:solidFill>
                <a:latin typeface="Arial"/>
                <a:ea typeface="+mn-ea"/>
                <a:cs typeface="Calibri"/>
              </a:rPr>
              <a:t>Perpetrators are typically known to the survivor and are more commonly a current or former intimate partners.</a:t>
            </a:r>
          </a:p>
          <a:p>
            <a:pPr marL="262890" indent="-262890" defTabSz="841248">
              <a:spcAft>
                <a:spcPts val="600"/>
              </a:spcAft>
              <a:buFont typeface="Arial,Sans-Serif"/>
              <a:buChar char="•"/>
            </a:pPr>
            <a:endParaRPr lang="en-US" sz="1840" kern="1200">
              <a:solidFill>
                <a:schemeClr val="tx1"/>
              </a:solidFill>
              <a:latin typeface="Arial"/>
              <a:ea typeface="+mn-ea"/>
              <a:cs typeface="Calibri"/>
            </a:endParaRPr>
          </a:p>
          <a:p>
            <a:pPr marL="683514" lvl="1" indent="-262890" defTabSz="841248">
              <a:spcAft>
                <a:spcPts val="600"/>
              </a:spcAft>
              <a:buFont typeface="Arial,Sans-Serif"/>
              <a:buChar char="•"/>
            </a:pPr>
            <a:r>
              <a:rPr lang="en-US" sz="1840" b="1" u="sng" kern="1200">
                <a:solidFill>
                  <a:schemeClr val="tx1"/>
                </a:solidFill>
                <a:latin typeface="Arial"/>
                <a:ea typeface="+mn-ea"/>
                <a:cs typeface="Calibri"/>
              </a:rPr>
              <a:t>Fact 2</a:t>
            </a:r>
            <a:r>
              <a:rPr lang="en-US" sz="1840" b="1" kern="1200">
                <a:solidFill>
                  <a:schemeClr val="tx1"/>
                </a:solidFill>
                <a:latin typeface="Arial"/>
                <a:ea typeface="+mn-ea"/>
                <a:cs typeface="Calibri"/>
              </a:rPr>
              <a:t>:</a:t>
            </a:r>
            <a:r>
              <a:rPr lang="en-US" sz="1840" kern="1200">
                <a:solidFill>
                  <a:schemeClr val="tx1"/>
                </a:solidFill>
                <a:latin typeface="Arial"/>
                <a:ea typeface="+mn-ea"/>
                <a:cs typeface="Calibri"/>
              </a:rPr>
              <a:t> Stalkers tend to use tactics of fear, power and control to manipulate targets.</a:t>
            </a:r>
          </a:p>
          <a:p>
            <a:pPr marL="262890" indent="-262890" defTabSz="841248">
              <a:spcAft>
                <a:spcPts val="600"/>
              </a:spcAft>
              <a:buFont typeface="Arial,Sans-Serif"/>
              <a:buChar char="•"/>
            </a:pPr>
            <a:endParaRPr lang="en-US" sz="1840" kern="1200">
              <a:solidFill>
                <a:schemeClr val="tx1"/>
              </a:solidFill>
              <a:latin typeface="Arial"/>
              <a:ea typeface="+mn-ea"/>
              <a:cs typeface="Calibri"/>
            </a:endParaRPr>
          </a:p>
          <a:p>
            <a:pPr marL="683514" lvl="1" indent="-262890" defTabSz="841248">
              <a:spcAft>
                <a:spcPts val="600"/>
              </a:spcAft>
              <a:buFont typeface="Arial,Sans-Serif"/>
              <a:buChar char="•"/>
            </a:pPr>
            <a:r>
              <a:rPr lang="en-US" sz="1840" b="1" u="sng" kern="1200">
                <a:solidFill>
                  <a:schemeClr val="tx1"/>
                </a:solidFill>
                <a:latin typeface="Arial"/>
                <a:ea typeface="+mn-ea"/>
                <a:cs typeface="Calibri"/>
              </a:rPr>
              <a:t>Fact 3</a:t>
            </a:r>
            <a:r>
              <a:rPr lang="en-US" sz="1840" u="sng" kern="1200">
                <a:solidFill>
                  <a:schemeClr val="tx1"/>
                </a:solidFill>
                <a:latin typeface="Arial"/>
                <a:ea typeface="+mn-ea"/>
                <a:cs typeface="Calibri"/>
              </a:rPr>
              <a:t>:</a:t>
            </a:r>
            <a:r>
              <a:rPr lang="en-US" sz="1840" kern="1200">
                <a:solidFill>
                  <a:schemeClr val="tx1"/>
                </a:solidFill>
                <a:latin typeface="Arial"/>
                <a:ea typeface="+mn-ea"/>
                <a:cs typeface="Calibri"/>
              </a:rPr>
              <a:t> Stalkers can be unpredictable, escalate quickly, and may co-occur with other forms of violence to obtain and maintain power and control.</a:t>
            </a:r>
          </a:p>
          <a:p>
            <a:pPr marL="262890" indent="-262890" defTabSz="841248">
              <a:spcAft>
                <a:spcPts val="600"/>
              </a:spcAft>
              <a:buFont typeface="Arial,Sans-Serif"/>
              <a:buChar char="•"/>
            </a:pPr>
            <a:endParaRPr lang="en-US" sz="1840" b="1" kern="1200">
              <a:solidFill>
                <a:schemeClr val="tx1"/>
              </a:solidFill>
              <a:latin typeface="Arial"/>
              <a:ea typeface="+mn-ea"/>
              <a:cs typeface="Calibri"/>
            </a:endParaRPr>
          </a:p>
          <a:p>
            <a:pPr marL="683514" lvl="1" indent="-262890" defTabSz="841248">
              <a:spcAft>
                <a:spcPts val="600"/>
              </a:spcAft>
              <a:buFont typeface="Arial,Sans-Serif"/>
              <a:buChar char="•"/>
            </a:pPr>
            <a:r>
              <a:rPr lang="en-US" sz="1840" b="1" u="sng" kern="1200">
                <a:solidFill>
                  <a:schemeClr val="tx1"/>
                </a:solidFill>
                <a:latin typeface="Arial"/>
                <a:ea typeface="+mn-ea"/>
                <a:cs typeface="Calibri"/>
              </a:rPr>
              <a:t>Fact 4:</a:t>
            </a:r>
            <a:r>
              <a:rPr lang="en-US" sz="1840" u="sng" kern="1200">
                <a:solidFill>
                  <a:schemeClr val="tx1"/>
                </a:solidFill>
                <a:latin typeface="Arial"/>
                <a:ea typeface="+mn-ea"/>
                <a:cs typeface="Calibri"/>
              </a:rPr>
              <a:t> </a:t>
            </a:r>
            <a:r>
              <a:rPr lang="en-US" sz="1840" kern="1200">
                <a:solidFill>
                  <a:schemeClr val="tx1"/>
                </a:solidFill>
                <a:latin typeface="Arial"/>
                <a:ea typeface="+mn-ea"/>
                <a:cs typeface="Calibri"/>
              </a:rPr>
              <a:t>Many targets of stalking report extreme fear, emotional distress, and a lack of safety.</a:t>
            </a:r>
          </a:p>
          <a:p>
            <a:pPr marL="742950" lvl="1" indent="-285750">
              <a:spcAft>
                <a:spcPts val="600"/>
              </a:spcAft>
              <a:buFont typeface="Arial,Sans-Serif"/>
              <a:buChar char="•"/>
            </a:pPr>
            <a:endParaRPr lang="en-US" sz="2400">
              <a:ea typeface="Calibri"/>
              <a:cs typeface="Calibri"/>
            </a:endParaRPr>
          </a:p>
        </p:txBody>
      </p:sp>
    </p:spTree>
    <p:extLst>
      <p:ext uri="{BB962C8B-B14F-4D97-AF65-F5344CB8AC3E}">
        <p14:creationId xmlns:p14="http://schemas.microsoft.com/office/powerpoint/2010/main" val="39802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88DB1A-F6B9-BBE3-7453-8866DFC7EF54}"/>
              </a:ext>
            </a:extLst>
          </p:cNvPr>
          <p:cNvSpPr/>
          <p:nvPr/>
        </p:nvSpPr>
        <p:spPr>
          <a:xfrm>
            <a:off x="836755" y="1961678"/>
            <a:ext cx="10412526" cy="167625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a typeface="Calibri"/>
              <a:cs typeface="Calibri"/>
            </a:endParaRPr>
          </a:p>
        </p:txBody>
      </p:sp>
      <p:sp>
        <p:nvSpPr>
          <p:cNvPr id="2" name="Title 1">
            <a:extLst>
              <a:ext uri="{FF2B5EF4-FFF2-40B4-BE49-F238E27FC236}">
                <a16:creationId xmlns:a16="http://schemas.microsoft.com/office/drawing/2014/main" id="{17AF1EC9-3B58-3402-A3DC-DDB0D81C1CF9}"/>
              </a:ext>
            </a:extLst>
          </p:cNvPr>
          <p:cNvSpPr>
            <a:spLocks noGrp="1"/>
          </p:cNvSpPr>
          <p:nvPr>
            <p:ph type="title"/>
          </p:nvPr>
        </p:nvSpPr>
        <p:spPr/>
        <p:txBody>
          <a:bodyPr/>
          <a:lstStyle/>
          <a:p>
            <a:r>
              <a:rPr lang="en-US" dirty="0">
                <a:latin typeface="Arial"/>
                <a:cs typeface="Arial"/>
              </a:rPr>
              <a:t>Group Discussion</a:t>
            </a:r>
            <a:endParaRPr lang="en-US" dirty="0"/>
          </a:p>
        </p:txBody>
      </p:sp>
      <p:sp>
        <p:nvSpPr>
          <p:cNvPr id="3" name="Content Placeholder 2">
            <a:extLst>
              <a:ext uri="{FF2B5EF4-FFF2-40B4-BE49-F238E27FC236}">
                <a16:creationId xmlns:a16="http://schemas.microsoft.com/office/drawing/2014/main" id="{551342C7-5E16-7DEF-B3E2-15A9A7EA5AE0}"/>
              </a:ext>
            </a:extLst>
          </p:cNvPr>
          <p:cNvSpPr>
            <a:spLocks noGrp="1"/>
          </p:cNvSpPr>
          <p:nvPr>
            <p:ph idx="1"/>
          </p:nvPr>
        </p:nvSpPr>
        <p:spPr>
          <a:xfrm>
            <a:off x="896815" y="2362933"/>
            <a:ext cx="10515600" cy="4351338"/>
          </a:xfrm>
        </p:spPr>
        <p:txBody>
          <a:bodyPr vert="horz" lIns="91440" tIns="45720" rIns="91440" bIns="45720" rtlCol="0" anchor="t">
            <a:normAutofit/>
          </a:bodyPr>
          <a:lstStyle/>
          <a:p>
            <a:pPr marL="0" indent="0">
              <a:buNone/>
            </a:pPr>
            <a:r>
              <a:rPr lang="en-US" dirty="0">
                <a:solidFill>
                  <a:schemeClr val="bg1"/>
                </a:solidFill>
                <a:latin typeface="Arial"/>
                <a:cs typeface="Arial"/>
              </a:rPr>
              <a:t>Current and former intimate partners who stalk are oftentimes considered the biggest threat compared to non-partner stalkers.</a:t>
            </a:r>
            <a:endParaRPr lang="en-US" dirty="0">
              <a:solidFill>
                <a:schemeClr val="bg1"/>
              </a:solidFill>
              <a:cs typeface="Arial"/>
            </a:endParaRPr>
          </a:p>
          <a:p>
            <a:pPr marL="0" indent="0">
              <a:buNone/>
            </a:pPr>
            <a:endParaRPr lang="en-US" dirty="0">
              <a:latin typeface="Arial"/>
              <a:cs typeface="Arial"/>
            </a:endParaRPr>
          </a:p>
          <a:p>
            <a:pPr marL="0" indent="0">
              <a:buNone/>
            </a:pPr>
            <a:endParaRPr lang="en-US" b="1" u="sng" dirty="0">
              <a:latin typeface="Arial"/>
              <a:cs typeface="Arial"/>
            </a:endParaRPr>
          </a:p>
          <a:p>
            <a:pPr marL="0" indent="0">
              <a:buNone/>
            </a:pPr>
            <a:r>
              <a:rPr lang="en-US" i="1" dirty="0">
                <a:latin typeface="Arial"/>
                <a:cs typeface="Arial"/>
              </a:rPr>
              <a:t>Why do you think this is true?</a:t>
            </a:r>
          </a:p>
        </p:txBody>
      </p:sp>
    </p:spTree>
    <p:extLst>
      <p:ext uri="{BB962C8B-B14F-4D97-AF65-F5344CB8AC3E}">
        <p14:creationId xmlns:p14="http://schemas.microsoft.com/office/powerpoint/2010/main" val="418112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96ADC5C-EDEE-118F-811F-ECB5984AE933}"/>
              </a:ext>
              <a:ext uri="{C183D7F6-B498-43B3-948B-1728B52AA6E4}">
                <adec:decorative xmlns:adec="http://schemas.microsoft.com/office/drawing/2017/decorative" val="1"/>
              </a:ext>
            </a:extLst>
          </p:cNvPr>
          <p:cNvPicPr>
            <a:picLocks noGrp="1" noChangeAspect="1"/>
          </p:cNvPicPr>
          <p:nvPr>
            <p:ph type="pic" idx="1"/>
          </p:nvPr>
        </p:nvPicPr>
        <p:blipFill>
          <a:blip r:embed="rId3"/>
          <a:srcRect l="15934" r="15934"/>
          <a:stretch/>
        </p:blipFill>
        <p:spPr>
          <a:xfrm>
            <a:off x="5670128" y="5624401"/>
            <a:ext cx="56943" cy="55217"/>
          </a:xfrm>
        </p:spPr>
      </p:pic>
      <p:sp>
        <p:nvSpPr>
          <p:cNvPr id="3" name="Rectangle 2"/>
          <p:cNvSpPr/>
          <p:nvPr/>
        </p:nvSpPr>
        <p:spPr>
          <a:xfrm>
            <a:off x="3675234" y="-1238"/>
            <a:ext cx="8520369" cy="685951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2498" y="3429106"/>
            <a:ext cx="7391307" cy="830161"/>
          </a:xfrm>
        </p:spPr>
        <p:txBody>
          <a:bodyPr vert="horz" lIns="91440" tIns="45720" rIns="91440" bIns="45720" rtlCol="0" anchor="b">
            <a:noAutofit/>
          </a:bodyPr>
          <a:lstStyle/>
          <a:p>
            <a:br>
              <a:rPr lang="en-US" sz="4900">
                <a:latin typeface="Gotham Medium"/>
                <a:cs typeface="Arial"/>
              </a:rPr>
            </a:br>
            <a:r>
              <a:rPr lang="en-US" sz="4900">
                <a:latin typeface="Gotham Medium"/>
                <a:cs typeface="Arial"/>
              </a:rPr>
              <a:t>Perpetrator Profile</a:t>
            </a:r>
            <a:endParaRPr lang="en-US" sz="4900">
              <a:latin typeface="Gotham Medium"/>
            </a:endParaRPr>
          </a:p>
        </p:txBody>
      </p:sp>
      <p:sp>
        <p:nvSpPr>
          <p:cNvPr id="4" name="TextBox 3">
            <a:extLst>
              <a:ext uri="{FF2B5EF4-FFF2-40B4-BE49-F238E27FC236}">
                <a16:creationId xmlns:a16="http://schemas.microsoft.com/office/drawing/2014/main" id="{2848BB5C-B7C3-C32B-600D-CCD7060D915A}"/>
              </a:ext>
            </a:extLst>
          </p:cNvPr>
          <p:cNvSpPr txBox="1"/>
          <p:nvPr/>
        </p:nvSpPr>
        <p:spPr>
          <a:xfrm>
            <a:off x="471985" y="4321790"/>
            <a:ext cx="27011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Calibri"/>
                <a:cs typeface="Calibri"/>
              </a:rPr>
              <a:t>What do they look like?</a:t>
            </a:r>
          </a:p>
        </p:txBody>
      </p:sp>
      <p:sp>
        <p:nvSpPr>
          <p:cNvPr id="5" name="TextBox 4">
            <a:extLst>
              <a:ext uri="{FF2B5EF4-FFF2-40B4-BE49-F238E27FC236}">
                <a16:creationId xmlns:a16="http://schemas.microsoft.com/office/drawing/2014/main" id="{136896BF-8DEC-1F1D-6D02-4AA218886D86}"/>
              </a:ext>
            </a:extLst>
          </p:cNvPr>
          <p:cNvSpPr txBox="1"/>
          <p:nvPr/>
        </p:nvSpPr>
        <p:spPr>
          <a:xfrm>
            <a:off x="5095164" y="4299044"/>
            <a:ext cx="3298208" cy="932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5A483974-622B-3BEC-A81B-BB8174F97752}"/>
              </a:ext>
            </a:extLst>
          </p:cNvPr>
          <p:cNvSpPr txBox="1"/>
          <p:nvPr/>
        </p:nvSpPr>
        <p:spPr>
          <a:xfrm>
            <a:off x="4742597" y="5123595"/>
            <a:ext cx="27011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Calibri"/>
                <a:cs typeface="Calibri"/>
              </a:rPr>
              <a:t>How do they act?</a:t>
            </a:r>
            <a:endParaRPr lang="en-US"/>
          </a:p>
        </p:txBody>
      </p:sp>
      <p:sp>
        <p:nvSpPr>
          <p:cNvPr id="7" name="TextBox 6">
            <a:extLst>
              <a:ext uri="{FF2B5EF4-FFF2-40B4-BE49-F238E27FC236}">
                <a16:creationId xmlns:a16="http://schemas.microsoft.com/office/drawing/2014/main" id="{E568B117-0D68-B838-A4E3-3C9C205413A5}"/>
              </a:ext>
            </a:extLst>
          </p:cNvPr>
          <p:cNvSpPr txBox="1"/>
          <p:nvPr/>
        </p:nvSpPr>
        <p:spPr>
          <a:xfrm>
            <a:off x="8609462" y="4321791"/>
            <a:ext cx="32470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Calibri"/>
                <a:cs typeface="Calibri"/>
              </a:rPr>
              <a:t>How do they commit violence?</a:t>
            </a:r>
          </a:p>
        </p:txBody>
      </p:sp>
      <p:sp>
        <p:nvSpPr>
          <p:cNvPr id="8" name="TextBox 7">
            <a:extLst>
              <a:ext uri="{FF2B5EF4-FFF2-40B4-BE49-F238E27FC236}">
                <a16:creationId xmlns:a16="http://schemas.microsoft.com/office/drawing/2014/main" id="{E0CD3BA3-AD9E-0482-B219-067B0E5B47B0}"/>
              </a:ext>
            </a:extLst>
          </p:cNvPr>
          <p:cNvSpPr txBox="1"/>
          <p:nvPr/>
        </p:nvSpPr>
        <p:spPr>
          <a:xfrm>
            <a:off x="7767850" y="5572836"/>
            <a:ext cx="29456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Calibri"/>
                <a:cs typeface="Calibri"/>
              </a:rPr>
              <a:t>What motivates them?</a:t>
            </a:r>
          </a:p>
        </p:txBody>
      </p:sp>
      <p:sp>
        <p:nvSpPr>
          <p:cNvPr id="10" name="TextBox 9">
            <a:extLst>
              <a:ext uri="{FF2B5EF4-FFF2-40B4-BE49-F238E27FC236}">
                <a16:creationId xmlns:a16="http://schemas.microsoft.com/office/drawing/2014/main" id="{1E3F17BF-90D9-11D7-81DB-B89C54863E99}"/>
              </a:ext>
            </a:extLst>
          </p:cNvPr>
          <p:cNvSpPr txBox="1"/>
          <p:nvPr/>
        </p:nvSpPr>
        <p:spPr>
          <a:xfrm>
            <a:off x="648269" y="5487536"/>
            <a:ext cx="37190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Calibri"/>
                <a:cs typeface="Calibri"/>
              </a:rPr>
              <a:t>What's unique about a campus?</a:t>
            </a:r>
          </a:p>
        </p:txBody>
      </p:sp>
    </p:spTree>
    <p:extLst>
      <p:ext uri="{BB962C8B-B14F-4D97-AF65-F5344CB8AC3E}">
        <p14:creationId xmlns:p14="http://schemas.microsoft.com/office/powerpoint/2010/main" val="233860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803F9-D329-0D7F-9FCA-7E4712D06324}"/>
              </a:ext>
            </a:extLst>
          </p:cNvPr>
          <p:cNvSpPr>
            <a:spLocks noGrp="1"/>
          </p:cNvSpPr>
          <p:nvPr>
            <p:ph type="title"/>
          </p:nvPr>
        </p:nvSpPr>
        <p:spPr>
          <a:xfrm>
            <a:off x="53115" y="586855"/>
            <a:ext cx="3969177" cy="3387497"/>
          </a:xfrm>
        </p:spPr>
        <p:txBody>
          <a:bodyPr anchor="b">
            <a:normAutofit/>
          </a:bodyPr>
          <a:lstStyle/>
          <a:p>
            <a:pPr algn="r"/>
            <a:r>
              <a:rPr lang="en-US" sz="4000" dirty="0">
                <a:solidFill>
                  <a:srgbClr val="FFFFFF"/>
                </a:solidFill>
                <a:latin typeface="Arial"/>
                <a:cs typeface="Arial"/>
              </a:rPr>
              <a:t>Stalker Profile: </a:t>
            </a:r>
            <a:endParaRPr lang="en-US" sz="4000" dirty="0">
              <a:solidFill>
                <a:srgbClr val="FFFFFF"/>
              </a:solidFill>
            </a:endParaRPr>
          </a:p>
        </p:txBody>
      </p:sp>
      <p:sp>
        <p:nvSpPr>
          <p:cNvPr id="3" name="Content Placeholder 2">
            <a:extLst>
              <a:ext uri="{FF2B5EF4-FFF2-40B4-BE49-F238E27FC236}">
                <a16:creationId xmlns:a16="http://schemas.microsoft.com/office/drawing/2014/main" id="{7982C788-222E-00AC-1123-61A65646651C}"/>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endParaRPr lang="en-US" sz="2000" i="1" dirty="0"/>
          </a:p>
          <a:p>
            <a:pPr marL="227965" indent="-227965"/>
            <a:r>
              <a:rPr lang="en-US" sz="2000" dirty="0">
                <a:latin typeface="Arial"/>
                <a:cs typeface="Arial"/>
              </a:rPr>
              <a:t>Individuals who perpetrate stalking methods can vary across physical presentation, age, or gender. However, they exhibit common mannerisms and traits in interpersonal settings:</a:t>
            </a:r>
            <a:endParaRPr lang="en-US" dirty="0"/>
          </a:p>
          <a:p>
            <a:pPr marL="685165" lvl="1" indent="-227965">
              <a:buFont typeface="Courier New"/>
              <a:buChar char="o"/>
            </a:pPr>
            <a:r>
              <a:rPr lang="en-US" sz="2000" dirty="0">
                <a:latin typeface="Arial"/>
                <a:cs typeface="Arial"/>
              </a:rPr>
              <a:t>Entitlement</a:t>
            </a:r>
            <a:endParaRPr lang="en-US" sz="2000" dirty="0"/>
          </a:p>
          <a:p>
            <a:pPr marL="685165" lvl="1" indent="-227965">
              <a:buFont typeface="Courier New"/>
              <a:buChar char="o"/>
            </a:pPr>
            <a:r>
              <a:rPr lang="en-US" sz="2000" dirty="0">
                <a:latin typeface="Arial"/>
                <a:cs typeface="Arial"/>
              </a:rPr>
              <a:t>Jealousy/rage</a:t>
            </a:r>
            <a:endParaRPr lang="en-US" sz="2000" dirty="0"/>
          </a:p>
          <a:p>
            <a:pPr marL="685165" lvl="1" indent="-227965">
              <a:buFont typeface="Courier New"/>
              <a:buChar char="o"/>
            </a:pPr>
            <a:r>
              <a:rPr lang="en-US" sz="2000" dirty="0">
                <a:latin typeface="Arial"/>
                <a:cs typeface="Arial"/>
              </a:rPr>
              <a:t>Control-seeking</a:t>
            </a:r>
            <a:endParaRPr lang="en-US" sz="2000" dirty="0"/>
          </a:p>
          <a:p>
            <a:pPr marL="685165" lvl="1" indent="-227965">
              <a:buFont typeface="Courier New"/>
              <a:buChar char="o"/>
            </a:pPr>
            <a:r>
              <a:rPr lang="en-US" sz="2000" dirty="0">
                <a:latin typeface="Arial"/>
                <a:cs typeface="Arial"/>
              </a:rPr>
              <a:t>Obsession and/or compulsive behaviors</a:t>
            </a:r>
            <a:endParaRPr lang="en-US" sz="2000" dirty="0"/>
          </a:p>
          <a:p>
            <a:pPr marL="685165" lvl="1" indent="-227965">
              <a:buFont typeface="Courier New"/>
              <a:buChar char="o"/>
            </a:pPr>
            <a:r>
              <a:rPr lang="en-US" sz="2000" dirty="0">
                <a:latin typeface="Arial"/>
                <a:cs typeface="Arial"/>
              </a:rPr>
              <a:t>High intensity emotion (Ex. attempts to move relationships quickly)</a:t>
            </a:r>
            <a:endParaRPr lang="en-US" sz="2000" dirty="0"/>
          </a:p>
          <a:p>
            <a:pPr marL="685165" lvl="1" indent="-227965">
              <a:buFont typeface="Courier New"/>
              <a:buChar char="o"/>
            </a:pPr>
            <a:r>
              <a:rPr lang="en-US" sz="2000" dirty="0">
                <a:latin typeface="Arial"/>
                <a:cs typeface="Arial"/>
              </a:rPr>
              <a:t>Victim mentality (towards society and others)</a:t>
            </a:r>
            <a:endParaRPr lang="en-US" sz="2000" dirty="0"/>
          </a:p>
          <a:p>
            <a:pPr marL="685165" lvl="1" indent="-227965">
              <a:buFont typeface="Courier New"/>
              <a:buChar char="o"/>
            </a:pPr>
            <a:endParaRPr lang="en-US" sz="2000" dirty="0"/>
          </a:p>
          <a:p>
            <a:pPr marL="685165" lvl="1" indent="-227965">
              <a:buFont typeface="Courier New"/>
              <a:buChar char="o"/>
            </a:pPr>
            <a:endParaRPr lang="en-US" sz="2000" dirty="0">
              <a:latin typeface="Arial"/>
              <a:cs typeface="Arial"/>
            </a:endParaRPr>
          </a:p>
          <a:p>
            <a:pPr marL="457200" lvl="1" indent="0">
              <a:buNone/>
            </a:pPr>
            <a:r>
              <a:rPr lang="en-US" sz="2000" i="1" u="sng" dirty="0">
                <a:latin typeface="Arial"/>
                <a:cs typeface="Arial"/>
              </a:rPr>
              <a:t>Note:</a:t>
            </a:r>
            <a:r>
              <a:rPr lang="en-US" sz="2000" i="1" dirty="0">
                <a:latin typeface="Arial"/>
                <a:cs typeface="Arial"/>
              </a:rPr>
              <a:t> More survivors of stalking are aged 18-24 years old and identify as female compared to other personal identifiers.</a:t>
            </a:r>
            <a:endParaRPr lang="en-US" dirty="0">
              <a:latin typeface="Arial"/>
              <a:cs typeface="Arial"/>
            </a:endParaRPr>
          </a:p>
          <a:p>
            <a:pPr marL="227965" indent="-227965"/>
            <a:endParaRPr lang="en-US" sz="2000"/>
          </a:p>
        </p:txBody>
      </p:sp>
    </p:spTree>
    <p:extLst>
      <p:ext uri="{BB962C8B-B14F-4D97-AF65-F5344CB8AC3E}">
        <p14:creationId xmlns:p14="http://schemas.microsoft.com/office/powerpoint/2010/main" val="16311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96ADC5C-EDEE-118F-811F-ECB5984AE933}"/>
              </a:ext>
              <a:ext uri="{C183D7F6-B498-43B3-948B-1728B52AA6E4}">
                <adec:decorative xmlns:adec="http://schemas.microsoft.com/office/drawing/2017/decorative" val="1"/>
              </a:ext>
            </a:extLst>
          </p:cNvPr>
          <p:cNvPicPr>
            <a:picLocks noGrp="1" noChangeAspect="1"/>
          </p:cNvPicPr>
          <p:nvPr>
            <p:ph type="pic" idx="1"/>
          </p:nvPr>
        </p:nvPicPr>
        <p:blipFill>
          <a:blip r:embed="rId3"/>
          <a:srcRect l="15934" r="15934"/>
          <a:stretch/>
        </p:blipFill>
        <p:spPr>
          <a:xfrm>
            <a:off x="5670128" y="5624401"/>
            <a:ext cx="56943" cy="55217"/>
          </a:xfrm>
        </p:spPr>
      </p:pic>
      <p:sp>
        <p:nvSpPr>
          <p:cNvPr id="3" name="Rectangle 2"/>
          <p:cNvSpPr/>
          <p:nvPr/>
        </p:nvSpPr>
        <p:spPr>
          <a:xfrm>
            <a:off x="119234" y="-1238"/>
            <a:ext cx="12076369" cy="685951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55948" y="4191106"/>
            <a:ext cx="9207407" cy="830161"/>
          </a:xfrm>
        </p:spPr>
        <p:txBody>
          <a:bodyPr vert="horz" lIns="91440" tIns="45720" rIns="91440" bIns="45720" rtlCol="0" anchor="b">
            <a:noAutofit/>
          </a:bodyPr>
          <a:lstStyle/>
          <a:p>
            <a:br>
              <a:rPr lang="en-US" sz="4900" dirty="0">
                <a:latin typeface="Gotham Medium"/>
                <a:cs typeface="Arial"/>
              </a:rPr>
            </a:br>
            <a:r>
              <a:rPr lang="en-US" sz="4900" dirty="0">
                <a:latin typeface="Gotham Medium"/>
                <a:cs typeface="Arial"/>
              </a:rPr>
              <a:t>Policies and Laws that inform how we respond to stalking</a:t>
            </a:r>
            <a:endParaRPr lang="en-US" sz="4900" dirty="0">
              <a:latin typeface="Gotham Medium"/>
            </a:endParaRPr>
          </a:p>
        </p:txBody>
      </p:sp>
    </p:spTree>
    <p:extLst>
      <p:ext uri="{BB962C8B-B14F-4D97-AF65-F5344CB8AC3E}">
        <p14:creationId xmlns:p14="http://schemas.microsoft.com/office/powerpoint/2010/main" val="204021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F5F4-66FD-5999-8032-62BAAD287F50}"/>
              </a:ext>
            </a:extLst>
          </p:cNvPr>
          <p:cNvSpPr>
            <a:spLocks noGrp="1"/>
          </p:cNvSpPr>
          <p:nvPr>
            <p:ph type="title"/>
          </p:nvPr>
        </p:nvSpPr>
        <p:spPr/>
        <p:txBody>
          <a:bodyPr/>
          <a:lstStyle/>
          <a:p>
            <a:r>
              <a:rPr lang="en-US">
                <a:latin typeface="Arial"/>
                <a:cs typeface="Arial"/>
              </a:rPr>
              <a:t>Policy and Law</a:t>
            </a:r>
            <a:endParaRPr lang="en-US"/>
          </a:p>
        </p:txBody>
      </p:sp>
      <p:sp>
        <p:nvSpPr>
          <p:cNvPr id="3" name="Content Placeholder 2">
            <a:extLst>
              <a:ext uri="{FF2B5EF4-FFF2-40B4-BE49-F238E27FC236}">
                <a16:creationId xmlns:a16="http://schemas.microsoft.com/office/drawing/2014/main" id="{E0082A06-8B4A-5CB8-81DF-47E549620439}"/>
              </a:ext>
            </a:extLst>
          </p:cNvPr>
          <p:cNvSpPr>
            <a:spLocks noGrp="1"/>
          </p:cNvSpPr>
          <p:nvPr>
            <p:ph idx="1"/>
          </p:nvPr>
        </p:nvSpPr>
        <p:spPr>
          <a:xfrm>
            <a:off x="838200" y="1382280"/>
            <a:ext cx="4941518" cy="4794683"/>
          </a:xfrm>
        </p:spPr>
        <p:txBody>
          <a:bodyPr vert="horz" lIns="91440" tIns="45720" rIns="91440" bIns="45720" rtlCol="0" anchor="t">
            <a:normAutofit/>
          </a:bodyPr>
          <a:lstStyle/>
          <a:p>
            <a:pPr marL="0" indent="0">
              <a:buNone/>
            </a:pPr>
            <a:r>
              <a:rPr lang="en-US" b="1" u="sng">
                <a:latin typeface="Arial"/>
                <a:cs typeface="Arial"/>
              </a:rPr>
              <a:t>Mines Policies:</a:t>
            </a:r>
            <a:endParaRPr lang="en-US"/>
          </a:p>
          <a:p>
            <a:pPr marL="457200" indent="-457200">
              <a:buFont typeface="Arial,Sans-Serif"/>
            </a:pPr>
            <a:r>
              <a:rPr lang="en-US" sz="1800">
                <a:latin typeface="Arial"/>
                <a:cs typeface="Arial"/>
              </a:rPr>
              <a:t>Policy Prohibiting Sexual Misconduct, Discrimination &amp; Retaliation</a:t>
            </a:r>
          </a:p>
          <a:p>
            <a:pPr marL="1143000" lvl="1" indent="-457200">
              <a:buFont typeface="Arial,Sans-Serif"/>
            </a:pPr>
            <a:r>
              <a:rPr lang="en-US" sz="1400">
                <a:latin typeface="Arial"/>
                <a:cs typeface="Arial"/>
              </a:rPr>
              <a:t>Includes Dating/Domestic Violence and Stalking</a:t>
            </a:r>
          </a:p>
          <a:p>
            <a:pPr marL="1143000" lvl="1" indent="-457200">
              <a:buFont typeface="Arial,Sans-Serif"/>
            </a:pPr>
            <a:r>
              <a:rPr lang="en-US" sz="1400">
                <a:latin typeface="Arial"/>
                <a:cs typeface="Arial"/>
              </a:rPr>
              <a:t>All protected classes at the federal and state level</a:t>
            </a:r>
          </a:p>
          <a:p>
            <a:pPr marL="457200" indent="-457200">
              <a:buFont typeface="Arial,Sans-Serif"/>
            </a:pPr>
            <a:r>
              <a:rPr lang="en-US" sz="1800">
                <a:latin typeface="Arial"/>
                <a:cs typeface="Arial"/>
              </a:rPr>
              <a:t>Student Code of Conduct</a:t>
            </a:r>
          </a:p>
          <a:p>
            <a:pPr marL="1143000" lvl="1" indent="-457200">
              <a:buFont typeface="Arial,Sans-Serif"/>
            </a:pPr>
            <a:r>
              <a:rPr lang="en-US" sz="1400">
                <a:latin typeface="Arial"/>
                <a:cs typeface="Arial"/>
              </a:rPr>
              <a:t>Manages student conduct that cannot be resolved under the above policy</a:t>
            </a:r>
          </a:p>
          <a:p>
            <a:pPr marL="457200" indent="-457200">
              <a:buFont typeface="Arial,Sans-Serif"/>
            </a:pPr>
            <a:r>
              <a:rPr lang="en-US" sz="1800">
                <a:latin typeface="Arial"/>
                <a:cs typeface="Arial"/>
              </a:rPr>
              <a:t>Workplace Violence Policy</a:t>
            </a:r>
          </a:p>
          <a:p>
            <a:pPr marL="914400" lvl="1" indent="-457200">
              <a:buFont typeface="Arial,Sans-Serif"/>
            </a:pPr>
            <a:r>
              <a:rPr lang="en-US" sz="1400">
                <a:latin typeface="Arial"/>
                <a:cs typeface="Arial"/>
              </a:rPr>
              <a:t>Addresses violence, threats of violence, and criminal acts</a:t>
            </a:r>
          </a:p>
          <a:p>
            <a:pPr marL="457200" indent="-457200">
              <a:buFont typeface="Arial,Sans-Serif"/>
            </a:pPr>
            <a:r>
              <a:rPr lang="en-US" sz="1800">
                <a:latin typeface="Arial"/>
                <a:cs typeface="Arial"/>
              </a:rPr>
              <a:t>Amorous Relationship Policy</a:t>
            </a:r>
            <a:endParaRPr lang="en-US"/>
          </a:p>
          <a:p>
            <a:pPr marL="1143000" lvl="1" indent="-457200">
              <a:buFont typeface="Arial,Sans-Serif"/>
            </a:pPr>
            <a:r>
              <a:rPr lang="en-US" sz="1400">
                <a:latin typeface="Arial"/>
                <a:cs typeface="Arial"/>
              </a:rPr>
              <a:t>Includes relationships with inherent conflicts of interest and significant power differentials</a:t>
            </a:r>
            <a:endParaRPr lang="en-US" sz="1400"/>
          </a:p>
        </p:txBody>
      </p:sp>
      <p:sp>
        <p:nvSpPr>
          <p:cNvPr id="5" name="Content Placeholder 2">
            <a:extLst>
              <a:ext uri="{FF2B5EF4-FFF2-40B4-BE49-F238E27FC236}">
                <a16:creationId xmlns:a16="http://schemas.microsoft.com/office/drawing/2014/main" id="{3CFBE564-646A-6B6E-FDDA-6F231301BC49}"/>
              </a:ext>
            </a:extLst>
          </p:cNvPr>
          <p:cNvSpPr txBox="1">
            <a:spLocks/>
          </p:cNvSpPr>
          <p:nvPr/>
        </p:nvSpPr>
        <p:spPr>
          <a:xfrm>
            <a:off x="6094956" y="1385032"/>
            <a:ext cx="4941518" cy="4787756"/>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latin typeface="Arial"/>
                <a:cs typeface="Arial"/>
              </a:rPr>
              <a:t>Laws:</a:t>
            </a:r>
          </a:p>
          <a:p>
            <a:pPr marL="227965" indent="-227965"/>
            <a:r>
              <a:rPr lang="en-US" sz="1800" dirty="0">
                <a:latin typeface="Arial"/>
                <a:cs typeface="Arial"/>
              </a:rPr>
              <a:t>Federal</a:t>
            </a:r>
          </a:p>
          <a:p>
            <a:pPr marL="685165" lvl="1" indent="-227965"/>
            <a:r>
              <a:rPr lang="en-US" sz="1400" dirty="0">
                <a:latin typeface="Arial"/>
                <a:cs typeface="Arial"/>
              </a:rPr>
              <a:t>Jeanne Clery Disclosure of Campus Security Policy and Safety Act (1991)</a:t>
            </a:r>
            <a:endParaRPr lang="en-US" sz="1400"/>
          </a:p>
          <a:p>
            <a:pPr marL="685165" lvl="1" indent="-227965"/>
            <a:r>
              <a:rPr lang="en-US" sz="1400" dirty="0">
                <a:latin typeface="Arial"/>
                <a:cs typeface="Arial"/>
              </a:rPr>
              <a:t>Role of Family Educational Rights and Privacy Act (FERPA) </a:t>
            </a:r>
          </a:p>
          <a:p>
            <a:pPr marL="685165" lvl="1" indent="-227965"/>
            <a:r>
              <a:rPr lang="en-US" sz="1400" dirty="0">
                <a:latin typeface="Arial"/>
                <a:cs typeface="Arial"/>
              </a:rPr>
              <a:t>Violence Against Women Act </a:t>
            </a:r>
          </a:p>
          <a:p>
            <a:pPr marL="685165" lvl="1" indent="-227965"/>
            <a:r>
              <a:rPr lang="en-US" sz="1400" dirty="0">
                <a:latin typeface="Arial"/>
                <a:cs typeface="Arial"/>
              </a:rPr>
              <a:t>Title IX Education Amendments to the Civil Rights Act(1972)</a:t>
            </a:r>
          </a:p>
          <a:p>
            <a:pPr marL="227965" indent="-227965"/>
            <a:r>
              <a:rPr lang="en-US" sz="1800" dirty="0">
                <a:latin typeface="Arial"/>
                <a:cs typeface="Arial"/>
              </a:rPr>
              <a:t>State</a:t>
            </a:r>
            <a:endParaRPr lang="en-US" sz="1800"/>
          </a:p>
          <a:p>
            <a:pPr marL="685165" lvl="1" indent="-227965"/>
            <a:r>
              <a:rPr lang="en-US" sz="1400" dirty="0">
                <a:latin typeface="Arial"/>
                <a:cs typeface="Arial"/>
              </a:rPr>
              <a:t>Colorado Criminal Code</a:t>
            </a:r>
            <a:endParaRPr lang="en-US" sz="1400"/>
          </a:p>
          <a:p>
            <a:pPr marL="685165" lvl="1" indent="-227965"/>
            <a:r>
              <a:rPr lang="en-US" sz="1400" dirty="0">
                <a:latin typeface="Arial"/>
                <a:cs typeface="Arial"/>
              </a:rPr>
              <a:t>Prevent Sexual Misconduct at Higher Education Campuses</a:t>
            </a:r>
            <a:endParaRPr lang="en-US" sz="1400"/>
          </a:p>
          <a:p>
            <a:pPr marL="1142365" lvl="2" indent="-227965"/>
            <a:r>
              <a:rPr lang="en-US" sz="1200" dirty="0">
                <a:latin typeface="Arial"/>
                <a:cs typeface="Arial"/>
              </a:rPr>
              <a:t>Became law in 2019, mirrors federal laws in many ways</a:t>
            </a:r>
            <a:endParaRPr lang="en-US" sz="1100" dirty="0"/>
          </a:p>
          <a:p>
            <a:pPr marL="227965" indent="-227965"/>
            <a:endParaRPr lang="en-US" sz="1800"/>
          </a:p>
        </p:txBody>
      </p:sp>
    </p:spTree>
    <p:extLst>
      <p:ext uri="{BB962C8B-B14F-4D97-AF65-F5344CB8AC3E}">
        <p14:creationId xmlns:p14="http://schemas.microsoft.com/office/powerpoint/2010/main" val="403827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
          <p:cNvSpPr txBox="1">
            <a:spLocks noGrp="1"/>
          </p:cNvSpPr>
          <p:nvPr>
            <p:ph type="ctrTitle"/>
          </p:nvPr>
        </p:nvSpPr>
        <p:spPr>
          <a:xfrm>
            <a:off x="405706" y="1382347"/>
            <a:ext cx="10803672" cy="7190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000"/>
              <a:buFont typeface="Montserrat Medium"/>
              <a:buNone/>
            </a:pPr>
            <a:r>
              <a:rPr lang="en-US" sz="6000"/>
              <a:t>Meet Your Presenters</a:t>
            </a:r>
            <a:endParaRPr/>
          </a:p>
        </p:txBody>
      </p:sp>
      <p:sp>
        <p:nvSpPr>
          <p:cNvPr id="249" name="Google Shape;249;p2"/>
          <p:cNvSpPr txBox="1"/>
          <p:nvPr/>
        </p:nvSpPr>
        <p:spPr>
          <a:xfrm>
            <a:off x="460156" y="3362750"/>
            <a:ext cx="11170667" cy="830956"/>
          </a:xfrm>
          <a:prstGeom prst="rect">
            <a:avLst/>
          </a:prstGeom>
          <a:noFill/>
          <a:ln>
            <a:noFill/>
          </a:ln>
        </p:spPr>
        <p:txBody>
          <a:bodyPr spcFirstLastPara="1" wrap="square" lIns="91425" tIns="45700" rIns="91425" bIns="45700" anchor="t" anchorCtr="0">
            <a:spAutoFit/>
          </a:bodyPr>
          <a:lstStyle/>
          <a:p>
            <a:r>
              <a:rPr lang="en-US" sz="2400" b="1">
                <a:solidFill>
                  <a:schemeClr val="lt1"/>
                </a:solidFill>
                <a:latin typeface="Calibri"/>
                <a:ea typeface="Calibri"/>
                <a:cs typeface="Calibri"/>
              </a:rPr>
              <a:t>Sareen Lambright Dale, MBA</a:t>
            </a:r>
          </a:p>
          <a:p>
            <a:r>
              <a:rPr lang="en-US" sz="2400">
                <a:solidFill>
                  <a:schemeClr val="lt1"/>
                </a:solidFill>
                <a:latin typeface="Calibri"/>
                <a:cs typeface="Calibri"/>
                <a:sym typeface="Calibri"/>
              </a:rPr>
              <a:t>Associate Director, SHAPE Office | Confidential Resource Advocate</a:t>
            </a:r>
            <a:endParaRPr lang="en-US">
              <a:solidFill>
                <a:schemeClr val="lt1"/>
              </a:solidFill>
              <a:ea typeface="Calibri"/>
              <a:cs typeface="Calibri"/>
            </a:endParaRPr>
          </a:p>
        </p:txBody>
      </p:sp>
      <p:sp>
        <p:nvSpPr>
          <p:cNvPr id="2" name="TextBox 1">
            <a:extLst>
              <a:ext uri="{FF2B5EF4-FFF2-40B4-BE49-F238E27FC236}">
                <a16:creationId xmlns:a16="http://schemas.microsoft.com/office/drawing/2014/main" id="{92FBF327-5D64-4CC2-15C5-C925050FEF74}"/>
              </a:ext>
            </a:extLst>
          </p:cNvPr>
          <p:cNvSpPr txBox="1"/>
          <p:nvPr/>
        </p:nvSpPr>
        <p:spPr>
          <a:xfrm>
            <a:off x="461461" y="4302669"/>
            <a:ext cx="103194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FFFF"/>
                </a:solidFill>
                <a:cs typeface="Segoe UI"/>
              </a:rPr>
              <a:t>Dr. Jennifer Davis</a:t>
            </a:r>
            <a:endParaRPr lang="en-US" sz="2400">
              <a:solidFill>
                <a:srgbClr val="000000"/>
              </a:solidFill>
              <a:cs typeface="Calibri"/>
            </a:endParaRPr>
          </a:p>
          <a:p>
            <a:r>
              <a:rPr lang="en-US" sz="2400">
                <a:solidFill>
                  <a:srgbClr val="FFFFFF"/>
                </a:solidFill>
                <a:cs typeface="Segoe UI"/>
              </a:rPr>
              <a:t>SHAPE Office | Confidential Resource Advocate</a:t>
            </a:r>
            <a:endParaRPr lang="en-US" sz="2400">
              <a:ea typeface="Calibri"/>
              <a:cs typeface="Calibri"/>
            </a:endParaRPr>
          </a:p>
        </p:txBody>
      </p:sp>
      <p:sp>
        <p:nvSpPr>
          <p:cNvPr id="3" name="TextBox 2">
            <a:extLst>
              <a:ext uri="{FF2B5EF4-FFF2-40B4-BE49-F238E27FC236}">
                <a16:creationId xmlns:a16="http://schemas.microsoft.com/office/drawing/2014/main" id="{B3FB8CDB-253D-09F6-7765-25F1A6F87EA6}"/>
              </a:ext>
            </a:extLst>
          </p:cNvPr>
          <p:cNvSpPr txBox="1"/>
          <p:nvPr/>
        </p:nvSpPr>
        <p:spPr>
          <a:xfrm>
            <a:off x="511592" y="5245142"/>
            <a:ext cx="103194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cs typeface="Segoe UI"/>
              </a:rPr>
              <a:t>Kristin Moulton</a:t>
            </a:r>
            <a:endParaRPr lang="en-US" dirty="0"/>
          </a:p>
          <a:p>
            <a:r>
              <a:rPr lang="en-US" sz="2400" dirty="0">
                <a:solidFill>
                  <a:srgbClr val="FFFFFF"/>
                </a:solidFill>
                <a:cs typeface="Segoe UI"/>
              </a:rPr>
              <a:t>Office for Institutional Equity | Assistant Director</a:t>
            </a:r>
            <a:endParaRPr lang="en-US" sz="2400" dirty="0">
              <a:ea typeface="Calibri"/>
              <a:cs typeface="Calibri"/>
            </a:endParaRPr>
          </a:p>
        </p:txBody>
      </p:sp>
    </p:spTree>
    <p:extLst>
      <p:ext uri="{BB962C8B-B14F-4D97-AF65-F5344CB8AC3E}">
        <p14:creationId xmlns:p14="http://schemas.microsoft.com/office/powerpoint/2010/main" val="250557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FD94-0CE7-A651-B699-E055C9D19F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3E5DD3-A3E2-BB6B-2D80-74AF98DBE1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0943577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5A3F-78C0-4681-6E82-7AAC28001DE1}"/>
              </a:ext>
            </a:extLst>
          </p:cNvPr>
          <p:cNvSpPr>
            <a:spLocks noGrp="1"/>
          </p:cNvSpPr>
          <p:nvPr>
            <p:ph type="title"/>
          </p:nvPr>
        </p:nvSpPr>
        <p:spPr/>
        <p:txBody>
          <a:bodyPr/>
          <a:lstStyle/>
          <a:p>
            <a:r>
              <a:rPr lang="en-US">
                <a:latin typeface="Arial"/>
                <a:cs typeface="Arial"/>
              </a:rPr>
              <a:t>Mandatory Reporting</a:t>
            </a:r>
            <a:endParaRPr lang="en-US"/>
          </a:p>
        </p:txBody>
      </p:sp>
      <p:sp>
        <p:nvSpPr>
          <p:cNvPr id="3" name="Content Placeholder 2">
            <a:extLst>
              <a:ext uri="{FF2B5EF4-FFF2-40B4-BE49-F238E27FC236}">
                <a16:creationId xmlns:a16="http://schemas.microsoft.com/office/drawing/2014/main" id="{8F3CABAE-CDD4-B0B6-A1EF-1CD3D8B9B234}"/>
              </a:ext>
            </a:extLst>
          </p:cNvPr>
          <p:cNvSpPr>
            <a:spLocks noGrp="1"/>
          </p:cNvSpPr>
          <p:nvPr>
            <p:ph idx="1"/>
          </p:nvPr>
        </p:nvSpPr>
        <p:spPr>
          <a:xfrm>
            <a:off x="838200" y="1452619"/>
            <a:ext cx="10515600" cy="4724344"/>
          </a:xfrm>
        </p:spPr>
        <p:txBody>
          <a:bodyPr vert="horz" lIns="91440" tIns="45720" rIns="91440" bIns="45720" rtlCol="0" anchor="t">
            <a:normAutofit fontScale="92500" lnSpcReduction="20000"/>
          </a:bodyPr>
          <a:lstStyle/>
          <a:p>
            <a:pPr marL="227965" indent="-227965"/>
            <a:r>
              <a:rPr lang="en-US" sz="2200" dirty="0">
                <a:latin typeface="Arial"/>
                <a:cs typeface="Arial"/>
              </a:rPr>
              <a:t>Faculty/Staff are mandatory reporters</a:t>
            </a:r>
          </a:p>
          <a:p>
            <a:pPr marL="685165" lvl="1" indent="-227965"/>
            <a:r>
              <a:rPr lang="en-US" sz="2200" dirty="0">
                <a:latin typeface="Arial"/>
                <a:cs typeface="Arial"/>
              </a:rPr>
              <a:t>Sexual misconduct, domestic/dating violence, stalking, retaliation or discriminatory harassment</a:t>
            </a:r>
            <a:endParaRPr lang="en-US" sz="2200" dirty="0"/>
          </a:p>
          <a:p>
            <a:pPr marL="227965" indent="-227965"/>
            <a:r>
              <a:rPr lang="en-US" sz="2400" dirty="0">
                <a:latin typeface="Arial"/>
                <a:cs typeface="Arial"/>
              </a:rPr>
              <a:t>Examples of student mandatory reporters:</a:t>
            </a:r>
          </a:p>
          <a:p>
            <a:pPr marL="685165" lvl="1" indent="-227965"/>
            <a:r>
              <a:rPr lang="en-US" sz="2000" dirty="0">
                <a:latin typeface="Arial"/>
                <a:cs typeface="Arial"/>
              </a:rPr>
              <a:t>Resident Assistants (RA)</a:t>
            </a:r>
          </a:p>
          <a:p>
            <a:pPr marL="685165" lvl="1" indent="-227965"/>
            <a:r>
              <a:rPr lang="en-US" sz="2000" dirty="0">
                <a:latin typeface="Arial"/>
                <a:cs typeface="Arial"/>
              </a:rPr>
              <a:t>Teaching Assistants (TA)</a:t>
            </a:r>
          </a:p>
          <a:p>
            <a:pPr marL="685165" lvl="1" indent="-227965"/>
            <a:r>
              <a:rPr lang="en-US" sz="2000" dirty="0">
                <a:latin typeface="Arial"/>
                <a:cs typeface="Arial"/>
              </a:rPr>
              <a:t>Peer Educators</a:t>
            </a:r>
            <a:endParaRPr lang="en-US" dirty="0"/>
          </a:p>
          <a:p>
            <a:pPr marL="227965" indent="-227965"/>
            <a:r>
              <a:rPr lang="en-US" sz="2200" dirty="0">
                <a:latin typeface="Arial"/>
                <a:cs typeface="Arial"/>
              </a:rPr>
              <a:t>Exceptions to mandatory reporting requirement:</a:t>
            </a:r>
            <a:endParaRPr lang="en-US" dirty="0"/>
          </a:p>
          <a:p>
            <a:pPr marL="685165" lvl="1" indent="-227965"/>
            <a:r>
              <a:rPr lang="en-US" sz="2200" dirty="0">
                <a:latin typeface="Arial"/>
                <a:cs typeface="Arial"/>
              </a:rPr>
              <a:t>Counseling Center, Student Health, and designated Confidential Resources (Sareen and Jen)</a:t>
            </a:r>
          </a:p>
          <a:p>
            <a:pPr marL="227965" indent="-227965"/>
            <a:endParaRPr lang="en-US" sz="2200"/>
          </a:p>
          <a:p>
            <a:pPr marL="227965" indent="-227965">
              <a:buNone/>
            </a:pPr>
            <a:r>
              <a:rPr lang="en-US" sz="2200" u="sng" dirty="0">
                <a:latin typeface="Arial"/>
                <a:cs typeface="Arial"/>
              </a:rPr>
              <a:t>Mandatory Reporting Options:</a:t>
            </a:r>
          </a:p>
          <a:p>
            <a:pPr marL="227965" indent="-227965">
              <a:buNone/>
            </a:pPr>
            <a:r>
              <a:rPr lang="en-US" sz="2200" dirty="0">
                <a:latin typeface="Arial"/>
                <a:cs typeface="Arial"/>
              </a:rPr>
              <a:t>1. Directly to the Office for Institutional Equity</a:t>
            </a:r>
          </a:p>
          <a:p>
            <a:pPr marL="227965" indent="-227965">
              <a:buNone/>
            </a:pPr>
            <a:r>
              <a:rPr lang="en-US" sz="2200" dirty="0">
                <a:latin typeface="Arial"/>
                <a:cs typeface="Arial"/>
              </a:rPr>
              <a:t>2. Via online reporting form: </a:t>
            </a:r>
            <a:r>
              <a:rPr lang="en-US" sz="2200" u="sng" dirty="0">
                <a:solidFill>
                  <a:srgbClr val="0563C1"/>
                </a:solidFill>
                <a:latin typeface="Arial"/>
                <a:cs typeface="Arial"/>
                <a:hlinkClick r:id="rId3"/>
              </a:rPr>
              <a:t>https://www.mines.edu/institutional-equity-title-ix/reporting/</a:t>
            </a:r>
            <a:endParaRPr lang="en-US" sz="2200" dirty="0">
              <a:latin typeface="Arial"/>
              <a:cs typeface="Arial"/>
            </a:endParaRPr>
          </a:p>
          <a:p>
            <a:pPr marL="227965" indent="-227965">
              <a:buNone/>
            </a:pPr>
            <a:r>
              <a:rPr lang="en-US" sz="2200" dirty="0">
                <a:latin typeface="Arial"/>
                <a:cs typeface="Arial"/>
              </a:rPr>
              <a:t>Website:  </a:t>
            </a:r>
            <a:r>
              <a:rPr lang="en-US" sz="2200" u="sng" dirty="0">
                <a:solidFill>
                  <a:srgbClr val="0563C1"/>
                </a:solidFill>
                <a:latin typeface="Arial"/>
                <a:cs typeface="Arial"/>
                <a:hlinkClick r:id="rId4"/>
              </a:rPr>
              <a:t>https://www.mines.edu/institutional-equity-title-ix/policies-procedures/</a:t>
            </a:r>
            <a:endParaRPr lang="en-US" sz="2200" dirty="0">
              <a:latin typeface="Arial"/>
              <a:cs typeface="Arial"/>
            </a:endParaRPr>
          </a:p>
          <a:p>
            <a:pPr marL="0" indent="0">
              <a:buNone/>
            </a:pPr>
            <a:endParaRPr lang="en-US">
              <a:cs typeface="Arial"/>
            </a:endParaRPr>
          </a:p>
          <a:p>
            <a:pPr marL="685165" lvl="1" indent="-227965"/>
            <a:endParaRPr lang="en-US"/>
          </a:p>
          <a:p>
            <a:pPr marL="685165" lvl="1" indent="-227965"/>
            <a:endParaRPr lang="en-US"/>
          </a:p>
        </p:txBody>
      </p:sp>
    </p:spTree>
    <p:extLst>
      <p:ext uri="{BB962C8B-B14F-4D97-AF65-F5344CB8AC3E}">
        <p14:creationId xmlns:p14="http://schemas.microsoft.com/office/powerpoint/2010/main" val="413676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96ADC5C-EDEE-118F-811F-ECB5984AE933}"/>
              </a:ext>
              <a:ext uri="{C183D7F6-B498-43B3-948B-1728B52AA6E4}">
                <adec:decorative xmlns:adec="http://schemas.microsoft.com/office/drawing/2017/decorative" val="1"/>
              </a:ext>
            </a:extLst>
          </p:cNvPr>
          <p:cNvPicPr>
            <a:picLocks noGrp="1" noChangeAspect="1"/>
          </p:cNvPicPr>
          <p:nvPr>
            <p:ph type="pic" idx="1"/>
          </p:nvPr>
        </p:nvPicPr>
        <p:blipFill>
          <a:blip r:embed="rId3"/>
          <a:srcRect l="15934" r="15934"/>
          <a:stretch/>
        </p:blipFill>
        <p:spPr>
          <a:xfrm>
            <a:off x="5670128" y="5624401"/>
            <a:ext cx="56943" cy="55217"/>
          </a:xfrm>
        </p:spPr>
      </p:pic>
      <p:sp>
        <p:nvSpPr>
          <p:cNvPr id="3" name="Rectangle 2"/>
          <p:cNvSpPr/>
          <p:nvPr/>
        </p:nvSpPr>
        <p:spPr>
          <a:xfrm>
            <a:off x="-7766" y="-64738"/>
            <a:ext cx="12197019" cy="701191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00498" y="3429106"/>
            <a:ext cx="7391307" cy="830161"/>
          </a:xfrm>
        </p:spPr>
        <p:txBody>
          <a:bodyPr vert="horz" lIns="91440" tIns="45720" rIns="91440" bIns="45720" rtlCol="0" anchor="b">
            <a:noAutofit/>
          </a:bodyPr>
          <a:lstStyle/>
          <a:p>
            <a:br>
              <a:rPr lang="en-US" sz="4900" dirty="0">
                <a:latin typeface="Gotham Medium"/>
                <a:cs typeface="Arial"/>
              </a:rPr>
            </a:br>
            <a:r>
              <a:rPr lang="en-US" sz="4900" dirty="0">
                <a:latin typeface="Gotham Medium"/>
                <a:cs typeface="Arial"/>
              </a:rPr>
              <a:t>Prevention Strategies</a:t>
            </a:r>
            <a:endParaRPr lang="en-US" sz="4900" dirty="0">
              <a:latin typeface="Gotham Medium"/>
            </a:endParaRPr>
          </a:p>
        </p:txBody>
      </p:sp>
    </p:spTree>
    <p:extLst>
      <p:ext uri="{BB962C8B-B14F-4D97-AF65-F5344CB8AC3E}">
        <p14:creationId xmlns:p14="http://schemas.microsoft.com/office/powerpoint/2010/main" val="203253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5A3F-78C0-4681-6E82-7AAC28001DE1}"/>
              </a:ext>
            </a:extLst>
          </p:cNvPr>
          <p:cNvSpPr>
            <a:spLocks noGrp="1"/>
          </p:cNvSpPr>
          <p:nvPr>
            <p:ph type="title"/>
          </p:nvPr>
        </p:nvSpPr>
        <p:spPr/>
        <p:txBody>
          <a:bodyPr/>
          <a:lstStyle/>
          <a:p>
            <a:r>
              <a:rPr lang="en-US" dirty="0">
                <a:latin typeface="Arial"/>
                <a:cs typeface="Arial"/>
              </a:rPr>
              <a:t>Strategies</a:t>
            </a:r>
            <a:endParaRPr lang="en-US" dirty="0"/>
          </a:p>
        </p:txBody>
      </p:sp>
      <p:sp>
        <p:nvSpPr>
          <p:cNvPr id="3" name="Content Placeholder 2">
            <a:extLst>
              <a:ext uri="{FF2B5EF4-FFF2-40B4-BE49-F238E27FC236}">
                <a16:creationId xmlns:a16="http://schemas.microsoft.com/office/drawing/2014/main" id="{8F3CABAE-CDD4-B0B6-A1EF-1CD3D8B9B234}"/>
              </a:ext>
            </a:extLst>
          </p:cNvPr>
          <p:cNvSpPr>
            <a:spLocks noGrp="1"/>
          </p:cNvSpPr>
          <p:nvPr>
            <p:ph idx="1"/>
          </p:nvPr>
        </p:nvSpPr>
        <p:spPr>
          <a:xfrm>
            <a:off x="838200" y="1452619"/>
            <a:ext cx="10515600" cy="4724344"/>
          </a:xfrm>
        </p:spPr>
        <p:txBody>
          <a:bodyPr vert="horz" lIns="91440" tIns="45720" rIns="91440" bIns="45720" rtlCol="0" anchor="t">
            <a:normAutofit/>
          </a:bodyPr>
          <a:lstStyle/>
          <a:p>
            <a:pPr marL="227965" indent="-227965"/>
            <a:endParaRPr lang="en-US" sz="2200" dirty="0">
              <a:latin typeface="Arial"/>
              <a:cs typeface="Arial"/>
            </a:endParaRPr>
          </a:p>
          <a:p>
            <a:pPr marL="0" indent="0">
              <a:buNone/>
            </a:pPr>
            <a:endParaRPr lang="en-US">
              <a:cs typeface="Arial"/>
            </a:endParaRPr>
          </a:p>
          <a:p>
            <a:pPr marL="685165" lvl="1" indent="-227965"/>
            <a:endParaRPr lang="en-US"/>
          </a:p>
          <a:p>
            <a:pPr marL="685165" lvl="1" indent="-227965"/>
            <a:endParaRPr lang="en-US"/>
          </a:p>
        </p:txBody>
      </p:sp>
      <p:sp>
        <p:nvSpPr>
          <p:cNvPr id="5" name="TextBox 4">
            <a:extLst>
              <a:ext uri="{FF2B5EF4-FFF2-40B4-BE49-F238E27FC236}">
                <a16:creationId xmlns:a16="http://schemas.microsoft.com/office/drawing/2014/main" id="{9D9D419C-57BB-7FF9-C6EC-2418E77380C5}"/>
              </a:ext>
            </a:extLst>
          </p:cNvPr>
          <p:cNvSpPr txBox="1"/>
          <p:nvPr/>
        </p:nvSpPr>
        <p:spPr>
          <a:xfrm>
            <a:off x="526745" y="1027644"/>
            <a:ext cx="1139357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a:p>
            <a:pPr marL="342900" indent="-342900">
              <a:buFont typeface="Arial"/>
              <a:buChar char="•"/>
            </a:pPr>
            <a:r>
              <a:rPr lang="en-US" sz="2400" dirty="0">
                <a:ea typeface="Calibri"/>
                <a:cs typeface="Calibri"/>
              </a:rPr>
              <a:t>Trust your instincts</a:t>
            </a:r>
          </a:p>
          <a:p>
            <a:pPr marL="800100" lvl="1" indent="-342900">
              <a:buFont typeface="Arial"/>
              <a:buChar char="•"/>
            </a:pPr>
            <a:r>
              <a:rPr lang="en-US" sz="2400" dirty="0">
                <a:ea typeface="Calibri"/>
                <a:cs typeface="Calibri"/>
              </a:rPr>
              <a:t>Sympathetic nervous system responses to perceived danger is an evolutionary adaptation to keep ourselves safe</a:t>
            </a:r>
          </a:p>
          <a:p>
            <a:pPr marL="342900" indent="-342900">
              <a:buFont typeface="Arial"/>
              <a:buChar char="•"/>
            </a:pPr>
            <a:r>
              <a:rPr lang="en-US" sz="2400" dirty="0">
                <a:ea typeface="Calibri"/>
                <a:cs typeface="Calibri"/>
              </a:rPr>
              <a:t>Technology: </a:t>
            </a:r>
          </a:p>
          <a:p>
            <a:pPr marL="800100" lvl="1" indent="-342900">
              <a:buFont typeface="Arial"/>
              <a:buChar char="•"/>
            </a:pPr>
            <a:r>
              <a:rPr lang="en-US" sz="2400" dirty="0">
                <a:ea typeface="Calibri"/>
                <a:cs typeface="Calibri"/>
              </a:rPr>
              <a:t>Consider updating or changing passwords to protect access to personal information</a:t>
            </a:r>
          </a:p>
          <a:p>
            <a:pPr marL="800100" lvl="1" indent="-342900">
              <a:buFont typeface="Arial"/>
              <a:buChar char="•"/>
            </a:pPr>
            <a:r>
              <a:rPr lang="en-US" sz="2400" dirty="0">
                <a:ea typeface="Calibri"/>
                <a:cs typeface="Calibri"/>
              </a:rPr>
              <a:t>Limit who you share your location with </a:t>
            </a:r>
          </a:p>
          <a:p>
            <a:pPr marL="800100" lvl="1" indent="-342900">
              <a:buFont typeface="Arial"/>
              <a:buChar char="•"/>
            </a:pPr>
            <a:r>
              <a:rPr lang="en-US" sz="2400" dirty="0">
                <a:ea typeface="Calibri"/>
                <a:cs typeface="Calibri"/>
              </a:rPr>
              <a:t>Avoid sharing passwords or having only 1 password across platforms</a:t>
            </a:r>
          </a:p>
          <a:p>
            <a:pPr marL="342900" indent="-342900">
              <a:buFont typeface="Arial"/>
              <a:buChar char="•"/>
            </a:pPr>
            <a:r>
              <a:rPr lang="en-US" sz="2400" dirty="0">
                <a:ea typeface="Calibri"/>
                <a:cs typeface="Calibri"/>
              </a:rPr>
              <a:t>Consider varying your routine</a:t>
            </a:r>
          </a:p>
          <a:p>
            <a:pPr marL="800100" lvl="1" indent="-342900">
              <a:buFont typeface="Arial"/>
              <a:buChar char="•"/>
            </a:pPr>
            <a:r>
              <a:rPr lang="en-US" sz="2400" dirty="0">
                <a:ea typeface="Calibri"/>
                <a:cs typeface="Calibri"/>
              </a:rPr>
              <a:t>Can limit predictability of your whereabouts </a:t>
            </a:r>
          </a:p>
          <a:p>
            <a:pPr marL="342900" indent="-342900">
              <a:buFont typeface="Arial"/>
              <a:buChar char="•"/>
            </a:pPr>
            <a:r>
              <a:rPr lang="en-US" sz="2400" dirty="0">
                <a:ea typeface="Calibri"/>
                <a:cs typeface="Calibri"/>
              </a:rPr>
              <a:t>If comfortable, disclose to a trusted individual of your concerns</a:t>
            </a:r>
          </a:p>
          <a:p>
            <a:pPr marL="800100" lvl="1" indent="-342900">
              <a:buFont typeface="Arial"/>
              <a:buChar char="•"/>
            </a:pPr>
            <a:r>
              <a:rPr lang="en-US" sz="2400" dirty="0">
                <a:ea typeface="Calibri"/>
                <a:cs typeface="Calibri"/>
              </a:rPr>
              <a:t>Consider seeking out resources that can assist in safety planning, danger assessment, or other touchpoints to connect with community resources</a:t>
            </a:r>
          </a:p>
          <a:p>
            <a:pPr marL="342900" indent="-342900">
              <a:buFont typeface="Arial"/>
              <a:buChar char="•"/>
            </a:pPr>
            <a:endParaRPr lang="en-US" sz="2400" dirty="0">
              <a:ea typeface="Calibri"/>
              <a:cs typeface="Calibri"/>
            </a:endParaRPr>
          </a:p>
        </p:txBody>
      </p:sp>
    </p:spTree>
    <p:extLst>
      <p:ext uri="{BB962C8B-B14F-4D97-AF65-F5344CB8AC3E}">
        <p14:creationId xmlns:p14="http://schemas.microsoft.com/office/powerpoint/2010/main" val="46278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96ADC5C-EDEE-118F-811F-ECB5984AE933}"/>
              </a:ext>
              <a:ext uri="{C183D7F6-B498-43B3-948B-1728B52AA6E4}">
                <adec:decorative xmlns:adec="http://schemas.microsoft.com/office/drawing/2017/decorative" val="1"/>
              </a:ext>
            </a:extLst>
          </p:cNvPr>
          <p:cNvPicPr>
            <a:picLocks noGrp="1" noChangeAspect="1"/>
          </p:cNvPicPr>
          <p:nvPr>
            <p:ph type="pic" idx="1"/>
          </p:nvPr>
        </p:nvPicPr>
        <p:blipFill>
          <a:blip r:embed="rId3"/>
          <a:srcRect l="15934" r="15934"/>
          <a:stretch/>
        </p:blipFill>
        <p:spPr>
          <a:xfrm>
            <a:off x="5670128" y="5624401"/>
            <a:ext cx="56943" cy="55217"/>
          </a:xfrm>
        </p:spPr>
      </p:pic>
      <p:sp>
        <p:nvSpPr>
          <p:cNvPr id="3" name="Rectangle 2"/>
          <p:cNvSpPr/>
          <p:nvPr/>
        </p:nvSpPr>
        <p:spPr>
          <a:xfrm>
            <a:off x="-7766" y="-64738"/>
            <a:ext cx="12197019" cy="701191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00498" y="3429106"/>
            <a:ext cx="7391307" cy="830161"/>
          </a:xfrm>
        </p:spPr>
        <p:txBody>
          <a:bodyPr vert="horz" lIns="91440" tIns="45720" rIns="91440" bIns="45720" rtlCol="0" anchor="b">
            <a:noAutofit/>
          </a:bodyPr>
          <a:lstStyle/>
          <a:p>
            <a:br>
              <a:rPr lang="en-US" sz="4900">
                <a:latin typeface="Gotham Medium"/>
                <a:cs typeface="Arial"/>
              </a:rPr>
            </a:br>
            <a:r>
              <a:rPr lang="en-US" sz="4900">
                <a:latin typeface="Gotham Medium"/>
                <a:cs typeface="Arial"/>
              </a:rPr>
              <a:t>Advocacy and Support</a:t>
            </a:r>
            <a:endParaRPr lang="en-US" sz="4900">
              <a:latin typeface="Gotham Medium"/>
            </a:endParaRPr>
          </a:p>
        </p:txBody>
      </p:sp>
    </p:spTree>
    <p:extLst>
      <p:ext uri="{BB962C8B-B14F-4D97-AF65-F5344CB8AC3E}">
        <p14:creationId xmlns:p14="http://schemas.microsoft.com/office/powerpoint/2010/main" val="116501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5A3F-78C0-4681-6E82-7AAC28001DE1}"/>
              </a:ext>
            </a:extLst>
          </p:cNvPr>
          <p:cNvSpPr>
            <a:spLocks noGrp="1"/>
          </p:cNvSpPr>
          <p:nvPr>
            <p:ph type="title"/>
          </p:nvPr>
        </p:nvSpPr>
        <p:spPr/>
        <p:txBody>
          <a:bodyPr/>
          <a:lstStyle/>
          <a:p>
            <a:r>
              <a:rPr lang="en-US" dirty="0">
                <a:latin typeface="Arial"/>
                <a:cs typeface="Arial"/>
              </a:rPr>
              <a:t>Impact of Stalking</a:t>
            </a:r>
            <a:endParaRPr lang="en-US" dirty="0"/>
          </a:p>
        </p:txBody>
      </p:sp>
      <p:sp>
        <p:nvSpPr>
          <p:cNvPr id="3" name="Content Placeholder 2">
            <a:extLst>
              <a:ext uri="{FF2B5EF4-FFF2-40B4-BE49-F238E27FC236}">
                <a16:creationId xmlns:a16="http://schemas.microsoft.com/office/drawing/2014/main" id="{8F3CABAE-CDD4-B0B6-A1EF-1CD3D8B9B234}"/>
              </a:ext>
            </a:extLst>
          </p:cNvPr>
          <p:cNvSpPr>
            <a:spLocks noGrp="1"/>
          </p:cNvSpPr>
          <p:nvPr>
            <p:ph idx="1"/>
          </p:nvPr>
        </p:nvSpPr>
        <p:spPr>
          <a:xfrm>
            <a:off x="838200" y="1452619"/>
            <a:ext cx="10515600" cy="4724344"/>
          </a:xfrm>
        </p:spPr>
        <p:txBody>
          <a:bodyPr vert="horz" lIns="91440" tIns="45720" rIns="91440" bIns="45720" rtlCol="0" anchor="t">
            <a:normAutofit/>
          </a:bodyPr>
          <a:lstStyle/>
          <a:p>
            <a:pPr marL="227965" indent="-227965"/>
            <a:endParaRPr lang="en-US" sz="2200" dirty="0">
              <a:latin typeface="Arial"/>
              <a:cs typeface="Arial"/>
            </a:endParaRPr>
          </a:p>
          <a:p>
            <a:pPr marL="0" indent="0">
              <a:buNone/>
            </a:pPr>
            <a:endParaRPr lang="en-US">
              <a:cs typeface="Arial"/>
            </a:endParaRPr>
          </a:p>
          <a:p>
            <a:pPr marL="685165" lvl="1" indent="-227965"/>
            <a:endParaRPr lang="en-US"/>
          </a:p>
          <a:p>
            <a:pPr marL="685165" lvl="1" indent="-227965"/>
            <a:endParaRPr lang="en-US"/>
          </a:p>
        </p:txBody>
      </p:sp>
      <p:sp>
        <p:nvSpPr>
          <p:cNvPr id="5" name="TextBox 4">
            <a:extLst>
              <a:ext uri="{FF2B5EF4-FFF2-40B4-BE49-F238E27FC236}">
                <a16:creationId xmlns:a16="http://schemas.microsoft.com/office/drawing/2014/main" id="{9D9D419C-57BB-7FF9-C6EC-2418E77380C5}"/>
              </a:ext>
            </a:extLst>
          </p:cNvPr>
          <p:cNvSpPr txBox="1"/>
          <p:nvPr/>
        </p:nvSpPr>
        <p:spPr>
          <a:xfrm>
            <a:off x="725528" y="1228927"/>
            <a:ext cx="1139357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a:p>
            <a:pPr marL="342900" indent="-342900">
              <a:buFont typeface="Arial"/>
              <a:buChar char="•"/>
            </a:pPr>
            <a:r>
              <a:rPr lang="en-US" sz="2400" dirty="0">
                <a:ea typeface="Calibri"/>
                <a:cs typeface="Calibri"/>
              </a:rPr>
              <a:t>Emotional/Psychological</a:t>
            </a:r>
          </a:p>
          <a:p>
            <a:pPr marL="800100" lvl="1" indent="-342900">
              <a:buFont typeface="Arial"/>
              <a:buChar char="•"/>
            </a:pPr>
            <a:r>
              <a:rPr lang="en-US" sz="2400" dirty="0">
                <a:ea typeface="Calibri"/>
                <a:cs typeface="Calibri"/>
              </a:rPr>
              <a:t>Higher levels of anxiety/fear/depression</a:t>
            </a:r>
          </a:p>
          <a:p>
            <a:pPr marL="800100" lvl="1" indent="-342900">
              <a:buFont typeface="Arial"/>
              <a:buChar char="•"/>
            </a:pPr>
            <a:r>
              <a:rPr lang="en-US" sz="2400" dirty="0">
                <a:ea typeface="Calibri"/>
                <a:cs typeface="Calibri"/>
              </a:rPr>
              <a:t>Increased sympathetic and fear circuit responses, even in 'normal' situations</a:t>
            </a:r>
          </a:p>
          <a:p>
            <a:pPr marL="800100" lvl="1" indent="-342900">
              <a:buFont typeface="Arial"/>
              <a:buChar char="•"/>
            </a:pPr>
            <a:r>
              <a:rPr lang="en-US" sz="2400" dirty="0">
                <a:ea typeface="Calibri"/>
                <a:cs typeface="Calibri"/>
              </a:rPr>
              <a:t>Decreased sense of trust </a:t>
            </a:r>
          </a:p>
          <a:p>
            <a:pPr marL="342900" indent="-342900">
              <a:buFont typeface="Arial"/>
              <a:buChar char="•"/>
            </a:pPr>
            <a:r>
              <a:rPr lang="en-US" sz="2400" dirty="0">
                <a:ea typeface="Calibri"/>
                <a:cs typeface="Calibri"/>
              </a:rPr>
              <a:t>Environmental/Cultural</a:t>
            </a:r>
          </a:p>
          <a:p>
            <a:pPr marL="800100" lvl="1" indent="-342900">
              <a:buFont typeface="Arial"/>
              <a:buChar char="•"/>
            </a:pPr>
            <a:r>
              <a:rPr lang="en-US" sz="2400" dirty="0">
                <a:ea typeface="Calibri"/>
                <a:cs typeface="Calibri"/>
              </a:rPr>
              <a:t>Survivors: </a:t>
            </a:r>
          </a:p>
          <a:p>
            <a:pPr marL="1257300" lvl="2" indent="-342900">
              <a:buFont typeface="Arial"/>
              <a:buChar char="•"/>
            </a:pPr>
            <a:r>
              <a:rPr lang="en-US" sz="2400" dirty="0">
                <a:ea typeface="Calibri"/>
                <a:cs typeface="Calibri"/>
              </a:rPr>
              <a:t>Fear-avoidant behaviors: isolation, changing residence/jobs</a:t>
            </a:r>
          </a:p>
          <a:p>
            <a:pPr marL="1257300" lvl="2" indent="-342900">
              <a:buFont typeface="Arial"/>
              <a:buChar char="•"/>
            </a:pPr>
            <a:r>
              <a:rPr lang="en-US" sz="2400" dirty="0">
                <a:ea typeface="Calibri"/>
                <a:cs typeface="Calibri"/>
              </a:rPr>
              <a:t>Limitations on personal accessibility</a:t>
            </a:r>
          </a:p>
          <a:p>
            <a:pPr marL="800100" lvl="1" indent="-342900">
              <a:buFont typeface="Arial"/>
              <a:buChar char="•"/>
            </a:pPr>
            <a:r>
              <a:rPr lang="en-US" sz="2400" dirty="0">
                <a:ea typeface="Calibri"/>
                <a:cs typeface="Calibri"/>
              </a:rPr>
              <a:t>Community:</a:t>
            </a:r>
          </a:p>
          <a:p>
            <a:pPr marL="1257300" lvl="2" indent="-342900">
              <a:buFont typeface="Arial"/>
              <a:buChar char="•"/>
            </a:pPr>
            <a:r>
              <a:rPr lang="en-US" sz="2400" dirty="0">
                <a:ea typeface="Calibri"/>
                <a:cs typeface="Calibri"/>
              </a:rPr>
              <a:t>Reputation or perception of safety in certain locations/areas</a:t>
            </a:r>
          </a:p>
          <a:p>
            <a:pPr marL="1257300" lvl="2" indent="-342900">
              <a:buFont typeface="Arial"/>
              <a:buChar char="•"/>
            </a:pPr>
            <a:r>
              <a:rPr lang="en-US" sz="2400" dirty="0">
                <a:ea typeface="Calibri"/>
                <a:cs typeface="Calibri"/>
              </a:rPr>
              <a:t>Fear-avoidant behaviors </a:t>
            </a:r>
          </a:p>
          <a:p>
            <a:pPr marL="1257300" lvl="2" indent="-342900">
              <a:buFont typeface="Arial"/>
              <a:buChar char="•"/>
            </a:pPr>
            <a:r>
              <a:rPr lang="en-US" sz="2400" dirty="0">
                <a:ea typeface="Calibri"/>
                <a:cs typeface="Calibri"/>
              </a:rPr>
              <a:t>Potential for decrease in ability to participate in community-building</a:t>
            </a:r>
          </a:p>
          <a:p>
            <a:pPr marL="800100" lvl="1" indent="-342900">
              <a:buFont typeface="Arial"/>
              <a:buChar char="•"/>
            </a:pPr>
            <a:endParaRPr lang="en-US" sz="2400" dirty="0">
              <a:ea typeface="Calibri"/>
              <a:cs typeface="Calibri"/>
            </a:endParaRPr>
          </a:p>
          <a:p>
            <a:pPr marL="342900" indent="-342900">
              <a:buFont typeface="Arial"/>
              <a:buChar char="•"/>
            </a:pPr>
            <a:endParaRPr lang="en-US" sz="2400" dirty="0">
              <a:ea typeface="Calibri"/>
              <a:cs typeface="Calibri"/>
            </a:endParaRPr>
          </a:p>
        </p:txBody>
      </p:sp>
    </p:spTree>
    <p:extLst>
      <p:ext uri="{BB962C8B-B14F-4D97-AF65-F5344CB8AC3E}">
        <p14:creationId xmlns:p14="http://schemas.microsoft.com/office/powerpoint/2010/main" val="385612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06A9-A13D-EF85-F074-0284E6BE7661}"/>
              </a:ext>
            </a:extLst>
          </p:cNvPr>
          <p:cNvSpPr>
            <a:spLocks noGrp="1"/>
          </p:cNvSpPr>
          <p:nvPr>
            <p:ph type="title"/>
          </p:nvPr>
        </p:nvSpPr>
        <p:spPr/>
        <p:txBody>
          <a:bodyPr/>
          <a:lstStyle/>
          <a:p>
            <a:r>
              <a:rPr lang="en-US">
                <a:latin typeface="Roboto"/>
                <a:ea typeface="Roboto"/>
                <a:cs typeface="Arial"/>
              </a:rPr>
              <a:t>5 Step Model for Supporting Survivors</a:t>
            </a:r>
            <a:endParaRPr lang="en-US"/>
          </a:p>
        </p:txBody>
      </p:sp>
      <p:sp>
        <p:nvSpPr>
          <p:cNvPr id="23" name="TextBox 22">
            <a:extLst>
              <a:ext uri="{FF2B5EF4-FFF2-40B4-BE49-F238E27FC236}">
                <a16:creationId xmlns:a16="http://schemas.microsoft.com/office/drawing/2014/main" id="{82EA6516-10C7-1D24-FDD2-2B0ACEF57FF7}"/>
              </a:ext>
            </a:extLst>
          </p:cNvPr>
          <p:cNvSpPr txBox="1"/>
          <p:nvPr/>
        </p:nvSpPr>
        <p:spPr>
          <a:xfrm>
            <a:off x="1426763" y="3724148"/>
            <a:ext cx="12153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Roboto"/>
                <a:cs typeface="Roboto"/>
              </a:rPr>
              <a:t>Listen</a:t>
            </a:r>
          </a:p>
        </p:txBody>
      </p:sp>
      <p:sp>
        <p:nvSpPr>
          <p:cNvPr id="24" name="TextBox 23">
            <a:extLst>
              <a:ext uri="{FF2B5EF4-FFF2-40B4-BE49-F238E27FC236}">
                <a16:creationId xmlns:a16="http://schemas.microsoft.com/office/drawing/2014/main" id="{CF0D3464-3A0C-7C3D-E9A2-F153CF0D49CA}"/>
              </a:ext>
            </a:extLst>
          </p:cNvPr>
          <p:cNvSpPr txBox="1"/>
          <p:nvPr/>
        </p:nvSpPr>
        <p:spPr>
          <a:xfrm>
            <a:off x="3430791" y="3724796"/>
            <a:ext cx="14104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Validate</a:t>
            </a:r>
            <a:endParaRPr lang="en-US" sz="2400">
              <a:ea typeface="Roboto"/>
              <a:cs typeface="Roboto"/>
            </a:endParaRPr>
          </a:p>
        </p:txBody>
      </p:sp>
      <p:sp>
        <p:nvSpPr>
          <p:cNvPr id="25" name="TextBox 24">
            <a:extLst>
              <a:ext uri="{FF2B5EF4-FFF2-40B4-BE49-F238E27FC236}">
                <a16:creationId xmlns:a16="http://schemas.microsoft.com/office/drawing/2014/main" id="{730786F8-2087-0A66-B1DE-C92C6FB4ABFE}"/>
              </a:ext>
            </a:extLst>
          </p:cNvPr>
          <p:cNvSpPr txBox="1"/>
          <p:nvPr/>
        </p:nvSpPr>
        <p:spPr>
          <a:xfrm>
            <a:off x="5553874" y="3722561"/>
            <a:ext cx="20007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Safety</a:t>
            </a:r>
            <a:endParaRPr lang="en-US" sz="2400">
              <a:ea typeface="Roboto"/>
              <a:cs typeface="Roboto"/>
            </a:endParaRPr>
          </a:p>
        </p:txBody>
      </p:sp>
      <p:sp>
        <p:nvSpPr>
          <p:cNvPr id="26" name="TextBox 25">
            <a:extLst>
              <a:ext uri="{FF2B5EF4-FFF2-40B4-BE49-F238E27FC236}">
                <a16:creationId xmlns:a16="http://schemas.microsoft.com/office/drawing/2014/main" id="{0D24C79E-9A60-C60C-15B5-FEB7EB21B74A}"/>
              </a:ext>
            </a:extLst>
          </p:cNvPr>
          <p:cNvSpPr txBox="1"/>
          <p:nvPr/>
        </p:nvSpPr>
        <p:spPr>
          <a:xfrm>
            <a:off x="6997425" y="3726771"/>
            <a:ext cx="25239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Roboto"/>
                <a:cs typeface="Roboto"/>
              </a:rPr>
              <a:t>Resources/Refer</a:t>
            </a:r>
            <a:endParaRPr lang="en-US" sz="2000">
              <a:ea typeface="Roboto"/>
              <a:cs typeface="Roboto"/>
            </a:endParaRPr>
          </a:p>
        </p:txBody>
      </p:sp>
      <p:sp>
        <p:nvSpPr>
          <p:cNvPr id="27" name="TextBox 26">
            <a:extLst>
              <a:ext uri="{FF2B5EF4-FFF2-40B4-BE49-F238E27FC236}">
                <a16:creationId xmlns:a16="http://schemas.microsoft.com/office/drawing/2014/main" id="{5DAAC192-3D90-8B03-DE2B-3ADEE723A4AC}"/>
              </a:ext>
            </a:extLst>
          </p:cNvPr>
          <p:cNvSpPr txBox="1"/>
          <p:nvPr/>
        </p:nvSpPr>
        <p:spPr>
          <a:xfrm>
            <a:off x="9525429" y="3725525"/>
            <a:ext cx="15569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Roboto"/>
                <a:cs typeface="Roboto"/>
              </a:rPr>
              <a:t>Empower</a:t>
            </a:r>
            <a:endParaRPr lang="en-US"/>
          </a:p>
        </p:txBody>
      </p:sp>
      <p:pic>
        <p:nvPicPr>
          <p:cNvPr id="3" name="Graphic 2" descr="Ear outline">
            <a:extLst>
              <a:ext uri="{FF2B5EF4-FFF2-40B4-BE49-F238E27FC236}">
                <a16:creationId xmlns:a16="http://schemas.microsoft.com/office/drawing/2014/main" id="{16FD526A-FB18-669F-369F-D0B21983C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8632" y="2220458"/>
            <a:ext cx="1383323" cy="1362008"/>
          </a:xfrm>
          <a:prstGeom prst="rect">
            <a:avLst/>
          </a:prstGeom>
        </p:spPr>
      </p:pic>
      <p:pic>
        <p:nvPicPr>
          <p:cNvPr id="4" name="Graphic 3" descr="Cycle with people outline">
            <a:extLst>
              <a:ext uri="{FF2B5EF4-FFF2-40B4-BE49-F238E27FC236}">
                <a16:creationId xmlns:a16="http://schemas.microsoft.com/office/drawing/2014/main" id="{F996D35D-22C9-03B4-A6D2-A30BA27EF1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5291" y="2156513"/>
            <a:ext cx="1553840" cy="1484567"/>
          </a:xfrm>
          <a:prstGeom prst="rect">
            <a:avLst/>
          </a:prstGeom>
        </p:spPr>
      </p:pic>
      <p:pic>
        <p:nvPicPr>
          <p:cNvPr id="5" name="Graphic 4" descr="Chat bubble outline">
            <a:extLst>
              <a:ext uri="{FF2B5EF4-FFF2-40B4-BE49-F238E27FC236}">
                <a16:creationId xmlns:a16="http://schemas.microsoft.com/office/drawing/2014/main" id="{DCA7328C-19B7-4868-23E0-F0970CB637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8129" y="2284401"/>
            <a:ext cx="1298063" cy="1292734"/>
          </a:xfrm>
          <a:prstGeom prst="rect">
            <a:avLst/>
          </a:prstGeom>
        </p:spPr>
      </p:pic>
      <p:pic>
        <p:nvPicPr>
          <p:cNvPr id="6" name="Graphic 5" descr="Life jacket outline">
            <a:extLst>
              <a:ext uri="{FF2B5EF4-FFF2-40B4-BE49-F238E27FC236}">
                <a16:creationId xmlns:a16="http://schemas.microsoft.com/office/drawing/2014/main" id="{DD7A6331-49E3-6EB9-22E5-F5B20CCA0B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0325" y="2220458"/>
            <a:ext cx="1346023" cy="1356679"/>
          </a:xfrm>
          <a:prstGeom prst="rect">
            <a:avLst/>
          </a:prstGeom>
        </p:spPr>
      </p:pic>
      <p:pic>
        <p:nvPicPr>
          <p:cNvPr id="7" name="Graphic 6" descr="Sparkler outline">
            <a:extLst>
              <a:ext uri="{FF2B5EF4-FFF2-40B4-BE49-F238E27FC236}">
                <a16:creationId xmlns:a16="http://schemas.microsoft.com/office/drawing/2014/main" id="{416C7FDA-C9F1-E824-D621-1EFECA17AB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20563" y="2380317"/>
            <a:ext cx="1063602" cy="1036960"/>
          </a:xfrm>
          <a:prstGeom prst="rect">
            <a:avLst/>
          </a:prstGeom>
        </p:spPr>
      </p:pic>
    </p:spTree>
    <p:extLst>
      <p:ext uri="{BB962C8B-B14F-4D97-AF65-F5344CB8AC3E}">
        <p14:creationId xmlns:p14="http://schemas.microsoft.com/office/powerpoint/2010/main" val="291201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878D-B66A-C32C-8D60-F220F7769396}"/>
              </a:ext>
            </a:extLst>
          </p:cNvPr>
          <p:cNvSpPr>
            <a:spLocks noGrp="1"/>
          </p:cNvSpPr>
          <p:nvPr>
            <p:ph type="title"/>
          </p:nvPr>
        </p:nvSpPr>
        <p:spPr/>
        <p:txBody>
          <a:bodyPr/>
          <a:lstStyle/>
          <a:p>
            <a:r>
              <a:rPr lang="en-US">
                <a:latin typeface="Arial"/>
                <a:cs typeface="Arial"/>
              </a:rPr>
              <a:t>What makes students get support?</a:t>
            </a:r>
            <a:endParaRPr lang="en-US"/>
          </a:p>
        </p:txBody>
      </p:sp>
      <p:sp>
        <p:nvSpPr>
          <p:cNvPr id="3" name="Content Placeholder 2">
            <a:extLst>
              <a:ext uri="{FF2B5EF4-FFF2-40B4-BE49-F238E27FC236}">
                <a16:creationId xmlns:a16="http://schemas.microsoft.com/office/drawing/2014/main" id="{0B5DCC7D-F58C-7B57-D31D-803E56578E54}"/>
              </a:ext>
            </a:extLst>
          </p:cNvPr>
          <p:cNvSpPr>
            <a:spLocks noGrp="1"/>
          </p:cNvSpPr>
          <p:nvPr>
            <p:ph idx="1"/>
          </p:nvPr>
        </p:nvSpPr>
        <p:spPr/>
        <p:txBody>
          <a:bodyPr vert="horz" lIns="91440" tIns="45720" rIns="91440" bIns="45720" rtlCol="0" anchor="t">
            <a:normAutofit/>
          </a:bodyPr>
          <a:lstStyle/>
          <a:p>
            <a:pPr marL="227965" indent="-227965"/>
            <a:r>
              <a:rPr lang="en-US">
                <a:latin typeface="Arial"/>
                <a:cs typeface="Arial"/>
              </a:rPr>
              <a:t>Positive encounter with first disclosure</a:t>
            </a:r>
          </a:p>
          <a:p>
            <a:pPr marL="227965" indent="-227965"/>
            <a:r>
              <a:rPr lang="en-US">
                <a:latin typeface="Arial"/>
                <a:cs typeface="Arial"/>
              </a:rPr>
              <a:t>Know campus policies</a:t>
            </a:r>
            <a:endParaRPr lang="en-US"/>
          </a:p>
          <a:p>
            <a:pPr marL="227965" indent="-227965"/>
            <a:r>
              <a:rPr lang="en-US">
                <a:latin typeface="Arial"/>
                <a:cs typeface="Arial"/>
              </a:rPr>
              <a:t>Know reporting options</a:t>
            </a:r>
          </a:p>
          <a:p>
            <a:pPr marL="227965" indent="-227965"/>
            <a:r>
              <a:rPr lang="en-US">
                <a:latin typeface="Arial"/>
                <a:cs typeface="Arial"/>
              </a:rPr>
              <a:t>Have confidential resources readily available</a:t>
            </a:r>
            <a:endParaRPr lang="en-US"/>
          </a:p>
        </p:txBody>
      </p:sp>
    </p:spTree>
    <p:extLst>
      <p:ext uri="{BB962C8B-B14F-4D97-AF65-F5344CB8AC3E}">
        <p14:creationId xmlns:p14="http://schemas.microsoft.com/office/powerpoint/2010/main" val="4169832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9" y="6151262"/>
            <a:ext cx="12192000" cy="737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Calibri"/>
              <a:cs typeface="Calibri"/>
            </a:endParaRPr>
          </a:p>
        </p:txBody>
      </p:sp>
      <p:sp>
        <p:nvSpPr>
          <p:cNvPr id="2" name="Title 1"/>
          <p:cNvSpPr>
            <a:spLocks noGrp="1"/>
          </p:cNvSpPr>
          <p:nvPr>
            <p:ph type="title"/>
          </p:nvPr>
        </p:nvSpPr>
        <p:spPr/>
        <p:txBody>
          <a:bodyPr/>
          <a:lstStyle/>
          <a:p>
            <a:r>
              <a:rPr lang="en-US" dirty="0">
                <a:latin typeface="Arial"/>
                <a:cs typeface="Arial"/>
              </a:rPr>
              <a:t>Resources and Referrals</a:t>
            </a:r>
          </a:p>
        </p:txBody>
      </p:sp>
      <p:sp>
        <p:nvSpPr>
          <p:cNvPr id="3" name="Text Placeholder 2"/>
          <p:cNvSpPr>
            <a:spLocks noGrp="1"/>
          </p:cNvSpPr>
          <p:nvPr>
            <p:ph type="body" idx="1"/>
          </p:nvPr>
        </p:nvSpPr>
        <p:spPr>
          <a:xfrm>
            <a:off x="839788" y="1900105"/>
            <a:ext cx="5157787" cy="478631"/>
          </a:xfrm>
        </p:spPr>
        <p:txBody>
          <a:bodyPr/>
          <a:lstStyle/>
          <a:p>
            <a:r>
              <a:rPr lang="en-US"/>
              <a:t>Reporting Resources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71444284"/>
              </p:ext>
            </p:extLst>
          </p:nvPr>
        </p:nvGraphicFramePr>
        <p:xfrm>
          <a:off x="814386" y="2385879"/>
          <a:ext cx="5157787" cy="3688080"/>
        </p:xfrm>
        <a:graphic>
          <a:graphicData uri="http://schemas.openxmlformats.org/drawingml/2006/table">
            <a:tbl>
              <a:tblPr firstRow="1" bandRow="1">
                <a:tableStyleId>{E8B1032C-EA38-4F05-BA0D-38AFFFC7BED3}</a:tableStyleId>
              </a:tblPr>
              <a:tblGrid>
                <a:gridCol w="5157787">
                  <a:extLst>
                    <a:ext uri="{9D8B030D-6E8A-4147-A177-3AD203B41FA5}">
                      <a16:colId xmlns:a16="http://schemas.microsoft.com/office/drawing/2014/main" val="141416940"/>
                    </a:ext>
                  </a:extLst>
                </a:gridCol>
              </a:tblGrid>
              <a:tr h="283945">
                <a:tc>
                  <a:txBody>
                    <a:bodyPr/>
                    <a:lstStyle/>
                    <a:p>
                      <a:r>
                        <a:rPr lang="en-US" b="0"/>
                        <a:t>Mines Police 303-273-3333</a:t>
                      </a:r>
                      <a:r>
                        <a:rPr lang="en-US" b="0" baseline="0"/>
                        <a:t> (911)</a:t>
                      </a:r>
                      <a:endParaRPr lang="en-US" b="0"/>
                    </a:p>
                  </a:txBody>
                  <a:tcPr/>
                </a:tc>
                <a:extLst>
                  <a:ext uri="{0D108BD9-81ED-4DB2-BD59-A6C34878D82A}">
                    <a16:rowId xmlns:a16="http://schemas.microsoft.com/office/drawing/2014/main" val="195934156"/>
                  </a:ext>
                </a:extLst>
              </a:tr>
              <a:tr h="1315617">
                <a:tc>
                  <a:txBody>
                    <a:bodyPr/>
                    <a:lstStyle/>
                    <a:p>
                      <a:r>
                        <a:rPr lang="en-US" baseline="0"/>
                        <a:t>Office for Institutional Equity </a:t>
                      </a:r>
                      <a:endParaRPr lang="en-US"/>
                    </a:p>
                    <a:p>
                      <a:pPr lvl="0">
                        <a:buNone/>
                      </a:pPr>
                      <a:r>
                        <a:rPr lang="en-US" baseline="0"/>
                        <a:t>Title IX Coordinator, Carole Goddard – 303-273-3260</a:t>
                      </a:r>
                    </a:p>
                    <a:p>
                      <a:pPr lvl="0">
                        <a:buNone/>
                      </a:pPr>
                      <a:r>
                        <a:rPr lang="en-US" baseline="0"/>
                        <a:t>Deputy Director, Kristin Moulton</a:t>
                      </a:r>
                    </a:p>
                    <a:p>
                      <a:pPr marL="0" marR="0" lvl="0" indent="0" algn="l">
                        <a:lnSpc>
                          <a:spcPct val="100000"/>
                        </a:lnSpc>
                        <a:spcBef>
                          <a:spcPts val="0"/>
                        </a:spcBef>
                        <a:spcAft>
                          <a:spcPts val="0"/>
                        </a:spcAft>
                        <a:buNone/>
                      </a:pPr>
                      <a:r>
                        <a:rPr lang="en-US" sz="1800" b="0" i="0" u="none" strike="noStrike" baseline="0" noProof="0">
                          <a:solidFill>
                            <a:schemeClr val="tx1"/>
                          </a:solidFill>
                          <a:latin typeface="Calibri"/>
                          <a:hlinkClick r:id="rId3"/>
                        </a:rPr>
                        <a:t>https://www.mines.edu/institutional-equity-title-ix</a:t>
                      </a:r>
                      <a:r>
                        <a:rPr lang="en-US" sz="1800" b="0" i="0" u="none" strike="noStrike" baseline="0" noProof="0">
                          <a:solidFill>
                            <a:schemeClr val="tx1"/>
                          </a:solidFill>
                          <a:latin typeface="Calibri"/>
                        </a:rPr>
                        <a:t> </a:t>
                      </a:r>
                      <a:endParaRPr lang="en-US" sz="1800" b="0" i="0" u="none" strike="noStrike" baseline="0" noProof="0">
                        <a:latin typeface="Calibri"/>
                      </a:endParaRPr>
                    </a:p>
                    <a:p>
                      <a:pPr marL="0" marR="0" lvl="0" indent="0" algn="l">
                        <a:lnSpc>
                          <a:spcPct val="100000"/>
                        </a:lnSpc>
                        <a:spcBef>
                          <a:spcPts val="0"/>
                        </a:spcBef>
                        <a:spcAft>
                          <a:spcPts val="0"/>
                        </a:spcAft>
                        <a:buNone/>
                      </a:pPr>
                      <a:r>
                        <a:rPr lang="en-US" sz="1800" b="0" i="0" u="none" strike="noStrike" baseline="0" noProof="0">
                          <a:latin typeface="Calibri"/>
                          <a:hlinkClick r:id="rId4"/>
                        </a:rPr>
                        <a:t>OIE@mines.edu</a:t>
                      </a:r>
                      <a:r>
                        <a:rPr lang="en-US" sz="1800" b="0" i="0" u="none" strike="noStrike" baseline="0" noProof="0">
                          <a:latin typeface="Calibri"/>
                        </a:rPr>
                        <a:t> </a:t>
                      </a:r>
                      <a:endParaRPr lang="en-US"/>
                    </a:p>
                  </a:txBody>
                  <a:tcPr>
                    <a:solidFill>
                      <a:schemeClr val="bg1">
                        <a:lumMod val="75000"/>
                        <a:alpha val="20000"/>
                      </a:schemeClr>
                    </a:solidFill>
                  </a:tcPr>
                </a:tc>
                <a:extLst>
                  <a:ext uri="{0D108BD9-81ED-4DB2-BD59-A6C34878D82A}">
                    <a16:rowId xmlns:a16="http://schemas.microsoft.com/office/drawing/2014/main" val="925670113"/>
                  </a:ext>
                </a:extLst>
              </a:tr>
              <a:tr h="662541">
                <a:tc>
                  <a:txBody>
                    <a:bodyPr/>
                    <a:lstStyle/>
                    <a:p>
                      <a:r>
                        <a:rPr lang="en-US"/>
                        <a:t>Online Reporting</a:t>
                      </a:r>
                      <a:r>
                        <a:rPr lang="en-US" sz="1600"/>
                        <a:t> (*can be anonymous)</a:t>
                      </a:r>
                      <a:r>
                        <a:rPr lang="en-US" baseline="0"/>
                        <a:t> </a:t>
                      </a:r>
                      <a:r>
                        <a:rPr lang="en-US" sz="1600">
                          <a:hlinkClick r:id="rId5"/>
                        </a:rPr>
                        <a:t>https://cm.maxient.com/reportingform.php?COSchoolofMines&amp;layout_id=30</a:t>
                      </a:r>
                      <a:endParaRPr lang="en-US" sz="1600"/>
                    </a:p>
                  </a:txBody>
                  <a:tcPr/>
                </a:tc>
                <a:extLst>
                  <a:ext uri="{0D108BD9-81ED-4DB2-BD59-A6C34878D82A}">
                    <a16:rowId xmlns:a16="http://schemas.microsoft.com/office/drawing/2014/main" val="2312355272"/>
                  </a:ext>
                </a:extLst>
              </a:tr>
              <a:tr h="492173">
                <a:tc>
                  <a:txBody>
                    <a:bodyPr/>
                    <a:lstStyle/>
                    <a:p>
                      <a:r>
                        <a:rPr lang="en-US"/>
                        <a:t>Care at Mines – </a:t>
                      </a:r>
                      <a:r>
                        <a:rPr lang="en-US">
                          <a:hlinkClick r:id="rId6"/>
                        </a:rPr>
                        <a:t>https://www.mines.edu/student-life/care/care-report-form/</a:t>
                      </a:r>
                      <a:r>
                        <a:rPr lang="en-US"/>
                        <a:t> </a:t>
                      </a:r>
                    </a:p>
                  </a:txBody>
                  <a:tcPr>
                    <a:solidFill>
                      <a:schemeClr val="bg1">
                        <a:lumMod val="75000"/>
                        <a:alpha val="20000"/>
                      </a:schemeClr>
                    </a:solidFill>
                  </a:tcPr>
                </a:tc>
                <a:extLst>
                  <a:ext uri="{0D108BD9-81ED-4DB2-BD59-A6C34878D82A}">
                    <a16:rowId xmlns:a16="http://schemas.microsoft.com/office/drawing/2014/main" val="2708977983"/>
                  </a:ext>
                </a:extLst>
              </a:tr>
              <a:tr h="283945">
                <a:tc>
                  <a:txBody>
                    <a:bodyPr/>
                    <a:lstStyle/>
                    <a:p>
                      <a:r>
                        <a:rPr lang="en-US"/>
                        <a:t>Golden Police – 303-980-7300 (911) (*</a:t>
                      </a:r>
                      <a:r>
                        <a:rPr lang="en-US" err="1"/>
                        <a:t>JeffCom</a:t>
                      </a:r>
                      <a:r>
                        <a:rPr lang="en-US"/>
                        <a:t>)</a:t>
                      </a:r>
                    </a:p>
                  </a:txBody>
                  <a:tcPr/>
                </a:tc>
                <a:extLst>
                  <a:ext uri="{0D108BD9-81ED-4DB2-BD59-A6C34878D82A}">
                    <a16:rowId xmlns:a16="http://schemas.microsoft.com/office/drawing/2014/main" val="1531913334"/>
                  </a:ext>
                </a:extLst>
              </a:tr>
            </a:tbl>
          </a:graphicData>
        </a:graphic>
      </p:graphicFrame>
      <p:sp>
        <p:nvSpPr>
          <p:cNvPr id="5" name="Text Placeholder 4"/>
          <p:cNvSpPr>
            <a:spLocks noGrp="1"/>
          </p:cNvSpPr>
          <p:nvPr>
            <p:ph type="body" sz="quarter" idx="3"/>
          </p:nvPr>
        </p:nvSpPr>
        <p:spPr>
          <a:xfrm>
            <a:off x="6172200" y="1911002"/>
            <a:ext cx="5183188" cy="456835"/>
          </a:xfrm>
        </p:spPr>
        <p:txBody>
          <a:bodyPr/>
          <a:lstStyle/>
          <a:p>
            <a:r>
              <a:rPr lang="en-US"/>
              <a:t>Confidential Resources</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859806889"/>
              </p:ext>
            </p:extLst>
          </p:nvPr>
        </p:nvGraphicFramePr>
        <p:xfrm>
          <a:off x="6172200" y="2374507"/>
          <a:ext cx="5183188" cy="3937000"/>
        </p:xfrm>
        <a:graphic>
          <a:graphicData uri="http://schemas.openxmlformats.org/drawingml/2006/table">
            <a:tbl>
              <a:tblPr firstRow="1" bandRow="1">
                <a:tableStyleId>{16D9F66E-5EB9-4882-86FB-DCBF35E3C3E4}</a:tableStyleId>
              </a:tblPr>
              <a:tblGrid>
                <a:gridCol w="5183188">
                  <a:extLst>
                    <a:ext uri="{9D8B030D-6E8A-4147-A177-3AD203B41FA5}">
                      <a16:colId xmlns:a16="http://schemas.microsoft.com/office/drawing/2014/main" val="542139929"/>
                    </a:ext>
                  </a:extLst>
                </a:gridCol>
              </a:tblGrid>
              <a:tr h="370840">
                <a:tc>
                  <a:txBody>
                    <a:bodyPr/>
                    <a:lstStyle/>
                    <a:p>
                      <a:r>
                        <a:rPr lang="en-US" b="0"/>
                        <a:t>Title IX Confidential</a:t>
                      </a:r>
                      <a:r>
                        <a:rPr lang="en-US" b="0" baseline="0"/>
                        <a:t> Resources</a:t>
                      </a:r>
                    </a:p>
                    <a:p>
                      <a:pPr lvl="1"/>
                      <a:r>
                        <a:rPr lang="en-US" b="0" baseline="0"/>
                        <a:t>Sareen Lambright Dale – 303-273-3781</a:t>
                      </a:r>
                    </a:p>
                    <a:p>
                      <a:pPr lvl="1">
                        <a:buNone/>
                      </a:pPr>
                      <a:r>
                        <a:rPr lang="en-US" b="0" baseline="0"/>
                        <a:t>Sham </a:t>
                      </a:r>
                      <a:r>
                        <a:rPr lang="en-US" b="0" baseline="0" err="1"/>
                        <a:t>Tzegai</a:t>
                      </a:r>
                      <a:r>
                        <a:rPr lang="en-US" b="0" baseline="0"/>
                        <a:t> - 303-273-3236</a:t>
                      </a:r>
                    </a:p>
                    <a:p>
                      <a:pPr lvl="1">
                        <a:buNone/>
                      </a:pPr>
                      <a:r>
                        <a:rPr lang="en-US" b="0" baseline="0"/>
                        <a:t>Dr. Jennifer Davis - </a:t>
                      </a:r>
                      <a:r>
                        <a:rPr lang="en-US" sz="1800" b="0" i="0" u="none" strike="noStrike" baseline="0" noProof="0">
                          <a:solidFill>
                            <a:srgbClr val="333333"/>
                          </a:solidFill>
                          <a:latin typeface="Calibri"/>
                        </a:rPr>
                        <a:t>303-273-2711</a:t>
                      </a:r>
                      <a:endParaRPr lang="en-US" sz="1800" b="0" baseline="0"/>
                    </a:p>
                    <a:p>
                      <a:pPr lvl="1">
                        <a:buNone/>
                      </a:pPr>
                      <a:r>
                        <a:rPr lang="en-US" b="0" baseline="0">
                          <a:hlinkClick r:id="rId7"/>
                        </a:rPr>
                        <a:t>confidentialresource@mines.edu</a:t>
                      </a:r>
                      <a:r>
                        <a:rPr lang="en-US" b="0" baseline="0"/>
                        <a:t> </a:t>
                      </a:r>
                    </a:p>
                  </a:txBody>
                  <a:tcPr>
                    <a:noFill/>
                  </a:tcPr>
                </a:tc>
                <a:extLst>
                  <a:ext uri="{0D108BD9-81ED-4DB2-BD59-A6C34878D82A}">
                    <a16:rowId xmlns:a16="http://schemas.microsoft.com/office/drawing/2014/main" val="4023120463"/>
                  </a:ext>
                </a:extLst>
              </a:tr>
              <a:tr h="370840">
                <a:tc>
                  <a:txBody>
                    <a:bodyPr/>
                    <a:lstStyle/>
                    <a:p>
                      <a:r>
                        <a:rPr lang="en-US"/>
                        <a:t>Mines Counseling – 303-273-3377 </a:t>
                      </a:r>
                      <a:r>
                        <a:rPr lang="en-US">
                          <a:hlinkClick r:id="rId8"/>
                        </a:rPr>
                        <a:t>https://www.mines.edu/counseling-center/request-appointment/</a:t>
                      </a:r>
                      <a:r>
                        <a:rPr lang="en-US"/>
                        <a:t> </a:t>
                      </a:r>
                    </a:p>
                  </a:txBody>
                  <a:tcPr>
                    <a:solidFill>
                      <a:schemeClr val="bg1">
                        <a:lumMod val="65000"/>
                        <a:alpha val="26000"/>
                      </a:schemeClr>
                    </a:solidFill>
                  </a:tcPr>
                </a:tc>
                <a:extLst>
                  <a:ext uri="{0D108BD9-81ED-4DB2-BD59-A6C34878D82A}">
                    <a16:rowId xmlns:a16="http://schemas.microsoft.com/office/drawing/2014/main" val="2009032161"/>
                  </a:ext>
                </a:extLst>
              </a:tr>
              <a:tr h="370840">
                <a:tc>
                  <a:txBody>
                    <a:bodyPr/>
                    <a:lstStyle/>
                    <a:p>
                      <a:r>
                        <a:rPr lang="en-US"/>
                        <a:t>Mines</a:t>
                      </a:r>
                      <a:r>
                        <a:rPr lang="en-US" baseline="0"/>
                        <a:t> Student Health – 303-273-3381</a:t>
                      </a:r>
                      <a:endParaRPr lang="en-US"/>
                    </a:p>
                  </a:txBody>
                  <a:tcPr>
                    <a:noFill/>
                  </a:tcPr>
                </a:tc>
                <a:extLst>
                  <a:ext uri="{0D108BD9-81ED-4DB2-BD59-A6C34878D82A}">
                    <a16:rowId xmlns:a16="http://schemas.microsoft.com/office/drawing/2014/main" val="565948188"/>
                  </a:ext>
                </a:extLst>
              </a:tr>
              <a:tr h="370840">
                <a:tc>
                  <a:txBody>
                    <a:bodyPr/>
                    <a:lstStyle/>
                    <a:p>
                      <a:r>
                        <a:rPr lang="en-US"/>
                        <a:t>The Blue Bench – 303-329-9922</a:t>
                      </a:r>
                    </a:p>
                    <a:p>
                      <a:r>
                        <a:rPr lang="en-US"/>
                        <a:t>Porchlight – 720-853-8850</a:t>
                      </a:r>
                    </a:p>
                    <a:p>
                      <a:pPr lvl="0">
                        <a:buNone/>
                      </a:pPr>
                      <a:r>
                        <a:rPr lang="en-US"/>
                        <a:t>Victim</a:t>
                      </a:r>
                      <a:r>
                        <a:rPr lang="en-US" baseline="0"/>
                        <a:t> Outreach Incorporated</a:t>
                      </a:r>
                      <a:r>
                        <a:rPr lang="en-US"/>
                        <a:t> – </a:t>
                      </a:r>
                      <a:r>
                        <a:rPr lang="en-US" sz="1800" b="0" i="0" kern="1200">
                          <a:solidFill>
                            <a:schemeClr val="dk1"/>
                          </a:solidFill>
                          <a:effectLst/>
                          <a:latin typeface="+mn-lt"/>
                          <a:ea typeface="+mn-ea"/>
                          <a:cs typeface="+mn-cs"/>
                        </a:rPr>
                        <a:t>303-202-2196</a:t>
                      </a:r>
                      <a:endParaRPr lang="en-US"/>
                    </a:p>
                    <a:p>
                      <a:pPr lvl="0">
                        <a:buNone/>
                      </a:pPr>
                      <a:endParaRPr lang="en-US" sz="1800" b="0" i="0" kern="1200">
                        <a:solidFill>
                          <a:schemeClr val="dk1"/>
                        </a:solidFill>
                        <a:effectLst/>
                        <a:latin typeface="+mn-lt"/>
                        <a:ea typeface="+mn-ea"/>
                        <a:cs typeface="+mn-cs"/>
                      </a:endParaRPr>
                    </a:p>
                  </a:txBody>
                  <a:tcPr>
                    <a:solidFill>
                      <a:schemeClr val="bg1">
                        <a:lumMod val="65000"/>
                        <a:alpha val="26000"/>
                      </a:schemeClr>
                    </a:solidFill>
                  </a:tcPr>
                </a:tc>
                <a:extLst>
                  <a:ext uri="{0D108BD9-81ED-4DB2-BD59-A6C34878D82A}">
                    <a16:rowId xmlns:a16="http://schemas.microsoft.com/office/drawing/2014/main" val="3342954501"/>
                  </a:ext>
                </a:extLst>
              </a:tr>
            </a:tbl>
          </a:graphicData>
        </a:graphic>
      </p:graphicFrame>
    </p:spTree>
    <p:extLst>
      <p:ext uri="{BB962C8B-B14F-4D97-AF65-F5344CB8AC3E}">
        <p14:creationId xmlns:p14="http://schemas.microsoft.com/office/powerpoint/2010/main" val="385169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5A3F-78C0-4681-6E82-7AAC28001DE1}"/>
              </a:ext>
            </a:extLst>
          </p:cNvPr>
          <p:cNvSpPr>
            <a:spLocks noGrp="1"/>
          </p:cNvSpPr>
          <p:nvPr>
            <p:ph type="title"/>
          </p:nvPr>
        </p:nvSpPr>
        <p:spPr/>
        <p:txBody>
          <a:bodyPr/>
          <a:lstStyle/>
          <a:p>
            <a:r>
              <a:rPr lang="en-US" dirty="0">
                <a:latin typeface="Arial"/>
                <a:cs typeface="Arial"/>
              </a:rPr>
              <a:t>National Resources</a:t>
            </a:r>
            <a:endParaRPr lang="en-US" dirty="0"/>
          </a:p>
        </p:txBody>
      </p:sp>
      <p:sp>
        <p:nvSpPr>
          <p:cNvPr id="3" name="Content Placeholder 2">
            <a:extLst>
              <a:ext uri="{FF2B5EF4-FFF2-40B4-BE49-F238E27FC236}">
                <a16:creationId xmlns:a16="http://schemas.microsoft.com/office/drawing/2014/main" id="{8F3CABAE-CDD4-B0B6-A1EF-1CD3D8B9B234}"/>
              </a:ext>
            </a:extLst>
          </p:cNvPr>
          <p:cNvSpPr>
            <a:spLocks noGrp="1"/>
          </p:cNvSpPr>
          <p:nvPr>
            <p:ph idx="1"/>
          </p:nvPr>
        </p:nvSpPr>
        <p:spPr>
          <a:xfrm>
            <a:off x="838200" y="1452619"/>
            <a:ext cx="10515600" cy="4724344"/>
          </a:xfrm>
        </p:spPr>
        <p:txBody>
          <a:bodyPr vert="horz" lIns="91440" tIns="45720" rIns="91440" bIns="45720" rtlCol="0" anchor="t">
            <a:normAutofit/>
          </a:bodyPr>
          <a:lstStyle/>
          <a:p>
            <a:pPr marL="227965" indent="-227965"/>
            <a:endParaRPr lang="en-US" sz="2200" dirty="0">
              <a:latin typeface="Arial"/>
              <a:cs typeface="Arial"/>
            </a:endParaRPr>
          </a:p>
          <a:p>
            <a:pPr marL="0" indent="0">
              <a:buNone/>
            </a:pPr>
            <a:endParaRPr lang="en-US">
              <a:cs typeface="Arial"/>
            </a:endParaRPr>
          </a:p>
          <a:p>
            <a:pPr marL="685165" lvl="1" indent="-227965"/>
            <a:endParaRPr lang="en-US"/>
          </a:p>
          <a:p>
            <a:pPr marL="685165" lvl="1" indent="-227965"/>
            <a:endParaRPr lang="en-US"/>
          </a:p>
        </p:txBody>
      </p:sp>
      <p:sp>
        <p:nvSpPr>
          <p:cNvPr id="5" name="TextBox 4">
            <a:extLst>
              <a:ext uri="{FF2B5EF4-FFF2-40B4-BE49-F238E27FC236}">
                <a16:creationId xmlns:a16="http://schemas.microsoft.com/office/drawing/2014/main" id="{9D9D419C-57BB-7FF9-C6EC-2418E77380C5}"/>
              </a:ext>
            </a:extLst>
          </p:cNvPr>
          <p:cNvSpPr txBox="1"/>
          <p:nvPr/>
        </p:nvSpPr>
        <p:spPr>
          <a:xfrm>
            <a:off x="725528" y="1027644"/>
            <a:ext cx="1139357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a:p>
            <a:pPr marL="342900" indent="-342900">
              <a:buFont typeface="Arial"/>
              <a:buChar char="•"/>
            </a:pPr>
            <a:r>
              <a:rPr lang="en-US" sz="2400" dirty="0">
                <a:ea typeface="Calibri"/>
                <a:cs typeface="Calibri"/>
              </a:rPr>
              <a:t>Victim Connect: </a:t>
            </a:r>
            <a:r>
              <a:rPr lang="en-US" sz="2400" dirty="0">
                <a:ea typeface="Calibri"/>
                <a:cs typeface="Calibri"/>
                <a:hlinkClick r:id="rId3"/>
              </a:rPr>
              <a:t>https://victimconnect.org</a:t>
            </a: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RAINN</a:t>
            </a: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National Domestic Violence Hotline (1-800-799-SAFE)</a:t>
            </a: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Cyber Civil Rights Initiative Hotline (844-878-2274)</a:t>
            </a:r>
            <a:endParaRPr lang="en-US" sz="1400">
              <a:solidFill>
                <a:srgbClr val="40484F"/>
              </a:solidFill>
              <a:ea typeface="Calibri"/>
              <a:cs typeface="Calibri"/>
            </a:endParaRP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Love is Respect</a:t>
            </a:r>
          </a:p>
          <a:p>
            <a:pPr marL="342900" indent="-342900">
              <a:buFont typeface="Arial"/>
              <a:buChar char="•"/>
            </a:pPr>
            <a:endParaRPr lang="en-US" sz="2400" dirty="0">
              <a:ea typeface="Calibri"/>
              <a:cs typeface="Calibri"/>
            </a:endParaRPr>
          </a:p>
        </p:txBody>
      </p:sp>
    </p:spTree>
    <p:extLst>
      <p:ext uri="{BB962C8B-B14F-4D97-AF65-F5344CB8AC3E}">
        <p14:creationId xmlns:p14="http://schemas.microsoft.com/office/powerpoint/2010/main" val="192621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
          <p:cNvSpPr txBox="1">
            <a:spLocks noGrp="1"/>
          </p:cNvSpPr>
          <p:nvPr>
            <p:ph type="subTitle" idx="1"/>
          </p:nvPr>
        </p:nvSpPr>
        <p:spPr>
          <a:xfrm>
            <a:off x="885679" y="1124750"/>
            <a:ext cx="7522184" cy="5730809"/>
          </a:xfrm>
          <a:prstGeom prst="rect">
            <a:avLst/>
          </a:prstGeom>
          <a:noFill/>
          <a:ln>
            <a:noFill/>
          </a:ln>
        </p:spPr>
        <p:txBody>
          <a:bodyPr spcFirstLastPara="1" wrap="square" lIns="91425" tIns="45700" rIns="91425" bIns="45700" anchor="t" anchorCtr="0">
            <a:noAutofit/>
          </a:bodyPr>
          <a:lstStyle/>
          <a:p>
            <a:pPr marL="0" indent="0">
              <a:spcBef>
                <a:spcPts val="0"/>
              </a:spcBef>
              <a:buSzPts val="2400"/>
            </a:pPr>
            <a:r>
              <a:rPr lang="en-US" sz="2400" b="1" u="sng" dirty="0"/>
              <a:t>SHAPE: </a:t>
            </a:r>
            <a:r>
              <a:rPr lang="en-US" sz="2400" b="1" dirty="0"/>
              <a:t>Sexual Harassment and Assault Advocacy, Response and Education </a:t>
            </a:r>
          </a:p>
          <a:p>
            <a:pPr marL="0" indent="0">
              <a:spcBef>
                <a:spcPts val="0"/>
              </a:spcBef>
              <a:buSzPts val="2400"/>
            </a:pPr>
            <a:endParaRPr lang="en-US" sz="2400" b="1" dirty="0"/>
          </a:p>
          <a:p>
            <a:pPr marL="0" indent="0">
              <a:spcBef>
                <a:spcPts val="0"/>
              </a:spcBef>
              <a:buSzPts val="2400"/>
            </a:pPr>
            <a:r>
              <a:rPr lang="en-US" sz="2400" b="1" u="sng" dirty="0"/>
              <a:t>Our Goal: </a:t>
            </a:r>
            <a:r>
              <a:rPr lang="en-US" sz="2400" b="1" dirty="0"/>
              <a:t>foster a safe, inclusive, and accessible campus by reducing, recognizing, preventing, and responding to problematic behaviors and interpersonal violence</a:t>
            </a:r>
          </a:p>
          <a:p>
            <a:pPr marL="0" indent="0">
              <a:spcBef>
                <a:spcPts val="0"/>
              </a:spcBef>
              <a:buSzPts val="2400"/>
            </a:pPr>
            <a:endParaRPr lang="en-US" sz="2400" b="1" dirty="0"/>
          </a:p>
          <a:p>
            <a:pPr marL="0" indent="0">
              <a:spcBef>
                <a:spcPts val="0"/>
              </a:spcBef>
              <a:buSzPts val="2400"/>
            </a:pPr>
            <a:r>
              <a:rPr lang="en-US" sz="2400" b="1" u="sng" dirty="0"/>
              <a:t>What We Do:</a:t>
            </a:r>
          </a:p>
          <a:p>
            <a:pPr indent="-457200">
              <a:spcBef>
                <a:spcPts val="0"/>
              </a:spcBef>
              <a:buSzPts val="2400"/>
              <a:buAutoNum type="arabicPeriod"/>
            </a:pPr>
            <a:r>
              <a:rPr lang="en-US" sz="2400" b="1" dirty="0"/>
              <a:t>Confidential Resource Advocacy</a:t>
            </a:r>
          </a:p>
          <a:p>
            <a:pPr marL="0" indent="0">
              <a:spcBef>
                <a:spcPts val="0"/>
              </a:spcBef>
              <a:buSzPts val="2400"/>
            </a:pPr>
            <a:r>
              <a:rPr lang="en-US" sz="2400" b="1" dirty="0"/>
              <a:t>2. Pre-matriculation coursework</a:t>
            </a:r>
          </a:p>
          <a:p>
            <a:pPr marL="0" indent="0">
              <a:spcBef>
                <a:spcPts val="0"/>
              </a:spcBef>
              <a:buSzPts val="2400"/>
            </a:pPr>
            <a:r>
              <a:rPr lang="en-US" sz="2400" b="1" dirty="0"/>
              <a:t>3. Prevention programming and outreach</a:t>
            </a:r>
          </a:p>
          <a:p>
            <a:pPr marL="0" indent="0">
              <a:spcBef>
                <a:spcPts val="0"/>
              </a:spcBef>
              <a:buSzPts val="2400"/>
            </a:pPr>
            <a:r>
              <a:rPr lang="en-US" sz="2400" b="1" dirty="0"/>
              <a:t>4. Peer Education (in partnership with Student Wellness Promotion and DI&amp;A)</a:t>
            </a:r>
          </a:p>
          <a:p>
            <a:pPr marL="0" indent="0">
              <a:spcBef>
                <a:spcPts val="0"/>
              </a:spcBef>
              <a:buSzPts val="2400"/>
            </a:pPr>
            <a:endParaRPr lang="en-US" sz="2400" dirty="0"/>
          </a:p>
          <a:p>
            <a:pPr marL="0" indent="0">
              <a:buSzPts val="2400"/>
            </a:pPr>
            <a:endParaRPr lang="en-US" sz="2400">
              <a:latin typeface="Montserrat Medium"/>
              <a:ea typeface="Montserrat Medium"/>
              <a:cs typeface="Montserrat Medium"/>
            </a:endParaRPr>
          </a:p>
          <a:p>
            <a:pPr marL="0" lvl="0" indent="0" algn="l" rtl="0">
              <a:lnSpc>
                <a:spcPct val="90000"/>
              </a:lnSpc>
              <a:spcBef>
                <a:spcPts val="1000"/>
              </a:spcBef>
              <a:spcAft>
                <a:spcPts val="0"/>
              </a:spcAft>
              <a:buClr>
                <a:schemeClr val="lt1"/>
              </a:buClr>
              <a:buSzPts val="2000"/>
              <a:buNone/>
            </a:pPr>
            <a:endParaRPr sz="2000"/>
          </a:p>
          <a:p>
            <a:pPr marL="0" lvl="0" indent="0" algn="l" rtl="0">
              <a:lnSpc>
                <a:spcPct val="90000"/>
              </a:lnSpc>
              <a:spcBef>
                <a:spcPts val="1000"/>
              </a:spcBef>
              <a:spcAft>
                <a:spcPts val="0"/>
              </a:spcAft>
              <a:buClr>
                <a:schemeClr val="lt1"/>
              </a:buClr>
              <a:buSzPts val="2000"/>
              <a:buNone/>
            </a:pPr>
            <a:endParaRPr sz="2000"/>
          </a:p>
          <a:p>
            <a:pPr marL="0" lvl="0" indent="0" algn="l" rtl="0">
              <a:lnSpc>
                <a:spcPct val="90000"/>
              </a:lnSpc>
              <a:spcBef>
                <a:spcPts val="1000"/>
              </a:spcBef>
              <a:spcAft>
                <a:spcPts val="0"/>
              </a:spcAft>
              <a:buClr>
                <a:schemeClr val="lt1"/>
              </a:buClr>
              <a:buSzPts val="2000"/>
              <a:buNone/>
            </a:pPr>
            <a:endParaRPr sz="2000"/>
          </a:p>
          <a:p>
            <a:pPr marL="0" lvl="0" indent="0" algn="l" rtl="0">
              <a:lnSpc>
                <a:spcPct val="90000"/>
              </a:lnSpc>
              <a:spcBef>
                <a:spcPts val="1000"/>
              </a:spcBef>
              <a:spcAft>
                <a:spcPts val="0"/>
              </a:spcAft>
              <a:buClr>
                <a:schemeClr val="lt1"/>
              </a:buClr>
              <a:buSzPts val="2000"/>
              <a:buNone/>
            </a:pPr>
            <a:endParaRPr sz="2000"/>
          </a:p>
          <a:p>
            <a:pPr marL="0" lvl="0" indent="0" algn="l" rtl="0">
              <a:lnSpc>
                <a:spcPct val="90000"/>
              </a:lnSpc>
              <a:spcBef>
                <a:spcPts val="1000"/>
              </a:spcBef>
              <a:spcAft>
                <a:spcPts val="0"/>
              </a:spcAft>
              <a:buClr>
                <a:schemeClr val="lt1"/>
              </a:buClr>
              <a:buSzPts val="2000"/>
              <a:buNone/>
            </a:pPr>
            <a:endParaRPr lang="en-US" sz="2000"/>
          </a:p>
        </p:txBody>
      </p:sp>
      <p:cxnSp>
        <p:nvCxnSpPr>
          <p:cNvPr id="224" name="Google Shape;224;p3"/>
          <p:cNvCxnSpPr/>
          <p:nvPr/>
        </p:nvCxnSpPr>
        <p:spPr>
          <a:xfrm rot="10800000" flipH="1">
            <a:off x="713770" y="793703"/>
            <a:ext cx="34119" cy="5524563"/>
          </a:xfrm>
          <a:prstGeom prst="straightConnector1">
            <a:avLst/>
          </a:prstGeom>
          <a:noFill/>
          <a:ln w="28575" cap="flat" cmpd="sng">
            <a:solidFill>
              <a:srgbClr val="D2492A"/>
            </a:solidFill>
            <a:prstDash val="solid"/>
            <a:miter lim="800000"/>
            <a:headEnd type="none" w="sm" len="sm"/>
            <a:tailEnd type="none" w="sm" len="sm"/>
          </a:ln>
        </p:spPr>
      </p:cxnSp>
      <p:sp>
        <p:nvSpPr>
          <p:cNvPr id="225" name="Google Shape;225;p3"/>
          <p:cNvSpPr txBox="1"/>
          <p:nvPr/>
        </p:nvSpPr>
        <p:spPr>
          <a:xfrm>
            <a:off x="888585" y="217269"/>
            <a:ext cx="634211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1" dirty="0">
                <a:solidFill>
                  <a:srgbClr val="DD5F36"/>
                </a:solidFill>
                <a:latin typeface="Calibri"/>
                <a:ea typeface="Calibri"/>
                <a:cs typeface="Calibri"/>
                <a:sym typeface="Calibri"/>
              </a:rPr>
              <a:t>Introduction to SHAPE OFFICE</a:t>
            </a:r>
            <a:endParaRPr lang="en-US" sz="3200">
              <a:cs typeface="Arial"/>
            </a:endParaRPr>
          </a:p>
        </p:txBody>
      </p:sp>
      <p:pic>
        <p:nvPicPr>
          <p:cNvPr id="2" name="Picture 1" descr="A person smiling for a picture&#10;&#10;Description automatically generated">
            <a:extLst>
              <a:ext uri="{FF2B5EF4-FFF2-40B4-BE49-F238E27FC236}">
                <a16:creationId xmlns:a16="http://schemas.microsoft.com/office/drawing/2014/main" id="{6889FF09-8FC8-94A8-A33B-04BCA779E530}"/>
              </a:ext>
            </a:extLst>
          </p:cNvPr>
          <p:cNvPicPr>
            <a:picLocks noChangeAspect="1"/>
          </p:cNvPicPr>
          <p:nvPr/>
        </p:nvPicPr>
        <p:blipFill rotWithShape="1">
          <a:blip r:embed="rId3"/>
          <a:srcRect t="311" r="1296" b="11084"/>
          <a:stretch/>
        </p:blipFill>
        <p:spPr>
          <a:xfrm>
            <a:off x="8736205" y="236677"/>
            <a:ext cx="2573119" cy="2748417"/>
          </a:xfrm>
          <a:prstGeom prst="rect">
            <a:avLst/>
          </a:prstGeom>
        </p:spPr>
      </p:pic>
      <p:pic>
        <p:nvPicPr>
          <p:cNvPr id="3" name="Picture 2" descr="A person smiling at the camera&#10;&#10;Description automatically generated">
            <a:extLst>
              <a:ext uri="{FF2B5EF4-FFF2-40B4-BE49-F238E27FC236}">
                <a16:creationId xmlns:a16="http://schemas.microsoft.com/office/drawing/2014/main" id="{1D001A3C-F3F5-4020-D1C4-A095C43E3E86}"/>
              </a:ext>
            </a:extLst>
          </p:cNvPr>
          <p:cNvPicPr>
            <a:picLocks noChangeAspect="1"/>
          </p:cNvPicPr>
          <p:nvPr/>
        </p:nvPicPr>
        <p:blipFill rotWithShape="1">
          <a:blip r:embed="rId4"/>
          <a:srcRect l="743" r="-372" b="-353"/>
          <a:stretch/>
        </p:blipFill>
        <p:spPr>
          <a:xfrm>
            <a:off x="8723694" y="3668933"/>
            <a:ext cx="2586459" cy="2741763"/>
          </a:xfrm>
          <a:prstGeom prst="rect">
            <a:avLst/>
          </a:prstGeom>
        </p:spPr>
      </p:pic>
      <p:sp>
        <p:nvSpPr>
          <p:cNvPr id="4" name="TextBox 3">
            <a:extLst>
              <a:ext uri="{FF2B5EF4-FFF2-40B4-BE49-F238E27FC236}">
                <a16:creationId xmlns:a16="http://schemas.microsoft.com/office/drawing/2014/main" id="{94454471-BA63-0FB3-F98E-72A4B127BCD1}"/>
              </a:ext>
            </a:extLst>
          </p:cNvPr>
          <p:cNvSpPr txBox="1"/>
          <p:nvPr/>
        </p:nvSpPr>
        <p:spPr>
          <a:xfrm>
            <a:off x="8450395" y="2980482"/>
            <a:ext cx="36267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ea typeface="+mn-lt"/>
                <a:cs typeface="+mn-lt"/>
              </a:rPr>
              <a:t>Sareen Lambright Dale, MBA </a:t>
            </a:r>
            <a:endParaRPr lang="en-US" b="1" dirty="0">
              <a:solidFill>
                <a:srgbClr val="FFFFFF"/>
              </a:solidFill>
              <a:ea typeface="+mn-lt"/>
              <a:cs typeface="Arial"/>
            </a:endParaRPr>
          </a:p>
          <a:p>
            <a:r>
              <a:rPr lang="en-US" b="1" dirty="0">
                <a:solidFill>
                  <a:srgbClr val="FFFFFF"/>
                </a:solidFill>
                <a:ea typeface="+mn-lt"/>
                <a:cs typeface="+mn-lt"/>
              </a:rPr>
              <a:t>              Associate Director</a:t>
            </a:r>
            <a:endParaRPr lang="en-US" b="1">
              <a:solidFill>
                <a:srgbClr val="FFFFFF"/>
              </a:solidFill>
              <a:ea typeface="Calibri"/>
              <a:cs typeface="Arial"/>
            </a:endParaRPr>
          </a:p>
        </p:txBody>
      </p:sp>
      <p:sp>
        <p:nvSpPr>
          <p:cNvPr id="5" name="TextBox 4">
            <a:extLst>
              <a:ext uri="{FF2B5EF4-FFF2-40B4-BE49-F238E27FC236}">
                <a16:creationId xmlns:a16="http://schemas.microsoft.com/office/drawing/2014/main" id="{B2D2949C-30E8-AD9F-5BC2-65BF58063F54}"/>
              </a:ext>
            </a:extLst>
          </p:cNvPr>
          <p:cNvSpPr txBox="1"/>
          <p:nvPr/>
        </p:nvSpPr>
        <p:spPr>
          <a:xfrm>
            <a:off x="8565265" y="6414305"/>
            <a:ext cx="35109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cs typeface="Arial"/>
              </a:rPr>
              <a:t>Dr. Jennifer Davis, PT, DPT</a:t>
            </a:r>
            <a:endParaRPr lang="en-US" dirty="0"/>
          </a:p>
          <a:p>
            <a:pPr algn="l"/>
            <a:endParaRPr lang="en-US" dirty="0">
              <a:cs typeface="Arial"/>
            </a:endParaRPr>
          </a:p>
        </p:txBody>
      </p:sp>
    </p:spTree>
    <p:extLst>
      <p:ext uri="{BB962C8B-B14F-4D97-AF65-F5344CB8AC3E}">
        <p14:creationId xmlns:p14="http://schemas.microsoft.com/office/powerpoint/2010/main" val="1313172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077C-60C4-6083-61C5-2E2CFD679CAA}"/>
              </a:ext>
            </a:extLst>
          </p:cNvPr>
          <p:cNvSpPr>
            <a:spLocks noGrp="1"/>
          </p:cNvSpPr>
          <p:nvPr>
            <p:ph type="title"/>
          </p:nvPr>
        </p:nvSpPr>
        <p:spPr/>
        <p:txBody>
          <a:bodyPr/>
          <a:lstStyle/>
          <a:p>
            <a:r>
              <a:rPr lang="en-US" dirty="0">
                <a:latin typeface="Arial"/>
                <a:cs typeface="Arial"/>
              </a:rPr>
              <a:t>Interested in Additional Programming?</a:t>
            </a:r>
            <a:endParaRPr lang="en-US" dirty="0"/>
          </a:p>
        </p:txBody>
      </p:sp>
      <p:graphicFrame>
        <p:nvGraphicFramePr>
          <p:cNvPr id="5" name="Content Placeholder 2">
            <a:extLst>
              <a:ext uri="{FF2B5EF4-FFF2-40B4-BE49-F238E27FC236}">
                <a16:creationId xmlns:a16="http://schemas.microsoft.com/office/drawing/2014/main" id="{88F5E32B-D108-3612-B65F-57B7A39D545A}"/>
              </a:ext>
            </a:extLst>
          </p:cNvPr>
          <p:cNvGraphicFramePr>
            <a:graphicFrameLocks noGrp="1"/>
          </p:cNvGraphicFramePr>
          <p:nvPr>
            <p:ph idx="1"/>
            <p:extLst>
              <p:ext uri="{D42A27DB-BD31-4B8C-83A1-F6EECF244321}">
                <p14:modId xmlns:p14="http://schemas.microsoft.com/office/powerpoint/2010/main" val="3027818300"/>
              </p:ext>
            </p:extLst>
          </p:nvPr>
        </p:nvGraphicFramePr>
        <p:xfrm>
          <a:off x="838200" y="171687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71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57F0-106A-DBE1-713D-F26D84D555EB}"/>
              </a:ext>
            </a:extLst>
          </p:cNvPr>
          <p:cNvSpPr>
            <a:spLocks noGrp="1"/>
          </p:cNvSpPr>
          <p:nvPr>
            <p:ph type="title"/>
          </p:nvPr>
        </p:nvSpPr>
        <p:spPr>
          <a:xfrm>
            <a:off x="884382" y="2266278"/>
            <a:ext cx="10515600" cy="1325563"/>
          </a:xfrm>
        </p:spPr>
        <p:txBody>
          <a:bodyPr>
            <a:normAutofit/>
          </a:bodyPr>
          <a:lstStyle/>
          <a:p>
            <a:pPr algn="ctr"/>
            <a:r>
              <a:rPr lang="en-US" sz="6000">
                <a:latin typeface="Arial"/>
                <a:cs typeface="Arial"/>
              </a:rPr>
              <a:t>Questions?</a:t>
            </a:r>
            <a:endParaRPr lang="en-US" sz="6000"/>
          </a:p>
        </p:txBody>
      </p:sp>
    </p:spTree>
    <p:extLst>
      <p:ext uri="{BB962C8B-B14F-4D97-AF65-F5344CB8AC3E}">
        <p14:creationId xmlns:p14="http://schemas.microsoft.com/office/powerpoint/2010/main" val="258562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C3D-050B-4E32-88B3-66ECA3637E1C}"/>
              </a:ext>
            </a:extLst>
          </p:cNvPr>
          <p:cNvSpPr>
            <a:spLocks noGrp="1"/>
          </p:cNvSpPr>
          <p:nvPr>
            <p:ph type="title"/>
          </p:nvPr>
        </p:nvSpPr>
        <p:spPr/>
        <p:txBody>
          <a:bodyPr/>
          <a:lstStyle/>
          <a:p>
            <a:r>
              <a:rPr lang="en-US"/>
              <a:t>Ground Rules </a:t>
            </a:r>
          </a:p>
        </p:txBody>
      </p:sp>
      <p:sp>
        <p:nvSpPr>
          <p:cNvPr id="4" name="Text Placeholder 3">
            <a:extLst>
              <a:ext uri="{FF2B5EF4-FFF2-40B4-BE49-F238E27FC236}">
                <a16:creationId xmlns:a16="http://schemas.microsoft.com/office/drawing/2014/main" id="{47C56104-C425-4F82-AB5E-12B082003A45}"/>
              </a:ext>
            </a:extLst>
          </p:cNvPr>
          <p:cNvSpPr>
            <a:spLocks noGrp="1"/>
          </p:cNvSpPr>
          <p:nvPr>
            <p:ph type="body" idx="1"/>
          </p:nvPr>
        </p:nvSpPr>
        <p:spPr/>
        <p:txBody>
          <a:bodyPr vert="horz" lIns="91440" tIns="45720" rIns="91440" bIns="45720" rtlCol="0" anchor="t">
            <a:normAutofit/>
          </a:bodyPr>
          <a:lstStyle/>
          <a:p>
            <a:pPr marL="227965" indent="-227965"/>
            <a:r>
              <a:rPr lang="en-US" sz="3600" dirty="0">
                <a:latin typeface="Arial"/>
                <a:cs typeface="Arial"/>
              </a:rPr>
              <a:t>Maintain inclusivity and respect</a:t>
            </a:r>
            <a:endParaRPr lang="en-US" dirty="0">
              <a:latin typeface="Arial"/>
              <a:cs typeface="Arial"/>
            </a:endParaRPr>
          </a:p>
          <a:p>
            <a:pPr marL="227965" indent="-227965"/>
            <a:r>
              <a:rPr lang="en-US" sz="3600" dirty="0">
                <a:latin typeface="Arial"/>
                <a:cs typeface="Arial"/>
              </a:rPr>
              <a:t>Take care of yourself</a:t>
            </a:r>
          </a:p>
          <a:p>
            <a:pPr marL="227965" indent="-227965"/>
            <a:r>
              <a:rPr lang="en-US" sz="3600" dirty="0">
                <a:latin typeface="Arial"/>
                <a:cs typeface="Arial"/>
              </a:rPr>
              <a:t>Be mindful of connection – you'll learn more if you participate more</a:t>
            </a:r>
            <a:endParaRPr lang="en-US" sz="3600" dirty="0"/>
          </a:p>
          <a:p>
            <a:pPr marL="227965" indent="-227965"/>
            <a:r>
              <a:rPr lang="en-US" sz="3600" dirty="0">
                <a:latin typeface="Arial"/>
                <a:cs typeface="Arial"/>
              </a:rPr>
              <a:t>Any that you would add? </a:t>
            </a:r>
          </a:p>
        </p:txBody>
      </p:sp>
    </p:spTree>
    <p:extLst>
      <p:ext uri="{BB962C8B-B14F-4D97-AF65-F5344CB8AC3E}">
        <p14:creationId xmlns:p14="http://schemas.microsoft.com/office/powerpoint/2010/main" val="87893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C3BE-AA63-1742-DD46-EBBCCA7E7BDF}"/>
              </a:ext>
            </a:extLst>
          </p:cNvPr>
          <p:cNvSpPr>
            <a:spLocks noGrp="1"/>
          </p:cNvSpPr>
          <p:nvPr>
            <p:ph type="title"/>
          </p:nvPr>
        </p:nvSpPr>
        <p:spPr/>
        <p:txBody>
          <a:bodyPr/>
          <a:lstStyle/>
          <a:p>
            <a:r>
              <a:rPr lang="en-US">
                <a:latin typeface="Arial"/>
                <a:cs typeface="Arial"/>
              </a:rPr>
              <a:t>Goals for Session</a:t>
            </a:r>
            <a:endParaRPr lang="en-US"/>
          </a:p>
        </p:txBody>
      </p:sp>
      <p:sp>
        <p:nvSpPr>
          <p:cNvPr id="3" name="Content Placeholder 2">
            <a:extLst>
              <a:ext uri="{FF2B5EF4-FFF2-40B4-BE49-F238E27FC236}">
                <a16:creationId xmlns:a16="http://schemas.microsoft.com/office/drawing/2014/main" id="{3DE09081-5221-3416-CA29-D1D52774CFF4}"/>
              </a:ext>
            </a:extLst>
          </p:cNvPr>
          <p:cNvSpPr>
            <a:spLocks noGrp="1"/>
          </p:cNvSpPr>
          <p:nvPr>
            <p:ph idx="1"/>
          </p:nvPr>
        </p:nvSpPr>
        <p:spPr/>
        <p:txBody>
          <a:bodyPr vert="horz" lIns="91440" tIns="45720" rIns="91440" bIns="45720" rtlCol="0" anchor="t">
            <a:normAutofit/>
          </a:bodyPr>
          <a:lstStyle/>
          <a:p>
            <a:pPr marL="457200" indent="-457200"/>
            <a:r>
              <a:rPr lang="en-US" dirty="0">
                <a:latin typeface="Arial"/>
                <a:cs typeface="Arial"/>
              </a:rPr>
              <a:t>Define stalking</a:t>
            </a:r>
            <a:endParaRPr lang="en-US" dirty="0">
              <a:cs typeface="Arial"/>
            </a:endParaRPr>
          </a:p>
          <a:p>
            <a:pPr marL="457200" indent="-457200"/>
            <a:r>
              <a:rPr lang="en-US" dirty="0">
                <a:latin typeface="Arial"/>
                <a:cs typeface="Arial"/>
              </a:rPr>
              <a:t>Learn how stalking fits within interpersonal violence</a:t>
            </a:r>
          </a:p>
          <a:p>
            <a:pPr marL="457200" indent="-457200"/>
            <a:r>
              <a:rPr lang="en-US" dirty="0">
                <a:latin typeface="Arial"/>
                <a:cs typeface="Arial"/>
              </a:rPr>
              <a:t>Discuss stalking rates and presentation</a:t>
            </a:r>
            <a:endParaRPr lang="en-US" dirty="0"/>
          </a:p>
          <a:p>
            <a:pPr marL="457200" indent="-457200"/>
            <a:r>
              <a:rPr lang="en-US" dirty="0">
                <a:latin typeface="Arial"/>
                <a:cs typeface="Arial"/>
              </a:rPr>
              <a:t>Discuss Policies and Laws</a:t>
            </a:r>
            <a:endParaRPr lang="en-US" dirty="0">
              <a:cs typeface="Arial"/>
            </a:endParaRPr>
          </a:p>
          <a:p>
            <a:pPr marL="457200" indent="-457200"/>
            <a:r>
              <a:rPr lang="en-US" dirty="0">
                <a:latin typeface="Arial"/>
                <a:cs typeface="Arial"/>
              </a:rPr>
              <a:t>Learn about Advocacy and Support</a:t>
            </a:r>
            <a:endParaRPr lang="en-US" dirty="0">
              <a:cs typeface="Arial"/>
            </a:endParaRPr>
          </a:p>
          <a:p>
            <a:pPr marL="457200" indent="-457200"/>
            <a:r>
              <a:rPr lang="en-US" dirty="0">
                <a:latin typeface="Arial"/>
                <a:cs typeface="Arial"/>
              </a:rPr>
              <a:t>Discover community and national resources</a:t>
            </a:r>
            <a:endParaRPr lang="en-US">
              <a:cs typeface="Arial"/>
            </a:endParaRPr>
          </a:p>
          <a:p>
            <a:pPr marL="457200" indent="-457200"/>
            <a:endParaRPr lang="en-US" dirty="0"/>
          </a:p>
          <a:p>
            <a:pPr marL="227965" indent="-227965"/>
            <a:endParaRPr lang="en-US"/>
          </a:p>
        </p:txBody>
      </p:sp>
    </p:spTree>
    <p:extLst>
      <p:ext uri="{BB962C8B-B14F-4D97-AF65-F5344CB8AC3E}">
        <p14:creationId xmlns:p14="http://schemas.microsoft.com/office/powerpoint/2010/main" val="368615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96ADC5C-EDEE-118F-811F-ECB5984AE933}"/>
              </a:ext>
              <a:ext uri="{C183D7F6-B498-43B3-948B-1728B52AA6E4}">
                <adec:decorative xmlns:adec="http://schemas.microsoft.com/office/drawing/2017/decorative" val="1"/>
              </a:ext>
            </a:extLst>
          </p:cNvPr>
          <p:cNvPicPr>
            <a:picLocks noGrp="1" noChangeAspect="1"/>
          </p:cNvPicPr>
          <p:nvPr>
            <p:ph type="pic" idx="1"/>
          </p:nvPr>
        </p:nvPicPr>
        <p:blipFill>
          <a:blip r:embed="rId3"/>
          <a:srcRect l="15934" r="15934"/>
          <a:stretch/>
        </p:blipFill>
        <p:spPr>
          <a:xfrm>
            <a:off x="5670128" y="5624401"/>
            <a:ext cx="56943" cy="55217"/>
          </a:xfrm>
        </p:spPr>
      </p:pic>
      <p:sp>
        <p:nvSpPr>
          <p:cNvPr id="3" name="Rectangle 2"/>
          <p:cNvSpPr/>
          <p:nvPr/>
        </p:nvSpPr>
        <p:spPr>
          <a:xfrm>
            <a:off x="3675234" y="-1238"/>
            <a:ext cx="8520369" cy="6859512"/>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64594" y="2635791"/>
            <a:ext cx="9687745" cy="1519092"/>
          </a:xfrm>
        </p:spPr>
        <p:txBody>
          <a:bodyPr vert="horz" lIns="91440" tIns="45720" rIns="91440" bIns="45720" rtlCol="0" anchor="b">
            <a:noAutofit/>
          </a:bodyPr>
          <a:lstStyle/>
          <a:p>
            <a:r>
              <a:rPr lang="en-US" sz="4900" dirty="0">
                <a:latin typeface="Gotham Medium"/>
                <a:cs typeface="Arial"/>
              </a:rPr>
              <a:t>Stalking</a:t>
            </a:r>
            <a:endParaRPr lang="en-US" dirty="0"/>
          </a:p>
        </p:txBody>
      </p:sp>
    </p:spTree>
    <p:extLst>
      <p:ext uri="{BB962C8B-B14F-4D97-AF65-F5344CB8AC3E}">
        <p14:creationId xmlns:p14="http://schemas.microsoft.com/office/powerpoint/2010/main" val="74189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6F614C-4C0A-9E75-252C-2818C56EA3A4}"/>
              </a:ext>
            </a:extLst>
          </p:cNvPr>
          <p:cNvSpPr/>
          <p:nvPr/>
        </p:nvSpPr>
        <p:spPr>
          <a:xfrm>
            <a:off x="1315447" y="1707677"/>
            <a:ext cx="9474679" cy="224286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a typeface="Calibri"/>
              <a:cs typeface="Calibri"/>
            </a:endParaRPr>
          </a:p>
        </p:txBody>
      </p:sp>
      <p:sp>
        <p:nvSpPr>
          <p:cNvPr id="2" name="Title 1">
            <a:extLst>
              <a:ext uri="{FF2B5EF4-FFF2-40B4-BE49-F238E27FC236}">
                <a16:creationId xmlns:a16="http://schemas.microsoft.com/office/drawing/2014/main" id="{B404D4E1-E36E-B1D0-6B0B-2446ACA6AA48}"/>
              </a:ext>
            </a:extLst>
          </p:cNvPr>
          <p:cNvSpPr>
            <a:spLocks noGrp="1"/>
          </p:cNvSpPr>
          <p:nvPr>
            <p:ph type="title"/>
          </p:nvPr>
        </p:nvSpPr>
        <p:spPr>
          <a:xfrm>
            <a:off x="863307" y="1114196"/>
            <a:ext cx="10558732" cy="1785638"/>
          </a:xfrm>
        </p:spPr>
        <p:txBody>
          <a:bodyPr/>
          <a:lstStyle/>
          <a:p>
            <a:endParaRPr lang="en-US" sz="2400" b="0">
              <a:solidFill>
                <a:srgbClr val="000000"/>
              </a:solidFill>
            </a:endParaRPr>
          </a:p>
          <a:p>
            <a:endParaRPr lang="en-US"/>
          </a:p>
        </p:txBody>
      </p:sp>
      <p:sp>
        <p:nvSpPr>
          <p:cNvPr id="3" name="Content Placeholder 2">
            <a:extLst>
              <a:ext uri="{FF2B5EF4-FFF2-40B4-BE49-F238E27FC236}">
                <a16:creationId xmlns:a16="http://schemas.microsoft.com/office/drawing/2014/main" id="{663B4790-5AD5-87BE-29F4-0C1574FD00A0}"/>
              </a:ext>
            </a:extLst>
          </p:cNvPr>
          <p:cNvSpPr>
            <a:spLocks noGrp="1"/>
          </p:cNvSpPr>
          <p:nvPr>
            <p:ph idx="1"/>
          </p:nvPr>
        </p:nvSpPr>
        <p:spPr>
          <a:xfrm>
            <a:off x="1397806" y="1796183"/>
            <a:ext cx="9322281" cy="2056205"/>
          </a:xfrm>
        </p:spPr>
        <p:txBody>
          <a:bodyPr vert="horz" lIns="91440" tIns="45720" rIns="91440" bIns="45720" rtlCol="0" anchor="t">
            <a:noAutofit/>
          </a:bodyPr>
          <a:lstStyle/>
          <a:p>
            <a:pPr marL="0" indent="0">
              <a:buNone/>
            </a:pPr>
            <a:r>
              <a:rPr lang="en-US" sz="3000" dirty="0">
                <a:solidFill>
                  <a:schemeClr val="bg1"/>
                </a:solidFill>
                <a:latin typeface="Arial"/>
                <a:cs typeface="Arial"/>
              </a:rPr>
              <a:t>A course of conduct or </a:t>
            </a:r>
            <a:r>
              <a:rPr lang="en-US" sz="3000" b="1" dirty="0">
                <a:solidFill>
                  <a:schemeClr val="bg1"/>
                </a:solidFill>
                <a:latin typeface="Arial"/>
                <a:cs typeface="Arial"/>
              </a:rPr>
              <a:t>pattern of behavior </a:t>
            </a:r>
            <a:r>
              <a:rPr lang="en-US" sz="3000" dirty="0">
                <a:solidFill>
                  <a:schemeClr val="bg1"/>
                </a:solidFill>
                <a:latin typeface="Arial"/>
                <a:cs typeface="Arial"/>
              </a:rPr>
              <a:t>directed at a </a:t>
            </a:r>
            <a:r>
              <a:rPr lang="en-US" sz="3000" b="1" dirty="0">
                <a:solidFill>
                  <a:schemeClr val="bg1"/>
                </a:solidFill>
                <a:latin typeface="Arial"/>
                <a:cs typeface="Arial"/>
              </a:rPr>
              <a:t>specific person </a:t>
            </a:r>
            <a:r>
              <a:rPr lang="en-US" sz="3000" dirty="0">
                <a:solidFill>
                  <a:schemeClr val="bg1"/>
                </a:solidFill>
                <a:latin typeface="Arial"/>
                <a:cs typeface="Arial"/>
              </a:rPr>
              <a:t>that would cause a </a:t>
            </a:r>
            <a:r>
              <a:rPr lang="en-US" sz="3000" b="1" dirty="0">
                <a:solidFill>
                  <a:schemeClr val="bg1"/>
                </a:solidFill>
                <a:latin typeface="Arial"/>
                <a:cs typeface="Arial"/>
              </a:rPr>
              <a:t>reasonable person to fear </a:t>
            </a:r>
            <a:r>
              <a:rPr lang="en-US" sz="3000" dirty="0">
                <a:solidFill>
                  <a:schemeClr val="bg1"/>
                </a:solidFill>
                <a:latin typeface="Arial"/>
                <a:cs typeface="Arial"/>
              </a:rPr>
              <a:t>for his/her safety or the safety of others or suffer substantial emotional distress.</a:t>
            </a:r>
          </a:p>
        </p:txBody>
      </p:sp>
      <p:sp>
        <p:nvSpPr>
          <p:cNvPr id="4" name="TextBox 3">
            <a:extLst>
              <a:ext uri="{FF2B5EF4-FFF2-40B4-BE49-F238E27FC236}">
                <a16:creationId xmlns:a16="http://schemas.microsoft.com/office/drawing/2014/main" id="{DCD08266-251B-39CD-412F-C0E661AEA2FA}"/>
              </a:ext>
            </a:extLst>
          </p:cNvPr>
          <p:cNvSpPr txBox="1"/>
          <p:nvPr/>
        </p:nvSpPr>
        <p:spPr>
          <a:xfrm>
            <a:off x="839229" y="586946"/>
            <a:ext cx="104311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21314D"/>
                </a:solidFill>
                <a:latin typeface="Arial"/>
                <a:cs typeface="Arial"/>
              </a:rPr>
              <a:t>Stalking:</a:t>
            </a:r>
            <a:endParaRPr lang="en-US" dirty="0"/>
          </a:p>
        </p:txBody>
      </p:sp>
      <p:sp>
        <p:nvSpPr>
          <p:cNvPr id="5" name="TextBox 4">
            <a:extLst>
              <a:ext uri="{FF2B5EF4-FFF2-40B4-BE49-F238E27FC236}">
                <a16:creationId xmlns:a16="http://schemas.microsoft.com/office/drawing/2014/main" id="{E64667CB-5F34-FCF1-84D1-C62E8D1FAEAD}"/>
              </a:ext>
            </a:extLst>
          </p:cNvPr>
          <p:cNvSpPr txBox="1"/>
          <p:nvPr/>
        </p:nvSpPr>
        <p:spPr>
          <a:xfrm>
            <a:off x="1308830" y="4284780"/>
            <a:ext cx="1011120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a:ea typeface="Calibri"/>
                <a:cs typeface="Arial"/>
              </a:rPr>
              <a:t>*Stalking is defined by its effect on the victim and is considered within the framework of interpersonal violence.</a:t>
            </a:r>
            <a:endParaRPr lang="en-US">
              <a:ea typeface="Calibri" panose="020F0502020204030204"/>
              <a:cs typeface="Calibri" panose="020F0502020204030204"/>
            </a:endParaRPr>
          </a:p>
          <a:p>
            <a:endParaRPr lang="en-US" sz="2800" dirty="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23056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vy umbrella">
            <a:extLst>
              <a:ext uri="{FF2B5EF4-FFF2-40B4-BE49-F238E27FC236}">
                <a16:creationId xmlns:a16="http://schemas.microsoft.com/office/drawing/2014/main" id="{A60CF711-13F9-40E1-5B27-B110D111299D}"/>
              </a:ext>
            </a:extLst>
          </p:cNvPr>
          <p:cNvPicPr>
            <a:picLocks noChangeAspect="1"/>
          </p:cNvPicPr>
          <p:nvPr/>
        </p:nvPicPr>
        <p:blipFill>
          <a:blip r:embed="rId3"/>
          <a:stretch>
            <a:fillRect/>
          </a:stretch>
        </p:blipFill>
        <p:spPr>
          <a:xfrm>
            <a:off x="-247841" y="-177402"/>
            <a:ext cx="12549137" cy="6573957"/>
          </a:xfrm>
          <a:prstGeom prst="rect">
            <a:avLst/>
          </a:prstGeom>
          <a:ln>
            <a:noFill/>
          </a:ln>
          <a:effectLst>
            <a:softEdge rad="112500"/>
          </a:effectLst>
        </p:spPr>
      </p:pic>
      <p:sp>
        <p:nvSpPr>
          <p:cNvPr id="2" name="Title 1">
            <a:extLst>
              <a:ext uri="{FF2B5EF4-FFF2-40B4-BE49-F238E27FC236}">
                <a16:creationId xmlns:a16="http://schemas.microsoft.com/office/drawing/2014/main" id="{325DB911-E8CF-E54C-381A-7ACD77D9DDD2}"/>
              </a:ext>
            </a:extLst>
          </p:cNvPr>
          <p:cNvSpPr>
            <a:spLocks noGrp="1"/>
          </p:cNvSpPr>
          <p:nvPr>
            <p:ph type="title"/>
          </p:nvPr>
        </p:nvSpPr>
        <p:spPr>
          <a:xfrm>
            <a:off x="2277533" y="-127479"/>
            <a:ext cx="7359843" cy="1325563"/>
          </a:xfrm>
        </p:spPr>
        <p:txBody>
          <a:bodyPr/>
          <a:lstStyle/>
          <a:p>
            <a:r>
              <a:rPr lang="en-US">
                <a:latin typeface="Arial"/>
                <a:cs typeface="Arial"/>
              </a:rPr>
              <a:t>Interpersonal   Violence</a:t>
            </a:r>
            <a:endParaRPr lang="en-US"/>
          </a:p>
        </p:txBody>
      </p:sp>
      <p:sp>
        <p:nvSpPr>
          <p:cNvPr id="3" name="TextBox 2">
            <a:extLst>
              <a:ext uri="{FF2B5EF4-FFF2-40B4-BE49-F238E27FC236}">
                <a16:creationId xmlns:a16="http://schemas.microsoft.com/office/drawing/2014/main" id="{DE6CAEE3-8DBE-D9EF-9C7D-6064D381A8C6}"/>
              </a:ext>
            </a:extLst>
          </p:cNvPr>
          <p:cNvSpPr txBox="1"/>
          <p:nvPr/>
        </p:nvSpPr>
        <p:spPr>
          <a:xfrm>
            <a:off x="242149" y="3322989"/>
            <a:ext cx="6347801" cy="821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90000"/>
              </a:lnSpc>
              <a:spcBef>
                <a:spcPts val="500"/>
              </a:spcBef>
            </a:pPr>
            <a:r>
              <a:rPr lang="en-US" sz="2400">
                <a:latin typeface="Arial"/>
                <a:cs typeface="Arial"/>
              </a:rPr>
              <a:t>Domestic/Dating/Community Violence</a:t>
            </a:r>
            <a:endParaRPr lang="en-US">
              <a:ea typeface="Calibri" panose="020F0502020204030204"/>
              <a:cs typeface="Calibri" panose="020F0502020204030204"/>
            </a:endParaRPr>
          </a:p>
          <a:p>
            <a:pPr lvl="1" algn="l">
              <a:lnSpc>
                <a:spcPct val="90000"/>
              </a:lnSpc>
              <a:spcBef>
                <a:spcPts val="500"/>
              </a:spcBef>
            </a:pPr>
            <a:endParaRPr lang="en-US" sz="2400">
              <a:latin typeface="Arial"/>
              <a:cs typeface="Arial"/>
            </a:endParaRPr>
          </a:p>
        </p:txBody>
      </p:sp>
      <p:sp>
        <p:nvSpPr>
          <p:cNvPr id="5" name="TextBox 4">
            <a:extLst>
              <a:ext uri="{FF2B5EF4-FFF2-40B4-BE49-F238E27FC236}">
                <a16:creationId xmlns:a16="http://schemas.microsoft.com/office/drawing/2014/main" id="{DB85B7C3-0A52-E05E-A6B9-5AA59CCC785B}"/>
              </a:ext>
            </a:extLst>
          </p:cNvPr>
          <p:cNvSpPr txBox="1"/>
          <p:nvPr/>
        </p:nvSpPr>
        <p:spPr>
          <a:xfrm>
            <a:off x="8311250" y="3321544"/>
            <a:ext cx="26477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Arial"/>
                <a:cs typeface="Arial"/>
              </a:rPr>
              <a:t>Stalking</a:t>
            </a:r>
            <a:endParaRPr lang="en-US"/>
          </a:p>
        </p:txBody>
      </p:sp>
      <p:sp>
        <p:nvSpPr>
          <p:cNvPr id="4" name="TextBox 3">
            <a:extLst>
              <a:ext uri="{FF2B5EF4-FFF2-40B4-BE49-F238E27FC236}">
                <a16:creationId xmlns:a16="http://schemas.microsoft.com/office/drawing/2014/main" id="{512A45E1-74CB-3A44-4FF0-828956C7D962}"/>
              </a:ext>
            </a:extLst>
          </p:cNvPr>
          <p:cNvSpPr txBox="1"/>
          <p:nvPr/>
        </p:nvSpPr>
        <p:spPr>
          <a:xfrm>
            <a:off x="6383647" y="3797136"/>
            <a:ext cx="176975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ea typeface="Calibri"/>
                <a:cs typeface="Calibri"/>
              </a:rPr>
              <a:t>Physical:</a:t>
            </a:r>
            <a:endParaRPr lang="en-US" dirty="0">
              <a:latin typeface="Arial"/>
              <a:ea typeface="Calibri" panose="020F0502020204030204"/>
              <a:cs typeface="Calibri" panose="020F0502020204030204"/>
            </a:endParaRPr>
          </a:p>
          <a:p>
            <a:pPr marL="285750" indent="-285750">
              <a:buFont typeface="Arial"/>
              <a:buChar char="•"/>
            </a:pPr>
            <a:r>
              <a:rPr lang="en-US" dirty="0">
                <a:latin typeface="Arial"/>
                <a:ea typeface="Calibri" panose="020F0502020204030204"/>
                <a:cs typeface="Calibri" panose="020F0502020204030204"/>
              </a:rPr>
              <a:t>Showing up places </a:t>
            </a:r>
            <a:endParaRPr lang="en-US" dirty="0">
              <a:latin typeface="Arial"/>
              <a:cs typeface="Arial"/>
            </a:endParaRPr>
          </a:p>
          <a:p>
            <a:pPr marL="285750" indent="-285750">
              <a:buFont typeface="Arial"/>
              <a:buChar char="•"/>
            </a:pPr>
            <a:r>
              <a:rPr lang="en-US" dirty="0">
                <a:latin typeface="Arial"/>
                <a:ea typeface="Calibri"/>
                <a:cs typeface="Calibri"/>
              </a:rPr>
              <a:t>Following your routes</a:t>
            </a:r>
          </a:p>
          <a:p>
            <a:endParaRPr lang="en-US">
              <a:ea typeface="Calibri"/>
              <a:cs typeface="Calibri"/>
            </a:endParaRPr>
          </a:p>
          <a:p>
            <a:endParaRPr lang="en-US">
              <a:ea typeface="Calibri"/>
              <a:cs typeface="Calibri"/>
            </a:endParaRPr>
          </a:p>
        </p:txBody>
      </p:sp>
      <p:sp>
        <p:nvSpPr>
          <p:cNvPr id="7" name="TextBox 6">
            <a:extLst>
              <a:ext uri="{FF2B5EF4-FFF2-40B4-BE49-F238E27FC236}">
                <a16:creationId xmlns:a16="http://schemas.microsoft.com/office/drawing/2014/main" id="{452C4F5F-6676-2AE0-48DB-553BF946CB34}"/>
              </a:ext>
            </a:extLst>
          </p:cNvPr>
          <p:cNvSpPr txBox="1"/>
          <p:nvPr/>
        </p:nvSpPr>
        <p:spPr>
          <a:xfrm>
            <a:off x="8209808" y="3797134"/>
            <a:ext cx="30770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mn-lt"/>
                <a:cs typeface="+mn-lt"/>
              </a:rPr>
              <a:t>Electronic:</a:t>
            </a:r>
          </a:p>
          <a:p>
            <a:pPr marL="285750" indent="-285750">
              <a:buFont typeface="Arial"/>
              <a:buChar char="•"/>
            </a:pPr>
            <a:r>
              <a:rPr lang="en-US">
                <a:latin typeface="Arial"/>
                <a:ea typeface="+mn-lt"/>
                <a:cs typeface="+mn-lt"/>
              </a:rPr>
              <a:t>Location sharing</a:t>
            </a:r>
          </a:p>
          <a:p>
            <a:pPr marL="285750" indent="-285750">
              <a:buFont typeface="Arial"/>
              <a:buChar char="•"/>
            </a:pPr>
            <a:r>
              <a:rPr lang="en-US">
                <a:latin typeface="Arial"/>
                <a:ea typeface="+mn-lt"/>
                <a:cs typeface="+mn-lt"/>
              </a:rPr>
              <a:t>Apps</a:t>
            </a:r>
          </a:p>
          <a:p>
            <a:pPr marL="285750" indent="-285750">
              <a:buFont typeface="Arial"/>
              <a:buChar char="•"/>
            </a:pPr>
            <a:r>
              <a:rPr lang="en-US">
                <a:latin typeface="Arial"/>
                <a:ea typeface="+mn-lt"/>
                <a:cs typeface="+mn-lt"/>
              </a:rPr>
              <a:t>Calling/texting</a:t>
            </a:r>
            <a:endParaRPr lang="en-US">
              <a:latin typeface="Arial"/>
              <a:ea typeface="Calibri"/>
              <a:cs typeface="Calibri"/>
            </a:endParaRPr>
          </a:p>
          <a:p>
            <a:pPr algn="l"/>
            <a:endParaRPr lang="en-US"/>
          </a:p>
        </p:txBody>
      </p:sp>
      <p:sp>
        <p:nvSpPr>
          <p:cNvPr id="8" name="TextBox 7">
            <a:extLst>
              <a:ext uri="{FF2B5EF4-FFF2-40B4-BE49-F238E27FC236}">
                <a16:creationId xmlns:a16="http://schemas.microsoft.com/office/drawing/2014/main" id="{08DD658E-FE93-65C6-4563-E72675CFE2C8}"/>
              </a:ext>
            </a:extLst>
          </p:cNvPr>
          <p:cNvSpPr txBox="1"/>
          <p:nvPr/>
        </p:nvSpPr>
        <p:spPr>
          <a:xfrm>
            <a:off x="10339120" y="3797136"/>
            <a:ext cx="190137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mn-lt"/>
                <a:cs typeface="+mn-lt"/>
              </a:rPr>
              <a:t>Relational</a:t>
            </a:r>
            <a:r>
              <a:rPr lang="en-US">
                <a:latin typeface="Arial"/>
                <a:ea typeface="+mn-lt"/>
                <a:cs typeface="+mn-lt"/>
              </a:rPr>
              <a:t>: </a:t>
            </a:r>
            <a:endParaRPr lang="en-US">
              <a:latin typeface="Arial"/>
              <a:cs typeface="Arial"/>
            </a:endParaRPr>
          </a:p>
          <a:p>
            <a:pPr marL="285750" indent="-285750">
              <a:buFont typeface="Arial"/>
              <a:buChar char="•"/>
            </a:pPr>
            <a:r>
              <a:rPr lang="en-US">
                <a:latin typeface="Arial"/>
                <a:ea typeface="+mn-lt"/>
                <a:cs typeface="+mn-lt"/>
              </a:rPr>
              <a:t>Use of friends/family to 'keep tabs'</a:t>
            </a:r>
            <a:endParaRPr lang="en-US">
              <a:latin typeface="Arial"/>
              <a:cs typeface="Arial"/>
            </a:endParaRPr>
          </a:p>
        </p:txBody>
      </p:sp>
      <p:sp>
        <p:nvSpPr>
          <p:cNvPr id="9" name="TextBox 8">
            <a:extLst>
              <a:ext uri="{FF2B5EF4-FFF2-40B4-BE49-F238E27FC236}">
                <a16:creationId xmlns:a16="http://schemas.microsoft.com/office/drawing/2014/main" id="{C9EB9D50-695C-C89F-814B-3B3DC766A611}"/>
              </a:ext>
            </a:extLst>
          </p:cNvPr>
          <p:cNvSpPr txBox="1"/>
          <p:nvPr/>
        </p:nvSpPr>
        <p:spPr>
          <a:xfrm>
            <a:off x="145142" y="3795486"/>
            <a:ext cx="14514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rial"/>
                <a:cs typeface="Arial"/>
              </a:rPr>
              <a:t>Sexual:</a:t>
            </a:r>
          </a:p>
          <a:p>
            <a:pPr marL="285750" indent="-285750">
              <a:buFont typeface="Arial"/>
              <a:buChar char="•"/>
            </a:pPr>
            <a:r>
              <a:rPr lang="en-US">
                <a:latin typeface="Arial"/>
                <a:cs typeface="Arial"/>
              </a:rPr>
              <a:t>Rape</a:t>
            </a:r>
          </a:p>
          <a:p>
            <a:pPr marL="285750" indent="-285750">
              <a:buFont typeface="Arial"/>
              <a:buChar char="•"/>
            </a:pPr>
            <a:r>
              <a:rPr lang="en-US">
                <a:latin typeface="Arial"/>
                <a:cs typeface="Arial"/>
              </a:rPr>
              <a:t>Sexual Assault</a:t>
            </a:r>
          </a:p>
          <a:p>
            <a:pPr marL="285750" indent="-285750">
              <a:buFont typeface="Arial"/>
              <a:buChar char="•"/>
            </a:pPr>
            <a:r>
              <a:rPr lang="en-US">
                <a:latin typeface="Arial"/>
                <a:cs typeface="Arial"/>
              </a:rPr>
              <a:t>Fondling</a:t>
            </a:r>
          </a:p>
          <a:p>
            <a:pPr marL="285750" indent="-285750">
              <a:buFont typeface="Arial"/>
              <a:buChar char="•"/>
            </a:pPr>
            <a:endParaRPr lang="en-US">
              <a:latin typeface="Arial"/>
              <a:cs typeface="Arial"/>
            </a:endParaRPr>
          </a:p>
          <a:p>
            <a:pPr marL="285750" indent="-285750">
              <a:buFont typeface="Arial"/>
              <a:buChar char="•"/>
            </a:pPr>
            <a:endParaRPr lang="en-US">
              <a:latin typeface="Arial"/>
              <a:cs typeface="Arial"/>
            </a:endParaRPr>
          </a:p>
        </p:txBody>
      </p:sp>
      <p:sp>
        <p:nvSpPr>
          <p:cNvPr id="10" name="TextBox 9">
            <a:extLst>
              <a:ext uri="{FF2B5EF4-FFF2-40B4-BE49-F238E27FC236}">
                <a16:creationId xmlns:a16="http://schemas.microsoft.com/office/drawing/2014/main" id="{51D388F8-1455-C2A7-1C04-C4300F65A9EC}"/>
              </a:ext>
            </a:extLst>
          </p:cNvPr>
          <p:cNvSpPr txBox="1"/>
          <p:nvPr/>
        </p:nvSpPr>
        <p:spPr>
          <a:xfrm>
            <a:off x="1770742" y="3802743"/>
            <a:ext cx="21698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rial"/>
                <a:cs typeface="Arial"/>
              </a:rPr>
              <a:t>Physical:</a:t>
            </a:r>
          </a:p>
          <a:p>
            <a:r>
              <a:rPr lang="en-US">
                <a:latin typeface="Arial"/>
                <a:cs typeface="Arial"/>
              </a:rPr>
              <a:t>Kicking</a:t>
            </a:r>
          </a:p>
          <a:p>
            <a:r>
              <a:rPr lang="en-US">
                <a:latin typeface="Arial"/>
                <a:cs typeface="Arial"/>
              </a:rPr>
              <a:t>Slapping</a:t>
            </a:r>
          </a:p>
          <a:p>
            <a:r>
              <a:rPr lang="en-US">
                <a:latin typeface="Arial"/>
                <a:cs typeface="Arial"/>
              </a:rPr>
              <a:t>Punching/ Hitting</a:t>
            </a:r>
          </a:p>
          <a:p>
            <a:r>
              <a:rPr lang="en-US">
                <a:latin typeface="Arial"/>
                <a:cs typeface="Arial"/>
              </a:rPr>
              <a:t>Strangling</a:t>
            </a:r>
          </a:p>
          <a:p>
            <a:endParaRPr lang="en-US">
              <a:latin typeface="Arial"/>
              <a:cs typeface="Arial"/>
            </a:endParaRPr>
          </a:p>
        </p:txBody>
      </p:sp>
      <p:sp>
        <p:nvSpPr>
          <p:cNvPr id="11" name="TextBox 10">
            <a:extLst>
              <a:ext uri="{FF2B5EF4-FFF2-40B4-BE49-F238E27FC236}">
                <a16:creationId xmlns:a16="http://schemas.microsoft.com/office/drawing/2014/main" id="{267864AE-795A-1D16-E69A-52D6B3BE0A14}"/>
              </a:ext>
            </a:extLst>
          </p:cNvPr>
          <p:cNvSpPr txBox="1"/>
          <p:nvPr/>
        </p:nvSpPr>
        <p:spPr>
          <a:xfrm>
            <a:off x="3628571" y="3795485"/>
            <a:ext cx="320765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rial"/>
                <a:cs typeface="Arial"/>
              </a:rPr>
              <a:t>Psychological</a:t>
            </a:r>
          </a:p>
          <a:p>
            <a:r>
              <a:rPr lang="en-US">
                <a:latin typeface="Arial"/>
                <a:cs typeface="Arial"/>
              </a:rPr>
              <a:t>Intimidation</a:t>
            </a:r>
          </a:p>
          <a:p>
            <a:r>
              <a:rPr lang="en-US">
                <a:latin typeface="Arial"/>
                <a:cs typeface="Arial"/>
              </a:rPr>
              <a:t>Coercion</a:t>
            </a:r>
          </a:p>
          <a:p>
            <a:r>
              <a:rPr lang="en-US">
                <a:latin typeface="Arial"/>
                <a:cs typeface="Arial"/>
              </a:rPr>
              <a:t>Blaming</a:t>
            </a:r>
          </a:p>
          <a:p>
            <a:r>
              <a:rPr lang="en-US">
                <a:latin typeface="Arial"/>
                <a:cs typeface="Arial"/>
              </a:rPr>
              <a:t>Isolation</a:t>
            </a:r>
          </a:p>
        </p:txBody>
      </p:sp>
      <p:sp>
        <p:nvSpPr>
          <p:cNvPr id="12" name="TextBox 11">
            <a:extLst>
              <a:ext uri="{FF2B5EF4-FFF2-40B4-BE49-F238E27FC236}">
                <a16:creationId xmlns:a16="http://schemas.microsoft.com/office/drawing/2014/main" id="{D8F339E8-4228-318A-0A3D-2DAEF4CEA914}"/>
              </a:ext>
            </a:extLst>
          </p:cNvPr>
          <p:cNvSpPr txBox="1"/>
          <p:nvPr/>
        </p:nvSpPr>
        <p:spPr>
          <a:xfrm>
            <a:off x="1738605" y="5364064"/>
            <a:ext cx="31703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rial"/>
                <a:cs typeface="Arial"/>
              </a:rPr>
              <a:t>Other</a:t>
            </a:r>
          </a:p>
          <a:p>
            <a:r>
              <a:rPr lang="en-US">
                <a:latin typeface="Arial"/>
                <a:cs typeface="Arial"/>
              </a:rPr>
              <a:t>Financial</a:t>
            </a:r>
          </a:p>
          <a:p>
            <a:r>
              <a:rPr lang="en-US">
                <a:latin typeface="Arial"/>
                <a:cs typeface="Arial"/>
              </a:rPr>
              <a:t>Weaponization of Privilege</a:t>
            </a:r>
          </a:p>
          <a:p>
            <a:endParaRPr lang="en-US">
              <a:latin typeface="Arial"/>
              <a:cs typeface="Arial"/>
            </a:endParaRPr>
          </a:p>
        </p:txBody>
      </p:sp>
      <p:sp>
        <p:nvSpPr>
          <p:cNvPr id="13" name="Rectangle 12">
            <a:extLst>
              <a:ext uri="{FF2B5EF4-FFF2-40B4-BE49-F238E27FC236}">
                <a16:creationId xmlns:a16="http://schemas.microsoft.com/office/drawing/2014/main" id="{5B0D6E87-E4E6-78D2-A522-B2F4EA3605FA}"/>
              </a:ext>
            </a:extLst>
          </p:cNvPr>
          <p:cNvSpPr/>
          <p:nvPr/>
        </p:nvSpPr>
        <p:spPr>
          <a:xfrm>
            <a:off x="6377796" y="3252635"/>
            <a:ext cx="5794074" cy="2027208"/>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919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84780" y="704989"/>
            <a:ext cx="11112574" cy="1090682"/>
          </a:xfrm>
        </p:spPr>
        <p:txBody>
          <a:bodyPr vert="horz" lIns="91440" tIns="45720" rIns="91440" bIns="45720" rtlCol="0" anchor="t">
            <a:normAutofit/>
          </a:bodyPr>
          <a:lstStyle/>
          <a:p>
            <a:r>
              <a:rPr lang="en-US" sz="4800">
                <a:latin typeface="Gotham Medium"/>
              </a:rPr>
              <a:t>Interpersonal Violence Continuum</a:t>
            </a:r>
          </a:p>
        </p:txBody>
      </p:sp>
      <p:cxnSp>
        <p:nvCxnSpPr>
          <p:cNvPr id="3" name="Straight Connector 2"/>
          <p:cNvCxnSpPr>
            <a:cxnSpLocks/>
          </p:cNvCxnSpPr>
          <p:nvPr/>
        </p:nvCxnSpPr>
        <p:spPr>
          <a:xfrm flipV="1">
            <a:off x="747889" y="793703"/>
            <a:ext cx="0" cy="842592"/>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53765369-0DCE-4201-83A2-47C28B825BE1}"/>
              </a:ext>
            </a:extLst>
          </p:cNvPr>
          <p:cNvCxnSpPr>
            <a:cxnSpLocks/>
          </p:cNvCxnSpPr>
          <p:nvPr/>
        </p:nvCxnSpPr>
        <p:spPr>
          <a:xfrm>
            <a:off x="1996068" y="3610631"/>
            <a:ext cx="8199863" cy="29738"/>
          </a:xfrm>
          <a:prstGeom prst="straightConnector1">
            <a:avLst/>
          </a:prstGeom>
          <a:ln w="2540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2F10B0C0-8CCC-4952-B696-D9E095438422}"/>
              </a:ext>
            </a:extLst>
          </p:cNvPr>
          <p:cNvCxnSpPr>
            <a:cxnSpLocks/>
          </p:cNvCxnSpPr>
          <p:nvPr/>
        </p:nvCxnSpPr>
        <p:spPr>
          <a:xfrm>
            <a:off x="1996068" y="6007770"/>
            <a:ext cx="8199863"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9A3231D6-182A-4FE4-8A09-7CC80132CEBB}"/>
              </a:ext>
            </a:extLst>
          </p:cNvPr>
          <p:cNvSpPr txBox="1">
            <a:spLocks noChangeArrowheads="1"/>
          </p:cNvSpPr>
          <p:nvPr/>
        </p:nvSpPr>
        <p:spPr bwMode="auto">
          <a:xfrm>
            <a:off x="2133703" y="2072003"/>
            <a:ext cx="8199863" cy="429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1600" b="1" kern="0">
                <a:solidFill>
                  <a:schemeClr val="bg1"/>
                </a:solidFill>
              </a:rPr>
              <a:t>Behaviors: </a:t>
            </a:r>
            <a:r>
              <a:rPr lang="en-US" sz="1600" kern="0">
                <a:solidFill>
                  <a:schemeClr val="bg1"/>
                </a:solidFill>
              </a:rPr>
              <a:t>Unreciprocated, Unwanted, Repeated</a:t>
            </a:r>
          </a:p>
          <a:p>
            <a:pPr marL="0" indent="0">
              <a:buNone/>
              <a:defRPr/>
            </a:pPr>
            <a:r>
              <a:rPr lang="en-US" sz="1600" b="1" kern="0">
                <a:solidFill>
                  <a:schemeClr val="bg1"/>
                </a:solidFill>
              </a:rPr>
              <a:t>Environments: </a:t>
            </a:r>
            <a:r>
              <a:rPr lang="en-US" sz="1600" kern="0">
                <a:solidFill>
                  <a:schemeClr val="bg1"/>
                </a:solidFill>
              </a:rPr>
              <a:t>Offensive, Intimidating and Hostile</a:t>
            </a:r>
          </a:p>
          <a:p>
            <a:pPr marL="0" indent="0">
              <a:buNone/>
              <a:defRPr/>
            </a:pPr>
            <a:endParaRPr lang="en-US" sz="1600" kern="0">
              <a:solidFill>
                <a:schemeClr val="bg1"/>
              </a:solidFill>
            </a:endParaRPr>
          </a:p>
          <a:p>
            <a:pPr marL="0" indent="0" algn="ctr">
              <a:buNone/>
              <a:defRPr/>
            </a:pPr>
            <a:r>
              <a:rPr lang="en-US" sz="1800" b="1">
                <a:solidFill>
                  <a:srgbClr val="CED5DD"/>
                </a:solidFill>
              </a:rPr>
              <a:t>Recognition</a:t>
            </a:r>
          </a:p>
          <a:p>
            <a:pPr marL="0" indent="0">
              <a:buNone/>
              <a:tabLst>
                <a:tab pos="7315200" algn="l"/>
              </a:tabLst>
              <a:defRPr/>
            </a:pPr>
            <a:r>
              <a:rPr lang="en-US" sz="1600">
                <a:solidFill>
                  <a:schemeClr val="bg1"/>
                </a:solidFill>
              </a:rPr>
              <a:t>Low	High</a:t>
            </a:r>
          </a:p>
          <a:p>
            <a:pPr marL="0" indent="0">
              <a:buNone/>
              <a:defRPr/>
            </a:pPr>
            <a:r>
              <a:rPr lang="en-US" sz="1600">
                <a:solidFill>
                  <a:schemeClr val="bg1"/>
                </a:solidFill>
              </a:rPr>
              <a:t> </a:t>
            </a:r>
            <a:endParaRPr lang="en-US" sz="1400">
              <a:solidFill>
                <a:schemeClr val="bg1"/>
              </a:solidFill>
            </a:endParaRPr>
          </a:p>
          <a:p>
            <a:pPr marL="0" indent="0">
              <a:buNone/>
              <a:defRPr/>
            </a:pPr>
            <a:endParaRPr lang="en-US" sz="1400">
              <a:solidFill>
                <a:schemeClr val="bg1"/>
              </a:solidFill>
            </a:endParaRPr>
          </a:p>
          <a:p>
            <a:pPr marL="0" indent="0">
              <a:buNone/>
              <a:defRPr/>
            </a:pPr>
            <a:endParaRPr lang="en-US" sz="1400">
              <a:solidFill>
                <a:schemeClr val="bg1"/>
              </a:solidFill>
            </a:endParaRPr>
          </a:p>
          <a:p>
            <a:pPr marL="0" indent="0" algn="ctr">
              <a:buNone/>
              <a:defRPr/>
            </a:pPr>
            <a:endParaRPr lang="en-US" sz="1600" b="1">
              <a:solidFill>
                <a:schemeClr val="bg1"/>
              </a:solidFill>
            </a:endParaRPr>
          </a:p>
          <a:p>
            <a:pPr marL="0" indent="0" algn="ctr">
              <a:buNone/>
              <a:defRPr/>
            </a:pPr>
            <a:endParaRPr lang="en-US" sz="1600" b="1">
              <a:solidFill>
                <a:schemeClr val="bg1"/>
              </a:solidFill>
            </a:endParaRPr>
          </a:p>
          <a:p>
            <a:pPr marL="0" indent="0" algn="ctr">
              <a:buNone/>
              <a:defRPr/>
            </a:pPr>
            <a:endParaRPr lang="en-US" sz="1600" b="1">
              <a:solidFill>
                <a:schemeClr val="bg1"/>
              </a:solidFill>
            </a:endParaRPr>
          </a:p>
          <a:p>
            <a:pPr marL="0" indent="0" algn="ctr">
              <a:buNone/>
              <a:defRPr/>
            </a:pPr>
            <a:endParaRPr lang="en-US" sz="1600" b="1">
              <a:solidFill>
                <a:schemeClr val="bg1"/>
              </a:solidFill>
            </a:endParaRPr>
          </a:p>
          <a:p>
            <a:pPr marL="0" indent="0" algn="ctr">
              <a:buNone/>
              <a:defRPr/>
            </a:pPr>
            <a:r>
              <a:rPr lang="en-US" sz="1800" b="1">
                <a:solidFill>
                  <a:srgbClr val="CED5DD"/>
                </a:solidFill>
              </a:rPr>
              <a:t>Frequency</a:t>
            </a:r>
          </a:p>
          <a:p>
            <a:pPr marL="0" indent="0">
              <a:buNone/>
              <a:defRPr/>
            </a:pPr>
            <a:endParaRPr lang="en-US" sz="1600">
              <a:solidFill>
                <a:schemeClr val="bg1"/>
              </a:solidFill>
            </a:endParaRPr>
          </a:p>
          <a:p>
            <a:pPr marL="0" indent="0">
              <a:buNone/>
              <a:defRPr/>
            </a:pPr>
            <a:r>
              <a:rPr lang="en-US" sz="1600">
                <a:solidFill>
                  <a:schemeClr val="bg1"/>
                </a:solidFill>
              </a:rPr>
              <a:t>High								Low</a:t>
            </a:r>
          </a:p>
          <a:p>
            <a:pPr marL="0" indent="0">
              <a:buNone/>
              <a:defRPr/>
            </a:pPr>
            <a:endParaRPr lang="en-US" sz="1600" kern="0"/>
          </a:p>
          <a:p>
            <a:pPr marL="0" indent="0" eaLnBrk="1" hangingPunct="1">
              <a:buNone/>
              <a:defRPr/>
            </a:pPr>
            <a:endParaRPr lang="en-US" altLang="en-US" sz="1200" kern="0"/>
          </a:p>
        </p:txBody>
      </p:sp>
      <p:sp>
        <p:nvSpPr>
          <p:cNvPr id="10" name="TextBox 9">
            <a:extLst>
              <a:ext uri="{FF2B5EF4-FFF2-40B4-BE49-F238E27FC236}">
                <a16:creationId xmlns:a16="http://schemas.microsoft.com/office/drawing/2014/main" id="{6A657BAC-312E-970C-F77D-D093EF262497}"/>
              </a:ext>
            </a:extLst>
          </p:cNvPr>
          <p:cNvSpPr txBox="1"/>
          <p:nvPr/>
        </p:nvSpPr>
        <p:spPr>
          <a:xfrm>
            <a:off x="8784167" y="3707167"/>
            <a:ext cx="1985433" cy="1959960"/>
          </a:xfrm>
          <a:prstGeom prst="rect">
            <a:avLst/>
          </a:prstGeom>
          <a:noFill/>
        </p:spPr>
        <p:txBody>
          <a:bodyPr wrap="square" lIns="91440" tIns="45720" rIns="91440" bIns="45720" anchor="t">
            <a:spAutoFit/>
          </a:bodyPr>
          <a:lstStyle/>
          <a:p>
            <a:pPr>
              <a:lnSpc>
                <a:spcPct val="107000"/>
              </a:lnSpc>
              <a:spcAft>
                <a:spcPts val="800"/>
              </a:spcAft>
            </a:pPr>
            <a:r>
              <a:rPr lang="en-US">
                <a:solidFill>
                  <a:srgbClr val="FFFFFF"/>
                </a:solidFill>
                <a:latin typeface="Calibri"/>
                <a:ea typeface="Calibri" panose="020F0502020204030204" pitchFamily="34" charset="0"/>
                <a:cs typeface="Times New Roman"/>
              </a:rPr>
              <a:t>Physical violence, sexual</a:t>
            </a:r>
            <a:r>
              <a:rPr lang="en-US" sz="1800">
                <a:solidFill>
                  <a:srgbClr val="FFFFFF"/>
                </a:solidFill>
                <a:effectLst/>
                <a:latin typeface="Calibri"/>
                <a:ea typeface="Calibri" panose="020F0502020204030204" pitchFamily="34" charset="0"/>
                <a:cs typeface="Times New Roman"/>
              </a:rPr>
              <a:t> assault, </a:t>
            </a:r>
            <a:r>
              <a:rPr lang="en-US">
                <a:solidFill>
                  <a:srgbClr val="FFFFFF"/>
                </a:solidFill>
                <a:latin typeface="Calibri"/>
                <a:ea typeface="Calibri" panose="020F0502020204030204" pitchFamily="34" charset="0"/>
                <a:cs typeface="Times New Roman"/>
              </a:rPr>
              <a:t>violent hazing</a:t>
            </a:r>
            <a:r>
              <a:rPr lang="en-US" sz="1800">
                <a:solidFill>
                  <a:srgbClr val="FFFFFF"/>
                </a:solidFill>
                <a:effectLst/>
                <a:latin typeface="Calibri"/>
                <a:ea typeface="Calibri" panose="020F0502020204030204" pitchFamily="34" charset="0"/>
                <a:cs typeface="Times New Roman"/>
              </a:rPr>
              <a:t>, child abuse, homicide</a:t>
            </a:r>
            <a:endParaRPr lang="en-US" sz="1800">
              <a:effectLst/>
              <a:latin typeface="Calibri"/>
              <a:ea typeface="Calibri" panose="020F0502020204030204" pitchFamily="34" charset="0"/>
              <a:cs typeface="Times New Roman"/>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6943EEE-F559-DD4C-60A9-DF6FA4F930B2}"/>
              </a:ext>
            </a:extLst>
          </p:cNvPr>
          <p:cNvSpPr txBox="1"/>
          <p:nvPr/>
        </p:nvSpPr>
        <p:spPr>
          <a:xfrm>
            <a:off x="1996068" y="3736820"/>
            <a:ext cx="2537104" cy="1264642"/>
          </a:xfrm>
          <a:prstGeom prst="rect">
            <a:avLst/>
          </a:prstGeom>
          <a:noFill/>
        </p:spPr>
        <p:txBody>
          <a:bodyPr wrap="square" lIns="91440" tIns="45720" rIns="91440" bIns="45720" anchor="t">
            <a:spAutoFit/>
          </a:bodyPr>
          <a:lstStyle/>
          <a:p>
            <a:pPr>
              <a:lnSpc>
                <a:spcPct val="107000"/>
              </a:lnSpc>
              <a:spcAft>
                <a:spcPts val="800"/>
              </a:spcAft>
            </a:pPr>
            <a:r>
              <a:rPr lang="en-US" dirty="0">
                <a:solidFill>
                  <a:srgbClr val="FFFFFF"/>
                </a:solidFill>
                <a:latin typeface="Calibri"/>
                <a:ea typeface="Calibri"/>
                <a:cs typeface="Times New Roman"/>
              </a:rPr>
              <a:t>Jokes, teasing, winks</a:t>
            </a:r>
            <a:r>
              <a:rPr lang="en-US" sz="1800" dirty="0">
                <a:solidFill>
                  <a:srgbClr val="FFFFFF"/>
                </a:solidFill>
                <a:effectLst/>
                <a:latin typeface="Calibri"/>
                <a:ea typeface="Calibri"/>
                <a:cs typeface="Times New Roman"/>
              </a:rPr>
              <a:t>, invading body space, </a:t>
            </a:r>
            <a:r>
              <a:rPr lang="en-US" dirty="0">
                <a:solidFill>
                  <a:srgbClr val="FFFFFF"/>
                </a:solidFill>
                <a:latin typeface="Calibri"/>
                <a:ea typeface="Calibri"/>
                <a:cs typeface="Times New Roman"/>
              </a:rPr>
              <a:t>microaggressions</a:t>
            </a:r>
            <a:r>
              <a:rPr lang="en-US" sz="1800" dirty="0">
                <a:solidFill>
                  <a:srgbClr val="FFFFFF"/>
                </a:solidFill>
                <a:effectLst/>
                <a:latin typeface="Calibri"/>
                <a:ea typeface="Calibri"/>
                <a:cs typeface="Times New Roman"/>
              </a:rPr>
              <a:t>, criticizing</a:t>
            </a:r>
            <a:r>
              <a:rPr lang="en-US" dirty="0">
                <a:solidFill>
                  <a:srgbClr val="FFFFFF"/>
                </a:solidFill>
                <a:latin typeface="Calibri"/>
                <a:ea typeface="Calibri"/>
                <a:cs typeface="Times New Roman"/>
              </a:rPr>
              <a:t>,</a:t>
            </a:r>
            <a:r>
              <a:rPr lang="en-US" sz="1800" dirty="0">
                <a:solidFill>
                  <a:srgbClr val="FFFFFF"/>
                </a:solidFill>
                <a:effectLst/>
                <a:latin typeface="Calibri"/>
                <a:ea typeface="Calibri"/>
                <a:cs typeface="Times New Roman"/>
              </a:rPr>
              <a:t> name calling</a:t>
            </a:r>
            <a:endParaRPr lang="en-US" sz="1800" dirty="0">
              <a:effectLst/>
              <a:latin typeface="Calibri"/>
              <a:ea typeface="Calibri"/>
              <a:cs typeface="Times New Roman"/>
            </a:endParaRPr>
          </a:p>
        </p:txBody>
      </p:sp>
      <p:sp>
        <p:nvSpPr>
          <p:cNvPr id="16" name="TextBox 15">
            <a:extLst>
              <a:ext uri="{FF2B5EF4-FFF2-40B4-BE49-F238E27FC236}">
                <a16:creationId xmlns:a16="http://schemas.microsoft.com/office/drawing/2014/main" id="{50FEF233-A695-B3E7-DDC2-B30AD3D111BC}"/>
              </a:ext>
            </a:extLst>
          </p:cNvPr>
          <p:cNvSpPr txBox="1"/>
          <p:nvPr/>
        </p:nvSpPr>
        <p:spPr>
          <a:xfrm>
            <a:off x="5261961" y="3700920"/>
            <a:ext cx="2655783" cy="1959960"/>
          </a:xfrm>
          <a:prstGeom prst="rect">
            <a:avLst/>
          </a:prstGeom>
          <a:noFill/>
        </p:spPr>
        <p:txBody>
          <a:bodyPr wrap="square" lIns="91440" tIns="45720" rIns="91440" bIns="45720" anchor="t">
            <a:spAutoFit/>
          </a:bodyPr>
          <a:lstStyle/>
          <a:p>
            <a:pPr>
              <a:lnSpc>
                <a:spcPct val="107000"/>
              </a:lnSpc>
              <a:spcAft>
                <a:spcPts val="800"/>
              </a:spcAft>
            </a:pPr>
            <a:r>
              <a:rPr lang="en-US" dirty="0">
                <a:solidFill>
                  <a:srgbClr val="FFFFFF"/>
                </a:solidFill>
                <a:latin typeface="Calibri"/>
                <a:ea typeface="Calibri"/>
                <a:cs typeface="Times New Roman"/>
              </a:rPr>
              <a:t>Bullying, Catcalling</a:t>
            </a:r>
            <a:r>
              <a:rPr lang="en-US" sz="1800" dirty="0">
                <a:solidFill>
                  <a:srgbClr val="FFFFFF"/>
                </a:solidFill>
                <a:effectLst/>
                <a:latin typeface="Calibri"/>
                <a:ea typeface="Calibri"/>
                <a:cs typeface="Times New Roman"/>
              </a:rPr>
              <a:t>, sexual comments, inappropriate remarks, unwanted touching, </a:t>
            </a:r>
            <a:r>
              <a:rPr lang="en-US" sz="1800" dirty="0">
                <a:solidFill>
                  <a:srgbClr val="FFFF00"/>
                </a:solidFill>
                <a:effectLst/>
                <a:latin typeface="Calibri"/>
                <a:ea typeface="Calibri"/>
                <a:cs typeface="Times New Roman"/>
              </a:rPr>
              <a:t>stalking</a:t>
            </a:r>
            <a:r>
              <a:rPr lang="en-US" sz="1800" dirty="0">
                <a:solidFill>
                  <a:srgbClr val="FFFFFF"/>
                </a:solidFill>
                <a:effectLst/>
                <a:latin typeface="Calibri"/>
                <a:ea typeface="Calibri"/>
                <a:cs typeface="Times New Roman"/>
              </a:rPr>
              <a:t>, emotional abuse</a:t>
            </a:r>
            <a:endParaRPr lang="en-US" sz="1800" dirty="0">
              <a:effectLst/>
              <a:latin typeface="Calibri"/>
              <a:ea typeface="Calibri"/>
              <a:cs typeface="Times New Roman"/>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096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4DB65D5AD56242BC9152EFC813D404" ma:contentTypeVersion="15" ma:contentTypeDescription="Create a new document." ma:contentTypeScope="" ma:versionID="49f84709cbec00c00ae3df57ebc90fea">
  <xsd:schema xmlns:xsd="http://www.w3.org/2001/XMLSchema" xmlns:xs="http://www.w3.org/2001/XMLSchema" xmlns:p="http://schemas.microsoft.com/office/2006/metadata/properties" xmlns:ns2="2b36130b-3242-416e-89a8-18935bbaa6aa" xmlns:ns3="40311648-de0d-4bb1-bb92-8b85df7891c8" targetNamespace="http://schemas.microsoft.com/office/2006/metadata/properties" ma:root="true" ma:fieldsID="d8dfb7f122a2182415ef02e89345df87" ns2:_="" ns3:_="">
    <xsd:import namespace="2b36130b-3242-416e-89a8-18935bbaa6aa"/>
    <xsd:import namespace="40311648-de0d-4bb1-bb92-8b85df7891c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36130b-3242-416e-89a8-18935bbaa6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21a25f2-d1c3-4928-9dd0-7930b0011dc6}" ma:internalName="TaxCatchAll" ma:showField="CatchAllData" ma:web="2b36130b-3242-416e-89a8-18935bbaa6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311648-de0d-4bb1-bb92-8b85df7891c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311648-de0d-4bb1-bb92-8b85df7891c8">
      <Terms xmlns="http://schemas.microsoft.com/office/infopath/2007/PartnerControls"/>
    </lcf76f155ced4ddcb4097134ff3c332f>
    <TaxCatchAll xmlns="2b36130b-3242-416e-89a8-18935bbaa6aa" xsi:nil="true"/>
  </documentManagement>
</p:properties>
</file>

<file path=customXml/itemProps1.xml><?xml version="1.0" encoding="utf-8"?>
<ds:datastoreItem xmlns:ds="http://schemas.openxmlformats.org/officeDocument/2006/customXml" ds:itemID="{043A8FFB-D806-49F0-AEC9-917BA10DBF0A}"/>
</file>

<file path=customXml/itemProps2.xml><?xml version="1.0" encoding="utf-8"?>
<ds:datastoreItem xmlns:ds="http://schemas.openxmlformats.org/officeDocument/2006/customXml" ds:itemID="{C7672575-55AC-4566-BC40-4DFDC243EDB2}"/>
</file>

<file path=customXml/itemProps3.xml><?xml version="1.0" encoding="utf-8"?>
<ds:datastoreItem xmlns:ds="http://schemas.openxmlformats.org/officeDocument/2006/customXml" ds:itemID="{BC7A08B8-91B9-4643-890C-E92444E740CD}"/>
</file>

<file path=docProps/app.xml><?xml version="1.0" encoding="utf-8"?>
<Properties xmlns="http://schemas.openxmlformats.org/officeDocument/2006/extended-properties" xmlns:vt="http://schemas.openxmlformats.org/officeDocument/2006/docPropsVTypes">
  <Template>office theme</Template>
  <TotalTime>0</TotalTime>
  <Words>4100</Words>
  <Application>Microsoft Office PowerPoint</Application>
  <PresentationFormat>Widescreen</PresentationFormat>
  <Paragraphs>546</Paragraphs>
  <Slides>31</Slides>
  <Notes>28</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Arial</vt:lpstr>
      <vt:lpstr>Arial,Sans-Serif</vt:lpstr>
      <vt:lpstr>Avenir Black</vt:lpstr>
      <vt:lpstr>Avenir Book</vt:lpstr>
      <vt:lpstr>Calibri</vt:lpstr>
      <vt:lpstr>Calibri Light</vt:lpstr>
      <vt:lpstr>Century Gothic</vt:lpstr>
      <vt:lpstr>Courier New</vt:lpstr>
      <vt:lpstr>Gotham</vt:lpstr>
      <vt:lpstr>Gotham Bold</vt:lpstr>
      <vt:lpstr>Gotham Book</vt:lpstr>
      <vt:lpstr>Gotham Medium</vt:lpstr>
      <vt:lpstr>Montserrat Medium</vt:lpstr>
      <vt:lpstr>Noto Sans Symbols</vt:lpstr>
      <vt:lpstr>Roboto</vt:lpstr>
      <vt:lpstr>Verdana</vt:lpstr>
      <vt:lpstr>office theme</vt:lpstr>
      <vt:lpstr>Office Theme</vt:lpstr>
      <vt:lpstr>Stalking: NSAM 2024</vt:lpstr>
      <vt:lpstr>Meet Your Presenters</vt:lpstr>
      <vt:lpstr>PowerPoint Presentation</vt:lpstr>
      <vt:lpstr>Ground Rules </vt:lpstr>
      <vt:lpstr>Goals for Session</vt:lpstr>
      <vt:lpstr>Stalking</vt:lpstr>
      <vt:lpstr> </vt:lpstr>
      <vt:lpstr>Interpersonal   Violence</vt:lpstr>
      <vt:lpstr>PowerPoint Presentation</vt:lpstr>
      <vt:lpstr> </vt:lpstr>
      <vt:lpstr> </vt:lpstr>
      <vt:lpstr>Underrepresented Groups</vt:lpstr>
      <vt:lpstr>Stalking Myths</vt:lpstr>
      <vt:lpstr>PowerPoint Presentation</vt:lpstr>
      <vt:lpstr>Group Discussion</vt:lpstr>
      <vt:lpstr> Perpetrator Profile</vt:lpstr>
      <vt:lpstr>Stalker Profile: </vt:lpstr>
      <vt:lpstr> Policies and Laws that inform how we respond to stalking</vt:lpstr>
      <vt:lpstr>Policy and Law</vt:lpstr>
      <vt:lpstr>PowerPoint Presentation</vt:lpstr>
      <vt:lpstr>Mandatory Reporting</vt:lpstr>
      <vt:lpstr> Prevention Strategies</vt:lpstr>
      <vt:lpstr>Strategies</vt:lpstr>
      <vt:lpstr> Advocacy and Support</vt:lpstr>
      <vt:lpstr>Impact of Stalking</vt:lpstr>
      <vt:lpstr>5 Step Model for Supporting Survivors</vt:lpstr>
      <vt:lpstr>What makes students get support?</vt:lpstr>
      <vt:lpstr>Resources and Referrals</vt:lpstr>
      <vt:lpstr>National Resources</vt:lpstr>
      <vt:lpstr>Interested in Additional Programming?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Moulton</dc:creator>
  <cp:lastModifiedBy>Kristin Moulton</cp:lastModifiedBy>
  <cp:revision>814</cp:revision>
  <dcterms:created xsi:type="dcterms:W3CDTF">2023-11-09T19:50:41Z</dcterms:created>
  <dcterms:modified xsi:type="dcterms:W3CDTF">2024-01-02T19:43:00Z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0x010100854DB65D5AD56242BC9152EFC813D404</vt:lpwstr>
  </property>
</Properties>
</file>