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Lst>
  <p:notesMasterIdLst>
    <p:notesMasterId r:id="rId39"/>
  </p:notesMasterIdLst>
  <p:sldIdLst>
    <p:sldId id="257" r:id="rId3"/>
    <p:sldId id="258" r:id="rId4"/>
    <p:sldId id="260" r:id="rId5"/>
    <p:sldId id="307" r:id="rId6"/>
    <p:sldId id="285" r:id="rId7"/>
    <p:sldId id="261" r:id="rId8"/>
    <p:sldId id="289" r:id="rId9"/>
    <p:sldId id="290" r:id="rId10"/>
    <p:sldId id="294" r:id="rId11"/>
    <p:sldId id="262" r:id="rId12"/>
    <p:sldId id="271" r:id="rId13"/>
    <p:sldId id="273" r:id="rId14"/>
    <p:sldId id="284" r:id="rId15"/>
    <p:sldId id="278" r:id="rId16"/>
    <p:sldId id="291" r:id="rId17"/>
    <p:sldId id="282" r:id="rId18"/>
    <p:sldId id="288" r:id="rId19"/>
    <p:sldId id="287" r:id="rId20"/>
    <p:sldId id="292" r:id="rId21"/>
    <p:sldId id="293" r:id="rId22"/>
    <p:sldId id="277" r:id="rId23"/>
    <p:sldId id="280" r:id="rId24"/>
    <p:sldId id="281" r:id="rId25"/>
    <p:sldId id="283" r:id="rId26"/>
    <p:sldId id="306" r:id="rId27"/>
    <p:sldId id="297" r:id="rId28"/>
    <p:sldId id="305" r:id="rId29"/>
    <p:sldId id="298" r:id="rId30"/>
    <p:sldId id="299" r:id="rId31"/>
    <p:sldId id="300" r:id="rId32"/>
    <p:sldId id="301" r:id="rId33"/>
    <p:sldId id="302" r:id="rId34"/>
    <p:sldId id="303" r:id="rId35"/>
    <p:sldId id="304" r:id="rId36"/>
    <p:sldId id="308" r:id="rId37"/>
    <p:sldId id="309"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lSnELRWICUGeDP40sEx0pgXDa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EC3"/>
    <a:srgbClr val="AEB4BA"/>
    <a:srgbClr val="183158"/>
    <a:srgbClr val="CC4628"/>
    <a:srgbClr val="21314D"/>
    <a:srgbClr val="F0F702"/>
    <a:srgbClr val="80848A"/>
    <a:srgbClr val="F1582A"/>
    <a:srgbClr val="F46B43"/>
    <a:srgbClr val="0939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4"/>
    <p:restoredTop sz="60710" autoAdjust="0"/>
  </p:normalViewPr>
  <p:slideViewPr>
    <p:cSldViewPr snapToGrid="0" snapToObjects="1">
      <p:cViewPr varScale="1">
        <p:scale>
          <a:sx n="57" d="100"/>
          <a:sy n="57" d="100"/>
        </p:scale>
        <p:origin x="2436" y="66"/>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57"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5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the Colorado School of Mine’s online Clery Act training for Campus Security Authorities or (CSAs). This course will introduce the Jeanne Clery Disclosure of Campus Security Policy and the Campus Crime Statistics Act, commonly known as the Clery Act.</a:t>
            </a:r>
            <a:endParaRPr dirty="0"/>
          </a:p>
        </p:txBody>
      </p:sp>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fontAlgn="base">
              <a:lnSpc>
                <a:spcPct val="107000"/>
              </a:lnSpc>
              <a:spcBef>
                <a:spcPts val="0"/>
              </a:spcBef>
              <a:spcAft>
                <a:spcPts val="0"/>
              </a:spcAft>
              <a:buFont typeface="+mj-lt"/>
              <a:buNone/>
              <a:tabLst>
                <a:tab pos="4572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Lets review Who is a CSA?  The categories include;</a:t>
            </a:r>
          </a:p>
          <a:p>
            <a:pPr marL="342900" marR="0" lvl="0" indent="-342900" fontAlgn="base">
              <a:lnSpc>
                <a:spcPct val="107000"/>
              </a:lnSpc>
              <a:spcBef>
                <a:spcPts val="0"/>
              </a:spcBef>
              <a:spcAft>
                <a:spcPts val="0"/>
              </a:spcAft>
              <a:buFont typeface="+mj-lt"/>
              <a:buAutoNum type="arabicPeriod"/>
              <a:tabLst>
                <a:tab pos="4572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Someone who works as part of campus police or campus security.</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Someone who has responsibility for campus security. Examples include:</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Special event staff</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Parking enforcement</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Hired security officers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Any University official with "significant responsibility for student campus activities." These activities include student housing, student discipline and campus judicial proceedings. Examples include:</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Dean of Students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Peer Mentors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Housing and residence life staff</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Directors of Greek life</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Residential life staff (including resident assistants)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Director of athletics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Team coaches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Student discipline officials, student judicial affairs officials, student conduct, VP of Student Affairs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Officials who oversee a student center</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Officials who oversee student extracurricular activities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2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Faculty advisors to student groups/organizations</a:t>
            </a:r>
            <a:endParaRPr lang="en-US" sz="11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9" name="Google Shape;1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ts val="2250"/>
              </a:lnSpc>
              <a:spcBef>
                <a:spcPts val="0"/>
              </a:spcBef>
              <a:spcAft>
                <a:spcPts val="0"/>
              </a:spcAf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The function of a campus security authority is to report qualifying crimes to the proper Mines offices which include; Mines Police, OIE, or to the CSA online reporting form.  CSAs are responsible for reporting allegations of </a:t>
            </a:r>
            <a:r>
              <a:rPr lang="en-US" sz="1800" i="1" kern="0" dirty="0">
                <a:solidFill>
                  <a:srgbClr val="333333"/>
                </a:solidFill>
                <a:effectLst/>
                <a:latin typeface="inherit"/>
                <a:ea typeface="Times New Roman" panose="02020603050405020304" pitchFamily="18" charset="0"/>
                <a:cs typeface="Arial" panose="020B0604020202020204" pitchFamily="34" charset="0"/>
              </a:rPr>
              <a:t>Clery Act </a:t>
            </a: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crimes that are reported to them in their capacity as a CSA. This means that CSAs are not responsible for investigating or reporting incidents that they overhear students talking about in a hallway conversation; that a classmate or student mentions during an in-class discussion; that a victim mentions during a speech, workshop, or any other form of group presentation; or that the CSA otherwise learns about in an indirect manner.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6820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Reportable </a:t>
            </a:r>
            <a:r>
              <a:rPr lang="en-US" dirty="0" err="1"/>
              <a:t>Clery</a:t>
            </a:r>
            <a:r>
              <a:rPr lang="en-US" dirty="0"/>
              <a:t> Crimes.  The Clery Act requires colleges and universities to report statistics for the </a:t>
            </a:r>
          </a:p>
          <a:p>
            <a:r>
              <a:rPr lang="en-US" dirty="0"/>
              <a:t>following crime categories: murder/non-negligent manslaughter; manslaughter by negligence; rape; </a:t>
            </a:r>
          </a:p>
          <a:p>
            <a:r>
              <a:rPr lang="en-US" dirty="0"/>
              <a:t>fondling; incest; statutory rape; robbery; aggravated assault; burglary; motor vehicle theft; and arson. </a:t>
            </a:r>
          </a:p>
          <a:p>
            <a:r>
              <a:rPr lang="en-US" dirty="0"/>
              <a:t>We must also report Hate crimes, which include all criminal offenses previously listed, plus larceny, </a:t>
            </a:r>
          </a:p>
          <a:p>
            <a:r>
              <a:rPr lang="en-US" dirty="0"/>
              <a:t>theft, simple assault, intimidation, or destruction, damage, or vandalism of property that was motivated </a:t>
            </a:r>
          </a:p>
          <a:p>
            <a:r>
              <a:rPr lang="en-US" dirty="0"/>
              <a:t>by the bias of the perpetrator; Violence Against Women Act (VAWA) offenses, which include dating </a:t>
            </a:r>
          </a:p>
          <a:p>
            <a:r>
              <a:rPr lang="en-US" dirty="0"/>
              <a:t>violence, domestic violence, and stalking; Arrests for liquor, drug, and weapons law violations; and </a:t>
            </a:r>
          </a:p>
          <a:p>
            <a:r>
              <a:rPr lang="en-US" dirty="0"/>
              <a:t>Referrals for disciplinary action for liquor, drug, and weapons law violations for those affiliated with </a:t>
            </a:r>
          </a:p>
          <a:p>
            <a:r>
              <a:rPr lang="en-US" dirty="0"/>
              <a:t>the university that </a:t>
            </a:r>
            <a:r>
              <a:rPr lang="en-US" sz="1200" b="0" dirty="0">
                <a:latin typeface="+mn-lt"/>
              </a:rPr>
              <a:t>would otherwise qualify as a crime</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931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discuss Clery geography.  Only qualifying crimes that occur within a certain geographic location need to be reported to the Mines Clery office. It is important to recognize Clery geography, which includes on-campus buildings or property, including student residence halls, public property immediately adjacent to the main campus (sidewalks, alleys, parks), and non-campus property, like the Edgar Mine.  If you are unsure if the report qualifies under Clery geography requirements…just report the incident.  The </a:t>
            </a:r>
            <a:r>
              <a:rPr lang="en-US" dirty="0" err="1"/>
              <a:t>Clery</a:t>
            </a:r>
            <a:r>
              <a:rPr lang="en-US" dirty="0"/>
              <a:t> team will screen each complaint to ensure it qualifies.  Detailed definitions of these locations are located on the </a:t>
            </a:r>
            <a:r>
              <a:rPr lang="en-US" dirty="0" err="1"/>
              <a:t>Clery</a:t>
            </a:r>
            <a:r>
              <a:rPr lang="en-US" dirty="0"/>
              <a:t> website if you would like to review them further. </a:t>
            </a:r>
          </a:p>
          <a:p>
            <a:pPr marL="0" lvl="0" indent="0" algn="l" rtl="0">
              <a:spcBef>
                <a:spcPts val="0"/>
              </a:spcBef>
              <a:spcAft>
                <a:spcPts val="0"/>
              </a:spcAft>
              <a:buNone/>
            </a:pPr>
            <a:endParaRPr lang="en-US" dirty="0"/>
          </a:p>
          <a:p>
            <a:pPr marL="0" lvl="0" indent="0" algn="l" rtl="0">
              <a:spcBef>
                <a:spcPts val="0"/>
              </a:spcBef>
              <a:spcAft>
                <a:spcPts val="0"/>
              </a:spcAft>
              <a:buNone/>
            </a:pPr>
            <a:r>
              <a:rPr lang="en-US" b="1" i="1" dirty="0">
                <a:solidFill>
                  <a:srgbClr val="FF0000"/>
                </a:solidFill>
              </a:rPr>
              <a:t>Note Insert Slide Layers: Hover over each of the geography locations for additional definitions and information of each.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On Campus Buildings and Property</a:t>
            </a:r>
          </a:p>
          <a:p>
            <a:pPr marL="0" lvl="0" indent="0" algn="l" rtl="0">
              <a:spcBef>
                <a:spcPts val="0"/>
              </a:spcBef>
              <a:spcAft>
                <a:spcPts val="0"/>
              </a:spcAft>
              <a:buNone/>
            </a:pPr>
            <a:r>
              <a:rPr lang="en-US" dirty="0"/>
              <a:t>On-campus is defined as:</a:t>
            </a:r>
          </a:p>
          <a:p>
            <a:pPr marL="0" lvl="0" indent="0" algn="l" rtl="0">
              <a:spcBef>
                <a:spcPts val="0"/>
              </a:spcBef>
              <a:spcAft>
                <a:spcPts val="0"/>
              </a:spcAft>
              <a:buNone/>
            </a:pPr>
            <a:r>
              <a:rPr lang="en-US" dirty="0"/>
              <a:t>• (</a:t>
            </a:r>
            <a:r>
              <a:rPr lang="en-US" dirty="0" err="1"/>
              <a:t>i</a:t>
            </a:r>
            <a:r>
              <a:rPr lang="en-US" dirty="0"/>
              <a:t>) Any building or property owned or controlled by an institution within the same </a:t>
            </a:r>
          </a:p>
          <a:p>
            <a:pPr marL="0" lvl="0" indent="0" algn="l" rtl="0">
              <a:spcBef>
                <a:spcPts val="0"/>
              </a:spcBef>
              <a:spcAft>
                <a:spcPts val="0"/>
              </a:spcAft>
              <a:buNone/>
            </a:pPr>
            <a:r>
              <a:rPr lang="en-US" dirty="0"/>
              <a:t>reasonably contiguous geographic area and used by the institution in direct support of, </a:t>
            </a:r>
          </a:p>
          <a:p>
            <a:pPr marL="0" lvl="0" indent="0" algn="l" rtl="0">
              <a:spcBef>
                <a:spcPts val="0"/>
              </a:spcBef>
              <a:spcAft>
                <a:spcPts val="0"/>
              </a:spcAft>
              <a:buNone/>
            </a:pPr>
            <a:r>
              <a:rPr lang="en-US" dirty="0"/>
              <a:t>or in a manner related to, the institution’s educational purposes, including residence </a:t>
            </a:r>
          </a:p>
          <a:p>
            <a:pPr marL="0" lvl="0" indent="0" algn="l" rtl="0">
              <a:spcBef>
                <a:spcPts val="0"/>
              </a:spcBef>
              <a:spcAft>
                <a:spcPts val="0"/>
              </a:spcAft>
              <a:buNone/>
            </a:pPr>
            <a:r>
              <a:rPr lang="en-US" dirty="0"/>
              <a:t>halls; and </a:t>
            </a:r>
          </a:p>
          <a:p>
            <a:pPr marL="0" lvl="0" indent="0" algn="l" rtl="0">
              <a:spcBef>
                <a:spcPts val="0"/>
              </a:spcBef>
              <a:spcAft>
                <a:spcPts val="0"/>
              </a:spcAft>
              <a:buNone/>
            </a:pPr>
            <a:r>
              <a:rPr lang="en-US" dirty="0"/>
              <a:t>• (ii) any building or property that is within or reasonably contiguous to the area </a:t>
            </a:r>
          </a:p>
          <a:p>
            <a:pPr marL="0" lvl="0" indent="0" algn="l" rtl="0">
              <a:spcBef>
                <a:spcPts val="0"/>
              </a:spcBef>
              <a:spcAft>
                <a:spcPts val="0"/>
              </a:spcAft>
              <a:buNone/>
            </a:pPr>
            <a:r>
              <a:rPr lang="en-US" dirty="0"/>
              <a:t>identified in paragraph (</a:t>
            </a:r>
            <a:r>
              <a:rPr lang="en-US" dirty="0" err="1"/>
              <a:t>i</a:t>
            </a:r>
            <a:r>
              <a:rPr lang="en-US" dirty="0"/>
              <a:t>) of this definition, that is owned by the institution but </a:t>
            </a:r>
          </a:p>
          <a:p>
            <a:pPr marL="0" lvl="0" indent="0" algn="l" rtl="0">
              <a:spcBef>
                <a:spcPts val="0"/>
              </a:spcBef>
              <a:spcAft>
                <a:spcPts val="0"/>
              </a:spcAft>
              <a:buNone/>
            </a:pPr>
            <a:r>
              <a:rPr lang="en-US" dirty="0"/>
              <a:t>controlled by another person, is frequently used by students, and supports </a:t>
            </a:r>
          </a:p>
          <a:p>
            <a:pPr marL="0" lvl="0" indent="0" algn="l" rtl="0">
              <a:spcBef>
                <a:spcPts val="0"/>
              </a:spcBef>
              <a:spcAft>
                <a:spcPts val="0"/>
              </a:spcAft>
              <a:buNone/>
            </a:pPr>
            <a:r>
              <a:rPr lang="en-US" dirty="0"/>
              <a:t>institutional purposes (such as a food or other retail vendor</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Public Property Immediately Adjacent to Campus</a:t>
            </a:r>
          </a:p>
          <a:p>
            <a:pPr marL="0" lvl="0" indent="0" algn="l" rtl="0">
              <a:spcBef>
                <a:spcPts val="0"/>
              </a:spcBef>
              <a:spcAft>
                <a:spcPts val="0"/>
              </a:spcAft>
              <a:buNone/>
            </a:pPr>
            <a:r>
              <a:rPr lang="en-US" dirty="0"/>
              <a:t>Public property is defined as “all public property, including thoroughfares, streets, sidewalks, and parking facilities, that are within the campus, or immediately adjacent to and accessible from the campus.”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Non-campus Property</a:t>
            </a:r>
          </a:p>
          <a:p>
            <a:pPr marL="0" lvl="0" indent="0" algn="l" rtl="0">
              <a:spcBef>
                <a:spcPts val="0"/>
              </a:spcBef>
              <a:spcAft>
                <a:spcPts val="0"/>
              </a:spcAft>
              <a:buNone/>
            </a:pPr>
            <a:r>
              <a:rPr lang="en-US" dirty="0"/>
              <a:t>Non-campus building or property is defined as: </a:t>
            </a:r>
          </a:p>
          <a:p>
            <a:pPr marL="0" lvl="0" indent="0" algn="l" rtl="0">
              <a:spcBef>
                <a:spcPts val="0"/>
              </a:spcBef>
              <a:spcAft>
                <a:spcPts val="0"/>
              </a:spcAft>
              <a:buNone/>
            </a:pPr>
            <a:r>
              <a:rPr lang="en-US" dirty="0"/>
              <a:t>• any building or property owned or controlled by a student organization officially recognized by the institution; or </a:t>
            </a:r>
          </a:p>
          <a:p>
            <a:pPr marL="0" lvl="0" indent="0" algn="l" rtl="0">
              <a:spcBef>
                <a:spcPts val="0"/>
              </a:spcBef>
              <a:spcAft>
                <a:spcPts val="0"/>
              </a:spcAft>
              <a:buNone/>
            </a:pPr>
            <a:r>
              <a:rPr lang="en-US" dirty="0"/>
              <a:t>• any building or property owned or controlled by an institution that is used in direct support of, or in relation to, the institution’s educational purposes, is frequently used by students, and is not within the same reasonably contiguous geographic area of the institution.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Residence Halls</a:t>
            </a:r>
          </a:p>
          <a:p>
            <a:pPr marL="0" lvl="0" indent="0" algn="l" rtl="0">
              <a:spcBef>
                <a:spcPts val="0"/>
              </a:spcBef>
              <a:spcAft>
                <a:spcPts val="0"/>
              </a:spcAft>
              <a:buNone/>
            </a:pPr>
            <a:r>
              <a:rPr lang="en-US" dirty="0"/>
              <a:t>All residence halls on campus</a:t>
            </a:r>
            <a:endParaRPr dirty="0"/>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994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dirty="0"/>
              <a:t>What to report in further detail. Remember, CSAs are required to report all crimes covered by the </a:t>
            </a:r>
          </a:p>
          <a:p>
            <a:pPr algn="l" fontAlgn="base"/>
            <a:r>
              <a:rPr lang="en-US" sz="1200" dirty="0" err="1"/>
              <a:t>Clery</a:t>
            </a:r>
            <a:r>
              <a:rPr lang="en-US" sz="1200" dirty="0"/>
              <a:t> Act. First, collect basic facts about the alleged crime, including - what occurred, and where and </a:t>
            </a:r>
          </a:p>
          <a:p>
            <a:pPr algn="l" fontAlgn="base"/>
            <a:r>
              <a:rPr lang="en-US" sz="1200" dirty="0"/>
              <a:t>when it allegedly occurred.  Submit that information to Mines police or on the online CSA form </a:t>
            </a:r>
          </a:p>
          <a:p>
            <a:pPr algn="l" fontAlgn="base"/>
            <a:r>
              <a:rPr lang="en-US" sz="1200" dirty="0"/>
              <a:t>located on the OIE/</a:t>
            </a:r>
            <a:r>
              <a:rPr lang="en-US" sz="1200" dirty="0" err="1"/>
              <a:t>Clery</a:t>
            </a:r>
            <a:r>
              <a:rPr lang="en-US" sz="1200" dirty="0"/>
              <a:t> Website. </a:t>
            </a:r>
            <a:endParaRPr lang="en-US" sz="1200" b="1" i="0" u="none" strike="noStrike"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82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dirty="0"/>
              <a:t>When it comes to reporting an incident, you play an important role in campus safety. In summary, you should: </a:t>
            </a:r>
          </a:p>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dirty="0"/>
              <a:t>• Document facts like </a:t>
            </a:r>
            <a:r>
              <a:rPr lang="en-US" sz="1200" dirty="0">
                <a:solidFill>
                  <a:srgbClr val="FFC000"/>
                </a:solidFill>
              </a:rPr>
              <a:t>what, where, and when.</a:t>
            </a:r>
            <a:endParaRPr lang="en-US" dirty="0"/>
          </a:p>
          <a:p>
            <a:pPr marL="171450" marR="0" indent="-171450">
              <a:lnSpc>
                <a:spcPct val="107000"/>
              </a:lnSpc>
              <a:spcBef>
                <a:spcPts val="0"/>
              </a:spcBef>
              <a:spcAft>
                <a:spcPts val="0"/>
              </a:spcAft>
              <a:buFont typeface="Arial" panose="020B0604020202020204" pitchFamily="34" charset="0"/>
              <a:buChar char="•"/>
            </a:pPr>
            <a:r>
              <a:rPr lang="en-US" dirty="0"/>
              <a:t>Record what you witness or what you are told</a:t>
            </a:r>
          </a:p>
          <a:p>
            <a:pPr marL="0" marR="0">
              <a:lnSpc>
                <a:spcPct val="107000"/>
              </a:lnSpc>
              <a:spcBef>
                <a:spcPts val="0"/>
              </a:spcBef>
              <a:spcAft>
                <a:spcPts val="0"/>
              </a:spcAft>
            </a:pPr>
            <a:r>
              <a:rPr lang="en-US" dirty="0"/>
              <a:t>• Follow Mines procedures to submit the report as soon as practicably possible </a:t>
            </a:r>
          </a:p>
          <a:p>
            <a:pPr marL="0" marR="0">
              <a:lnSpc>
                <a:spcPct val="107000"/>
              </a:lnSpc>
              <a:spcBef>
                <a:spcPts val="0"/>
              </a:spcBef>
              <a:spcAft>
                <a:spcPts val="0"/>
              </a:spcAft>
            </a:pPr>
            <a:r>
              <a:rPr lang="en-US" dirty="0"/>
              <a:t>• If appropriate, offer the reporting party referrals to campus resources </a:t>
            </a:r>
          </a:p>
          <a:p>
            <a:pPr marL="0" marR="0">
              <a:lnSpc>
                <a:spcPct val="107000"/>
              </a:lnSpc>
              <a:spcBef>
                <a:spcPts val="0"/>
              </a:spcBef>
              <a:spcAft>
                <a:spcPts val="0"/>
              </a:spcAft>
            </a:pPr>
            <a:r>
              <a:rPr lang="en-US" dirty="0"/>
              <a:t>• If you know of a </a:t>
            </a:r>
            <a:r>
              <a:rPr lang="en-US" dirty="0" err="1"/>
              <a:t>Clery</a:t>
            </a:r>
            <a:r>
              <a:rPr lang="en-US" dirty="0"/>
              <a:t> crime that could be a serious or ongoing threat, call 9-1-1 or campus police immediately;  </a:t>
            </a:r>
          </a:p>
          <a:p>
            <a:pPr marL="0" marR="0">
              <a:lnSpc>
                <a:spcPct val="107000"/>
              </a:lnSpc>
              <a:spcBef>
                <a:spcPts val="0"/>
              </a:spcBef>
              <a:spcAft>
                <a:spcPts val="0"/>
              </a:spcAft>
            </a:pPr>
            <a:endParaRPr lang="en-US" dirty="0"/>
          </a:p>
          <a:p>
            <a:pPr marL="0" marR="0">
              <a:lnSpc>
                <a:spcPct val="107000"/>
              </a:lnSpc>
              <a:spcBef>
                <a:spcPts val="0"/>
              </a:spcBef>
              <a:spcAft>
                <a:spcPts val="0"/>
              </a:spcAft>
            </a:pPr>
            <a:r>
              <a:rPr lang="en-US" dirty="0"/>
              <a:t>Here are some Items Not to Do:</a:t>
            </a:r>
          </a:p>
          <a:p>
            <a:pPr marL="0" marR="0">
              <a:lnSpc>
                <a:spcPct val="107000"/>
              </a:lnSpc>
              <a:spcBef>
                <a:spcPts val="0"/>
              </a:spcBef>
              <a:spcAft>
                <a:spcPts val="0"/>
              </a:spcAft>
            </a:pPr>
            <a:r>
              <a:rPr lang="en-US" dirty="0"/>
              <a:t>•Non-police CSAs, and CSAs who are not Title IX investigators, should not investigate crimes </a:t>
            </a:r>
          </a:p>
          <a:p>
            <a:pPr marL="0" marR="0">
              <a:lnSpc>
                <a:spcPct val="107000"/>
              </a:lnSpc>
              <a:spcBef>
                <a:spcPts val="0"/>
              </a:spcBef>
              <a:spcAft>
                <a:spcPts val="0"/>
              </a:spcAft>
            </a:pPr>
            <a:r>
              <a:rPr lang="en-US" dirty="0"/>
              <a:t>• Do not interrogate the reporting party or try to contact any involved parties </a:t>
            </a:r>
          </a:p>
          <a:p>
            <a:pPr marL="0" marR="0">
              <a:lnSpc>
                <a:spcPct val="107000"/>
              </a:lnSpc>
              <a:spcBef>
                <a:spcPts val="0"/>
              </a:spcBef>
              <a:spcAft>
                <a:spcPts val="0"/>
              </a:spcAft>
            </a:pPr>
            <a:r>
              <a:rPr lang="en-US" dirty="0"/>
              <a:t>• Lastly, do not wait to report. If you are unsure whether a crime is covered under the </a:t>
            </a:r>
            <a:r>
              <a:rPr lang="en-US" dirty="0" err="1"/>
              <a:t>Clery</a:t>
            </a:r>
            <a:r>
              <a:rPr lang="en-US" dirty="0"/>
              <a:t> Act, report it anyway. Let Mines </a:t>
            </a:r>
            <a:r>
              <a:rPr lang="en-US" dirty="0" err="1"/>
              <a:t>Clery</a:t>
            </a:r>
            <a:r>
              <a:rPr lang="en-US" dirty="0"/>
              <a:t> Act Coordinators or the campus police department make that determination.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29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 doubt in your role as a CSA or unsure about jurisdictional details, report. Your primary </a:t>
            </a:r>
          </a:p>
          <a:p>
            <a:r>
              <a:rPr lang="en-US" dirty="0"/>
              <a:t>responsibility is to report alleged crimes that are reported to you or that you witness. If you are </a:t>
            </a:r>
          </a:p>
          <a:p>
            <a:r>
              <a:rPr lang="en-US" dirty="0"/>
              <a:t>uncertain if a crime meets the Clery Act requirements, such as the definition of a Clery Crime or </a:t>
            </a:r>
            <a:r>
              <a:rPr lang="en-US" dirty="0" err="1"/>
              <a:t>Clery</a:t>
            </a:r>
            <a:r>
              <a:rPr lang="en-US" dirty="0"/>
              <a:t> </a:t>
            </a:r>
          </a:p>
          <a:p>
            <a:r>
              <a:rPr lang="en-US" dirty="0"/>
              <a:t>Geography, just report. As a CSA, you are not required to make determinations for </a:t>
            </a:r>
            <a:r>
              <a:rPr lang="en-US" dirty="0" err="1"/>
              <a:t>Clery</a:t>
            </a:r>
            <a:r>
              <a:rPr lang="en-US" dirty="0"/>
              <a:t> </a:t>
            </a:r>
          </a:p>
          <a:p>
            <a:r>
              <a:rPr lang="en-US" dirty="0"/>
              <a:t>classifications or Clery geography. Simply report all relevant information (being as detailed as </a:t>
            </a:r>
          </a:p>
          <a:p>
            <a:r>
              <a:rPr lang="en-US" dirty="0"/>
              <a:t>possible) pursuant to Mines procedures. Your Clery Act Compliance Team in conjunction with the </a:t>
            </a:r>
          </a:p>
          <a:p>
            <a:r>
              <a:rPr lang="en-US" dirty="0"/>
              <a:t>Mines Police Department, will determine if it meets the Clery Act definitions if needed.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1108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 important Clery Act requirement involves campuses issuing timely warnings and emergency notifications, sometimes referred to as campus safety alerts.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timely warning is a notification to alert the campus community about Clery crimes occurring within Clery geography, that are: </a:t>
            </a:r>
          </a:p>
          <a:p>
            <a:pPr marL="0" lvl="0" indent="0" algn="l" rtl="0">
              <a:spcBef>
                <a:spcPts val="0"/>
              </a:spcBef>
              <a:spcAft>
                <a:spcPts val="0"/>
              </a:spcAft>
              <a:buNone/>
            </a:pPr>
            <a:r>
              <a:rPr lang="en-US" dirty="0"/>
              <a:t>1.Reported to campus police or a campus security authority; and </a:t>
            </a:r>
          </a:p>
          <a:p>
            <a:pPr marL="0" lvl="0" indent="0" algn="l" rtl="0">
              <a:spcBef>
                <a:spcPts val="0"/>
              </a:spcBef>
              <a:spcAft>
                <a:spcPts val="0"/>
              </a:spcAft>
              <a:buNone/>
            </a:pPr>
            <a:r>
              <a:rPr lang="en-US" dirty="0"/>
              <a:t>2.Considered by the campus to represent a serious or ongoing threat to the campus community.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Emergency notifications are required to provide an immediate notification to the campus community upon confirmation of a significant emergency or dangerous situation occurring on, or around, campus that involves an immediate threat to the health or safety of students or employees.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a CSA, you are essential to the timely warning and emergency notification process.  Please report quickly and immediately so a Timely Warning or an Emergency Notification can be sent to the Mines Community if needed.</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788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Next we will discuss Daily Crime Logs </a:t>
            </a:r>
          </a:p>
          <a:p>
            <a:pPr marL="0" lvl="0" indent="0" algn="l" rtl="0">
              <a:spcBef>
                <a:spcPts val="0"/>
              </a:spcBef>
              <a:spcAft>
                <a:spcPts val="0"/>
              </a:spcAft>
              <a:buNone/>
            </a:pPr>
            <a:r>
              <a:rPr lang="en-US" dirty="0"/>
              <a:t>Clery requires campuses with a police or security department to maintain a daily crime log to record all alleged criminal incidents that are reported to campus police.. The log contains four major categories of information which include; the nature of the crime, the date and time the incident occurred, a general location where the incident took place, and the disposition, if known. The Colorado School of Mines maintains its daily crime log at the Mines Police Department office.  It is posted outside the office door located at 1310 Maple St, Golden, CO 80401. This log is available for any student, staff member or member of the public to review. </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420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dirty="0"/>
              <a:t>Annual Reports, Per Clery Act Requirements</a:t>
            </a:r>
          </a:p>
          <a:p>
            <a:pPr marL="0" marR="0">
              <a:lnSpc>
                <a:spcPct val="107000"/>
              </a:lnSpc>
              <a:spcBef>
                <a:spcPts val="0"/>
              </a:spcBef>
              <a:spcAft>
                <a:spcPts val="0"/>
              </a:spcAft>
            </a:pPr>
            <a:r>
              <a:rPr lang="en-US" dirty="0"/>
              <a:t>Mines must publish and provide notice of the availability of the Annual Security Report (ASR) and the Annual Fire Safety Report (AFSR) by October 1st every year. The ASR and AFSR are provided to all current and prospective university students and employees.  The report will contain the last three years of data. The reports are publicly available. You may view them online or receive a physical copy by request.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26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 Please note that this training contains information on sensitive topics, such as definitions and scenarios involving crimes of violence, including sexual assault, hate crimes, and  relationship violence. Please reach out to your campus’ confidential resources if you need support resources.</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s practice what we have learned with some scenarios!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531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b="1" i="0" u="none" strike="noStrike" dirty="0">
                <a:effectLst/>
                <a:latin typeface="Arial" panose="020B0604020202020204" pitchFamily="34" charset="0"/>
                <a:cs typeface="Arial" panose="020B0604020202020204" pitchFamily="34" charset="0"/>
              </a:rPr>
              <a:t>Scenario #1</a:t>
            </a:r>
          </a:p>
          <a:p>
            <a:pPr algn="l" fontAlgn="base"/>
            <a:r>
              <a:rPr lang="en-US" b="1" i="0" u="none" strike="noStrike" dirty="0">
                <a:effectLst/>
                <a:latin typeface="Arial" panose="020B0604020202020204" pitchFamily="34" charset="0"/>
                <a:cs typeface="Arial" panose="020B0604020202020204" pitchFamily="34" charset="0"/>
              </a:rPr>
              <a:t>What Do You Think?</a:t>
            </a:r>
          </a:p>
          <a:p>
            <a:pPr algn="l" fontAlgn="base"/>
            <a:r>
              <a:rPr lang="en-US" dirty="0"/>
              <a:t>Jay is participating in a swim conditioning class. They tell their swim instructor, Ted, that they think they </a:t>
            </a:r>
          </a:p>
          <a:p>
            <a:pPr algn="l" fontAlgn="base"/>
            <a:r>
              <a:rPr lang="en-US" dirty="0"/>
              <a:t>are being followed by a person they met while working at a local off campus restaurant. The person </a:t>
            </a:r>
          </a:p>
          <a:p>
            <a:pPr algn="l" fontAlgn="base"/>
            <a:r>
              <a:rPr lang="en-US" dirty="0"/>
              <a:t>began showing up at the restaurant and will not leave them alone. They also noticed the person </a:t>
            </a:r>
          </a:p>
          <a:p>
            <a:pPr algn="l" fontAlgn="base"/>
            <a:r>
              <a:rPr lang="en-US" dirty="0"/>
              <a:t>following them on campus and they fear for their safety. They do not know whether the person is a </a:t>
            </a:r>
          </a:p>
          <a:p>
            <a:pPr algn="l" fontAlgn="base"/>
            <a:r>
              <a:rPr lang="en-US" dirty="0"/>
              <a:t>university affiliate.</a:t>
            </a:r>
          </a:p>
          <a:p>
            <a:pPr algn="l" fontAlgn="base"/>
            <a:endParaRPr lang="en-US" dirty="0"/>
          </a:p>
          <a:p>
            <a:pPr algn="l" fontAlgn="base"/>
            <a:r>
              <a:rPr lang="en-US" dirty="0"/>
              <a:t>Is this Clery reportable? Select “yes” or “no”</a:t>
            </a:r>
            <a:endParaRPr lang="en-US" b="1" i="0" u="none" strike="noStrike" dirty="0">
              <a:effectLst/>
              <a:latin typeface="Arial" panose="020B0604020202020204" pitchFamily="34" charset="0"/>
              <a:cs typeface="Arial" panose="020B0604020202020204" pitchFamily="34" charset="0"/>
            </a:endParaRPr>
          </a:p>
          <a:p>
            <a:endParaRPr lang="en-US" dirty="0"/>
          </a:p>
          <a:p>
            <a:r>
              <a:rPr lang="en-US" b="1" i="1" dirty="0"/>
              <a:t>Slide Layers Insert : Hover over each answer to find the answer and feedback</a:t>
            </a:r>
          </a:p>
          <a:p>
            <a:endParaRPr lang="en-US" dirty="0"/>
          </a:p>
          <a:p>
            <a:r>
              <a:rPr lang="en-US" dirty="0"/>
              <a:t>Yes is Correct! This incident should be reported. Remember, for Clery purposes, it is important to </a:t>
            </a:r>
          </a:p>
          <a:p>
            <a:r>
              <a:rPr lang="en-US" dirty="0"/>
              <a:t>consider the crime and geography. </a:t>
            </a:r>
          </a:p>
          <a:p>
            <a:r>
              <a:rPr lang="en-US" dirty="0"/>
              <a:t>Stalking is a Clery crime. Although the incident began off campus, it continues on-campus, within </a:t>
            </a:r>
            <a:r>
              <a:rPr lang="en-US" dirty="0" err="1"/>
              <a:t>Clery</a:t>
            </a:r>
            <a:r>
              <a:rPr lang="en-US" dirty="0"/>
              <a:t> </a:t>
            </a:r>
          </a:p>
          <a:p>
            <a:r>
              <a:rPr lang="en-US" dirty="0"/>
              <a:t>geography. Note that it does not matter that the person may or may not be a UC affiliate, nor does it </a:t>
            </a:r>
          </a:p>
          <a:p>
            <a:r>
              <a:rPr lang="en-US" dirty="0"/>
              <a:t>matter whether Jay is a student, staff, or faculty member. </a:t>
            </a:r>
          </a:p>
          <a:p>
            <a:endParaRPr lang="en-US" dirty="0"/>
          </a:p>
          <a:p>
            <a:r>
              <a:rPr lang="en-US" dirty="0"/>
              <a:t>No is Incorrect.  Remember, for Clery purposes, it is important to consider the crime and the geography.  </a:t>
            </a:r>
          </a:p>
          <a:p>
            <a:r>
              <a:rPr lang="en-US" dirty="0"/>
              <a:t>Part of the issue has occurred on campus. </a:t>
            </a:r>
          </a:p>
          <a:p>
            <a:r>
              <a:rPr lang="en-US" dirty="0"/>
              <a:t>on campus.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88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none" strike="noStrike" dirty="0">
                <a:effectLst/>
                <a:latin typeface="Arial" panose="020B0604020202020204" pitchFamily="34" charset="0"/>
                <a:cs typeface="Arial" panose="020B0604020202020204" pitchFamily="34" charset="0"/>
              </a:rPr>
              <a:t>Scenario #2?</a:t>
            </a:r>
          </a:p>
          <a:p>
            <a:pPr algn="l" fontAlgn="base"/>
            <a:r>
              <a:rPr lang="en-US" dirty="0"/>
              <a:t>Based on what you learned so far, which of the following incident do you think should be reported </a:t>
            </a:r>
          </a:p>
          <a:p>
            <a:pPr algn="l" fontAlgn="base"/>
            <a:r>
              <a:rPr lang="en-US" dirty="0"/>
              <a:t>under the Clery Act?  Choose any that apply?</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endParaRPr lang="en-US" b="1" i="1" dirty="0"/>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b="1" i="1" dirty="0"/>
              <a:t>Slide Layers Insert : Hover over each answer to find the answer and feedback</a:t>
            </a:r>
            <a:endParaRPr lang="en-US" dirty="0"/>
          </a:p>
          <a:p>
            <a:pPr algn="l" fontAlgn="base"/>
            <a:r>
              <a:rPr lang="en-US" dirty="0"/>
              <a:t>D is the correct answer.  Both A and B are Correct.  </a:t>
            </a:r>
          </a:p>
          <a:p>
            <a:pPr algn="l" fontAlgn="base">
              <a:buAutoNum type="alphaUcPeriod"/>
            </a:pPr>
            <a:r>
              <a:rPr lang="en-US" dirty="0"/>
              <a:t>Correct. Robbery is a Clery crime. The CSA must report this incident because it occurred on public property adjacent to the campus (Clery geography), but this may not be the only answer.</a:t>
            </a:r>
          </a:p>
          <a:p>
            <a:pPr algn="l" fontAlgn="base">
              <a:buAutoNum type="alphaUcPeriod"/>
            </a:pPr>
            <a:r>
              <a:rPr lang="en-US" dirty="0"/>
              <a:t>Correct.  Fondling is a Clery crime. The CSA must report this incident, which occurred on campus (Clery geography), but this may not be the only answer</a:t>
            </a:r>
          </a:p>
          <a:p>
            <a:pPr algn="l" fontAlgn="base">
              <a:buAutoNum type="alphaUcPeriod"/>
            </a:pPr>
            <a:r>
              <a:rPr lang="en-US" dirty="0"/>
              <a:t>Is Incorrect.  Assault is not a Clery reportable crime.  However, please note that aggravated assault is a Clery reportable crime. </a:t>
            </a:r>
          </a:p>
          <a:p>
            <a:pPr algn="l" fontAlgn="base">
              <a:buAutoNum type="alphaUcPeriod"/>
            </a:pPr>
            <a:r>
              <a:rPr lang="en-US" dirty="0"/>
              <a:t>Is Correct.  Both Robbery and Fondling are Clery reportable crime when they occur in Clery geography.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7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none" strike="noStrike" dirty="0">
                <a:effectLst/>
                <a:latin typeface="Arial" panose="020B0604020202020204" pitchFamily="34" charset="0"/>
                <a:cs typeface="Arial" panose="020B0604020202020204" pitchFamily="34" charset="0"/>
              </a:rPr>
              <a:t>Scenario #3</a:t>
            </a:r>
          </a:p>
          <a:p>
            <a:pPr algn="l" fontAlgn="base"/>
            <a:r>
              <a:rPr lang="en-US" dirty="0"/>
              <a:t>When reporting an alleged crime or incident what should you do? Select all that apply.</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endParaRPr lang="en-US" b="1" i="1" dirty="0"/>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b="1" i="1" dirty="0"/>
              <a:t>Slide Layers Insert : Hover over each answer to find the answer and feedback</a:t>
            </a:r>
            <a:endParaRPr lang="en-US" dirty="0"/>
          </a:p>
          <a:p>
            <a:pPr algn="l" fontAlgn="base">
              <a:buAutoNum type="alphaUcPeriod"/>
            </a:pPr>
            <a:r>
              <a:rPr lang="en-US" dirty="0"/>
              <a:t>Incorrect. Do not make judgments or include opinions. Only record what you see or are told.</a:t>
            </a:r>
          </a:p>
          <a:p>
            <a:pPr algn="l" fontAlgn="base">
              <a:buAutoNum type="alphaUcPeriod"/>
            </a:pPr>
            <a:r>
              <a:rPr lang="en-US" dirty="0"/>
              <a:t>Correct. To the extent possible, record when and where the crime or incident occurred. </a:t>
            </a:r>
          </a:p>
          <a:p>
            <a:pPr algn="l" fontAlgn="base">
              <a:buAutoNum type="alphaUcPeriod"/>
            </a:pPr>
            <a:r>
              <a:rPr lang="en-US" dirty="0"/>
              <a:t>Correct.  To the extent possible, record what the crime or incident entailed. That is, what specifically occurred, its nature, and a detailed description of the incident. </a:t>
            </a:r>
          </a:p>
          <a:p>
            <a:pPr algn="l" fontAlgn="base">
              <a:buAutoNum type="alphaUcPeriod"/>
            </a:pPr>
            <a:r>
              <a:rPr lang="en-US" dirty="0"/>
              <a:t>Incorrect. Unless you are a Title IX investigator or police officer, you are likely not an investigator. Do NOT interrogate the reporting party or try to contact any involved parties. Only record what you see or are told.</a:t>
            </a:r>
          </a:p>
          <a:p>
            <a:pPr algn="l" fontAlgn="base">
              <a:buAutoNum type="alphaUcPeriod"/>
            </a:pPr>
            <a:r>
              <a:rPr lang="en-US" dirty="0"/>
              <a:t>Correct. Follow your campus procedures to report the incident.  Make an online report on the </a:t>
            </a:r>
            <a:r>
              <a:rPr lang="en-US" dirty="0" err="1"/>
              <a:t>Clery</a:t>
            </a:r>
            <a:r>
              <a:rPr lang="en-US" dirty="0"/>
              <a:t> website or to the Mines Police Department.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870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u="none" strike="noStrike" dirty="0">
                <a:effectLst/>
                <a:latin typeface="Arial" panose="020B0604020202020204" pitchFamily="34" charset="0"/>
                <a:cs typeface="Arial" panose="020B0604020202020204" pitchFamily="34" charset="0"/>
              </a:rPr>
              <a:t>Scenario #4</a:t>
            </a:r>
          </a:p>
          <a:p>
            <a:pPr algn="l" fontAlgn="base"/>
            <a:r>
              <a:rPr lang="en-US" dirty="0"/>
              <a:t>Rachael is a Resident Advisor. They are in their room watching TV when a student knocks on their door. The student is very upset. They </a:t>
            </a:r>
          </a:p>
          <a:p>
            <a:pPr algn="l" fontAlgn="base"/>
            <a:r>
              <a:rPr lang="en-US" dirty="0"/>
              <a:t>tell Rachael that they just returned from a party in an on-campus student housing facility. They think that they may have been sexually </a:t>
            </a:r>
          </a:p>
          <a:p>
            <a:pPr algn="l" fontAlgn="base"/>
            <a:r>
              <a:rPr lang="en-US" dirty="0"/>
              <a:t>assaulted, but they are not sure. They do not want Rachael to tell anyone. Which of the following steps should Rachael </a:t>
            </a:r>
            <a:r>
              <a:rPr lang="en-US" u="sng" dirty="0"/>
              <a:t>NOT</a:t>
            </a:r>
            <a:r>
              <a:rPr lang="en-US" dirty="0"/>
              <a:t> take? </a:t>
            </a:r>
            <a:endParaRPr lang="en-US" b="1" i="0" u="none" strike="noStrike" dirty="0">
              <a:effectLst/>
              <a:latin typeface="Arial" panose="020B0604020202020204" pitchFamily="34" charset="0"/>
              <a:cs typeface="Arial" panose="020B0604020202020204" pitchFamily="34" charset="0"/>
            </a:endParaRPr>
          </a:p>
          <a:p>
            <a:pPr marL="22860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endParaRPr lang="en-US" b="1" i="1" dirty="0"/>
          </a:p>
          <a:p>
            <a:pPr marL="228600" marR="0" lvl="0" indent="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b="1" i="1" dirty="0"/>
              <a:t>Slide Layers Insert : Hover over each answer to find the answer and feedback</a:t>
            </a:r>
            <a:endParaRPr lang="en-US" dirty="0"/>
          </a:p>
          <a:p>
            <a:pPr marL="228600" indent="0" algn="l" fontAlgn="base">
              <a:buNone/>
            </a:pPr>
            <a:endParaRPr lang="en-US" dirty="0"/>
          </a:p>
          <a:p>
            <a:pPr marL="228600" indent="0" algn="l" fontAlgn="base">
              <a:buNone/>
            </a:pPr>
            <a:r>
              <a:rPr lang="en-US" dirty="0"/>
              <a:t>1. Correct. This is the one item Rachel should not do. This incident may involve rape or fondling which are both Clery crimes that occurred in an on-campus student housing facility, which is Clery geography. It is important that Rachel reports the incident per Mines policy. </a:t>
            </a:r>
          </a:p>
          <a:p>
            <a:pPr algn="l" fontAlgn="base"/>
            <a:r>
              <a:rPr lang="en-US" dirty="0"/>
              <a:t>2 Incorrect: it is important that Rachel provide the student with contact information for campus departments for additional support; the </a:t>
            </a:r>
          </a:p>
          <a:p>
            <a:pPr algn="l" fontAlgn="base"/>
            <a:r>
              <a:rPr lang="en-US" dirty="0"/>
              <a:t>student Health center, SHAPE and the counseling Department are all great resources for the student. </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dirty="0"/>
              <a:t>3. Incorrect. This incident must be reported as a CSA crime and to the Title IX office.</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n-US" dirty="0"/>
              <a:t>4. Incorrect. This incident also falls under Title IX and must be reported.</a:t>
            </a:r>
          </a:p>
          <a:p>
            <a:pPr algn="l" fontAlgn="base"/>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5636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dirty="0"/>
              <a:t>Reminders and Summary </a:t>
            </a:r>
          </a:p>
          <a:p>
            <a:pPr algn="l" fontAlgn="base"/>
            <a:r>
              <a:rPr lang="en-US" dirty="0"/>
              <a:t>In summary, you can help the university provide a safe and secure learning and working environment. </a:t>
            </a:r>
          </a:p>
          <a:p>
            <a:pPr algn="l" fontAlgn="base"/>
            <a:r>
              <a:rPr lang="en-US" dirty="0"/>
              <a:t>Remember to: Identify and adhere to </a:t>
            </a:r>
            <a:r>
              <a:rPr lang="en-US" dirty="0" err="1"/>
              <a:t>Clery</a:t>
            </a:r>
            <a:r>
              <a:rPr lang="en-US" dirty="0"/>
              <a:t> Act requirements; Recognize and fulfill your </a:t>
            </a:r>
          </a:p>
          <a:p>
            <a:pPr algn="l" fontAlgn="base"/>
            <a:r>
              <a:rPr lang="en-US" dirty="0"/>
              <a:t>responsibilities as a CSA; Properly engage with reporting parties and report all </a:t>
            </a:r>
            <a:r>
              <a:rPr lang="en-US" dirty="0" err="1"/>
              <a:t>Clery</a:t>
            </a:r>
            <a:r>
              <a:rPr lang="en-US" dirty="0"/>
              <a:t> crimes; and </a:t>
            </a:r>
          </a:p>
          <a:p>
            <a:pPr algn="l" fontAlgn="base"/>
            <a:r>
              <a:rPr lang="en-US" dirty="0"/>
              <a:t>know where to Locate your campus resources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8662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dirty="0">
                <a:solidFill>
                  <a:schemeClr val="bg1"/>
                </a:solidFill>
              </a:rPr>
              <a:t>Instructions: Answer the following 8 questions using the information you just leaned.  All questions are multiple choice. You must have an 80% to pass the assessment. </a:t>
            </a:r>
          </a:p>
          <a:p>
            <a:endParaRPr lang="en-US" sz="1200" dirty="0">
              <a:solidFill>
                <a:schemeClr val="bg1"/>
              </a:solidFill>
            </a:endParaRPr>
          </a:p>
          <a:p>
            <a:r>
              <a:rPr lang="en-US" sz="1200" dirty="0">
                <a:solidFill>
                  <a:schemeClr val="bg1"/>
                </a:solidFill>
              </a:rPr>
              <a:t>After this training is you would like more information or additional resources, please visit: https://www.mines.edu/clery-act/</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6253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Which U.S. Department investigates </a:t>
            </a:r>
            <a:r>
              <a:rPr lang="en-US"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violations?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is the correct answer The Department of Education enforces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Act, so it evaluates the merit 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Act complaints and suspected violations. If DOE confirms a violation occurred, it launches a program review, which is a full investigation 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Act violations by the school</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0046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The </a:t>
            </a:r>
            <a:r>
              <a:rPr lang="en-US"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Act is…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is the correct answer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Act requires that schools participating in federal student aid funding notify the campus when a crime has been reported.</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0486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What item does the </a:t>
            </a:r>
            <a:r>
              <a:rPr lang="en-US"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Act NOT require?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is the correct answer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Act does not require or suggest that routine police searches be conducted. </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205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First I would like to thank you in advance for participating in this course. By understanding and adhering to the Clery Act requirements, you help the university provide many benefits to the campus community. Including: </a:t>
            </a:r>
          </a:p>
          <a:p>
            <a:pPr marL="0" lvl="0" indent="0" algn="l" rtl="0">
              <a:spcBef>
                <a:spcPts val="0"/>
              </a:spcBef>
              <a:spcAft>
                <a:spcPts val="0"/>
              </a:spcAft>
              <a:buNone/>
            </a:pPr>
            <a:r>
              <a:rPr lang="en-US" dirty="0"/>
              <a:t>•Helping to provide a safe and secure learning and working environment</a:t>
            </a:r>
          </a:p>
          <a:p>
            <a:pPr marL="0" lvl="0" indent="0" algn="l" rtl="0">
              <a:spcBef>
                <a:spcPts val="0"/>
              </a:spcBef>
              <a:spcAft>
                <a:spcPts val="0"/>
              </a:spcAft>
              <a:buNone/>
            </a:pPr>
            <a:r>
              <a:rPr lang="en-US" dirty="0"/>
              <a:t>• Alerting students and others about potential dangers on campus </a:t>
            </a:r>
          </a:p>
          <a:p>
            <a:pPr marL="0" lvl="0" indent="0" algn="l" rtl="0">
              <a:spcBef>
                <a:spcPts val="0"/>
              </a:spcBef>
              <a:spcAft>
                <a:spcPts val="0"/>
              </a:spcAft>
              <a:buNone/>
            </a:pPr>
            <a:r>
              <a:rPr lang="en-US" dirty="0"/>
              <a:t>•Helping current and prospective students and employees make informed decisions when choosing a campus </a:t>
            </a:r>
          </a:p>
          <a:p>
            <a:pPr marL="0" lvl="0" indent="0" algn="l" rtl="0">
              <a:spcBef>
                <a:spcPts val="0"/>
              </a:spcBef>
              <a:spcAft>
                <a:spcPts val="0"/>
              </a:spcAft>
              <a:buNone/>
            </a:pPr>
            <a:r>
              <a:rPr lang="en-US" dirty="0"/>
              <a:t>• Ensuring compliance with legal and policy requirements; and lastly,</a:t>
            </a:r>
          </a:p>
          <a:p>
            <a:pPr marL="0" lvl="0" indent="0" algn="l" rtl="0">
              <a:spcBef>
                <a:spcPts val="0"/>
              </a:spcBef>
              <a:spcAft>
                <a:spcPts val="0"/>
              </a:spcAft>
              <a:buNone/>
            </a:pPr>
            <a:r>
              <a:rPr lang="en-US" dirty="0"/>
              <a:t>• Assisting the university with tracking crimes and alerting the public to possible safety concerns</a:t>
            </a:r>
            <a:endParaRPr dirty="0"/>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Act requires a daily crime log with all the crimes that happen on campus, emergency alerts, and an annual report listing all the crimes (and more) for that year.</a:t>
            </a:r>
          </a:p>
          <a:p>
            <a:pPr marL="0" marR="0">
              <a:lnSpc>
                <a:spcPct val="107000"/>
              </a:lnSpc>
              <a:spcBef>
                <a:spcPts val="0"/>
              </a:spcBef>
              <a:spcAft>
                <a:spcPts val="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How many years of crimes does the annual report require?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is the correct answer The report has to detail every single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crime reported for the past three years — which makes it easy to compare how crime has changed from one year to the next.</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522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What </a:t>
            </a:r>
            <a:r>
              <a:rPr lang="en-US"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crime should you NOT report as part of your </a:t>
            </a:r>
            <a:r>
              <a:rPr lang="en-US"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reporting obligations?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is the correct answer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DUI does not need to be reported to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but should be reported to Mines Police as needed for safety issues. </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3069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True or False.</a:t>
            </a:r>
          </a:p>
          <a:p>
            <a:pPr marL="0" marR="0">
              <a:lnSpc>
                <a:spcPct val="107000"/>
              </a:lnSpc>
              <a:spcBef>
                <a:spcPts val="0"/>
              </a:spcBef>
              <a:spcAft>
                <a:spcPts val="0"/>
              </a:spcAft>
            </a:pPr>
            <a:r>
              <a:rPr lang="en-US"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Hate Crimes are a reportable Crime under </a:t>
            </a:r>
            <a:r>
              <a:rPr lang="en-US" sz="1800"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Clery</a:t>
            </a:r>
            <a:r>
              <a:rPr lang="en-US" sz="18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is the correct answer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True. All Hate Crimes including crimes associated with; Larceny-Theft, Simple Assault, Intimidation, and Destruction of Property should all be reported.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18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Who from the list below is </a:t>
            </a:r>
            <a:r>
              <a:rPr lang="en-US" sz="18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Campus Security Authority (CSA).</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is the correct answer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Faculty who do not have </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significant responsibility outside the classroom, or with student campus activities, are not CSA’s.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6508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What should you </a:t>
            </a:r>
            <a:r>
              <a:rPr lang="en-US" sz="18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do as a CSA?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is the correct answer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 not confront parties or attempt to investigate.  This could put you at risk.</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701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bg1"/>
                </a:solidFill>
              </a:rPr>
              <a:t>Congratulations on finishing CSA Training!</a:t>
            </a: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bg1"/>
                </a:solidFill>
              </a:rPr>
              <a:t>If you would like more information or additional resources, please visit the Office for Institutional Equity, </a:t>
            </a:r>
            <a:r>
              <a:rPr lang="en-US" sz="1200" dirty="0" err="1">
                <a:solidFill>
                  <a:schemeClr val="bg1"/>
                </a:solidFill>
              </a:rPr>
              <a:t>Clery</a:t>
            </a:r>
            <a:r>
              <a:rPr lang="en-US" sz="1200" dirty="0">
                <a:solidFill>
                  <a:schemeClr val="bg1"/>
                </a:solidFill>
              </a:rPr>
              <a:t> webpage.  The website is listed here.  Thank you and have a safe semester. </a:t>
            </a:r>
            <a:endParaRPr lang="en-US" sz="1200" u="sng" dirty="0">
              <a:solidFill>
                <a:schemeClr val="bg1"/>
              </a:solidFill>
            </a:endParaRPr>
          </a:p>
          <a:p>
            <a:pPr marL="0" lvl="0" indent="0" algn="l" rtl="0">
              <a:spcBef>
                <a:spcPts val="0"/>
              </a:spcBef>
              <a:spcAft>
                <a:spcPts val="0"/>
              </a:spcAft>
              <a:buNone/>
            </a:pP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723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32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may be asking yourself why you are taking this training. </a:t>
            </a:r>
            <a:r>
              <a:rPr lang="en-US" sz="1200" u="none" strike="noStrike" cap="none" dirty="0">
                <a:solidFill>
                  <a:schemeClr val="bg1"/>
                </a:solidFill>
                <a:latin typeface="Arial" panose="020B0604020202020204" pitchFamily="34" charset="0"/>
                <a:ea typeface="Open Sans"/>
                <a:cs typeface="Arial" panose="020B0604020202020204" pitchFamily="34" charset="0"/>
                <a:sym typeface="Open Sans"/>
              </a:rPr>
              <a:t>The Colorado School of Mines takes seriously its duty to train and educate all CSA’s on their reporting obligations.  </a:t>
            </a:r>
            <a:r>
              <a:rPr lang="en-US" dirty="0"/>
              <a:t>Higher Education Institutions must identify and train all CSAs. If you are taking this course, you have been identified as a CSA and are in the process of fulfilling your obligation to receive the necessary </a:t>
            </a:r>
            <a:r>
              <a:rPr lang="en-US" dirty="0" err="1"/>
              <a:t>Clery</a:t>
            </a:r>
            <a:r>
              <a:rPr lang="en-US" dirty="0"/>
              <a:t> Act training.</a:t>
            </a:r>
            <a:endParaRPr dirty="0"/>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811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By the end of this course, you should be able to: </a:t>
            </a:r>
          </a:p>
          <a:p>
            <a:pPr marL="228600" lvl="0" indent="-228600" algn="l" rtl="0">
              <a:spcBef>
                <a:spcPts val="0"/>
              </a:spcBef>
              <a:spcAft>
                <a:spcPts val="0"/>
              </a:spcAft>
              <a:buAutoNum type="arabicPeriod"/>
            </a:pPr>
            <a:r>
              <a:rPr lang="en-US" dirty="0"/>
              <a:t>Identify and adhere to Clery Act requirements </a:t>
            </a:r>
          </a:p>
          <a:p>
            <a:pPr marL="228600" lvl="0" indent="-228600" algn="l" rtl="0">
              <a:spcBef>
                <a:spcPts val="0"/>
              </a:spcBef>
              <a:spcAft>
                <a:spcPts val="0"/>
              </a:spcAft>
              <a:buAutoNum type="arabicPeriod"/>
            </a:pPr>
            <a:r>
              <a:rPr lang="en-US" dirty="0"/>
              <a:t>Recognize and fulfill your responsibilities as a campus security authority </a:t>
            </a:r>
          </a:p>
          <a:p>
            <a:pPr marL="228600" lvl="0" indent="-228600" algn="l" rtl="0">
              <a:spcBef>
                <a:spcPts val="0"/>
              </a:spcBef>
              <a:spcAft>
                <a:spcPts val="0"/>
              </a:spcAft>
              <a:buAutoNum type="arabicPeriod"/>
            </a:pPr>
            <a:r>
              <a:rPr lang="en-US" dirty="0"/>
              <a:t>Properly engage with reporting parties to report all Clery crimes and; </a:t>
            </a:r>
          </a:p>
          <a:p>
            <a:pPr marL="228600" lvl="0" indent="-228600" algn="l" rtl="0">
              <a:spcBef>
                <a:spcPts val="0"/>
              </a:spcBef>
              <a:spcAft>
                <a:spcPts val="0"/>
              </a:spcAft>
              <a:buAutoNum type="arabicPeriod"/>
            </a:pPr>
            <a:r>
              <a:rPr lang="en-US" dirty="0"/>
              <a:t>You will also be able to locate relevant campus resources, such as reporting procedures for your location.</a:t>
            </a:r>
            <a:endParaRPr dirty="0"/>
          </a:p>
        </p:txBody>
      </p:sp>
      <p:sp>
        <p:nvSpPr>
          <p:cNvPr id="66" name="Google Shape;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72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To help you understand the purpose and importance of the Clery Act, let’s consider its history. In 1986, Jeanne Clery was raped and murdered in her dorm room at Lehigh University in eastern Pennsylvania. It was one of 38 violent crimes that occurred at Lehigh within a three-year span. Jeanne </a:t>
            </a:r>
            <a:r>
              <a:rPr lang="en-US" dirty="0" err="1"/>
              <a:t>Clery’s</a:t>
            </a:r>
            <a:r>
              <a:rPr lang="en-US" dirty="0"/>
              <a:t> parents argued that, had they known of the crimes at Lehigh, Jeanne would not have attended the university. The Clery Act was enacted in 1990, in Jeanne’s memory, to help ensure transparency in campus crime reporting and safety policies allowing current and prospective students and employees to make informed decisions about where to study and work.  Play the imbedded video to hear from the Clery family.  </a:t>
            </a:r>
            <a:endParaRPr dirty="0"/>
          </a:p>
        </p:txBody>
      </p:sp>
      <p:sp>
        <p:nvSpPr>
          <p:cNvPr id="101" name="Google Shape;10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Under the Clery Act, any postsecondary institution that participates in federal student financial assistance programs are required by law to:</a:t>
            </a:r>
            <a:endParaRPr lang="en-US" sz="1200" kern="1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advise students and employees of Clery crimes and issue timely safety warnings and emergency notifications for crimes that pose a serious or continuous threat to the campus community.</a:t>
            </a:r>
            <a:endParaRPr lang="en-US" sz="1200" kern="1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issue an annual security report that discloses campus crime statistics to current and prospective students, employees and the U.S. Department of Education</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make available its campus security policies and</a:t>
            </a:r>
            <a:endParaRPr lang="en-US" sz="1200" kern="1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maintain a public, daily log of reported crimes.</a:t>
            </a:r>
            <a:endParaRPr lang="en-US" sz="1200" kern="1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312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lnSpc>
                <a:spcPct val="107000"/>
              </a:lnSpc>
              <a:spcBef>
                <a:spcPts val="0"/>
              </a:spcBef>
              <a:spcAft>
                <a:spcPts val="0"/>
              </a:spcAft>
            </a:pPr>
            <a:r>
              <a:rPr lang="en-US" sz="1200" b="1"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Why is the Clery Act relevant to you?</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Individuals in certain positions throughout campus are designated as Campus Security Authorities (CSAs) and they are required to promptly report Clery crimes of which they are aware so that the incidents can be included in campus crime reports in accordance with the Clery Act. CSAs also help promote campus safety because timely reports allow campus police to issue alerts when others on campus may be in danger.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What is the purpose of the CSA?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The </a:t>
            </a:r>
            <a:r>
              <a:rPr lang="en-US" sz="1200" kern="0" dirty="0" err="1">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Clery</a:t>
            </a: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Act was enacted to increase the accountability and  transparency of Institutions of Higher Education in meeting certain responsibilities regarding the safety and security of students on their campuses. </a:t>
            </a:r>
          </a:p>
          <a:p>
            <a:pPr marL="0" marR="0">
              <a:lnSpc>
                <a:spcPct val="107000"/>
              </a:lnSpc>
              <a:spcBef>
                <a:spcPts val="0"/>
              </a:spcBef>
              <a:spcAft>
                <a:spcPts val="0"/>
              </a:spcAft>
            </a:pPr>
            <a:r>
              <a:rPr lang="en-US" sz="1200"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The intent of including non-law enforcement personnel in the role of CSA is to acknowledge that some community members, particularly students, may be hesitant about reporting crimes to the police; however, they may be more inclined to report incidents to other campus-affiliated individuals.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3" name="Google Shape;9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09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policy requires that campuses and personnel adhere to the </a:t>
            </a:r>
            <a:r>
              <a:rPr lang="en-US" dirty="0" err="1"/>
              <a:t>Clery</a:t>
            </a:r>
            <a:r>
              <a:rPr lang="en-US" dirty="0"/>
              <a:t> Act. You will learn about </a:t>
            </a:r>
          </a:p>
          <a:p>
            <a:r>
              <a:rPr lang="en-US" dirty="0"/>
              <a:t>your responsibilities under the </a:t>
            </a:r>
            <a:r>
              <a:rPr lang="en-US" dirty="0" err="1"/>
              <a:t>Clery</a:t>
            </a:r>
            <a:r>
              <a:rPr lang="en-US" dirty="0"/>
              <a:t> Act later in this course. For now, it is important to know that </a:t>
            </a:r>
          </a:p>
          <a:p>
            <a:r>
              <a:rPr lang="en-US" dirty="0"/>
              <a:t>failure to comply with the </a:t>
            </a:r>
            <a:r>
              <a:rPr lang="en-US" dirty="0" err="1"/>
              <a:t>Clery</a:t>
            </a:r>
            <a:r>
              <a:rPr lang="en-US" dirty="0"/>
              <a:t> Act could result in monetary penalties for the university and </a:t>
            </a:r>
          </a:p>
          <a:p>
            <a:r>
              <a:rPr lang="en-US" dirty="0"/>
              <a:t>disciplinary action for the CSA. A campus violating the </a:t>
            </a:r>
            <a:r>
              <a:rPr lang="en-US" dirty="0" err="1"/>
              <a:t>Clery</a:t>
            </a:r>
            <a:r>
              <a:rPr lang="en-US" dirty="0"/>
              <a:t> Act can be fined by the U.S. Department of </a:t>
            </a:r>
          </a:p>
          <a:p>
            <a:r>
              <a:rPr lang="en-US" dirty="0"/>
              <a:t>Education for each violation. Other potential consequences include having Title 4 funding limited and </a:t>
            </a:r>
          </a:p>
          <a:p>
            <a:r>
              <a:rPr lang="en-US" dirty="0"/>
              <a:t>receiving negative media attention.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2287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B60CC85-5377-9D48-8C22-42E3D6D7AFD9}"/>
              </a:ext>
            </a:extLst>
          </p:cNvPr>
          <p:cNvSpPr>
            <a:spLocks noGrp="1"/>
          </p:cNvSpPr>
          <p:nvPr>
            <p:ph type="body" sz="quarter" idx="11" hasCustomPrompt="1"/>
          </p:nvPr>
        </p:nvSpPr>
        <p:spPr>
          <a:xfrm>
            <a:off x="795763" y="3874930"/>
            <a:ext cx="6652981" cy="2164924"/>
          </a:xfrm>
          <a:prstGeom prst="rect">
            <a:avLst/>
          </a:prstGeom>
        </p:spPr>
        <p:txBody>
          <a:bodyPr/>
          <a:lstStyle>
            <a:lvl1pPr>
              <a:defRPr sz="6000" b="1" i="0">
                <a:solidFill>
                  <a:schemeClr val="bg1"/>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SECTION </a:t>
            </a:r>
            <a:br>
              <a:rPr lang="en-US" dirty="0"/>
            </a:br>
            <a:r>
              <a:rPr lang="en-US" dirty="0"/>
              <a:t>DIVIDER</a:t>
            </a:r>
          </a:p>
        </p:txBody>
      </p:sp>
      <p:sp>
        <p:nvSpPr>
          <p:cNvPr id="6" name="Text Placeholder 4">
            <a:extLst>
              <a:ext uri="{FF2B5EF4-FFF2-40B4-BE49-F238E27FC236}">
                <a16:creationId xmlns:a16="http://schemas.microsoft.com/office/drawing/2014/main" id="{FF9E6617-C0D2-C747-8F1A-40B56F248D6A}"/>
              </a:ext>
            </a:extLst>
          </p:cNvPr>
          <p:cNvSpPr>
            <a:spLocks noGrp="1"/>
          </p:cNvSpPr>
          <p:nvPr>
            <p:ph type="body" sz="quarter" idx="12" hasCustomPrompt="1"/>
          </p:nvPr>
        </p:nvSpPr>
        <p:spPr>
          <a:xfrm>
            <a:off x="795763" y="3429000"/>
            <a:ext cx="6652981" cy="445929"/>
          </a:xfrm>
          <a:prstGeom prst="rect">
            <a:avLst/>
          </a:prstGeom>
        </p:spPr>
        <p:txBody>
          <a:bodyPr/>
          <a:lstStyle>
            <a:lvl1pPr>
              <a:defRPr sz="1800" b="1" i="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pic>
        <p:nvPicPr>
          <p:cNvPr id="3" name="Picture 2">
            <a:extLst>
              <a:ext uri="{FF2B5EF4-FFF2-40B4-BE49-F238E27FC236}">
                <a16:creationId xmlns:a16="http://schemas.microsoft.com/office/drawing/2014/main" id="{E11ED13F-D44B-7F09-FC9A-5CABA8B94772}"/>
              </a:ext>
            </a:extLst>
          </p:cNvPr>
          <p:cNvPicPr>
            <a:picLocks noChangeAspect="1"/>
          </p:cNvPicPr>
          <p:nvPr userDrawn="1"/>
        </p:nvPicPr>
        <p:blipFill>
          <a:blip r:embed="rId2"/>
          <a:srcRect/>
          <a:stretch/>
        </p:blipFill>
        <p:spPr>
          <a:xfrm>
            <a:off x="9511931" y="-53165"/>
            <a:ext cx="2680069" cy="978807"/>
          </a:xfrm>
          <a:prstGeom prst="rect">
            <a:avLst/>
          </a:prstGeom>
        </p:spPr>
      </p:pic>
    </p:spTree>
    <p:extLst>
      <p:ext uri="{BB962C8B-B14F-4D97-AF65-F5344CB8AC3E}">
        <p14:creationId xmlns:p14="http://schemas.microsoft.com/office/powerpoint/2010/main" val="321003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sp>
        <p:nvSpPr>
          <p:cNvPr id="3" name="Text Placeholder 2">
            <a:extLst>
              <a:ext uri="{FF2B5EF4-FFF2-40B4-BE49-F238E27FC236}">
                <a16:creationId xmlns:a16="http://schemas.microsoft.com/office/drawing/2014/main" id="{320FE476-C023-5246-B9AF-38F170C9FAF5}"/>
              </a:ext>
            </a:extLst>
          </p:cNvPr>
          <p:cNvSpPr>
            <a:spLocks noGrp="1"/>
          </p:cNvSpPr>
          <p:nvPr>
            <p:ph type="body" sz="quarter" idx="10" hasCustomPrompt="1"/>
          </p:nvPr>
        </p:nvSpPr>
        <p:spPr>
          <a:xfrm>
            <a:off x="353758" y="2685256"/>
            <a:ext cx="11496865" cy="1487487"/>
          </a:xfrm>
          <a:prstGeom prst="rect">
            <a:avLst/>
          </a:prstGeom>
        </p:spPr>
        <p:txBody>
          <a:bodyPr/>
          <a:lstStyle>
            <a:lvl1pPr>
              <a:defRPr sz="6000" b="1" i="0">
                <a:solidFill>
                  <a:srgbClr val="183158"/>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MAIN HEADLINE HERE</a:t>
            </a:r>
          </a:p>
        </p:txBody>
      </p:sp>
      <p:sp>
        <p:nvSpPr>
          <p:cNvPr id="5" name="Text Placeholder 4">
            <a:extLst>
              <a:ext uri="{FF2B5EF4-FFF2-40B4-BE49-F238E27FC236}">
                <a16:creationId xmlns:a16="http://schemas.microsoft.com/office/drawing/2014/main" id="{DC53DE34-CFBB-4342-A8D8-1670888F6213}"/>
              </a:ext>
            </a:extLst>
          </p:cNvPr>
          <p:cNvSpPr>
            <a:spLocks noGrp="1"/>
          </p:cNvSpPr>
          <p:nvPr>
            <p:ph type="body" sz="quarter" idx="11" hasCustomPrompt="1"/>
          </p:nvPr>
        </p:nvSpPr>
        <p:spPr>
          <a:xfrm>
            <a:off x="353758" y="4171950"/>
            <a:ext cx="11496865" cy="558800"/>
          </a:xfrm>
          <a:prstGeom prst="rect">
            <a:avLst/>
          </a:prstGeom>
        </p:spPr>
        <p:txBody>
          <a:bodyPr/>
          <a:lstStyle>
            <a:lvl1pPr>
              <a:defRPr sz="1800" b="1" i="0">
                <a:solidFill>
                  <a:srgbClr val="183158"/>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sp>
        <p:nvSpPr>
          <p:cNvPr id="8" name="Text Placeholder 7">
            <a:extLst>
              <a:ext uri="{FF2B5EF4-FFF2-40B4-BE49-F238E27FC236}">
                <a16:creationId xmlns:a16="http://schemas.microsoft.com/office/drawing/2014/main" id="{3A55B0E5-E401-744B-9F21-0224F708CF80}"/>
              </a:ext>
            </a:extLst>
          </p:cNvPr>
          <p:cNvSpPr>
            <a:spLocks noGrp="1"/>
          </p:cNvSpPr>
          <p:nvPr>
            <p:ph type="body" sz="quarter" idx="12" hasCustomPrompt="1"/>
          </p:nvPr>
        </p:nvSpPr>
        <p:spPr>
          <a:xfrm>
            <a:off x="10144125" y="6546850"/>
            <a:ext cx="1943100" cy="219075"/>
          </a:xfrm>
          <a:prstGeom prst="rect">
            <a:avLst/>
          </a:prstGeom>
        </p:spPr>
        <p:txBody>
          <a:bodyPr/>
          <a:lstStyle>
            <a:lvl1pPr algn="r">
              <a:defRPr sz="700">
                <a:solidFill>
                  <a:srgbClr val="183158"/>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1</a:t>
            </a:r>
          </a:p>
        </p:txBody>
      </p:sp>
      <p:pic>
        <p:nvPicPr>
          <p:cNvPr id="9" name="Picture 8" descr="Text&#10;&#10;Description automatically generated">
            <a:extLst>
              <a:ext uri="{FF2B5EF4-FFF2-40B4-BE49-F238E27FC236}">
                <a16:creationId xmlns:a16="http://schemas.microsoft.com/office/drawing/2014/main" id="{19E621CA-48E8-4D49-78E9-3A6ADD967C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680069" cy="978808"/>
          </a:xfrm>
          <a:prstGeom prst="rect">
            <a:avLst/>
          </a:prstGeom>
        </p:spPr>
      </p:pic>
    </p:spTree>
    <p:extLst>
      <p:ext uri="{BB962C8B-B14F-4D97-AF65-F5344CB8AC3E}">
        <p14:creationId xmlns:p14="http://schemas.microsoft.com/office/powerpoint/2010/main" val="3995166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943BF35-C0FC-2846-BD82-0719D95ADEC3}"/>
              </a:ext>
            </a:extLst>
          </p:cNvPr>
          <p:cNvSpPr>
            <a:spLocks noGrp="1"/>
          </p:cNvSpPr>
          <p:nvPr>
            <p:ph type="pic" sz="quarter" idx="10"/>
          </p:nvPr>
        </p:nvSpPr>
        <p:spPr>
          <a:xfrm>
            <a:off x="0" y="0"/>
            <a:ext cx="5005137" cy="6858000"/>
          </a:xfrm>
          <a:prstGeom prst="rect">
            <a:avLst/>
          </a:prstGeom>
        </p:spPr>
        <p:txBody>
          <a:bodyPr/>
          <a:lstStyle/>
          <a:p>
            <a:endParaRPr lang="en-US" dirty="0"/>
          </a:p>
        </p:txBody>
      </p:sp>
      <p:sp>
        <p:nvSpPr>
          <p:cNvPr id="5" name="Text Placeholder 2">
            <a:extLst>
              <a:ext uri="{FF2B5EF4-FFF2-40B4-BE49-F238E27FC236}">
                <a16:creationId xmlns:a16="http://schemas.microsoft.com/office/drawing/2014/main" id="{BB60CC85-5377-9D48-8C22-42E3D6D7AFD9}"/>
              </a:ext>
            </a:extLst>
          </p:cNvPr>
          <p:cNvSpPr>
            <a:spLocks noGrp="1"/>
          </p:cNvSpPr>
          <p:nvPr>
            <p:ph type="body" sz="quarter" idx="11" hasCustomPrompt="1"/>
          </p:nvPr>
        </p:nvSpPr>
        <p:spPr>
          <a:xfrm>
            <a:off x="5197642" y="3874930"/>
            <a:ext cx="6652981" cy="2164924"/>
          </a:xfrm>
          <a:prstGeom prst="rect">
            <a:avLst/>
          </a:prstGeom>
        </p:spPr>
        <p:txBody>
          <a:bodyPr/>
          <a:lstStyle>
            <a:lvl1pPr>
              <a:defRPr sz="6000" b="1" i="0">
                <a:solidFill>
                  <a:srgbClr val="183158"/>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SECTION </a:t>
            </a:r>
            <a:br>
              <a:rPr lang="en-US" dirty="0"/>
            </a:br>
            <a:r>
              <a:rPr lang="en-US" dirty="0"/>
              <a:t>DIVIDER</a:t>
            </a:r>
          </a:p>
        </p:txBody>
      </p:sp>
      <p:sp>
        <p:nvSpPr>
          <p:cNvPr id="6" name="Text Placeholder 4">
            <a:extLst>
              <a:ext uri="{FF2B5EF4-FFF2-40B4-BE49-F238E27FC236}">
                <a16:creationId xmlns:a16="http://schemas.microsoft.com/office/drawing/2014/main" id="{FF9E6617-C0D2-C747-8F1A-40B56F248D6A}"/>
              </a:ext>
            </a:extLst>
          </p:cNvPr>
          <p:cNvSpPr>
            <a:spLocks noGrp="1"/>
          </p:cNvSpPr>
          <p:nvPr>
            <p:ph type="body" sz="quarter" idx="12" hasCustomPrompt="1"/>
          </p:nvPr>
        </p:nvSpPr>
        <p:spPr>
          <a:xfrm>
            <a:off x="5197642" y="3429000"/>
            <a:ext cx="6652981" cy="445929"/>
          </a:xfrm>
          <a:prstGeom prst="rect">
            <a:avLst/>
          </a:prstGeom>
        </p:spPr>
        <p:txBody>
          <a:bodyPr/>
          <a:lstStyle>
            <a:lvl1pPr>
              <a:defRPr sz="1800" b="1" i="0">
                <a:solidFill>
                  <a:srgbClr val="183158"/>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pic>
        <p:nvPicPr>
          <p:cNvPr id="3" name="Picture 2" descr="Text&#10;&#10;Description automatically generated">
            <a:extLst>
              <a:ext uri="{FF2B5EF4-FFF2-40B4-BE49-F238E27FC236}">
                <a16:creationId xmlns:a16="http://schemas.microsoft.com/office/drawing/2014/main" id="{E11ED13F-D44B-7F09-FC9A-5CABA8B947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1931" y="0"/>
            <a:ext cx="2680069" cy="978808"/>
          </a:xfrm>
          <a:prstGeom prst="rect">
            <a:avLst/>
          </a:prstGeom>
        </p:spPr>
      </p:pic>
    </p:spTree>
    <p:extLst>
      <p:ext uri="{BB962C8B-B14F-4D97-AF65-F5344CB8AC3E}">
        <p14:creationId xmlns:p14="http://schemas.microsoft.com/office/powerpoint/2010/main" val="76240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B60CC85-5377-9D48-8C22-42E3D6D7AFD9}"/>
              </a:ext>
            </a:extLst>
          </p:cNvPr>
          <p:cNvSpPr>
            <a:spLocks noGrp="1"/>
          </p:cNvSpPr>
          <p:nvPr>
            <p:ph type="body" sz="quarter" idx="11" hasCustomPrompt="1"/>
          </p:nvPr>
        </p:nvSpPr>
        <p:spPr>
          <a:xfrm>
            <a:off x="795763" y="3874930"/>
            <a:ext cx="6652981" cy="2164924"/>
          </a:xfrm>
          <a:prstGeom prst="rect">
            <a:avLst/>
          </a:prstGeom>
        </p:spPr>
        <p:txBody>
          <a:bodyPr/>
          <a:lstStyle>
            <a:lvl1pPr>
              <a:defRPr sz="6000" b="1" i="0">
                <a:solidFill>
                  <a:srgbClr val="183158"/>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SECTION </a:t>
            </a:r>
            <a:br>
              <a:rPr lang="en-US" dirty="0"/>
            </a:br>
            <a:r>
              <a:rPr lang="en-US" dirty="0"/>
              <a:t>DIVIDER</a:t>
            </a:r>
          </a:p>
        </p:txBody>
      </p:sp>
      <p:sp>
        <p:nvSpPr>
          <p:cNvPr id="6" name="Text Placeholder 4">
            <a:extLst>
              <a:ext uri="{FF2B5EF4-FFF2-40B4-BE49-F238E27FC236}">
                <a16:creationId xmlns:a16="http://schemas.microsoft.com/office/drawing/2014/main" id="{FF9E6617-C0D2-C747-8F1A-40B56F248D6A}"/>
              </a:ext>
            </a:extLst>
          </p:cNvPr>
          <p:cNvSpPr>
            <a:spLocks noGrp="1"/>
          </p:cNvSpPr>
          <p:nvPr>
            <p:ph type="body" sz="quarter" idx="12" hasCustomPrompt="1"/>
          </p:nvPr>
        </p:nvSpPr>
        <p:spPr>
          <a:xfrm>
            <a:off x="795763" y="3429000"/>
            <a:ext cx="6652981" cy="445929"/>
          </a:xfrm>
          <a:prstGeom prst="rect">
            <a:avLst/>
          </a:prstGeom>
        </p:spPr>
        <p:txBody>
          <a:bodyPr/>
          <a:lstStyle>
            <a:lvl1pPr>
              <a:defRPr sz="1800" b="1" i="0">
                <a:solidFill>
                  <a:srgbClr val="183158"/>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pic>
        <p:nvPicPr>
          <p:cNvPr id="3" name="Picture 2" descr="Text&#10;&#10;Description automatically generated">
            <a:extLst>
              <a:ext uri="{FF2B5EF4-FFF2-40B4-BE49-F238E27FC236}">
                <a16:creationId xmlns:a16="http://schemas.microsoft.com/office/drawing/2014/main" id="{E11ED13F-D44B-7F09-FC9A-5CABA8B947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680069" cy="978808"/>
          </a:xfrm>
          <a:prstGeom prst="rect">
            <a:avLst/>
          </a:prstGeom>
        </p:spPr>
      </p:pic>
    </p:spTree>
    <p:extLst>
      <p:ext uri="{BB962C8B-B14F-4D97-AF65-F5344CB8AC3E}">
        <p14:creationId xmlns:p14="http://schemas.microsoft.com/office/powerpoint/2010/main" val="3528314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B60CC85-5377-9D48-8C22-42E3D6D7AFD9}"/>
              </a:ext>
            </a:extLst>
          </p:cNvPr>
          <p:cNvSpPr>
            <a:spLocks noGrp="1"/>
          </p:cNvSpPr>
          <p:nvPr>
            <p:ph type="body" sz="quarter" idx="11" hasCustomPrompt="1"/>
          </p:nvPr>
        </p:nvSpPr>
        <p:spPr>
          <a:xfrm>
            <a:off x="795763" y="3874930"/>
            <a:ext cx="6652981" cy="2164924"/>
          </a:xfrm>
          <a:prstGeom prst="rect">
            <a:avLst/>
          </a:prstGeom>
        </p:spPr>
        <p:txBody>
          <a:bodyPr/>
          <a:lstStyle>
            <a:lvl1pPr>
              <a:defRPr sz="6000" b="1" i="0">
                <a:solidFill>
                  <a:srgbClr val="21314D"/>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SECTION </a:t>
            </a:r>
            <a:br>
              <a:rPr lang="en-US" dirty="0"/>
            </a:br>
            <a:r>
              <a:rPr lang="en-US" dirty="0"/>
              <a:t>DIVIDER</a:t>
            </a:r>
          </a:p>
        </p:txBody>
      </p:sp>
      <p:sp>
        <p:nvSpPr>
          <p:cNvPr id="6" name="Text Placeholder 4">
            <a:extLst>
              <a:ext uri="{FF2B5EF4-FFF2-40B4-BE49-F238E27FC236}">
                <a16:creationId xmlns:a16="http://schemas.microsoft.com/office/drawing/2014/main" id="{FF9E6617-C0D2-C747-8F1A-40B56F248D6A}"/>
              </a:ext>
            </a:extLst>
          </p:cNvPr>
          <p:cNvSpPr>
            <a:spLocks noGrp="1"/>
          </p:cNvSpPr>
          <p:nvPr>
            <p:ph type="body" sz="quarter" idx="12" hasCustomPrompt="1"/>
          </p:nvPr>
        </p:nvSpPr>
        <p:spPr>
          <a:xfrm>
            <a:off x="795763" y="3429000"/>
            <a:ext cx="6652981" cy="445929"/>
          </a:xfrm>
          <a:prstGeom prst="rect">
            <a:avLst/>
          </a:prstGeom>
        </p:spPr>
        <p:txBody>
          <a:bodyPr/>
          <a:lstStyle>
            <a:lvl1pPr>
              <a:defRPr sz="1800" b="1" i="0">
                <a:solidFill>
                  <a:srgbClr val="21314D"/>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pic>
        <p:nvPicPr>
          <p:cNvPr id="2" name="Picture 1" descr="Text&#10;&#10;Description automatically generated">
            <a:extLst>
              <a:ext uri="{FF2B5EF4-FFF2-40B4-BE49-F238E27FC236}">
                <a16:creationId xmlns:a16="http://schemas.microsoft.com/office/drawing/2014/main" id="{D5B84949-5464-2A92-C406-F44FAE4ACB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1931" y="5879192"/>
            <a:ext cx="2680069" cy="978808"/>
          </a:xfrm>
          <a:prstGeom prst="rect">
            <a:avLst/>
          </a:prstGeom>
        </p:spPr>
      </p:pic>
    </p:spTree>
    <p:extLst>
      <p:ext uri="{BB962C8B-B14F-4D97-AF65-F5344CB8AC3E}">
        <p14:creationId xmlns:p14="http://schemas.microsoft.com/office/powerpoint/2010/main" val="1282406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31"/>
        <p:cNvGrpSpPr/>
        <p:nvPr/>
      </p:nvGrpSpPr>
      <p:grpSpPr>
        <a:xfrm>
          <a:off x="0" y="0"/>
          <a:ext cx="0" cy="0"/>
          <a:chOff x="0" y="0"/>
          <a:chExt cx="0" cy="0"/>
        </a:xfrm>
      </p:grpSpPr>
      <p:sp>
        <p:nvSpPr>
          <p:cNvPr id="32" name="Google Shape;32;p18"/>
          <p:cNvSpPr txBox="1">
            <a:spLocks noGrp="1"/>
          </p:cNvSpPr>
          <p:nvPr>
            <p:ph type="ctrTitle" hasCustomPrompt="1"/>
          </p:nvPr>
        </p:nvSpPr>
        <p:spPr>
          <a:xfrm>
            <a:off x="207295" y="1122363"/>
            <a:ext cx="9144000" cy="23876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onsolas"/>
              <a:buNone/>
              <a:defRPr sz="5400" b="1" i="0" u="none" strike="noStrike" cap="none">
                <a:solidFill>
                  <a:srgbClr val="183158"/>
                </a:solidFill>
                <a:latin typeface="Arial Black" panose="020B0604020202020204" pitchFamily="34" charset="0"/>
                <a:ea typeface="Arial Black" panose="020B0604020202020204" pitchFamily="34" charset="0"/>
                <a:cs typeface="Arial Black" panose="020B0604020202020204" pitchFamily="34" charset="0"/>
                <a:sym typeface="Consola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SLIDE </a:t>
            </a:r>
            <a:br>
              <a:rPr lang="en-US" dirty="0"/>
            </a:br>
            <a:r>
              <a:rPr lang="en-US" dirty="0"/>
              <a:t>TITLE HERE</a:t>
            </a:r>
            <a:endParaRPr dirty="0"/>
          </a:p>
        </p:txBody>
      </p:sp>
      <p:sp>
        <p:nvSpPr>
          <p:cNvPr id="8" name="Text Placeholder 7">
            <a:extLst>
              <a:ext uri="{FF2B5EF4-FFF2-40B4-BE49-F238E27FC236}">
                <a16:creationId xmlns:a16="http://schemas.microsoft.com/office/drawing/2014/main" id="{23C202CE-0381-5048-BA64-5DE5B3E00877}"/>
              </a:ext>
            </a:extLst>
          </p:cNvPr>
          <p:cNvSpPr>
            <a:spLocks noGrp="1"/>
          </p:cNvSpPr>
          <p:nvPr>
            <p:ph type="body" sz="quarter" idx="17" hasCustomPrompt="1"/>
          </p:nvPr>
        </p:nvSpPr>
        <p:spPr>
          <a:xfrm>
            <a:off x="10144125" y="6546850"/>
            <a:ext cx="1943100" cy="219075"/>
          </a:xfrm>
          <a:prstGeom prst="rect">
            <a:avLst/>
          </a:prstGeom>
        </p:spPr>
        <p:txBody>
          <a:bodyPr/>
          <a:lstStyle>
            <a:lvl1pPr algn="r">
              <a:defRPr sz="700">
                <a:solidFill>
                  <a:srgbClr val="183158"/>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sp>
        <p:nvSpPr>
          <p:cNvPr id="9" name="Text Placeholder 7">
            <a:extLst>
              <a:ext uri="{FF2B5EF4-FFF2-40B4-BE49-F238E27FC236}">
                <a16:creationId xmlns:a16="http://schemas.microsoft.com/office/drawing/2014/main" id="{BC51DF52-58F2-5B45-BFD9-F82151A8C1E3}"/>
              </a:ext>
            </a:extLst>
          </p:cNvPr>
          <p:cNvSpPr>
            <a:spLocks noGrp="1"/>
          </p:cNvSpPr>
          <p:nvPr>
            <p:ph type="body" sz="quarter" idx="10" hasCustomPrompt="1"/>
          </p:nvPr>
        </p:nvSpPr>
        <p:spPr>
          <a:xfrm>
            <a:off x="168275" y="168275"/>
            <a:ext cx="7183438" cy="601663"/>
          </a:xfrm>
          <a:prstGeom prst="rect">
            <a:avLst/>
          </a:prstGeom>
        </p:spPr>
        <p:txBody>
          <a:bodyPr/>
          <a:lstStyle>
            <a:lvl1pPr>
              <a:defRPr sz="1200" b="1" i="0">
                <a:solidFill>
                  <a:srgbClr val="183158"/>
                </a:solidFill>
                <a:latin typeface="Arial Black" panose="020B0604020202020204" pitchFamily="34" charset="0"/>
                <a:cs typeface="Arial Black" panose="020B0604020202020204" pitchFamily="34" charset="0"/>
              </a:defRPr>
            </a:lvl1pPr>
            <a:lvl2pPr>
              <a:defRPr sz="1200" b="1" i="0">
                <a:solidFill>
                  <a:srgbClr val="183158"/>
                </a:solidFill>
                <a:latin typeface="Arial Black" panose="020B0604020202020204" pitchFamily="34" charset="0"/>
                <a:cs typeface="Arial Black" panose="020B0604020202020204" pitchFamily="34" charset="0"/>
              </a:defRPr>
            </a:lvl2pPr>
            <a:lvl3pPr>
              <a:defRPr sz="1200" b="1" i="0">
                <a:solidFill>
                  <a:srgbClr val="183158"/>
                </a:solidFill>
                <a:latin typeface="Arial Black" panose="020B0604020202020204" pitchFamily="34" charset="0"/>
                <a:cs typeface="Arial Black" panose="020B0604020202020204" pitchFamily="34" charset="0"/>
              </a:defRPr>
            </a:lvl3pPr>
            <a:lvl4pPr>
              <a:defRPr sz="1200" b="1" i="0">
                <a:solidFill>
                  <a:srgbClr val="183158"/>
                </a:solidFill>
                <a:latin typeface="Arial Black" panose="020B0604020202020204" pitchFamily="34" charset="0"/>
                <a:cs typeface="Arial Black" panose="020B0604020202020204" pitchFamily="34" charset="0"/>
              </a:defRPr>
            </a:lvl4pPr>
            <a:lvl5pPr>
              <a:defRPr sz="1200" b="1" i="0">
                <a:solidFill>
                  <a:srgbClr val="183158"/>
                </a:solidFill>
                <a:latin typeface="Arial Black" panose="020B0604020202020204" pitchFamily="34" charset="0"/>
                <a:cs typeface="Arial Black" panose="020B0604020202020204" pitchFamily="34" charset="0"/>
              </a:defRPr>
            </a:lvl5pPr>
          </a:lstStyle>
          <a:p>
            <a:pPr lvl="0"/>
            <a:r>
              <a:rPr lang="en-US" dirty="0"/>
              <a:t>SLIDE TITLE HERE</a:t>
            </a:r>
          </a:p>
        </p:txBody>
      </p:sp>
      <p:sp>
        <p:nvSpPr>
          <p:cNvPr id="13" name="Text Placeholder 16">
            <a:extLst>
              <a:ext uri="{FF2B5EF4-FFF2-40B4-BE49-F238E27FC236}">
                <a16:creationId xmlns:a16="http://schemas.microsoft.com/office/drawing/2014/main" id="{3B9BF397-3766-2E4B-AAE4-0259D5705E8B}"/>
              </a:ext>
            </a:extLst>
          </p:cNvPr>
          <p:cNvSpPr>
            <a:spLocks noGrp="1"/>
          </p:cNvSpPr>
          <p:nvPr>
            <p:ph type="body" sz="quarter" idx="18"/>
          </p:nvPr>
        </p:nvSpPr>
        <p:spPr>
          <a:xfrm>
            <a:off x="207295" y="3681297"/>
            <a:ext cx="6681787" cy="1938338"/>
          </a:xfrm>
          <a:prstGeom prst="rect">
            <a:avLst/>
          </a:prstGeom>
        </p:spPr>
        <p:txBody>
          <a:bodyPr/>
          <a:lstStyle>
            <a:lvl1pPr>
              <a:defRPr sz="1800">
                <a:ln>
                  <a:noFill/>
                </a:ln>
                <a:solidFill>
                  <a:srgbClr val="183158"/>
                </a:solidFill>
              </a:defRPr>
            </a:lvl1pPr>
            <a:lvl2pPr>
              <a:defRPr sz="1800">
                <a:ln>
                  <a:noFill/>
                </a:ln>
                <a:solidFill>
                  <a:srgbClr val="183158"/>
                </a:solidFill>
              </a:defRPr>
            </a:lvl2pPr>
            <a:lvl3pPr>
              <a:defRPr sz="1800">
                <a:ln>
                  <a:noFill/>
                </a:ln>
                <a:solidFill>
                  <a:srgbClr val="183158"/>
                </a:solidFill>
              </a:defRPr>
            </a:lvl3pPr>
            <a:lvl4pPr>
              <a:defRPr sz="1800">
                <a:ln>
                  <a:noFill/>
                </a:ln>
                <a:solidFill>
                  <a:srgbClr val="183158"/>
                </a:solidFill>
              </a:defRPr>
            </a:lvl4pPr>
            <a:lvl5pPr>
              <a:defRPr sz="1800">
                <a:ln>
                  <a:noFill/>
                </a:ln>
                <a:solidFill>
                  <a:srgbClr val="1831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4C11B71-7C00-9542-B4AD-179FFB8DD7DE}"/>
              </a:ext>
            </a:extLst>
          </p:cNvPr>
          <p:cNvSpPr>
            <a:spLocks noGrp="1"/>
          </p:cNvSpPr>
          <p:nvPr>
            <p:ph type="body" sz="quarter" idx="10" hasCustomPrompt="1"/>
          </p:nvPr>
        </p:nvSpPr>
        <p:spPr>
          <a:xfrm>
            <a:off x="168275" y="168275"/>
            <a:ext cx="7183438" cy="601663"/>
          </a:xfrm>
          <a:prstGeom prst="rect">
            <a:avLst/>
          </a:prstGeom>
        </p:spPr>
        <p:txBody>
          <a:bodyPr/>
          <a:lstStyle>
            <a:lvl1pPr>
              <a:defRPr sz="1200" b="1" i="0">
                <a:solidFill>
                  <a:srgbClr val="183158"/>
                </a:solidFill>
                <a:latin typeface="Arial Black" panose="020B0604020202020204" pitchFamily="34" charset="0"/>
                <a:cs typeface="Arial Black" panose="020B0604020202020204" pitchFamily="34" charset="0"/>
              </a:defRPr>
            </a:lvl1pPr>
            <a:lvl2pPr>
              <a:defRPr sz="1200" b="1" i="0">
                <a:solidFill>
                  <a:srgbClr val="183158"/>
                </a:solidFill>
                <a:latin typeface="Arial Black" panose="020B0604020202020204" pitchFamily="34" charset="0"/>
                <a:cs typeface="Arial Black" panose="020B0604020202020204" pitchFamily="34" charset="0"/>
              </a:defRPr>
            </a:lvl2pPr>
            <a:lvl3pPr>
              <a:defRPr sz="1200" b="1" i="0">
                <a:solidFill>
                  <a:srgbClr val="183158"/>
                </a:solidFill>
                <a:latin typeface="Arial Black" panose="020B0604020202020204" pitchFamily="34" charset="0"/>
                <a:cs typeface="Arial Black" panose="020B0604020202020204" pitchFamily="34" charset="0"/>
              </a:defRPr>
            </a:lvl3pPr>
            <a:lvl4pPr>
              <a:defRPr sz="1200" b="1" i="0">
                <a:solidFill>
                  <a:srgbClr val="183158"/>
                </a:solidFill>
                <a:latin typeface="Arial Black" panose="020B0604020202020204" pitchFamily="34" charset="0"/>
                <a:cs typeface="Arial Black" panose="020B0604020202020204" pitchFamily="34" charset="0"/>
              </a:defRPr>
            </a:lvl4pPr>
            <a:lvl5pPr>
              <a:defRPr sz="1200" b="1" i="0">
                <a:solidFill>
                  <a:srgbClr val="183158"/>
                </a:solidFill>
                <a:latin typeface="Arial Black" panose="020B0604020202020204" pitchFamily="34" charset="0"/>
                <a:cs typeface="Arial Black" panose="020B0604020202020204" pitchFamily="34" charset="0"/>
              </a:defRPr>
            </a:lvl5pPr>
          </a:lstStyle>
          <a:p>
            <a:pPr lvl="0"/>
            <a:r>
              <a:rPr lang="en-US" dirty="0"/>
              <a:t>SLIDE TITLE HERE</a:t>
            </a:r>
          </a:p>
        </p:txBody>
      </p:sp>
      <p:sp>
        <p:nvSpPr>
          <p:cNvPr id="10" name="Text Placeholder 9">
            <a:extLst>
              <a:ext uri="{FF2B5EF4-FFF2-40B4-BE49-F238E27FC236}">
                <a16:creationId xmlns:a16="http://schemas.microsoft.com/office/drawing/2014/main" id="{A909A389-0239-5341-B557-5571B3CC275F}"/>
              </a:ext>
            </a:extLst>
          </p:cNvPr>
          <p:cNvSpPr>
            <a:spLocks noGrp="1"/>
          </p:cNvSpPr>
          <p:nvPr>
            <p:ph type="body" sz="quarter" idx="11" hasCustomPrompt="1"/>
          </p:nvPr>
        </p:nvSpPr>
        <p:spPr>
          <a:xfrm>
            <a:off x="168275" y="2405063"/>
            <a:ext cx="3573546" cy="1022350"/>
          </a:xfrm>
          <a:prstGeom prst="rect">
            <a:avLst/>
          </a:prstGeom>
        </p:spPr>
        <p:txBody>
          <a:bodyPr/>
          <a:lstStyle>
            <a:lvl1pPr algn="ctr">
              <a:defRPr sz="6000" b="1" i="0">
                <a:solidFill>
                  <a:srgbClr val="183158"/>
                </a:solidFill>
                <a:latin typeface="Arial Black" panose="020B0604020202020204" pitchFamily="34" charset="0"/>
                <a:cs typeface="Arial Black" panose="020B0604020202020204" pitchFamily="34" charset="0"/>
              </a:defRPr>
            </a:lvl1pPr>
            <a:lvl2pPr algn="ctr">
              <a:defRPr sz="6000" b="1" i="0">
                <a:latin typeface="Arial Black" panose="020B0604020202020204" pitchFamily="34" charset="0"/>
                <a:cs typeface="Arial Black" panose="020B0604020202020204" pitchFamily="34" charset="0"/>
              </a:defRPr>
            </a:lvl2pPr>
            <a:lvl3pPr algn="ctr">
              <a:defRPr sz="6000" b="1" i="0">
                <a:latin typeface="Arial Black" panose="020B0604020202020204" pitchFamily="34" charset="0"/>
                <a:cs typeface="Arial Black" panose="020B0604020202020204" pitchFamily="34" charset="0"/>
              </a:defRPr>
            </a:lvl3pPr>
            <a:lvl4pPr algn="ctr">
              <a:defRPr sz="6000" b="1" i="0">
                <a:latin typeface="Arial Black" panose="020B0604020202020204" pitchFamily="34" charset="0"/>
                <a:cs typeface="Arial Black" panose="020B0604020202020204" pitchFamily="34" charset="0"/>
              </a:defRPr>
            </a:lvl4pPr>
            <a:lvl5pPr algn="ctr">
              <a:defRPr sz="6000" b="1" i="0">
                <a:latin typeface="Arial Black" panose="020B0604020202020204" pitchFamily="34" charset="0"/>
                <a:cs typeface="Arial Black" panose="020B0604020202020204" pitchFamily="34" charset="0"/>
              </a:defRPr>
            </a:lvl5pPr>
          </a:lstStyle>
          <a:p>
            <a:pPr lvl="0"/>
            <a:r>
              <a:rPr lang="en-US" dirty="0"/>
              <a:t>91</a:t>
            </a:r>
          </a:p>
        </p:txBody>
      </p:sp>
      <p:sp>
        <p:nvSpPr>
          <p:cNvPr id="11" name="Text Placeholder 9">
            <a:extLst>
              <a:ext uri="{FF2B5EF4-FFF2-40B4-BE49-F238E27FC236}">
                <a16:creationId xmlns:a16="http://schemas.microsoft.com/office/drawing/2014/main" id="{66DDD94E-7EB7-F047-BEB3-C511B4AF6A95}"/>
              </a:ext>
            </a:extLst>
          </p:cNvPr>
          <p:cNvSpPr>
            <a:spLocks noGrp="1"/>
          </p:cNvSpPr>
          <p:nvPr>
            <p:ph type="body" sz="quarter" idx="12" hasCustomPrompt="1"/>
          </p:nvPr>
        </p:nvSpPr>
        <p:spPr>
          <a:xfrm>
            <a:off x="4295107" y="2405063"/>
            <a:ext cx="3573546" cy="1022350"/>
          </a:xfrm>
          <a:prstGeom prst="rect">
            <a:avLst/>
          </a:prstGeom>
        </p:spPr>
        <p:txBody>
          <a:bodyPr/>
          <a:lstStyle>
            <a:lvl1pPr algn="ctr">
              <a:defRPr sz="6000" b="1" i="0">
                <a:solidFill>
                  <a:srgbClr val="CC4628"/>
                </a:solidFill>
                <a:latin typeface="Arial Black" panose="020B0604020202020204" pitchFamily="34" charset="0"/>
                <a:cs typeface="Arial Black" panose="020B0604020202020204" pitchFamily="34" charset="0"/>
              </a:defRPr>
            </a:lvl1pPr>
            <a:lvl2pPr algn="ctr">
              <a:defRPr sz="6000" b="1" i="0">
                <a:latin typeface="Arial Black" panose="020B0604020202020204" pitchFamily="34" charset="0"/>
                <a:cs typeface="Arial Black" panose="020B0604020202020204" pitchFamily="34" charset="0"/>
              </a:defRPr>
            </a:lvl2pPr>
            <a:lvl3pPr algn="ctr">
              <a:defRPr sz="6000" b="1" i="0">
                <a:latin typeface="Arial Black" panose="020B0604020202020204" pitchFamily="34" charset="0"/>
                <a:cs typeface="Arial Black" panose="020B0604020202020204" pitchFamily="34" charset="0"/>
              </a:defRPr>
            </a:lvl3pPr>
            <a:lvl4pPr algn="ctr">
              <a:defRPr sz="6000" b="1" i="0">
                <a:latin typeface="Arial Black" panose="020B0604020202020204" pitchFamily="34" charset="0"/>
                <a:cs typeface="Arial Black" panose="020B0604020202020204" pitchFamily="34" charset="0"/>
              </a:defRPr>
            </a:lvl4pPr>
            <a:lvl5pPr algn="ctr">
              <a:defRPr sz="6000" b="1" i="0">
                <a:latin typeface="Arial Black" panose="020B0604020202020204" pitchFamily="34" charset="0"/>
                <a:cs typeface="Arial Black" panose="020B0604020202020204" pitchFamily="34" charset="0"/>
              </a:defRPr>
            </a:lvl5pPr>
          </a:lstStyle>
          <a:p>
            <a:pPr lvl="0"/>
            <a:r>
              <a:rPr lang="en-US" dirty="0"/>
              <a:t>$289M</a:t>
            </a:r>
          </a:p>
        </p:txBody>
      </p:sp>
      <p:sp>
        <p:nvSpPr>
          <p:cNvPr id="12" name="Text Placeholder 9">
            <a:extLst>
              <a:ext uri="{FF2B5EF4-FFF2-40B4-BE49-F238E27FC236}">
                <a16:creationId xmlns:a16="http://schemas.microsoft.com/office/drawing/2014/main" id="{ECE22AB0-047E-7649-AA99-C8F8A1029623}"/>
              </a:ext>
            </a:extLst>
          </p:cNvPr>
          <p:cNvSpPr>
            <a:spLocks noGrp="1"/>
          </p:cNvSpPr>
          <p:nvPr>
            <p:ph type="body" sz="quarter" idx="13" hasCustomPrompt="1"/>
          </p:nvPr>
        </p:nvSpPr>
        <p:spPr>
          <a:xfrm>
            <a:off x="8409907" y="2405063"/>
            <a:ext cx="3573546" cy="1022350"/>
          </a:xfrm>
          <a:prstGeom prst="rect">
            <a:avLst/>
          </a:prstGeom>
        </p:spPr>
        <p:txBody>
          <a:bodyPr/>
          <a:lstStyle>
            <a:lvl1pPr algn="ctr">
              <a:defRPr sz="6000" b="1" i="0">
                <a:solidFill>
                  <a:srgbClr val="879EC3"/>
                </a:solidFill>
                <a:latin typeface="Arial Black" panose="020B0604020202020204" pitchFamily="34" charset="0"/>
                <a:cs typeface="Arial Black" panose="020B0604020202020204" pitchFamily="34" charset="0"/>
              </a:defRPr>
            </a:lvl1pPr>
            <a:lvl2pPr algn="ctr">
              <a:defRPr sz="6000" b="1" i="0">
                <a:latin typeface="Arial Black" panose="020B0604020202020204" pitchFamily="34" charset="0"/>
                <a:cs typeface="Arial Black" panose="020B0604020202020204" pitchFamily="34" charset="0"/>
              </a:defRPr>
            </a:lvl2pPr>
            <a:lvl3pPr algn="ctr">
              <a:defRPr sz="6000" b="1" i="0">
                <a:latin typeface="Arial Black" panose="020B0604020202020204" pitchFamily="34" charset="0"/>
                <a:cs typeface="Arial Black" panose="020B0604020202020204" pitchFamily="34" charset="0"/>
              </a:defRPr>
            </a:lvl3pPr>
            <a:lvl4pPr algn="ctr">
              <a:defRPr sz="6000" b="1" i="0">
                <a:latin typeface="Arial Black" panose="020B0604020202020204" pitchFamily="34" charset="0"/>
                <a:cs typeface="Arial Black" panose="020B0604020202020204" pitchFamily="34" charset="0"/>
              </a:defRPr>
            </a:lvl4pPr>
            <a:lvl5pPr algn="ctr">
              <a:defRPr sz="6000" b="1" i="0">
                <a:latin typeface="Arial Black" panose="020B0604020202020204" pitchFamily="34" charset="0"/>
                <a:cs typeface="Arial Black" panose="020B0604020202020204" pitchFamily="34" charset="0"/>
              </a:defRPr>
            </a:lvl5pPr>
          </a:lstStyle>
          <a:p>
            <a:pPr lvl="0"/>
            <a:r>
              <a:rPr lang="en-US" dirty="0"/>
              <a:t>7,172</a:t>
            </a:r>
          </a:p>
        </p:txBody>
      </p:sp>
      <p:cxnSp>
        <p:nvCxnSpPr>
          <p:cNvPr id="13" name="Google Shape;125;p8">
            <a:extLst>
              <a:ext uri="{FF2B5EF4-FFF2-40B4-BE49-F238E27FC236}">
                <a16:creationId xmlns:a16="http://schemas.microsoft.com/office/drawing/2014/main" id="{24B98BD8-6464-FC44-82D7-06AA1C7306F8}"/>
              </a:ext>
            </a:extLst>
          </p:cNvPr>
          <p:cNvCxnSpPr/>
          <p:nvPr userDrawn="1"/>
        </p:nvCxnSpPr>
        <p:spPr>
          <a:xfrm rot="10800000">
            <a:off x="4013050" y="1569427"/>
            <a:ext cx="0" cy="3719146"/>
          </a:xfrm>
          <a:prstGeom prst="straightConnector1">
            <a:avLst/>
          </a:prstGeom>
          <a:noFill/>
          <a:ln w="12700" cap="flat" cmpd="sng">
            <a:solidFill>
              <a:srgbClr val="889FC7"/>
            </a:solidFill>
            <a:prstDash val="solid"/>
            <a:miter lim="800000"/>
            <a:headEnd type="none" w="sm" len="sm"/>
            <a:tailEnd type="none" w="sm" len="sm"/>
          </a:ln>
        </p:spPr>
      </p:cxnSp>
      <p:cxnSp>
        <p:nvCxnSpPr>
          <p:cNvPr id="14" name="Google Shape;128;p8">
            <a:extLst>
              <a:ext uri="{FF2B5EF4-FFF2-40B4-BE49-F238E27FC236}">
                <a16:creationId xmlns:a16="http://schemas.microsoft.com/office/drawing/2014/main" id="{D58E5AC0-ADCA-AE48-BD60-39D81DEC0A14}"/>
              </a:ext>
            </a:extLst>
          </p:cNvPr>
          <p:cNvCxnSpPr/>
          <p:nvPr userDrawn="1"/>
        </p:nvCxnSpPr>
        <p:spPr>
          <a:xfrm rot="10800000">
            <a:off x="8178952" y="1569427"/>
            <a:ext cx="0" cy="3719146"/>
          </a:xfrm>
          <a:prstGeom prst="straightConnector1">
            <a:avLst/>
          </a:prstGeom>
          <a:noFill/>
          <a:ln w="12700" cap="flat" cmpd="sng">
            <a:solidFill>
              <a:srgbClr val="889FC7"/>
            </a:solidFill>
            <a:prstDash val="solid"/>
            <a:miter lim="800000"/>
            <a:headEnd type="none" w="sm" len="sm"/>
            <a:tailEnd type="none" w="sm" len="sm"/>
          </a:ln>
        </p:spPr>
      </p:cxnSp>
      <p:sp>
        <p:nvSpPr>
          <p:cNvPr id="16" name="Text Placeholder 15">
            <a:extLst>
              <a:ext uri="{FF2B5EF4-FFF2-40B4-BE49-F238E27FC236}">
                <a16:creationId xmlns:a16="http://schemas.microsoft.com/office/drawing/2014/main" id="{83696328-68B5-3543-88BF-AC1BC91946F2}"/>
              </a:ext>
            </a:extLst>
          </p:cNvPr>
          <p:cNvSpPr>
            <a:spLocks noGrp="1"/>
          </p:cNvSpPr>
          <p:nvPr>
            <p:ph type="body" sz="quarter" idx="14" hasCustomPrompt="1"/>
          </p:nvPr>
        </p:nvSpPr>
        <p:spPr>
          <a:xfrm>
            <a:off x="168275" y="3574256"/>
            <a:ext cx="3573463" cy="1022350"/>
          </a:xfrm>
          <a:prstGeom prst="rect">
            <a:avLst/>
          </a:prstGeom>
        </p:spPr>
        <p:txBody>
          <a:bodyPr/>
          <a:lstStyle>
            <a:lvl1pPr algn="ctr">
              <a:defRPr b="1">
                <a:solidFill>
                  <a:srgbClr val="183158"/>
                </a:solidFill>
                <a:latin typeface="Courier New" panose="02070309020205020404" pitchFamily="49" charset="0"/>
                <a:cs typeface="Courier New" panose="02070309020205020404" pitchFamily="49" charset="0"/>
              </a:defRPr>
            </a:lvl1pPr>
            <a:lvl2pPr algn="ctr">
              <a:defRPr b="1">
                <a:solidFill>
                  <a:srgbClr val="183158"/>
                </a:solidFill>
                <a:latin typeface="Courier New" panose="02070309020205020404" pitchFamily="49" charset="0"/>
                <a:cs typeface="Courier New" panose="02070309020205020404" pitchFamily="49" charset="0"/>
              </a:defRPr>
            </a:lvl2pPr>
            <a:lvl3pPr algn="ctr">
              <a:defRPr b="1">
                <a:solidFill>
                  <a:srgbClr val="183158"/>
                </a:solidFill>
                <a:latin typeface="Courier New" panose="02070309020205020404" pitchFamily="49" charset="0"/>
                <a:cs typeface="Courier New" panose="02070309020205020404" pitchFamily="49" charset="0"/>
              </a:defRPr>
            </a:lvl3pPr>
            <a:lvl4pPr algn="ctr">
              <a:defRPr b="1">
                <a:solidFill>
                  <a:srgbClr val="183158"/>
                </a:solidFill>
                <a:latin typeface="Courier New" panose="02070309020205020404" pitchFamily="49" charset="0"/>
                <a:cs typeface="Courier New" panose="02070309020205020404" pitchFamily="49" charset="0"/>
              </a:defRPr>
            </a:lvl4pPr>
            <a:lvl5pPr algn="ctr">
              <a:defRPr b="1">
                <a:solidFill>
                  <a:srgbClr val="183158"/>
                </a:solidFill>
                <a:latin typeface="Courier New" panose="02070309020205020404" pitchFamily="49" charset="0"/>
                <a:cs typeface="Courier New" panose="02070309020205020404" pitchFamily="49" charset="0"/>
              </a:defRPr>
            </a:lvl5pPr>
          </a:lstStyle>
          <a:p>
            <a:pPr lvl="0"/>
            <a:r>
              <a:rPr lang="en-US" dirty="0"/>
              <a:t>Retention from</a:t>
            </a:r>
            <a:br>
              <a:rPr lang="en-US" dirty="0"/>
            </a:br>
            <a:r>
              <a:rPr lang="en-US" dirty="0"/>
              <a:t>first-to-second</a:t>
            </a:r>
            <a:br>
              <a:rPr lang="en-US" dirty="0"/>
            </a:br>
            <a:r>
              <a:rPr lang="en-US" dirty="0"/>
              <a:t>year (fall 2020)</a:t>
            </a:r>
          </a:p>
        </p:txBody>
      </p:sp>
      <p:sp>
        <p:nvSpPr>
          <p:cNvPr id="17" name="Text Placeholder 15">
            <a:extLst>
              <a:ext uri="{FF2B5EF4-FFF2-40B4-BE49-F238E27FC236}">
                <a16:creationId xmlns:a16="http://schemas.microsoft.com/office/drawing/2014/main" id="{E1B363A7-1DF7-0C43-89A2-461DCFF01015}"/>
              </a:ext>
            </a:extLst>
          </p:cNvPr>
          <p:cNvSpPr>
            <a:spLocks noGrp="1"/>
          </p:cNvSpPr>
          <p:nvPr>
            <p:ph type="body" sz="quarter" idx="15" hasCustomPrompt="1"/>
          </p:nvPr>
        </p:nvSpPr>
        <p:spPr>
          <a:xfrm>
            <a:off x="4271044" y="3574256"/>
            <a:ext cx="3636594" cy="1022350"/>
          </a:xfrm>
          <a:prstGeom prst="rect">
            <a:avLst/>
          </a:prstGeom>
        </p:spPr>
        <p:txBody>
          <a:bodyPr/>
          <a:lstStyle>
            <a:lvl1pPr algn="ctr">
              <a:defRPr b="1">
                <a:solidFill>
                  <a:srgbClr val="183158"/>
                </a:solidFill>
                <a:latin typeface="Courier New" panose="02070309020205020404" pitchFamily="49" charset="0"/>
                <a:cs typeface="Courier New" panose="02070309020205020404" pitchFamily="49" charset="0"/>
              </a:defRPr>
            </a:lvl1pPr>
            <a:lvl2pPr algn="ctr">
              <a:defRPr b="1">
                <a:solidFill>
                  <a:srgbClr val="183158"/>
                </a:solidFill>
                <a:latin typeface="Courier New" panose="02070309020205020404" pitchFamily="49" charset="0"/>
                <a:cs typeface="Courier New" panose="02070309020205020404" pitchFamily="49" charset="0"/>
              </a:defRPr>
            </a:lvl2pPr>
            <a:lvl3pPr algn="ctr">
              <a:defRPr b="1">
                <a:solidFill>
                  <a:srgbClr val="183158"/>
                </a:solidFill>
                <a:latin typeface="Courier New" panose="02070309020205020404" pitchFamily="49" charset="0"/>
                <a:cs typeface="Courier New" panose="02070309020205020404" pitchFamily="49" charset="0"/>
              </a:defRPr>
            </a:lvl3pPr>
            <a:lvl4pPr algn="ctr">
              <a:defRPr b="1">
                <a:solidFill>
                  <a:srgbClr val="183158"/>
                </a:solidFill>
                <a:latin typeface="Courier New" panose="02070309020205020404" pitchFamily="49" charset="0"/>
                <a:cs typeface="Courier New" panose="02070309020205020404" pitchFamily="49" charset="0"/>
              </a:defRPr>
            </a:lvl4pPr>
            <a:lvl5pPr algn="ctr">
              <a:defRPr b="1">
                <a:solidFill>
                  <a:srgbClr val="183158"/>
                </a:solidFill>
                <a:latin typeface="Courier New" panose="02070309020205020404" pitchFamily="49" charset="0"/>
                <a:cs typeface="Courier New" panose="02070309020205020404" pitchFamily="49" charset="0"/>
              </a:defRPr>
            </a:lvl5pPr>
          </a:lstStyle>
          <a:p>
            <a:pPr lvl="0"/>
            <a:r>
              <a:rPr lang="en-US" dirty="0"/>
              <a:t>Mines endowment as of</a:t>
            </a:r>
            <a:br>
              <a:rPr lang="en-US" dirty="0"/>
            </a:br>
            <a:r>
              <a:rPr lang="en-US" dirty="0"/>
              <a:t>June 2019</a:t>
            </a:r>
          </a:p>
        </p:txBody>
      </p:sp>
      <p:sp>
        <p:nvSpPr>
          <p:cNvPr id="18" name="Text Placeholder 15">
            <a:extLst>
              <a:ext uri="{FF2B5EF4-FFF2-40B4-BE49-F238E27FC236}">
                <a16:creationId xmlns:a16="http://schemas.microsoft.com/office/drawing/2014/main" id="{097B96B0-51F6-F847-9FF3-387A37C7D627}"/>
              </a:ext>
            </a:extLst>
          </p:cNvPr>
          <p:cNvSpPr>
            <a:spLocks noGrp="1"/>
          </p:cNvSpPr>
          <p:nvPr>
            <p:ph type="body" sz="quarter" idx="16" hasCustomPrompt="1"/>
          </p:nvPr>
        </p:nvSpPr>
        <p:spPr>
          <a:xfrm>
            <a:off x="8397875" y="3574256"/>
            <a:ext cx="3636594" cy="1022350"/>
          </a:xfrm>
          <a:prstGeom prst="rect">
            <a:avLst/>
          </a:prstGeom>
        </p:spPr>
        <p:txBody>
          <a:bodyPr/>
          <a:lstStyle>
            <a:lvl1pPr algn="ctr">
              <a:defRPr b="1">
                <a:solidFill>
                  <a:srgbClr val="183158"/>
                </a:solidFill>
                <a:latin typeface="Courier New" panose="02070309020205020404" pitchFamily="49" charset="0"/>
                <a:cs typeface="Courier New" panose="02070309020205020404" pitchFamily="49" charset="0"/>
              </a:defRPr>
            </a:lvl1pPr>
            <a:lvl2pPr algn="ctr">
              <a:defRPr b="1">
                <a:solidFill>
                  <a:srgbClr val="183158"/>
                </a:solidFill>
                <a:latin typeface="Courier New" panose="02070309020205020404" pitchFamily="49" charset="0"/>
                <a:cs typeface="Courier New" panose="02070309020205020404" pitchFamily="49" charset="0"/>
              </a:defRPr>
            </a:lvl2pPr>
            <a:lvl3pPr algn="ctr">
              <a:defRPr b="1">
                <a:solidFill>
                  <a:srgbClr val="183158"/>
                </a:solidFill>
                <a:latin typeface="Courier New" panose="02070309020205020404" pitchFamily="49" charset="0"/>
                <a:cs typeface="Courier New" panose="02070309020205020404" pitchFamily="49" charset="0"/>
              </a:defRPr>
            </a:lvl3pPr>
            <a:lvl4pPr algn="ctr">
              <a:defRPr b="1">
                <a:solidFill>
                  <a:srgbClr val="183158"/>
                </a:solidFill>
                <a:latin typeface="Courier New" panose="02070309020205020404" pitchFamily="49" charset="0"/>
                <a:cs typeface="Courier New" panose="02070309020205020404" pitchFamily="49" charset="0"/>
              </a:defRPr>
            </a:lvl4pPr>
            <a:lvl5pPr algn="ctr">
              <a:defRPr b="1">
                <a:solidFill>
                  <a:srgbClr val="183158"/>
                </a:solidFill>
                <a:latin typeface="Courier New" panose="02070309020205020404" pitchFamily="49" charset="0"/>
                <a:cs typeface="Courier New" panose="02070309020205020404" pitchFamily="49" charset="0"/>
              </a:defRPr>
            </a:lvl5pPr>
          </a:lstStyle>
          <a:p>
            <a:pPr lvl="0"/>
            <a:r>
              <a:rPr lang="en-US" dirty="0"/>
              <a:t>Number of undergraduate, graduate and non-degree students as of fall 2021</a:t>
            </a:r>
          </a:p>
        </p:txBody>
      </p:sp>
      <p:sp>
        <p:nvSpPr>
          <p:cNvPr id="19" name="Text Placeholder 7">
            <a:extLst>
              <a:ext uri="{FF2B5EF4-FFF2-40B4-BE49-F238E27FC236}">
                <a16:creationId xmlns:a16="http://schemas.microsoft.com/office/drawing/2014/main" id="{D58BFB38-CE94-6942-ABAC-FB02885DF6F8}"/>
              </a:ext>
            </a:extLst>
          </p:cNvPr>
          <p:cNvSpPr>
            <a:spLocks noGrp="1"/>
          </p:cNvSpPr>
          <p:nvPr>
            <p:ph type="body" sz="quarter" idx="17" hasCustomPrompt="1"/>
          </p:nvPr>
        </p:nvSpPr>
        <p:spPr>
          <a:xfrm>
            <a:off x="10144125" y="6546850"/>
            <a:ext cx="1943100" cy="219075"/>
          </a:xfrm>
          <a:prstGeom prst="rect">
            <a:avLst/>
          </a:prstGeom>
        </p:spPr>
        <p:txBody>
          <a:bodyPr/>
          <a:lstStyle>
            <a:lvl1pPr algn="r">
              <a:defRPr sz="700">
                <a:solidFill>
                  <a:srgbClr val="183158"/>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spTree>
    <p:extLst>
      <p:ext uri="{BB962C8B-B14F-4D97-AF65-F5344CB8AC3E}">
        <p14:creationId xmlns:p14="http://schemas.microsoft.com/office/powerpoint/2010/main" val="2323606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Google Shape;32;p18">
            <a:extLst>
              <a:ext uri="{FF2B5EF4-FFF2-40B4-BE49-F238E27FC236}">
                <a16:creationId xmlns:a16="http://schemas.microsoft.com/office/drawing/2014/main" id="{71EF74E4-7C1E-E04E-8400-60BCCA1F48D7}"/>
              </a:ext>
            </a:extLst>
          </p:cNvPr>
          <p:cNvSpPr txBox="1">
            <a:spLocks noGrp="1"/>
          </p:cNvSpPr>
          <p:nvPr>
            <p:ph type="ctrTitle" hasCustomPrompt="1"/>
          </p:nvPr>
        </p:nvSpPr>
        <p:spPr>
          <a:xfrm>
            <a:off x="6617335" y="1122363"/>
            <a:ext cx="4767930" cy="23876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onsolas"/>
              <a:buNone/>
              <a:defRPr sz="4400" b="1" i="0" u="none" strike="noStrike" cap="none">
                <a:solidFill>
                  <a:srgbClr val="183158"/>
                </a:solidFill>
                <a:latin typeface="Arial Black" panose="020B0604020202020204" pitchFamily="34" charset="0"/>
                <a:ea typeface="Arial Black" panose="020B0604020202020204" pitchFamily="34" charset="0"/>
                <a:cs typeface="Arial Black" panose="020B0604020202020204" pitchFamily="34" charset="0"/>
                <a:sym typeface="Consola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SLIDE </a:t>
            </a:r>
            <a:br>
              <a:rPr lang="en-US" dirty="0"/>
            </a:br>
            <a:r>
              <a:rPr lang="en-US" dirty="0"/>
              <a:t>TITLE HERE</a:t>
            </a:r>
            <a:endParaRPr dirty="0"/>
          </a:p>
        </p:txBody>
      </p:sp>
      <p:sp>
        <p:nvSpPr>
          <p:cNvPr id="4" name="Text Placeholder 4">
            <a:extLst>
              <a:ext uri="{FF2B5EF4-FFF2-40B4-BE49-F238E27FC236}">
                <a16:creationId xmlns:a16="http://schemas.microsoft.com/office/drawing/2014/main" id="{5BEA01B3-03D1-8F43-B30B-EDE59E8CF53B}"/>
              </a:ext>
            </a:extLst>
          </p:cNvPr>
          <p:cNvSpPr>
            <a:spLocks noGrp="1"/>
          </p:cNvSpPr>
          <p:nvPr>
            <p:ph type="body" sz="quarter" idx="13" hasCustomPrompt="1"/>
          </p:nvPr>
        </p:nvSpPr>
        <p:spPr>
          <a:xfrm>
            <a:off x="6617335" y="3617185"/>
            <a:ext cx="4799147" cy="2674018"/>
          </a:xfrm>
          <a:prstGeom prst="rect">
            <a:avLst/>
          </a:prstGeom>
        </p:spPr>
        <p:txBody>
          <a:bodyPr/>
          <a:lstStyle>
            <a:lvl1pPr marL="0" marR="0" indent="0" algn="l" defTabSz="914400" rtl="0" eaLnBrk="1" fontAlgn="auto" latinLnBrk="0" hangingPunct="1">
              <a:lnSpc>
                <a:spcPct val="140000"/>
              </a:lnSpc>
              <a:spcBef>
                <a:spcPts val="0"/>
              </a:spcBef>
              <a:spcAft>
                <a:spcPts val="0"/>
              </a:spcAft>
              <a:buClr>
                <a:schemeClr val="dk1"/>
              </a:buClr>
              <a:buSzPts val="1200"/>
              <a:buFont typeface="Arial" panose="020B0604020202020204" pitchFamily="34" charset="0"/>
              <a:buNone/>
              <a:tabLst/>
              <a:defRPr sz="1200" b="0" i="0">
                <a:solidFill>
                  <a:srgbClr val="183158"/>
                </a:solidFill>
                <a:latin typeface="Arial" panose="020B0604020202020204" pitchFamily="34" charset="0"/>
                <a:cs typeface="Arial" panose="020B0604020202020204" pitchFamily="34" charset="0"/>
              </a:defRPr>
            </a:lvl1pPr>
            <a:lvl2pPr>
              <a:defRPr b="0" i="0">
                <a:solidFill>
                  <a:srgbClr val="183158"/>
                </a:solidFill>
                <a:latin typeface="Arial" panose="020B0604020202020204" pitchFamily="34" charset="0"/>
                <a:cs typeface="Arial" panose="020B0604020202020204" pitchFamily="34" charset="0"/>
              </a:defRPr>
            </a:lvl2pPr>
            <a:lvl3pPr>
              <a:defRPr b="0" i="0">
                <a:solidFill>
                  <a:srgbClr val="183158"/>
                </a:solidFill>
                <a:latin typeface="Arial" panose="020B0604020202020204" pitchFamily="34" charset="0"/>
                <a:cs typeface="Arial" panose="020B0604020202020204" pitchFamily="34" charset="0"/>
              </a:defRPr>
            </a:lvl3pPr>
            <a:lvl4pPr>
              <a:defRPr b="0" i="0">
                <a:solidFill>
                  <a:srgbClr val="183158"/>
                </a:solidFill>
                <a:latin typeface="Arial" panose="020B0604020202020204" pitchFamily="34" charset="0"/>
                <a:cs typeface="Arial" panose="020B0604020202020204" pitchFamily="34" charset="0"/>
              </a:defRPr>
            </a:lvl4pPr>
            <a:lvl5pPr>
              <a:defRPr b="0" i="0">
                <a:solidFill>
                  <a:srgbClr val="183158"/>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40000"/>
              </a:lnSpc>
              <a:spcBef>
                <a:spcPts val="0"/>
              </a:spcBef>
              <a:spcAft>
                <a:spcPts val="0"/>
              </a:spcAft>
              <a:buClr>
                <a:schemeClr val="dk1"/>
              </a:buClr>
              <a:buSzPts val="1200"/>
              <a:buFont typeface="Open Sans"/>
              <a:buNone/>
              <a:tabLst/>
              <a:defRPr/>
            </a:pPr>
            <a:r>
              <a:rPr lang="en-US" sz="1400" b="0" i="0" u="none" strike="noStrike" cap="none" dirty="0">
                <a:solidFill>
                  <a:schemeClr val="dk1"/>
                </a:solidFill>
                <a:latin typeface="Open Sans"/>
                <a:ea typeface="Open Sans"/>
                <a:cs typeface="Open Sans"/>
                <a:sym typeface="Open Sans"/>
              </a:rPr>
              <a:t>Lorem ipsum dolor sit </a:t>
            </a:r>
            <a:r>
              <a:rPr lang="en-US" sz="1400" b="0" i="0" u="none" strike="noStrike" cap="none" dirty="0" err="1">
                <a:solidFill>
                  <a:schemeClr val="dk1"/>
                </a:solidFill>
                <a:latin typeface="Open Sans"/>
                <a:ea typeface="Open Sans"/>
                <a:cs typeface="Open Sans"/>
                <a:sym typeface="Open Sans"/>
              </a:rPr>
              <a:t>amet</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consectetur</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adipiscing</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elit</a:t>
            </a:r>
            <a:r>
              <a:rPr lang="en-US" sz="1400" b="0" i="0" u="none" strike="noStrike" cap="none" dirty="0">
                <a:solidFill>
                  <a:schemeClr val="dk1"/>
                </a:solidFill>
                <a:latin typeface="Open Sans"/>
                <a:ea typeface="Open Sans"/>
                <a:cs typeface="Open Sans"/>
                <a:sym typeface="Open Sans"/>
              </a:rPr>
              <a:t>, sed do </a:t>
            </a:r>
            <a:r>
              <a:rPr lang="en-US" sz="1400" b="0" i="0" u="none" strike="noStrike" cap="none" dirty="0" err="1">
                <a:solidFill>
                  <a:schemeClr val="dk1"/>
                </a:solidFill>
                <a:latin typeface="Open Sans"/>
                <a:ea typeface="Open Sans"/>
                <a:cs typeface="Open Sans"/>
                <a:sym typeface="Open Sans"/>
              </a:rPr>
              <a:t>eiusmod</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tempor</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incididunt</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ut</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labore</a:t>
            </a:r>
            <a:r>
              <a:rPr lang="en-US" sz="1400" b="0" i="0" u="none" strike="noStrike" cap="none" dirty="0">
                <a:solidFill>
                  <a:schemeClr val="dk1"/>
                </a:solidFill>
                <a:latin typeface="Open Sans"/>
                <a:ea typeface="Open Sans"/>
                <a:cs typeface="Open Sans"/>
                <a:sym typeface="Open Sans"/>
              </a:rPr>
              <a:t> et dolore magna </a:t>
            </a:r>
            <a:r>
              <a:rPr lang="en-US" sz="1400" b="0" i="0" u="none" strike="noStrike" cap="none" dirty="0" err="1">
                <a:solidFill>
                  <a:schemeClr val="dk1"/>
                </a:solidFill>
                <a:latin typeface="Open Sans"/>
                <a:ea typeface="Open Sans"/>
                <a:cs typeface="Open Sans"/>
                <a:sym typeface="Open Sans"/>
              </a:rPr>
              <a:t>aliqua</a:t>
            </a:r>
            <a:r>
              <a:rPr lang="en-US" sz="1400" b="0" i="0" u="none" strike="noStrike" cap="none" dirty="0">
                <a:solidFill>
                  <a:schemeClr val="dk1"/>
                </a:solidFill>
                <a:latin typeface="Open Sans"/>
                <a:ea typeface="Open Sans"/>
                <a:cs typeface="Open Sans"/>
                <a:sym typeface="Open Sans"/>
              </a:rPr>
              <a:t>. Lorem ipsum dolor sit </a:t>
            </a:r>
            <a:r>
              <a:rPr lang="en-US" sz="1400" b="0" i="0" u="none" strike="noStrike" cap="none" dirty="0" err="1">
                <a:solidFill>
                  <a:schemeClr val="dk1"/>
                </a:solidFill>
                <a:latin typeface="Open Sans"/>
                <a:ea typeface="Open Sans"/>
                <a:cs typeface="Open Sans"/>
                <a:sym typeface="Open Sans"/>
              </a:rPr>
              <a:t>amet</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consectetur</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adipiscing</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elit</a:t>
            </a:r>
            <a:r>
              <a:rPr lang="en-US" sz="1400" b="0" i="0" u="none" strike="noStrike" cap="none" dirty="0">
                <a:solidFill>
                  <a:schemeClr val="dk1"/>
                </a:solidFill>
                <a:latin typeface="Open Sans"/>
                <a:ea typeface="Open Sans"/>
                <a:cs typeface="Open Sans"/>
                <a:sym typeface="Open Sans"/>
              </a:rPr>
              <a:t>, sed do </a:t>
            </a:r>
            <a:r>
              <a:rPr lang="en-US" sz="1400" b="0" i="0" u="none" strike="noStrike" cap="none" dirty="0" err="1">
                <a:solidFill>
                  <a:schemeClr val="dk1"/>
                </a:solidFill>
                <a:latin typeface="Open Sans"/>
                <a:ea typeface="Open Sans"/>
                <a:cs typeface="Open Sans"/>
                <a:sym typeface="Open Sans"/>
              </a:rPr>
              <a:t>eiusmod</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tempor</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incididunt</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ut</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labore</a:t>
            </a:r>
            <a:r>
              <a:rPr lang="en-US" sz="1400" b="0" i="0" u="none" strike="noStrike" cap="none" dirty="0">
                <a:solidFill>
                  <a:schemeClr val="dk1"/>
                </a:solidFill>
                <a:latin typeface="Open Sans"/>
                <a:ea typeface="Open Sans"/>
                <a:cs typeface="Open Sans"/>
                <a:sym typeface="Open Sans"/>
              </a:rPr>
              <a:t> et dolore magna </a:t>
            </a:r>
            <a:r>
              <a:rPr lang="en-US" sz="1400" b="0" i="0" u="none" strike="noStrike" cap="none" dirty="0" err="1">
                <a:solidFill>
                  <a:schemeClr val="dk1"/>
                </a:solidFill>
                <a:latin typeface="Open Sans"/>
                <a:ea typeface="Open Sans"/>
                <a:cs typeface="Open Sans"/>
                <a:sym typeface="Open Sans"/>
              </a:rPr>
              <a:t>aliqua</a:t>
            </a:r>
            <a:r>
              <a:rPr lang="en-US" sz="1400" b="0" i="0" u="none" strike="noStrike" cap="none" dirty="0">
                <a:solidFill>
                  <a:schemeClr val="dk1"/>
                </a:solidFill>
                <a:latin typeface="Open Sans"/>
                <a:ea typeface="Open Sans"/>
                <a:cs typeface="Open Sans"/>
                <a:sym typeface="Open Sans"/>
              </a:rPr>
              <a:t>. </a:t>
            </a:r>
          </a:p>
          <a:p>
            <a:pPr marL="0" marR="0" lvl="0" indent="0" algn="l" rtl="0">
              <a:lnSpc>
                <a:spcPct val="140000"/>
              </a:lnSpc>
              <a:spcBef>
                <a:spcPts val="0"/>
              </a:spcBef>
              <a:spcAft>
                <a:spcPts val="0"/>
              </a:spcAft>
              <a:buClr>
                <a:schemeClr val="dk1"/>
              </a:buClr>
              <a:buSzPts val="1200"/>
              <a:buFont typeface="Open Sans"/>
              <a:buNone/>
            </a:pPr>
            <a:endParaRPr lang="en-US" sz="1400" b="0" i="0" u="none" strike="noStrike" cap="none" dirty="0">
              <a:solidFill>
                <a:schemeClr val="dk1"/>
              </a:solidFill>
              <a:latin typeface="Open Sans"/>
              <a:ea typeface="Open Sans"/>
              <a:cs typeface="Open Sans"/>
              <a:sym typeface="Open Sans"/>
            </a:endParaRPr>
          </a:p>
          <a:p>
            <a:pPr marL="285750" marR="0" lvl="0" indent="-285750" algn="l" rtl="0">
              <a:lnSpc>
                <a:spcPct val="140000"/>
              </a:lnSpc>
              <a:spcBef>
                <a:spcPts val="0"/>
              </a:spcBef>
              <a:spcAft>
                <a:spcPts val="0"/>
              </a:spcAft>
              <a:buClr>
                <a:schemeClr val="dk1"/>
              </a:buClr>
              <a:buSzPts val="1200"/>
            </a:pPr>
            <a:r>
              <a:rPr lang="en-US" sz="1400" b="0" i="0" u="none" strike="noStrike" cap="none" dirty="0">
                <a:solidFill>
                  <a:schemeClr val="dk1"/>
                </a:solidFill>
                <a:latin typeface="Open Sans"/>
                <a:ea typeface="Open Sans"/>
                <a:cs typeface="Open Sans"/>
                <a:sym typeface="Open Sans"/>
              </a:rPr>
              <a:t>Ut </a:t>
            </a:r>
            <a:r>
              <a:rPr lang="en-US" sz="1400" b="0" i="0" u="none" strike="noStrike" cap="none" dirty="0" err="1">
                <a:solidFill>
                  <a:schemeClr val="dk1"/>
                </a:solidFill>
                <a:latin typeface="Open Sans"/>
                <a:ea typeface="Open Sans"/>
                <a:cs typeface="Open Sans"/>
                <a:sym typeface="Open Sans"/>
              </a:rPr>
              <a:t>enim</a:t>
            </a:r>
            <a:r>
              <a:rPr lang="en-US" sz="1400" b="0" i="0" u="none" strike="noStrike" cap="none" dirty="0">
                <a:solidFill>
                  <a:schemeClr val="dk1"/>
                </a:solidFill>
                <a:latin typeface="Open Sans"/>
                <a:ea typeface="Open Sans"/>
                <a:cs typeface="Open Sans"/>
                <a:sym typeface="Open Sans"/>
              </a:rPr>
              <a:t> ad minim </a:t>
            </a:r>
            <a:r>
              <a:rPr lang="en-US" sz="1400" b="0" i="0" u="none" strike="noStrike" cap="none" dirty="0" err="1">
                <a:solidFill>
                  <a:schemeClr val="dk1"/>
                </a:solidFill>
                <a:latin typeface="Open Sans"/>
                <a:ea typeface="Open Sans"/>
                <a:cs typeface="Open Sans"/>
                <a:sym typeface="Open Sans"/>
              </a:rPr>
              <a:t>veniam</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quis</a:t>
            </a:r>
            <a:r>
              <a:rPr lang="en-US" sz="1400" b="0" i="0" u="none" strike="noStrike" cap="none" dirty="0">
                <a:solidFill>
                  <a:schemeClr val="dk1"/>
                </a:solidFill>
                <a:latin typeface="Open Sans"/>
                <a:ea typeface="Open Sans"/>
                <a:cs typeface="Open Sans"/>
                <a:sym typeface="Open Sans"/>
              </a:rPr>
              <a:t> </a:t>
            </a:r>
            <a:r>
              <a:rPr lang="en-US" sz="1400" b="0" i="0" u="none" strike="noStrike" cap="none" dirty="0" err="1">
                <a:solidFill>
                  <a:schemeClr val="dk1"/>
                </a:solidFill>
                <a:latin typeface="Open Sans"/>
                <a:ea typeface="Open Sans"/>
                <a:cs typeface="Open Sans"/>
                <a:sym typeface="Open Sans"/>
              </a:rPr>
              <a:t>ea</a:t>
            </a:r>
            <a:r>
              <a:rPr lang="en-US" sz="1400" b="0" i="0" u="none" strike="noStrike" cap="none" dirty="0">
                <a:solidFill>
                  <a:schemeClr val="dk1"/>
                </a:solidFill>
                <a:latin typeface="Open Sans"/>
                <a:ea typeface="Open Sans"/>
                <a:cs typeface="Open Sans"/>
                <a:sym typeface="Open Sans"/>
              </a:rPr>
              <a:t> commo</a:t>
            </a:r>
            <a:r>
              <a:rPr lang="en-US" sz="1400" b="1" i="0" u="none" strike="noStrike" cap="none" dirty="0">
                <a:solidFill>
                  <a:srgbClr val="06234B"/>
                </a:solidFill>
                <a:latin typeface="Open Sans"/>
                <a:ea typeface="Open Sans"/>
                <a:cs typeface="Open Sans"/>
                <a:sym typeface="Open Sans"/>
              </a:rPr>
              <a:t>.</a:t>
            </a:r>
            <a:endParaRPr lang="en-US" sz="1400" b="0" i="0" u="none" strike="noStrike" cap="none" dirty="0">
              <a:solidFill>
                <a:schemeClr val="dk1"/>
              </a:solidFill>
              <a:latin typeface="Open Sans"/>
              <a:ea typeface="Open Sans"/>
              <a:cs typeface="Open Sans"/>
              <a:sym typeface="Open Sans"/>
            </a:endParaRPr>
          </a:p>
        </p:txBody>
      </p:sp>
      <p:sp>
        <p:nvSpPr>
          <p:cNvPr id="6" name="Picture Placeholder 5">
            <a:extLst>
              <a:ext uri="{FF2B5EF4-FFF2-40B4-BE49-F238E27FC236}">
                <a16:creationId xmlns:a16="http://schemas.microsoft.com/office/drawing/2014/main" id="{4BB67A80-9639-144C-AD59-0792954F3CD9}"/>
              </a:ext>
            </a:extLst>
          </p:cNvPr>
          <p:cNvSpPr>
            <a:spLocks noGrp="1"/>
          </p:cNvSpPr>
          <p:nvPr>
            <p:ph type="pic" sz="quarter" idx="14"/>
          </p:nvPr>
        </p:nvSpPr>
        <p:spPr>
          <a:xfrm>
            <a:off x="3064725" y="1122363"/>
            <a:ext cx="3163887" cy="5173662"/>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0468F9CB-5A03-6F44-AB4A-28363EA59E83}"/>
              </a:ext>
            </a:extLst>
          </p:cNvPr>
          <p:cNvSpPr>
            <a:spLocks noGrp="1"/>
          </p:cNvSpPr>
          <p:nvPr>
            <p:ph type="pic" sz="quarter" idx="15"/>
          </p:nvPr>
        </p:nvSpPr>
        <p:spPr>
          <a:xfrm>
            <a:off x="325438" y="1791114"/>
            <a:ext cx="3008521" cy="1947450"/>
          </a:xfrm>
          <a:prstGeom prst="rect">
            <a:avLst/>
          </a:prstGeom>
        </p:spPr>
        <p:txBody>
          <a:bodyPr/>
          <a:lstStyle/>
          <a:p>
            <a:endParaRPr lang="en-US"/>
          </a:p>
        </p:txBody>
      </p:sp>
      <p:sp>
        <p:nvSpPr>
          <p:cNvPr id="9" name="Text Placeholder 7">
            <a:extLst>
              <a:ext uri="{FF2B5EF4-FFF2-40B4-BE49-F238E27FC236}">
                <a16:creationId xmlns:a16="http://schemas.microsoft.com/office/drawing/2014/main" id="{46F88FAA-50F2-814E-94D6-240806F325FF}"/>
              </a:ext>
            </a:extLst>
          </p:cNvPr>
          <p:cNvSpPr>
            <a:spLocks noGrp="1"/>
          </p:cNvSpPr>
          <p:nvPr>
            <p:ph type="body" sz="quarter" idx="10" hasCustomPrompt="1"/>
          </p:nvPr>
        </p:nvSpPr>
        <p:spPr>
          <a:xfrm>
            <a:off x="168275" y="168275"/>
            <a:ext cx="7183438" cy="601663"/>
          </a:xfrm>
          <a:prstGeom prst="rect">
            <a:avLst/>
          </a:prstGeom>
        </p:spPr>
        <p:txBody>
          <a:bodyPr/>
          <a:lstStyle>
            <a:lvl1pPr>
              <a:defRPr sz="1200" b="1" i="0">
                <a:solidFill>
                  <a:srgbClr val="183158"/>
                </a:solidFill>
                <a:latin typeface="Arial Black" panose="020B0604020202020204" pitchFamily="34" charset="0"/>
                <a:cs typeface="Arial Black" panose="020B0604020202020204" pitchFamily="34" charset="0"/>
              </a:defRPr>
            </a:lvl1pPr>
            <a:lvl2pPr>
              <a:defRPr sz="1200" b="1" i="0">
                <a:solidFill>
                  <a:srgbClr val="183158"/>
                </a:solidFill>
                <a:latin typeface="Arial Black" panose="020B0604020202020204" pitchFamily="34" charset="0"/>
                <a:cs typeface="Arial Black" panose="020B0604020202020204" pitchFamily="34" charset="0"/>
              </a:defRPr>
            </a:lvl2pPr>
            <a:lvl3pPr>
              <a:defRPr sz="1200" b="1" i="0">
                <a:solidFill>
                  <a:srgbClr val="183158"/>
                </a:solidFill>
                <a:latin typeface="Arial Black" panose="020B0604020202020204" pitchFamily="34" charset="0"/>
                <a:cs typeface="Arial Black" panose="020B0604020202020204" pitchFamily="34" charset="0"/>
              </a:defRPr>
            </a:lvl3pPr>
            <a:lvl4pPr>
              <a:defRPr sz="1200" b="1" i="0">
                <a:solidFill>
                  <a:srgbClr val="183158"/>
                </a:solidFill>
                <a:latin typeface="Arial Black" panose="020B0604020202020204" pitchFamily="34" charset="0"/>
                <a:cs typeface="Arial Black" panose="020B0604020202020204" pitchFamily="34" charset="0"/>
              </a:defRPr>
            </a:lvl4pPr>
            <a:lvl5pPr>
              <a:defRPr sz="1200" b="1" i="0">
                <a:solidFill>
                  <a:srgbClr val="183158"/>
                </a:solidFill>
                <a:latin typeface="Arial Black" panose="020B0604020202020204" pitchFamily="34" charset="0"/>
                <a:cs typeface="Arial Black" panose="020B0604020202020204" pitchFamily="34" charset="0"/>
              </a:defRPr>
            </a:lvl5pPr>
          </a:lstStyle>
          <a:p>
            <a:pPr lvl="0"/>
            <a:r>
              <a:rPr lang="en-US" dirty="0"/>
              <a:t>SLIDE TITLE HERE</a:t>
            </a:r>
          </a:p>
        </p:txBody>
      </p:sp>
      <p:pic>
        <p:nvPicPr>
          <p:cNvPr id="10" name="Google Shape;136;p9" descr="Shape&#10;&#10;Description automatically generated with medium confidence">
            <a:extLst>
              <a:ext uri="{FF2B5EF4-FFF2-40B4-BE49-F238E27FC236}">
                <a16:creationId xmlns:a16="http://schemas.microsoft.com/office/drawing/2014/main" id="{C9771BCA-0A17-214A-890D-B53B3593A7A5}"/>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806735" y="3617185"/>
            <a:ext cx="2546389" cy="473804"/>
          </a:xfrm>
          <a:prstGeom prst="rect">
            <a:avLst/>
          </a:prstGeom>
          <a:noFill/>
          <a:ln>
            <a:noFill/>
          </a:ln>
        </p:spPr>
      </p:pic>
      <p:pic>
        <p:nvPicPr>
          <p:cNvPr id="11" name="Google Shape;144;p9" descr="A close-up of the moon&#10;&#10;Description automatically generated with low confidence">
            <a:extLst>
              <a:ext uri="{FF2B5EF4-FFF2-40B4-BE49-F238E27FC236}">
                <a16:creationId xmlns:a16="http://schemas.microsoft.com/office/drawing/2014/main" id="{78862C9C-35D0-464B-BDC9-A0AF749356DB}"/>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rot="5164995">
            <a:off x="1903816" y="4420160"/>
            <a:ext cx="2131384" cy="584679"/>
          </a:xfrm>
          <a:prstGeom prst="rect">
            <a:avLst/>
          </a:prstGeom>
          <a:noFill/>
          <a:ln>
            <a:noFill/>
          </a:ln>
        </p:spPr>
      </p:pic>
      <p:sp>
        <p:nvSpPr>
          <p:cNvPr id="12" name="Text Placeholder 7">
            <a:extLst>
              <a:ext uri="{FF2B5EF4-FFF2-40B4-BE49-F238E27FC236}">
                <a16:creationId xmlns:a16="http://schemas.microsoft.com/office/drawing/2014/main" id="{3E9A7FDC-4BE1-2345-BEB4-9845B7347899}"/>
              </a:ext>
            </a:extLst>
          </p:cNvPr>
          <p:cNvSpPr>
            <a:spLocks noGrp="1"/>
          </p:cNvSpPr>
          <p:nvPr>
            <p:ph type="body" sz="quarter" idx="17" hasCustomPrompt="1"/>
          </p:nvPr>
        </p:nvSpPr>
        <p:spPr>
          <a:xfrm>
            <a:off x="10144125" y="6546850"/>
            <a:ext cx="1943100" cy="219075"/>
          </a:xfrm>
          <a:prstGeom prst="rect">
            <a:avLst/>
          </a:prstGeom>
        </p:spPr>
        <p:txBody>
          <a:bodyPr/>
          <a:lstStyle>
            <a:lvl1pPr algn="r">
              <a:defRPr sz="700">
                <a:solidFill>
                  <a:srgbClr val="183158"/>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spTree>
    <p:extLst>
      <p:ext uri="{BB962C8B-B14F-4D97-AF65-F5344CB8AC3E}">
        <p14:creationId xmlns:p14="http://schemas.microsoft.com/office/powerpoint/2010/main" val="26113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3" name="Text Placeholder 2">
            <a:extLst>
              <a:ext uri="{FF2B5EF4-FFF2-40B4-BE49-F238E27FC236}">
                <a16:creationId xmlns:a16="http://schemas.microsoft.com/office/drawing/2014/main" id="{320FE476-C023-5246-B9AF-38F170C9FAF5}"/>
              </a:ext>
            </a:extLst>
          </p:cNvPr>
          <p:cNvSpPr>
            <a:spLocks noGrp="1"/>
          </p:cNvSpPr>
          <p:nvPr>
            <p:ph type="body" sz="quarter" idx="10" hasCustomPrompt="1"/>
          </p:nvPr>
        </p:nvSpPr>
        <p:spPr>
          <a:xfrm>
            <a:off x="353758" y="2685256"/>
            <a:ext cx="11496865" cy="1487487"/>
          </a:xfrm>
          <a:prstGeom prst="rect">
            <a:avLst/>
          </a:prstGeom>
        </p:spPr>
        <p:txBody>
          <a:bodyPr/>
          <a:lstStyle>
            <a:lvl1pPr>
              <a:defRPr sz="6000" b="1" i="0">
                <a:solidFill>
                  <a:schemeClr val="bg1"/>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MAIN HEADLINE HERE</a:t>
            </a:r>
          </a:p>
        </p:txBody>
      </p:sp>
      <p:sp>
        <p:nvSpPr>
          <p:cNvPr id="5" name="Text Placeholder 4">
            <a:extLst>
              <a:ext uri="{FF2B5EF4-FFF2-40B4-BE49-F238E27FC236}">
                <a16:creationId xmlns:a16="http://schemas.microsoft.com/office/drawing/2014/main" id="{DC53DE34-CFBB-4342-A8D8-1670888F6213}"/>
              </a:ext>
            </a:extLst>
          </p:cNvPr>
          <p:cNvSpPr>
            <a:spLocks noGrp="1"/>
          </p:cNvSpPr>
          <p:nvPr>
            <p:ph type="body" sz="quarter" idx="11" hasCustomPrompt="1"/>
          </p:nvPr>
        </p:nvSpPr>
        <p:spPr>
          <a:xfrm>
            <a:off x="353758" y="4171950"/>
            <a:ext cx="11496865" cy="558800"/>
          </a:xfrm>
          <a:prstGeom prst="rect">
            <a:avLst/>
          </a:prstGeom>
        </p:spPr>
        <p:txBody>
          <a:bodyPr/>
          <a:lstStyle>
            <a:lvl1pPr>
              <a:defRPr sz="1800" b="1" i="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sp>
        <p:nvSpPr>
          <p:cNvPr id="8" name="Text Placeholder 7">
            <a:extLst>
              <a:ext uri="{FF2B5EF4-FFF2-40B4-BE49-F238E27FC236}">
                <a16:creationId xmlns:a16="http://schemas.microsoft.com/office/drawing/2014/main" id="{3A55B0E5-E401-744B-9F21-0224F708CF80}"/>
              </a:ext>
            </a:extLst>
          </p:cNvPr>
          <p:cNvSpPr>
            <a:spLocks noGrp="1"/>
          </p:cNvSpPr>
          <p:nvPr>
            <p:ph type="body" sz="quarter" idx="12" hasCustomPrompt="1"/>
          </p:nvPr>
        </p:nvSpPr>
        <p:spPr>
          <a:xfrm>
            <a:off x="10144125" y="6546850"/>
            <a:ext cx="1943100" cy="219075"/>
          </a:xfrm>
          <a:prstGeom prst="rect">
            <a:avLst/>
          </a:prstGeom>
        </p:spPr>
        <p:txBody>
          <a:bodyPr/>
          <a:lstStyle>
            <a:lvl1pPr algn="r">
              <a:defRPr sz="700">
                <a:solidFill>
                  <a:schemeClr val="bg1"/>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1</a:t>
            </a:r>
          </a:p>
        </p:txBody>
      </p:sp>
      <p:pic>
        <p:nvPicPr>
          <p:cNvPr id="4" name="Picture 3" descr="Text&#10;&#10;Description automatically generated with medium confidence">
            <a:extLst>
              <a:ext uri="{FF2B5EF4-FFF2-40B4-BE49-F238E27FC236}">
                <a16:creationId xmlns:a16="http://schemas.microsoft.com/office/drawing/2014/main" id="{4CBF6A20-0C06-B962-1CCC-FF830DA0F6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2460"/>
            <a:ext cx="2680070" cy="9788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sp>
        <p:nvSpPr>
          <p:cNvPr id="3" name="Text Placeholder 2">
            <a:extLst>
              <a:ext uri="{FF2B5EF4-FFF2-40B4-BE49-F238E27FC236}">
                <a16:creationId xmlns:a16="http://schemas.microsoft.com/office/drawing/2014/main" id="{320FE476-C023-5246-B9AF-38F170C9FAF5}"/>
              </a:ext>
            </a:extLst>
          </p:cNvPr>
          <p:cNvSpPr>
            <a:spLocks noGrp="1"/>
          </p:cNvSpPr>
          <p:nvPr>
            <p:ph type="body" sz="quarter" idx="10" hasCustomPrompt="1"/>
          </p:nvPr>
        </p:nvSpPr>
        <p:spPr>
          <a:xfrm>
            <a:off x="353758" y="2685256"/>
            <a:ext cx="11496865" cy="1487487"/>
          </a:xfrm>
          <a:prstGeom prst="rect">
            <a:avLst/>
          </a:prstGeom>
        </p:spPr>
        <p:txBody>
          <a:bodyPr/>
          <a:lstStyle>
            <a:lvl1pPr>
              <a:defRPr sz="6000" b="1" i="0">
                <a:solidFill>
                  <a:schemeClr val="bg1"/>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MAIN HEADLINE HERE</a:t>
            </a:r>
          </a:p>
        </p:txBody>
      </p:sp>
      <p:sp>
        <p:nvSpPr>
          <p:cNvPr id="5" name="Text Placeholder 4">
            <a:extLst>
              <a:ext uri="{FF2B5EF4-FFF2-40B4-BE49-F238E27FC236}">
                <a16:creationId xmlns:a16="http://schemas.microsoft.com/office/drawing/2014/main" id="{DC53DE34-CFBB-4342-A8D8-1670888F6213}"/>
              </a:ext>
            </a:extLst>
          </p:cNvPr>
          <p:cNvSpPr>
            <a:spLocks noGrp="1"/>
          </p:cNvSpPr>
          <p:nvPr>
            <p:ph type="body" sz="quarter" idx="11" hasCustomPrompt="1"/>
          </p:nvPr>
        </p:nvSpPr>
        <p:spPr>
          <a:xfrm>
            <a:off x="353758" y="2072084"/>
            <a:ext cx="11496865" cy="558800"/>
          </a:xfrm>
          <a:prstGeom prst="rect">
            <a:avLst/>
          </a:prstGeom>
        </p:spPr>
        <p:txBody>
          <a:bodyPr/>
          <a:lstStyle>
            <a:lvl1pPr>
              <a:defRPr sz="1800" b="1" i="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GOES HERE</a:t>
            </a:r>
          </a:p>
        </p:txBody>
      </p:sp>
      <p:sp>
        <p:nvSpPr>
          <p:cNvPr id="8" name="Text Placeholder 7">
            <a:extLst>
              <a:ext uri="{FF2B5EF4-FFF2-40B4-BE49-F238E27FC236}">
                <a16:creationId xmlns:a16="http://schemas.microsoft.com/office/drawing/2014/main" id="{3A55B0E5-E401-744B-9F21-0224F708CF80}"/>
              </a:ext>
            </a:extLst>
          </p:cNvPr>
          <p:cNvSpPr>
            <a:spLocks noGrp="1"/>
          </p:cNvSpPr>
          <p:nvPr>
            <p:ph type="body" sz="quarter" idx="12" hasCustomPrompt="1"/>
          </p:nvPr>
        </p:nvSpPr>
        <p:spPr>
          <a:xfrm>
            <a:off x="10144125" y="6546850"/>
            <a:ext cx="1943100" cy="219075"/>
          </a:xfrm>
          <a:prstGeom prst="rect">
            <a:avLst/>
          </a:prstGeom>
        </p:spPr>
        <p:txBody>
          <a:bodyPr/>
          <a:lstStyle>
            <a:lvl1pPr algn="r">
              <a:defRPr sz="700">
                <a:solidFill>
                  <a:schemeClr val="bg1"/>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1</a:t>
            </a:r>
          </a:p>
        </p:txBody>
      </p:sp>
      <p:sp>
        <p:nvSpPr>
          <p:cNvPr id="4" name="Text Placeholder 3">
            <a:extLst>
              <a:ext uri="{FF2B5EF4-FFF2-40B4-BE49-F238E27FC236}">
                <a16:creationId xmlns:a16="http://schemas.microsoft.com/office/drawing/2014/main" id="{0511A2AB-77A8-5F40-B7DB-4308C58E9342}"/>
              </a:ext>
            </a:extLst>
          </p:cNvPr>
          <p:cNvSpPr>
            <a:spLocks noGrp="1"/>
          </p:cNvSpPr>
          <p:nvPr>
            <p:ph type="body" sz="quarter" idx="13" hasCustomPrompt="1"/>
          </p:nvPr>
        </p:nvSpPr>
        <p:spPr>
          <a:xfrm>
            <a:off x="354013" y="4486607"/>
            <a:ext cx="11496675" cy="1292225"/>
          </a:xfrm>
          <a:prstGeom prst="rect">
            <a:avLst/>
          </a:prstGeo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 sentence or two can go here as introductory text. Try to keep it short and sweet.</a:t>
            </a:r>
          </a:p>
        </p:txBody>
      </p:sp>
      <p:cxnSp>
        <p:nvCxnSpPr>
          <p:cNvPr id="9" name="Google Shape;46;p1">
            <a:extLst>
              <a:ext uri="{FF2B5EF4-FFF2-40B4-BE49-F238E27FC236}">
                <a16:creationId xmlns:a16="http://schemas.microsoft.com/office/drawing/2014/main" id="{A1970DA4-6771-6D49-9EA9-53F96533C67B}"/>
              </a:ext>
            </a:extLst>
          </p:cNvPr>
          <p:cNvCxnSpPr>
            <a:cxnSpLocks/>
          </p:cNvCxnSpPr>
          <p:nvPr userDrawn="1"/>
        </p:nvCxnSpPr>
        <p:spPr>
          <a:xfrm>
            <a:off x="353758" y="4197200"/>
            <a:ext cx="11496865" cy="0"/>
          </a:xfrm>
          <a:prstGeom prst="straightConnector1">
            <a:avLst/>
          </a:prstGeom>
          <a:noFill/>
          <a:ln w="12700" cap="flat" cmpd="sng">
            <a:solidFill>
              <a:schemeClr val="lt1"/>
            </a:solidFill>
            <a:prstDash val="solid"/>
            <a:miter lim="800000"/>
            <a:headEnd type="none" w="sm" len="sm"/>
            <a:tailEnd type="none" w="sm" len="sm"/>
          </a:ln>
        </p:spPr>
      </p:cxnSp>
      <p:pic>
        <p:nvPicPr>
          <p:cNvPr id="6" name="Picture 5" descr="Text&#10;&#10;Description automatically generated with medium confidence">
            <a:extLst>
              <a:ext uri="{FF2B5EF4-FFF2-40B4-BE49-F238E27FC236}">
                <a16:creationId xmlns:a16="http://schemas.microsoft.com/office/drawing/2014/main" id="{58A23132-9E45-2169-2501-40D399946C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2460"/>
            <a:ext cx="2680070" cy="978808"/>
          </a:xfrm>
          <a:prstGeom prst="rect">
            <a:avLst/>
          </a:prstGeom>
        </p:spPr>
      </p:pic>
    </p:spTree>
    <p:extLst>
      <p:ext uri="{BB962C8B-B14F-4D97-AF65-F5344CB8AC3E}">
        <p14:creationId xmlns:p14="http://schemas.microsoft.com/office/powerpoint/2010/main" val="307733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lt1">
            <a:alpha val="80000"/>
          </a:schemeClr>
        </a:solidFill>
        <a:effectLst/>
      </p:bgPr>
    </p:bg>
    <p:spTree>
      <p:nvGrpSpPr>
        <p:cNvPr id="1" name=""/>
        <p:cNvGrpSpPr/>
        <p:nvPr/>
      </p:nvGrpSpPr>
      <p:grpSpPr>
        <a:xfrm>
          <a:off x="0" y="0"/>
          <a:ext cx="0" cy="0"/>
          <a:chOff x="0" y="0"/>
          <a:chExt cx="0" cy="0"/>
        </a:xfrm>
      </p:grpSpPr>
      <p:pic>
        <p:nvPicPr>
          <p:cNvPr id="9" name="Google Shape;54;p2">
            <a:extLst>
              <a:ext uri="{FF2B5EF4-FFF2-40B4-BE49-F238E27FC236}">
                <a16:creationId xmlns:a16="http://schemas.microsoft.com/office/drawing/2014/main" id="{11AF387F-F726-F343-9F0F-2975BABF4BD4}"/>
              </a:ext>
            </a:extLst>
          </p:cNvPr>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0" name="Google Shape;55;p2">
            <a:extLst>
              <a:ext uri="{FF2B5EF4-FFF2-40B4-BE49-F238E27FC236}">
                <a16:creationId xmlns:a16="http://schemas.microsoft.com/office/drawing/2014/main" id="{CB67EA35-994A-214A-BB37-9330277A23BD}"/>
              </a:ext>
            </a:extLst>
          </p:cNvPr>
          <p:cNvSpPr/>
          <p:nvPr userDrawn="1"/>
        </p:nvSpPr>
        <p:spPr>
          <a:xfrm>
            <a:off x="0" y="-1"/>
            <a:ext cx="12192000" cy="6858000"/>
          </a:xfrm>
          <a:prstGeom prst="rect">
            <a:avLst/>
          </a:prstGeom>
          <a:solidFill>
            <a:srgbClr val="06234B">
              <a:alpha val="8000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 name="Text Placeholder 2">
            <a:extLst>
              <a:ext uri="{FF2B5EF4-FFF2-40B4-BE49-F238E27FC236}">
                <a16:creationId xmlns:a16="http://schemas.microsoft.com/office/drawing/2014/main" id="{3B4937A4-8E02-714B-AF30-BFC56AFE655D}"/>
              </a:ext>
            </a:extLst>
          </p:cNvPr>
          <p:cNvSpPr>
            <a:spLocks noGrp="1"/>
          </p:cNvSpPr>
          <p:nvPr>
            <p:ph type="body" sz="quarter" idx="10" hasCustomPrompt="1"/>
          </p:nvPr>
        </p:nvSpPr>
        <p:spPr>
          <a:xfrm>
            <a:off x="353758" y="2685256"/>
            <a:ext cx="11496865" cy="1487487"/>
          </a:xfrm>
          <a:prstGeom prst="rect">
            <a:avLst/>
          </a:prstGeom>
        </p:spPr>
        <p:txBody>
          <a:bodyPr/>
          <a:lstStyle>
            <a:lvl1pPr>
              <a:defRPr sz="6000" b="1" i="0">
                <a:solidFill>
                  <a:schemeClr val="bg1"/>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MAIN HEADLINE HERE</a:t>
            </a:r>
          </a:p>
        </p:txBody>
      </p:sp>
      <p:sp>
        <p:nvSpPr>
          <p:cNvPr id="6" name="Text Placeholder 4">
            <a:extLst>
              <a:ext uri="{FF2B5EF4-FFF2-40B4-BE49-F238E27FC236}">
                <a16:creationId xmlns:a16="http://schemas.microsoft.com/office/drawing/2014/main" id="{D8B73405-E672-314F-985C-18653A5BCAED}"/>
              </a:ext>
            </a:extLst>
          </p:cNvPr>
          <p:cNvSpPr>
            <a:spLocks noGrp="1"/>
          </p:cNvSpPr>
          <p:nvPr>
            <p:ph type="body" sz="quarter" idx="11" hasCustomPrompt="1"/>
          </p:nvPr>
        </p:nvSpPr>
        <p:spPr>
          <a:xfrm>
            <a:off x="353758" y="4171950"/>
            <a:ext cx="11496865" cy="558800"/>
          </a:xfrm>
          <a:prstGeom prst="rect">
            <a:avLst/>
          </a:prstGeom>
        </p:spPr>
        <p:txBody>
          <a:bodyPr/>
          <a:lstStyle>
            <a:lvl1pPr>
              <a:defRPr sz="1800" b="1" i="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sp>
        <p:nvSpPr>
          <p:cNvPr id="8" name="Text Placeholder 7">
            <a:extLst>
              <a:ext uri="{FF2B5EF4-FFF2-40B4-BE49-F238E27FC236}">
                <a16:creationId xmlns:a16="http://schemas.microsoft.com/office/drawing/2014/main" id="{F3806920-A18D-7040-9E90-202989545967}"/>
              </a:ext>
            </a:extLst>
          </p:cNvPr>
          <p:cNvSpPr>
            <a:spLocks noGrp="1"/>
          </p:cNvSpPr>
          <p:nvPr>
            <p:ph type="body" sz="quarter" idx="12" hasCustomPrompt="1"/>
          </p:nvPr>
        </p:nvSpPr>
        <p:spPr>
          <a:xfrm>
            <a:off x="10144125" y="6546850"/>
            <a:ext cx="1943100" cy="219075"/>
          </a:xfrm>
          <a:prstGeom prst="rect">
            <a:avLst/>
          </a:prstGeom>
        </p:spPr>
        <p:txBody>
          <a:bodyPr/>
          <a:lstStyle>
            <a:lvl1pPr algn="r">
              <a:defRPr sz="700">
                <a:solidFill>
                  <a:schemeClr val="bg1"/>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pic>
        <p:nvPicPr>
          <p:cNvPr id="3" name="Picture 2" descr="Text&#10;&#10;Description automatically generated with medium confidence">
            <a:extLst>
              <a:ext uri="{FF2B5EF4-FFF2-40B4-BE49-F238E27FC236}">
                <a16:creationId xmlns:a16="http://schemas.microsoft.com/office/drawing/2014/main" id="{DF861479-77D9-CD94-4A82-EFE5EC4E8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72460"/>
            <a:ext cx="2680070" cy="978808"/>
          </a:xfrm>
          <a:prstGeom prst="rect">
            <a:avLst/>
          </a:prstGeom>
        </p:spPr>
      </p:pic>
    </p:spTree>
    <p:extLst>
      <p:ext uri="{BB962C8B-B14F-4D97-AF65-F5344CB8AC3E}">
        <p14:creationId xmlns:p14="http://schemas.microsoft.com/office/powerpoint/2010/main" val="155201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Google Shape;76;p3" descr="Background pattern&#10;&#10;Description automatically generated">
            <a:extLst>
              <a:ext uri="{FF2B5EF4-FFF2-40B4-BE49-F238E27FC236}">
                <a16:creationId xmlns:a16="http://schemas.microsoft.com/office/drawing/2014/main" id="{3851544D-E012-B041-B95E-4B86B300CBF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4637133" y="1953755"/>
            <a:ext cx="2917730" cy="141539"/>
          </a:xfrm>
          <a:prstGeom prst="rect">
            <a:avLst/>
          </a:prstGeom>
          <a:noFill/>
          <a:ln>
            <a:noFill/>
          </a:ln>
        </p:spPr>
      </p:pic>
      <p:sp>
        <p:nvSpPr>
          <p:cNvPr id="14" name="Text Placeholder 13">
            <a:extLst>
              <a:ext uri="{FF2B5EF4-FFF2-40B4-BE49-F238E27FC236}">
                <a16:creationId xmlns:a16="http://schemas.microsoft.com/office/drawing/2014/main" id="{73661C03-1991-FF4B-A756-FFCE20C56081}"/>
              </a:ext>
            </a:extLst>
          </p:cNvPr>
          <p:cNvSpPr>
            <a:spLocks noGrp="1"/>
          </p:cNvSpPr>
          <p:nvPr>
            <p:ph type="body" sz="quarter" idx="10" hasCustomPrompt="1"/>
          </p:nvPr>
        </p:nvSpPr>
        <p:spPr>
          <a:xfrm>
            <a:off x="3587748" y="1413403"/>
            <a:ext cx="5016500" cy="498475"/>
          </a:xfrm>
          <a:prstGeom prst="rect">
            <a:avLst/>
          </a:prstGeom>
        </p:spPr>
        <p:txBody>
          <a:bodyPr/>
          <a:lstStyle>
            <a:lvl1pPr algn="ctr">
              <a:defRPr sz="280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INTRODUCTIONS</a:t>
            </a:r>
          </a:p>
        </p:txBody>
      </p:sp>
      <p:sp>
        <p:nvSpPr>
          <p:cNvPr id="16" name="Picture Placeholder 15">
            <a:extLst>
              <a:ext uri="{FF2B5EF4-FFF2-40B4-BE49-F238E27FC236}">
                <a16:creationId xmlns:a16="http://schemas.microsoft.com/office/drawing/2014/main" id="{7AD18694-D91D-0045-86FE-76553ABD6010}"/>
              </a:ext>
            </a:extLst>
          </p:cNvPr>
          <p:cNvSpPr>
            <a:spLocks noGrp="1"/>
          </p:cNvSpPr>
          <p:nvPr>
            <p:ph type="pic" sz="quarter" idx="11"/>
          </p:nvPr>
        </p:nvSpPr>
        <p:spPr>
          <a:xfrm>
            <a:off x="1871802" y="2339975"/>
            <a:ext cx="2532063" cy="2532063"/>
          </a:xfrm>
          <a:prstGeom prst="rect">
            <a:avLst/>
          </a:prstGeom>
        </p:spPr>
        <p:txBody>
          <a:bodyPr/>
          <a:lstStyle/>
          <a:p>
            <a:endParaRPr lang="en-US"/>
          </a:p>
        </p:txBody>
      </p:sp>
      <p:sp>
        <p:nvSpPr>
          <p:cNvPr id="17" name="Picture Placeholder 15">
            <a:extLst>
              <a:ext uri="{FF2B5EF4-FFF2-40B4-BE49-F238E27FC236}">
                <a16:creationId xmlns:a16="http://schemas.microsoft.com/office/drawing/2014/main" id="{26D21E54-782B-6C47-B886-890F9B7CA683}"/>
              </a:ext>
            </a:extLst>
          </p:cNvPr>
          <p:cNvSpPr>
            <a:spLocks noGrp="1"/>
          </p:cNvSpPr>
          <p:nvPr>
            <p:ph type="pic" sz="quarter" idx="12"/>
          </p:nvPr>
        </p:nvSpPr>
        <p:spPr>
          <a:xfrm>
            <a:off x="4789905" y="2339975"/>
            <a:ext cx="2532063" cy="2532063"/>
          </a:xfrm>
          <a:prstGeom prst="rect">
            <a:avLst/>
          </a:prstGeom>
        </p:spPr>
        <p:txBody>
          <a:bodyPr/>
          <a:lstStyle/>
          <a:p>
            <a:endParaRPr lang="en-US"/>
          </a:p>
        </p:txBody>
      </p:sp>
      <p:pic>
        <p:nvPicPr>
          <p:cNvPr id="6" name="Google Shape;71;p3" descr="Icon&#10;&#10;Description automatically generated with low confidence">
            <a:extLst>
              <a:ext uri="{FF2B5EF4-FFF2-40B4-BE49-F238E27FC236}">
                <a16:creationId xmlns:a16="http://schemas.microsoft.com/office/drawing/2014/main" id="{A2CF5FC9-CD2B-F24E-8C8A-0DD3083B14C2}"/>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rot="-5400000">
            <a:off x="4164960" y="4977861"/>
            <a:ext cx="405340" cy="304005"/>
          </a:xfrm>
          <a:prstGeom prst="rect">
            <a:avLst/>
          </a:prstGeom>
          <a:noFill/>
          <a:ln>
            <a:noFill/>
          </a:ln>
        </p:spPr>
      </p:pic>
      <p:pic>
        <p:nvPicPr>
          <p:cNvPr id="7" name="Google Shape;72;p3" descr="Icon&#10;&#10;Description automatically generated">
            <a:extLst>
              <a:ext uri="{FF2B5EF4-FFF2-40B4-BE49-F238E27FC236}">
                <a16:creationId xmlns:a16="http://schemas.microsoft.com/office/drawing/2014/main" id="{9489CF44-0190-994D-A6D2-AF5C0B663D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rot="1920721" flipH="1">
            <a:off x="7381601" y="4785263"/>
            <a:ext cx="359794" cy="489094"/>
          </a:xfrm>
          <a:prstGeom prst="rect">
            <a:avLst/>
          </a:prstGeom>
          <a:noFill/>
          <a:ln>
            <a:noFill/>
          </a:ln>
        </p:spPr>
      </p:pic>
      <p:sp>
        <p:nvSpPr>
          <p:cNvPr id="18" name="Picture Placeholder 15">
            <a:extLst>
              <a:ext uri="{FF2B5EF4-FFF2-40B4-BE49-F238E27FC236}">
                <a16:creationId xmlns:a16="http://schemas.microsoft.com/office/drawing/2014/main" id="{981231E0-6590-284B-96BB-957F83D514F7}"/>
              </a:ext>
            </a:extLst>
          </p:cNvPr>
          <p:cNvSpPr>
            <a:spLocks noGrp="1"/>
          </p:cNvSpPr>
          <p:nvPr>
            <p:ph type="pic" sz="quarter" idx="13"/>
          </p:nvPr>
        </p:nvSpPr>
        <p:spPr>
          <a:xfrm>
            <a:off x="7725610" y="2339975"/>
            <a:ext cx="2532063" cy="2532063"/>
          </a:xfrm>
          <a:prstGeom prst="rect">
            <a:avLst/>
          </a:prstGeom>
        </p:spPr>
        <p:txBody>
          <a:bodyPr/>
          <a:lstStyle/>
          <a:p>
            <a:endParaRPr lang="en-US"/>
          </a:p>
        </p:txBody>
      </p:sp>
      <p:sp>
        <p:nvSpPr>
          <p:cNvPr id="21" name="Text Placeholder 20">
            <a:extLst>
              <a:ext uri="{FF2B5EF4-FFF2-40B4-BE49-F238E27FC236}">
                <a16:creationId xmlns:a16="http://schemas.microsoft.com/office/drawing/2014/main" id="{CB5ABA26-22DD-1146-A389-D7974550A1D3}"/>
              </a:ext>
            </a:extLst>
          </p:cNvPr>
          <p:cNvSpPr>
            <a:spLocks noGrp="1"/>
          </p:cNvSpPr>
          <p:nvPr>
            <p:ph type="body" sz="quarter" idx="14" hasCustomPrompt="1"/>
          </p:nvPr>
        </p:nvSpPr>
        <p:spPr>
          <a:xfrm>
            <a:off x="1871663" y="5067300"/>
            <a:ext cx="2532062" cy="647700"/>
          </a:xfrm>
          <a:prstGeom prst="rect">
            <a:avLst/>
          </a:prstGeom>
        </p:spPr>
        <p:txBody>
          <a:bodyPr/>
          <a:lstStyle>
            <a:lvl1pPr>
              <a:defRPr sz="160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JANE DOE</a:t>
            </a:r>
          </a:p>
          <a:p>
            <a:pPr lvl="0"/>
            <a:r>
              <a:rPr lang="en-US" dirty="0"/>
              <a:t>Title Here</a:t>
            </a:r>
          </a:p>
        </p:txBody>
      </p:sp>
      <p:sp>
        <p:nvSpPr>
          <p:cNvPr id="22" name="Text Placeholder 20">
            <a:extLst>
              <a:ext uri="{FF2B5EF4-FFF2-40B4-BE49-F238E27FC236}">
                <a16:creationId xmlns:a16="http://schemas.microsoft.com/office/drawing/2014/main" id="{9A8CA25A-F159-6D48-A59B-36792CDA81A2}"/>
              </a:ext>
            </a:extLst>
          </p:cNvPr>
          <p:cNvSpPr>
            <a:spLocks noGrp="1"/>
          </p:cNvSpPr>
          <p:nvPr>
            <p:ph type="body" sz="quarter" idx="15" hasCustomPrompt="1"/>
          </p:nvPr>
        </p:nvSpPr>
        <p:spPr>
          <a:xfrm>
            <a:off x="4783305" y="5067300"/>
            <a:ext cx="2532062" cy="647700"/>
          </a:xfrm>
          <a:prstGeom prst="rect">
            <a:avLst/>
          </a:prstGeom>
        </p:spPr>
        <p:txBody>
          <a:bodyPr/>
          <a:lstStyle>
            <a:lvl1pPr>
              <a:defRPr sz="160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JANE DOE</a:t>
            </a:r>
          </a:p>
          <a:p>
            <a:pPr lvl="0"/>
            <a:r>
              <a:rPr lang="en-US" dirty="0"/>
              <a:t>Title Here</a:t>
            </a:r>
          </a:p>
        </p:txBody>
      </p:sp>
      <p:sp>
        <p:nvSpPr>
          <p:cNvPr id="23" name="Text Placeholder 20">
            <a:extLst>
              <a:ext uri="{FF2B5EF4-FFF2-40B4-BE49-F238E27FC236}">
                <a16:creationId xmlns:a16="http://schemas.microsoft.com/office/drawing/2014/main" id="{4BFBCD42-8327-214E-8825-4858F0EDC39D}"/>
              </a:ext>
            </a:extLst>
          </p:cNvPr>
          <p:cNvSpPr>
            <a:spLocks noGrp="1"/>
          </p:cNvSpPr>
          <p:nvPr>
            <p:ph type="body" sz="quarter" idx="16" hasCustomPrompt="1"/>
          </p:nvPr>
        </p:nvSpPr>
        <p:spPr>
          <a:xfrm>
            <a:off x="7731042" y="5067300"/>
            <a:ext cx="2532062" cy="647700"/>
          </a:xfrm>
          <a:prstGeom prst="rect">
            <a:avLst/>
          </a:prstGeom>
        </p:spPr>
        <p:txBody>
          <a:bodyPr/>
          <a:lstStyle>
            <a:lvl1pPr>
              <a:defRPr sz="1600">
                <a:solidFill>
                  <a:schemeClr val="bg1"/>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JANE DOE</a:t>
            </a:r>
          </a:p>
          <a:p>
            <a:pPr lvl="0"/>
            <a:r>
              <a:rPr lang="en-US" dirty="0"/>
              <a:t>Title Here</a:t>
            </a:r>
          </a:p>
        </p:txBody>
      </p:sp>
      <p:sp>
        <p:nvSpPr>
          <p:cNvPr id="24" name="Text Placeholder 7">
            <a:extLst>
              <a:ext uri="{FF2B5EF4-FFF2-40B4-BE49-F238E27FC236}">
                <a16:creationId xmlns:a16="http://schemas.microsoft.com/office/drawing/2014/main" id="{C4E31273-E44A-D24D-BB94-D1FAB6EF71A9}"/>
              </a:ext>
            </a:extLst>
          </p:cNvPr>
          <p:cNvSpPr>
            <a:spLocks noGrp="1"/>
          </p:cNvSpPr>
          <p:nvPr>
            <p:ph type="body" sz="quarter" idx="17" hasCustomPrompt="1"/>
          </p:nvPr>
        </p:nvSpPr>
        <p:spPr>
          <a:xfrm>
            <a:off x="10144125" y="6546850"/>
            <a:ext cx="1943100" cy="219075"/>
          </a:xfrm>
          <a:prstGeom prst="rect">
            <a:avLst/>
          </a:prstGeom>
        </p:spPr>
        <p:txBody>
          <a:bodyPr/>
          <a:lstStyle>
            <a:lvl1pPr algn="r">
              <a:defRPr sz="700">
                <a:solidFill>
                  <a:schemeClr val="bg1"/>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spTree>
    <p:extLst>
      <p:ext uri="{BB962C8B-B14F-4D97-AF65-F5344CB8AC3E}">
        <p14:creationId xmlns:p14="http://schemas.microsoft.com/office/powerpoint/2010/main" val="331123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00FE13-2688-9F46-AD3C-14E107F60CB5}"/>
              </a:ext>
            </a:extLst>
          </p:cNvPr>
          <p:cNvSpPr>
            <a:spLocks noGrp="1"/>
          </p:cNvSpPr>
          <p:nvPr>
            <p:ph type="body" sz="quarter" idx="10" hasCustomPrompt="1"/>
          </p:nvPr>
        </p:nvSpPr>
        <p:spPr>
          <a:xfrm>
            <a:off x="353758" y="2408530"/>
            <a:ext cx="11496865" cy="2247691"/>
          </a:xfrm>
          <a:prstGeom prst="rect">
            <a:avLst/>
          </a:prstGeom>
        </p:spPr>
        <p:txBody>
          <a:bodyPr/>
          <a:lstStyle>
            <a:lvl1pPr algn="ctr">
              <a:defRPr sz="6000" b="1" i="0">
                <a:solidFill>
                  <a:schemeClr val="bg1"/>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CLOSER</a:t>
            </a:r>
            <a:br>
              <a:rPr lang="en-US" dirty="0"/>
            </a:br>
            <a:r>
              <a:rPr lang="en-US" dirty="0"/>
              <a:t>HERE</a:t>
            </a:r>
          </a:p>
        </p:txBody>
      </p:sp>
      <p:pic>
        <p:nvPicPr>
          <p:cNvPr id="7" name="Picture 6">
            <a:extLst>
              <a:ext uri="{FF2B5EF4-FFF2-40B4-BE49-F238E27FC236}">
                <a16:creationId xmlns:a16="http://schemas.microsoft.com/office/drawing/2014/main" id="{00FE3963-72E0-EE44-8A67-34A2D07499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74859" y="4656221"/>
            <a:ext cx="3242282" cy="2114532"/>
          </a:xfrm>
          <a:prstGeom prst="rect">
            <a:avLst/>
          </a:prstGeom>
        </p:spPr>
      </p:pic>
    </p:spTree>
    <p:extLst>
      <p:ext uri="{BB962C8B-B14F-4D97-AF65-F5344CB8AC3E}">
        <p14:creationId xmlns:p14="http://schemas.microsoft.com/office/powerpoint/2010/main" val="2267039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userDrawn="1">
  <p:cSld name="5_Custom Layout">
    <p:spTree>
      <p:nvGrpSpPr>
        <p:cNvPr id="1" name="Shape 25"/>
        <p:cNvGrpSpPr/>
        <p:nvPr/>
      </p:nvGrpSpPr>
      <p:grpSpPr>
        <a:xfrm>
          <a:off x="0" y="0"/>
          <a:ext cx="0" cy="0"/>
          <a:chOff x="0" y="0"/>
          <a:chExt cx="0" cy="0"/>
        </a:xfrm>
      </p:grpSpPr>
      <p:sp>
        <p:nvSpPr>
          <p:cNvPr id="2" name="Text Placeholder 2">
            <a:extLst>
              <a:ext uri="{FF2B5EF4-FFF2-40B4-BE49-F238E27FC236}">
                <a16:creationId xmlns:a16="http://schemas.microsoft.com/office/drawing/2014/main" id="{2B1C5D45-B30F-E648-AAB6-DC00B8E0BB45}"/>
              </a:ext>
            </a:extLst>
          </p:cNvPr>
          <p:cNvSpPr>
            <a:spLocks noGrp="1"/>
          </p:cNvSpPr>
          <p:nvPr>
            <p:ph type="body" sz="quarter" idx="10" hasCustomPrompt="1"/>
          </p:nvPr>
        </p:nvSpPr>
        <p:spPr>
          <a:xfrm>
            <a:off x="353758" y="2685256"/>
            <a:ext cx="11496865" cy="1487487"/>
          </a:xfrm>
          <a:prstGeom prst="rect">
            <a:avLst/>
          </a:prstGeom>
        </p:spPr>
        <p:txBody>
          <a:bodyPr/>
          <a:lstStyle>
            <a:lvl1pPr>
              <a:defRPr sz="6000" b="1" i="0">
                <a:solidFill>
                  <a:srgbClr val="183158"/>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MAIN HEADLINE HERE</a:t>
            </a:r>
          </a:p>
        </p:txBody>
      </p:sp>
      <p:sp>
        <p:nvSpPr>
          <p:cNvPr id="3" name="Text Placeholder 4">
            <a:extLst>
              <a:ext uri="{FF2B5EF4-FFF2-40B4-BE49-F238E27FC236}">
                <a16:creationId xmlns:a16="http://schemas.microsoft.com/office/drawing/2014/main" id="{B2AE392F-3630-894E-883C-1B06B4205B4A}"/>
              </a:ext>
            </a:extLst>
          </p:cNvPr>
          <p:cNvSpPr>
            <a:spLocks noGrp="1"/>
          </p:cNvSpPr>
          <p:nvPr>
            <p:ph type="body" sz="quarter" idx="11" hasCustomPrompt="1"/>
          </p:nvPr>
        </p:nvSpPr>
        <p:spPr>
          <a:xfrm>
            <a:off x="353758" y="2126456"/>
            <a:ext cx="11496865" cy="558800"/>
          </a:xfrm>
          <a:prstGeom prst="rect">
            <a:avLst/>
          </a:prstGeom>
        </p:spPr>
        <p:txBody>
          <a:bodyPr/>
          <a:lstStyle>
            <a:lvl1pPr>
              <a:defRPr sz="1800" b="1" i="0">
                <a:solidFill>
                  <a:srgbClr val="183158"/>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sp>
        <p:nvSpPr>
          <p:cNvPr id="7" name="Text Placeholder 7">
            <a:extLst>
              <a:ext uri="{FF2B5EF4-FFF2-40B4-BE49-F238E27FC236}">
                <a16:creationId xmlns:a16="http://schemas.microsoft.com/office/drawing/2014/main" id="{ED86D6A8-57F7-534D-8E6A-606E6CA3D3F2}"/>
              </a:ext>
            </a:extLst>
          </p:cNvPr>
          <p:cNvSpPr>
            <a:spLocks noGrp="1"/>
          </p:cNvSpPr>
          <p:nvPr>
            <p:ph type="body" sz="quarter" idx="17" hasCustomPrompt="1"/>
          </p:nvPr>
        </p:nvSpPr>
        <p:spPr>
          <a:xfrm>
            <a:off x="10144125" y="6546850"/>
            <a:ext cx="1943100" cy="219075"/>
          </a:xfrm>
          <a:prstGeom prst="rect">
            <a:avLst/>
          </a:prstGeom>
        </p:spPr>
        <p:txBody>
          <a:bodyPr/>
          <a:lstStyle>
            <a:lvl1pPr algn="r">
              <a:defRPr sz="700">
                <a:solidFill>
                  <a:srgbClr val="183158"/>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sp>
        <p:nvSpPr>
          <p:cNvPr id="17" name="Text Placeholder 16">
            <a:extLst>
              <a:ext uri="{FF2B5EF4-FFF2-40B4-BE49-F238E27FC236}">
                <a16:creationId xmlns:a16="http://schemas.microsoft.com/office/drawing/2014/main" id="{4F7CD94B-8A04-DC46-9497-A37909D42C01}"/>
              </a:ext>
            </a:extLst>
          </p:cNvPr>
          <p:cNvSpPr>
            <a:spLocks noGrp="1"/>
          </p:cNvSpPr>
          <p:nvPr>
            <p:ph type="body" sz="quarter" idx="18"/>
          </p:nvPr>
        </p:nvSpPr>
        <p:spPr>
          <a:xfrm>
            <a:off x="354013" y="4171950"/>
            <a:ext cx="6681787" cy="1938338"/>
          </a:xfrm>
          <a:prstGeom prst="rect">
            <a:avLst/>
          </a:prstGeom>
        </p:spPr>
        <p:txBody>
          <a:bodyPr/>
          <a:lstStyle>
            <a:lvl1pPr>
              <a:defRPr sz="1600">
                <a:ln>
                  <a:noFill/>
                </a:ln>
                <a:solidFill>
                  <a:srgbClr val="183158"/>
                </a:solidFill>
              </a:defRPr>
            </a:lvl1pPr>
            <a:lvl2pPr>
              <a:defRPr sz="1600">
                <a:ln>
                  <a:noFill/>
                </a:ln>
                <a:solidFill>
                  <a:srgbClr val="183158"/>
                </a:solidFill>
              </a:defRPr>
            </a:lvl2pPr>
            <a:lvl3pPr>
              <a:defRPr sz="1600">
                <a:ln>
                  <a:noFill/>
                </a:ln>
                <a:solidFill>
                  <a:srgbClr val="183158"/>
                </a:solidFill>
              </a:defRPr>
            </a:lvl3pPr>
            <a:lvl4pPr>
              <a:defRPr sz="1600">
                <a:ln>
                  <a:noFill/>
                </a:ln>
                <a:solidFill>
                  <a:srgbClr val="183158"/>
                </a:solidFill>
              </a:defRPr>
            </a:lvl4pPr>
            <a:lvl5pPr>
              <a:defRPr sz="1600">
                <a:ln>
                  <a:noFill/>
                </a:ln>
                <a:solidFill>
                  <a:srgbClr val="1831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Text&#10;&#10;Description automatically generated">
            <a:extLst>
              <a:ext uri="{FF2B5EF4-FFF2-40B4-BE49-F238E27FC236}">
                <a16:creationId xmlns:a16="http://schemas.microsoft.com/office/drawing/2014/main" id="{011F73F6-6330-A2C6-26B3-A9304406E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680069" cy="978808"/>
          </a:xfrm>
          <a:prstGeom prst="rect">
            <a:avLst/>
          </a:prstGeom>
        </p:spPr>
      </p:pic>
    </p:spTree>
    <p:extLst>
      <p:ext uri="{BB962C8B-B14F-4D97-AF65-F5344CB8AC3E}">
        <p14:creationId xmlns:p14="http://schemas.microsoft.com/office/powerpoint/2010/main" val="2941078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B60CC85-5377-9D48-8C22-42E3D6D7AFD9}"/>
              </a:ext>
            </a:extLst>
          </p:cNvPr>
          <p:cNvSpPr>
            <a:spLocks noGrp="1"/>
          </p:cNvSpPr>
          <p:nvPr>
            <p:ph type="body" sz="quarter" idx="11" hasCustomPrompt="1"/>
          </p:nvPr>
        </p:nvSpPr>
        <p:spPr>
          <a:xfrm>
            <a:off x="795763" y="3874930"/>
            <a:ext cx="6652981" cy="2164924"/>
          </a:xfrm>
          <a:prstGeom prst="rect">
            <a:avLst/>
          </a:prstGeom>
        </p:spPr>
        <p:txBody>
          <a:bodyPr/>
          <a:lstStyle>
            <a:lvl1pPr>
              <a:defRPr sz="6000" b="1" i="0">
                <a:solidFill>
                  <a:srgbClr val="183158"/>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SECTION </a:t>
            </a:r>
            <a:br>
              <a:rPr lang="en-US" dirty="0"/>
            </a:br>
            <a:r>
              <a:rPr lang="en-US" dirty="0"/>
              <a:t>DIVIDER</a:t>
            </a:r>
          </a:p>
        </p:txBody>
      </p:sp>
      <p:sp>
        <p:nvSpPr>
          <p:cNvPr id="6" name="Text Placeholder 4">
            <a:extLst>
              <a:ext uri="{FF2B5EF4-FFF2-40B4-BE49-F238E27FC236}">
                <a16:creationId xmlns:a16="http://schemas.microsoft.com/office/drawing/2014/main" id="{FF9E6617-C0D2-C747-8F1A-40B56F248D6A}"/>
              </a:ext>
            </a:extLst>
          </p:cNvPr>
          <p:cNvSpPr>
            <a:spLocks noGrp="1"/>
          </p:cNvSpPr>
          <p:nvPr>
            <p:ph type="body" sz="quarter" idx="12" hasCustomPrompt="1"/>
          </p:nvPr>
        </p:nvSpPr>
        <p:spPr>
          <a:xfrm>
            <a:off x="795763" y="3429000"/>
            <a:ext cx="6652981" cy="445929"/>
          </a:xfrm>
          <a:prstGeom prst="rect">
            <a:avLst/>
          </a:prstGeom>
        </p:spPr>
        <p:txBody>
          <a:bodyPr/>
          <a:lstStyle>
            <a:lvl1pPr>
              <a:defRPr sz="1800" b="1" i="0">
                <a:solidFill>
                  <a:srgbClr val="183158"/>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pic>
        <p:nvPicPr>
          <p:cNvPr id="3" name="Picture 2" descr="Text&#10;&#10;Description automatically generated">
            <a:extLst>
              <a:ext uri="{FF2B5EF4-FFF2-40B4-BE49-F238E27FC236}">
                <a16:creationId xmlns:a16="http://schemas.microsoft.com/office/drawing/2014/main" id="{E11ED13F-D44B-7F09-FC9A-5CABA8B947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1931" y="-31899"/>
            <a:ext cx="2680069" cy="978808"/>
          </a:xfrm>
          <a:prstGeom prst="rect">
            <a:avLst/>
          </a:prstGeom>
        </p:spPr>
      </p:pic>
    </p:spTree>
    <p:extLst>
      <p:ext uri="{BB962C8B-B14F-4D97-AF65-F5344CB8AC3E}">
        <p14:creationId xmlns:p14="http://schemas.microsoft.com/office/powerpoint/2010/main" val="3182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reserve="1" userDrawn="1">
  <p:cSld name="6_Custom Layout">
    <p:spTree>
      <p:nvGrpSpPr>
        <p:cNvPr id="1" name="Shape 25"/>
        <p:cNvGrpSpPr/>
        <p:nvPr/>
      </p:nvGrpSpPr>
      <p:grpSpPr>
        <a:xfrm>
          <a:off x="0" y="0"/>
          <a:ext cx="0" cy="0"/>
          <a:chOff x="0" y="0"/>
          <a:chExt cx="0" cy="0"/>
        </a:xfrm>
      </p:grpSpPr>
      <p:sp>
        <p:nvSpPr>
          <p:cNvPr id="2" name="Text Placeholder 2">
            <a:extLst>
              <a:ext uri="{FF2B5EF4-FFF2-40B4-BE49-F238E27FC236}">
                <a16:creationId xmlns:a16="http://schemas.microsoft.com/office/drawing/2014/main" id="{2B1C5D45-B30F-E648-AAB6-DC00B8E0BB45}"/>
              </a:ext>
            </a:extLst>
          </p:cNvPr>
          <p:cNvSpPr>
            <a:spLocks noGrp="1"/>
          </p:cNvSpPr>
          <p:nvPr>
            <p:ph type="body" sz="quarter" idx="10" hasCustomPrompt="1"/>
          </p:nvPr>
        </p:nvSpPr>
        <p:spPr>
          <a:xfrm>
            <a:off x="353758" y="2685256"/>
            <a:ext cx="11496865" cy="1487487"/>
          </a:xfrm>
          <a:prstGeom prst="rect">
            <a:avLst/>
          </a:prstGeom>
        </p:spPr>
        <p:txBody>
          <a:bodyPr/>
          <a:lstStyle>
            <a:lvl1pPr>
              <a:defRPr sz="6000" b="1" i="0">
                <a:solidFill>
                  <a:srgbClr val="183158"/>
                </a:solidFill>
                <a:latin typeface="Arial Black" panose="020B0604020202020204" pitchFamily="34" charset="0"/>
                <a:cs typeface="Arial Black" panose="020B0604020202020204" pitchFamily="34" charset="0"/>
              </a:defRPr>
            </a:lvl1pPr>
            <a:lvl2pPr>
              <a:defRPr sz="6600" b="1" i="0">
                <a:solidFill>
                  <a:schemeClr val="bg1"/>
                </a:solidFill>
                <a:latin typeface="Arial Black" panose="020B0604020202020204" pitchFamily="34" charset="0"/>
                <a:cs typeface="Arial Black" panose="020B0604020202020204" pitchFamily="34" charset="0"/>
              </a:defRPr>
            </a:lvl2pPr>
            <a:lvl3pPr>
              <a:defRPr sz="6600" b="1" i="0">
                <a:solidFill>
                  <a:schemeClr val="bg1"/>
                </a:solidFill>
                <a:latin typeface="Arial Black" panose="020B0604020202020204" pitchFamily="34" charset="0"/>
                <a:cs typeface="Arial Black" panose="020B0604020202020204" pitchFamily="34" charset="0"/>
              </a:defRPr>
            </a:lvl3pPr>
            <a:lvl4pPr>
              <a:defRPr sz="6600" b="1" i="0">
                <a:solidFill>
                  <a:schemeClr val="bg1"/>
                </a:solidFill>
                <a:latin typeface="Arial Black" panose="020B0604020202020204" pitchFamily="34" charset="0"/>
                <a:cs typeface="Arial Black" panose="020B0604020202020204" pitchFamily="34" charset="0"/>
              </a:defRPr>
            </a:lvl4pPr>
            <a:lvl5pPr>
              <a:defRPr sz="6600" b="1" i="0">
                <a:solidFill>
                  <a:schemeClr val="bg1"/>
                </a:solidFill>
                <a:latin typeface="Arial Black" panose="020B0604020202020204" pitchFamily="34" charset="0"/>
                <a:cs typeface="Arial Black" panose="020B0604020202020204" pitchFamily="34" charset="0"/>
              </a:defRPr>
            </a:lvl5pPr>
          </a:lstStyle>
          <a:p>
            <a:pPr lvl="0"/>
            <a:r>
              <a:rPr lang="en-US" dirty="0"/>
              <a:t>MAIN HEADLINE HERE</a:t>
            </a:r>
          </a:p>
        </p:txBody>
      </p:sp>
      <p:sp>
        <p:nvSpPr>
          <p:cNvPr id="3" name="Text Placeholder 4">
            <a:extLst>
              <a:ext uri="{FF2B5EF4-FFF2-40B4-BE49-F238E27FC236}">
                <a16:creationId xmlns:a16="http://schemas.microsoft.com/office/drawing/2014/main" id="{B2AE392F-3630-894E-883C-1B06B4205B4A}"/>
              </a:ext>
            </a:extLst>
          </p:cNvPr>
          <p:cNvSpPr>
            <a:spLocks noGrp="1"/>
          </p:cNvSpPr>
          <p:nvPr>
            <p:ph type="body" sz="quarter" idx="11" hasCustomPrompt="1"/>
          </p:nvPr>
        </p:nvSpPr>
        <p:spPr>
          <a:xfrm>
            <a:off x="353758" y="2126456"/>
            <a:ext cx="11496865" cy="558800"/>
          </a:xfrm>
          <a:prstGeom prst="rect">
            <a:avLst/>
          </a:prstGeom>
        </p:spPr>
        <p:txBody>
          <a:bodyPr/>
          <a:lstStyle>
            <a:lvl1pPr>
              <a:defRPr sz="1800" b="1" i="0">
                <a:solidFill>
                  <a:srgbClr val="183158"/>
                </a:solidFill>
                <a:latin typeface="Courier New" panose="02070309020205020404" pitchFamily="49" charset="0"/>
                <a:cs typeface="Courier New" panose="02070309020205020404" pitchFamily="49" charset="0"/>
              </a:defRPr>
            </a:lvl1pPr>
            <a:lvl2pPr>
              <a:defRPr>
                <a:solidFill>
                  <a:schemeClr val="bg1"/>
                </a:solidFill>
                <a:latin typeface="Courier New" panose="02070309020205020404" pitchFamily="49" charset="0"/>
                <a:cs typeface="Courier New" panose="02070309020205020404" pitchFamily="49" charset="0"/>
              </a:defRPr>
            </a:lvl2pPr>
            <a:lvl3pPr>
              <a:defRPr b="1" i="0">
                <a:solidFill>
                  <a:schemeClr val="bg1"/>
                </a:solidFill>
                <a:latin typeface="Courier New" panose="02070309020205020404" pitchFamily="49" charset="0"/>
                <a:cs typeface="Courier New" panose="02070309020205020404" pitchFamily="49" charset="0"/>
              </a:defRPr>
            </a:lvl3pPr>
            <a:lvl4pPr>
              <a:defRPr>
                <a:solidFill>
                  <a:schemeClr val="bg1"/>
                </a:solidFill>
                <a:latin typeface="Courier New" panose="02070309020205020404" pitchFamily="49" charset="0"/>
                <a:cs typeface="Courier New" panose="02070309020205020404" pitchFamily="49" charset="0"/>
              </a:defRPr>
            </a:lvl4pPr>
            <a:lvl5pPr>
              <a:defRPr>
                <a:solidFill>
                  <a:schemeClr val="bg1"/>
                </a:solidFill>
                <a:latin typeface="Courier New" panose="02070309020205020404" pitchFamily="49" charset="0"/>
                <a:cs typeface="Courier New" panose="02070309020205020404" pitchFamily="49" charset="0"/>
              </a:defRPr>
            </a:lvl5pPr>
          </a:lstStyle>
          <a:p>
            <a:pPr lvl="0"/>
            <a:r>
              <a:rPr lang="en-US" dirty="0"/>
              <a:t>SUBHEAD HERE</a:t>
            </a:r>
          </a:p>
        </p:txBody>
      </p:sp>
      <p:sp>
        <p:nvSpPr>
          <p:cNvPr id="7" name="Text Placeholder 7">
            <a:extLst>
              <a:ext uri="{FF2B5EF4-FFF2-40B4-BE49-F238E27FC236}">
                <a16:creationId xmlns:a16="http://schemas.microsoft.com/office/drawing/2014/main" id="{ED86D6A8-57F7-534D-8E6A-606E6CA3D3F2}"/>
              </a:ext>
            </a:extLst>
          </p:cNvPr>
          <p:cNvSpPr>
            <a:spLocks noGrp="1"/>
          </p:cNvSpPr>
          <p:nvPr>
            <p:ph type="body" sz="quarter" idx="17" hasCustomPrompt="1"/>
          </p:nvPr>
        </p:nvSpPr>
        <p:spPr>
          <a:xfrm>
            <a:off x="10144125" y="6546850"/>
            <a:ext cx="1943100" cy="219075"/>
          </a:xfrm>
          <a:prstGeom prst="rect">
            <a:avLst/>
          </a:prstGeom>
        </p:spPr>
        <p:txBody>
          <a:bodyPr/>
          <a:lstStyle>
            <a:lvl1pPr algn="r">
              <a:defRPr sz="700">
                <a:solidFill>
                  <a:srgbClr val="183158"/>
                </a:solidFill>
                <a:latin typeface="Courier New" panose="02070309020205020404" pitchFamily="49" charset="0"/>
                <a:cs typeface="Courier New" panose="02070309020205020404" pitchFamily="49" charset="0"/>
              </a:defRPr>
            </a:lvl1pPr>
            <a:lvl2pPr>
              <a:defRPr sz="700">
                <a:solidFill>
                  <a:schemeClr val="bg1"/>
                </a:solidFill>
                <a:latin typeface="Courier New" panose="02070309020205020404" pitchFamily="49" charset="0"/>
                <a:cs typeface="Courier New" panose="02070309020205020404" pitchFamily="49" charset="0"/>
              </a:defRPr>
            </a:lvl2pPr>
            <a:lvl3pPr>
              <a:defRPr sz="700">
                <a:solidFill>
                  <a:schemeClr val="bg1"/>
                </a:solidFill>
                <a:latin typeface="Courier New" panose="02070309020205020404" pitchFamily="49" charset="0"/>
                <a:cs typeface="Courier New" panose="02070309020205020404" pitchFamily="49" charset="0"/>
              </a:defRPr>
            </a:lvl3pPr>
            <a:lvl4pPr>
              <a:defRPr sz="700">
                <a:solidFill>
                  <a:schemeClr val="bg1"/>
                </a:solidFill>
                <a:latin typeface="Courier New" panose="02070309020205020404" pitchFamily="49" charset="0"/>
                <a:cs typeface="Courier New" panose="02070309020205020404" pitchFamily="49" charset="0"/>
              </a:defRPr>
            </a:lvl4pPr>
            <a:lvl5pPr>
              <a:defRPr sz="700">
                <a:solidFill>
                  <a:schemeClr val="bg1"/>
                </a:solidFill>
                <a:latin typeface="Courier New" panose="02070309020205020404" pitchFamily="49" charset="0"/>
                <a:cs typeface="Courier New" panose="02070309020205020404" pitchFamily="49" charset="0"/>
              </a:defRPr>
            </a:lvl5pPr>
          </a:lstStyle>
          <a:p>
            <a:pPr lvl="0"/>
            <a:r>
              <a:rPr lang="en-US" dirty="0"/>
              <a:t>2</a:t>
            </a:r>
          </a:p>
        </p:txBody>
      </p:sp>
      <p:sp>
        <p:nvSpPr>
          <p:cNvPr id="17" name="Text Placeholder 16">
            <a:extLst>
              <a:ext uri="{FF2B5EF4-FFF2-40B4-BE49-F238E27FC236}">
                <a16:creationId xmlns:a16="http://schemas.microsoft.com/office/drawing/2014/main" id="{4F7CD94B-8A04-DC46-9497-A37909D42C01}"/>
              </a:ext>
            </a:extLst>
          </p:cNvPr>
          <p:cNvSpPr>
            <a:spLocks noGrp="1"/>
          </p:cNvSpPr>
          <p:nvPr>
            <p:ph type="body" sz="quarter" idx="18"/>
          </p:nvPr>
        </p:nvSpPr>
        <p:spPr>
          <a:xfrm>
            <a:off x="354013" y="4171950"/>
            <a:ext cx="6681787" cy="1938338"/>
          </a:xfrm>
          <a:prstGeom prst="rect">
            <a:avLst/>
          </a:prstGeom>
        </p:spPr>
        <p:txBody>
          <a:bodyPr/>
          <a:lstStyle>
            <a:lvl1pPr>
              <a:defRPr sz="1600">
                <a:ln>
                  <a:noFill/>
                </a:ln>
                <a:solidFill>
                  <a:srgbClr val="183158"/>
                </a:solidFill>
              </a:defRPr>
            </a:lvl1pPr>
            <a:lvl2pPr>
              <a:defRPr sz="1600">
                <a:ln>
                  <a:noFill/>
                </a:ln>
                <a:solidFill>
                  <a:srgbClr val="183158"/>
                </a:solidFill>
              </a:defRPr>
            </a:lvl2pPr>
            <a:lvl3pPr>
              <a:defRPr sz="1600">
                <a:ln>
                  <a:noFill/>
                </a:ln>
                <a:solidFill>
                  <a:srgbClr val="183158"/>
                </a:solidFill>
              </a:defRPr>
            </a:lvl3pPr>
            <a:lvl4pPr>
              <a:defRPr sz="1600">
                <a:ln>
                  <a:noFill/>
                </a:ln>
                <a:solidFill>
                  <a:srgbClr val="183158"/>
                </a:solidFill>
              </a:defRPr>
            </a:lvl4pPr>
            <a:lvl5pPr>
              <a:defRPr sz="1600">
                <a:ln>
                  <a:noFill/>
                </a:ln>
                <a:solidFill>
                  <a:srgbClr val="1831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Text&#10;&#10;Description automatically generated">
            <a:extLst>
              <a:ext uri="{FF2B5EF4-FFF2-40B4-BE49-F238E27FC236}">
                <a16:creationId xmlns:a16="http://schemas.microsoft.com/office/drawing/2014/main" id="{E2E15980-E972-C0C8-91EE-986E24281F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11931" y="-31899"/>
            <a:ext cx="2680069" cy="978808"/>
          </a:xfrm>
          <a:prstGeom prst="rect">
            <a:avLst/>
          </a:prstGeom>
        </p:spPr>
      </p:pic>
    </p:spTree>
    <p:extLst>
      <p:ext uri="{BB962C8B-B14F-4D97-AF65-F5344CB8AC3E}">
        <p14:creationId xmlns:p14="http://schemas.microsoft.com/office/powerpoint/2010/main" val="869424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p:nvPr/>
        </p:nvSpPr>
        <p:spPr>
          <a:xfrm>
            <a:off x="0" y="0"/>
            <a:ext cx="12192000" cy="6858000"/>
          </a:xfrm>
          <a:prstGeom prst="rect">
            <a:avLst/>
          </a:prstGeom>
          <a:solidFill>
            <a:srgbClr val="06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6" r:id="rId1"/>
    <p:sldLayoutId id="2147483649" r:id="rId2"/>
    <p:sldLayoutId id="2147483663" r:id="rId3"/>
    <p:sldLayoutId id="2147483656" r:id="rId4"/>
    <p:sldLayoutId id="2147483657" r:id="rId5"/>
    <p:sldLayoutId id="2147483661" r:id="rId6"/>
    <p:sldLayoutId id="2147483671" r:id="rId7"/>
    <p:sldLayoutId id="2147483664" r:id="rId8"/>
    <p:sldLayoutId id="2147483669" r:id="rId9"/>
    <p:sldLayoutId id="2147483662"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
        <p:cNvGrpSpPr/>
        <p:nvPr/>
      </p:nvGrpSpPr>
      <p:grpSpPr>
        <a:xfrm>
          <a:off x="0" y="0"/>
          <a:ext cx="0" cy="0"/>
          <a:chOff x="0" y="0"/>
          <a:chExt cx="0" cy="0"/>
        </a:xfrm>
      </p:grpSpPr>
      <p:pic>
        <p:nvPicPr>
          <p:cNvPr id="27" name="Google Shape;27;p17" descr="Shape&#10;&#10;Description automatically generated with low confidence"/>
          <p:cNvPicPr preferRelativeResize="0"/>
          <p:nvPr/>
        </p:nvPicPr>
        <p:blipFill rotWithShape="1">
          <a:blip r:embed="rId7" cstate="screen">
            <a:alphaModFix/>
            <a:extLst>
              <a:ext uri="{28A0092B-C50C-407E-A947-70E740481C1C}">
                <a14:useLocalDpi xmlns:a14="http://schemas.microsoft.com/office/drawing/2010/main"/>
              </a:ext>
            </a:extLst>
          </a:blip>
          <a:srcRect b="-2"/>
          <a:stretch/>
        </p:blipFill>
        <p:spPr>
          <a:xfrm>
            <a:off x="11590317" y="441327"/>
            <a:ext cx="601683" cy="1549329"/>
          </a:xfrm>
          <a:prstGeom prst="rect">
            <a:avLst/>
          </a:prstGeom>
          <a:noFill/>
          <a:ln>
            <a:noFill/>
          </a:ln>
        </p:spPr>
      </p:pic>
      <p:pic>
        <p:nvPicPr>
          <p:cNvPr id="28" name="Google Shape;28;p1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837475" y="-1"/>
            <a:ext cx="354524" cy="1371601"/>
          </a:xfrm>
          <a:prstGeom prst="rect">
            <a:avLst/>
          </a:prstGeom>
          <a:noFill/>
          <a:ln>
            <a:noFill/>
          </a:ln>
        </p:spPr>
      </p:pic>
      <p:pic>
        <p:nvPicPr>
          <p:cNvPr id="29" name="Google Shape;29;p17" descr="A picture containing shoji, window, standing&#10;&#10;Description automatically generated"/>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10800000" flipH="1">
            <a:off x="10357465" y="0"/>
            <a:ext cx="1834535" cy="53192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8" r:id="rId2"/>
    <p:sldLayoutId id="2147483655" r:id="rId3"/>
    <p:sldLayoutId id="2147483659" r:id="rId4"/>
    <p:sldLayoutId id="214748366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eg"/><Relationship Id="rId5" Type="http://schemas.openxmlformats.org/officeDocument/2006/relationships/hyperlink" Target="http://www.mines.edu/clery-act/"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e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notesSlide" Target="../notesSlides/notesSlide15.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0.xml"/><Relationship Id="rId9"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m4a"/><Relationship Id="rId7" Type="http://schemas.openxmlformats.org/officeDocument/2006/relationships/image" Target="../media/image19.jpeg"/><Relationship Id="rId2" Type="http://schemas.openxmlformats.org/officeDocument/2006/relationships/video" Target="https://www.youtube.com/embed/0WkQhQ5z6qs?feature=oembed" TargetMode="External"/><Relationship Id="rId1" Type="http://schemas.openxmlformats.org/officeDocument/2006/relationships/tags" Target="../tags/tag1.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6.m4a"/><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57" name="Google Shape;57;p2"/>
          <p:cNvSpPr txBox="1"/>
          <p:nvPr/>
        </p:nvSpPr>
        <p:spPr>
          <a:xfrm>
            <a:off x="1513941" y="2937304"/>
            <a:ext cx="5554615" cy="491696"/>
          </a:xfrm>
          <a:prstGeom prst="rect">
            <a:avLst/>
          </a:prstGeom>
          <a:solidFill>
            <a:schemeClr val="accent1"/>
          </a:solidFill>
          <a:ln>
            <a:noFill/>
          </a:ln>
        </p:spPr>
        <p:txBody>
          <a:bodyPr spcFirstLastPara="1" wrap="square" lIns="91425" tIns="45700" rIns="91425" bIns="45700" anchor="t" anchorCtr="0">
            <a:normAutofit fontScale="97500"/>
          </a:bodyPr>
          <a:lstStyle/>
          <a:p>
            <a:pPr marL="0" marR="0" lvl="0" indent="0" algn="l" rtl="0">
              <a:lnSpc>
                <a:spcPct val="90000"/>
              </a:lnSpc>
              <a:spcBef>
                <a:spcPts val="0"/>
              </a:spcBef>
              <a:spcAft>
                <a:spcPts val="0"/>
              </a:spcAft>
              <a:buClr>
                <a:schemeClr val="lt1"/>
              </a:buClr>
              <a:buSzPct val="100000"/>
              <a:buFont typeface="Open Sans Light"/>
              <a:buNone/>
            </a:pPr>
            <a:r>
              <a:rPr lang="en-US" sz="2400" dirty="0">
                <a:solidFill>
                  <a:schemeClr val="lt1"/>
                </a:solidFill>
                <a:latin typeface="Arial" panose="020B0604020202020204" pitchFamily="34" charset="0"/>
                <a:ea typeface="Open Sans Light"/>
                <a:cs typeface="Arial" panose="020B0604020202020204" pitchFamily="34" charset="0"/>
                <a:sym typeface="Open Sans Light"/>
              </a:rPr>
              <a:t>For Campus Security Authorities (CSA’s)</a:t>
            </a:r>
            <a:endParaRPr sz="2400" b="1" u="none" strike="noStrike" cap="none" dirty="0">
              <a:solidFill>
                <a:schemeClr val="lt1"/>
              </a:solidFill>
              <a:latin typeface="Arial" panose="020B0604020202020204" pitchFamily="34" charset="0"/>
              <a:ea typeface="Roboto Mono"/>
              <a:cs typeface="Arial" panose="020B0604020202020204" pitchFamily="34" charset="0"/>
              <a:sym typeface="Roboto Mono"/>
            </a:endParaRPr>
          </a:p>
        </p:txBody>
      </p:sp>
      <p:sp>
        <p:nvSpPr>
          <p:cNvPr id="58" name="Google Shape;58;p2"/>
          <p:cNvSpPr txBox="1"/>
          <p:nvPr/>
        </p:nvSpPr>
        <p:spPr>
          <a:xfrm>
            <a:off x="650583" y="1973369"/>
            <a:ext cx="7281333" cy="891475"/>
          </a:xfrm>
          <a:prstGeom prst="rect">
            <a:avLst/>
          </a:prstGeom>
          <a:solidFill>
            <a:schemeClr val="accent1"/>
          </a:solidFill>
          <a:ln>
            <a:solidFill>
              <a:schemeClr val="accent1">
                <a:lumMod val="75000"/>
              </a:schemeClr>
            </a:solid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7200"/>
              <a:buFont typeface="Oswald"/>
              <a:buNone/>
            </a:pPr>
            <a:r>
              <a:rPr lang="en-US" sz="5400" b="1" dirty="0">
                <a:solidFill>
                  <a:schemeClr val="lt1"/>
                </a:solidFill>
                <a:latin typeface="Arial Black" panose="020B0604020202020204" pitchFamily="34" charset="0"/>
                <a:ea typeface="Oswald"/>
                <a:cs typeface="Arial Black" panose="020B0604020202020204" pitchFamily="34" charset="0"/>
                <a:sym typeface="Oswald"/>
              </a:rPr>
              <a:t>Clery Act Training</a:t>
            </a:r>
            <a:endParaRPr sz="5400" b="1" u="none" strike="noStrike" cap="none" dirty="0">
              <a:solidFill>
                <a:schemeClr val="lt1"/>
              </a:solidFill>
              <a:latin typeface="Arial Black" panose="020B0604020202020204" pitchFamily="34" charset="0"/>
              <a:ea typeface="Oswald"/>
              <a:cs typeface="Arial Black" panose="020B0604020202020204" pitchFamily="34" charset="0"/>
              <a:sym typeface="Oswald"/>
            </a:endParaRPr>
          </a:p>
        </p:txBody>
      </p:sp>
      <p:sp>
        <p:nvSpPr>
          <p:cNvPr id="60" name="Google Shape;60;p2"/>
          <p:cNvSpPr txBox="1"/>
          <p:nvPr/>
        </p:nvSpPr>
        <p:spPr>
          <a:xfrm>
            <a:off x="8229601" y="5367553"/>
            <a:ext cx="3753244" cy="978808"/>
          </a:xfrm>
          <a:prstGeom prst="rect">
            <a:avLst/>
          </a:prstGeom>
          <a:solidFill>
            <a:schemeClr val="accent1"/>
          </a:solidFill>
          <a:ln>
            <a:noFill/>
          </a:ln>
        </p:spPr>
        <p:txBody>
          <a:bodyPr spcFirstLastPara="1" wrap="square" lIns="91425" tIns="45700" rIns="91425" bIns="45700" anchor="t" anchorCtr="0">
            <a:normAutofit fontScale="97500"/>
          </a:bodyPr>
          <a:lstStyle/>
          <a:p>
            <a:pPr marL="0" marR="0" lvl="0" indent="0" algn="ctr" rtl="0">
              <a:lnSpc>
                <a:spcPct val="90000"/>
              </a:lnSpc>
              <a:spcBef>
                <a:spcPts val="0"/>
              </a:spcBef>
              <a:spcAft>
                <a:spcPts val="0"/>
              </a:spcAft>
              <a:buClr>
                <a:schemeClr val="lt1"/>
              </a:buClr>
              <a:buSzPct val="100000"/>
              <a:buFont typeface="Open Sans Light"/>
              <a:buNone/>
            </a:pPr>
            <a:r>
              <a:rPr lang="en-US" sz="2000" dirty="0">
                <a:solidFill>
                  <a:schemeClr val="lt1"/>
                </a:solidFill>
                <a:latin typeface="Arial" panose="020B0604020202020204" pitchFamily="34" charset="0"/>
                <a:ea typeface="Open Sans Light"/>
                <a:cs typeface="Arial" panose="020B0604020202020204" pitchFamily="34" charset="0"/>
                <a:sym typeface="Open Sans Light"/>
              </a:rPr>
              <a:t>Presented by your Clery Management Team and the Office for Institutional Equity</a:t>
            </a:r>
            <a:endParaRPr sz="2000" b="1" u="none" strike="noStrike" cap="none" dirty="0">
              <a:solidFill>
                <a:schemeClr val="lt1"/>
              </a:solidFill>
              <a:latin typeface="Arial" panose="020B0604020202020204" pitchFamily="34" charset="0"/>
              <a:ea typeface="Roboto Mono"/>
              <a:cs typeface="Arial" panose="020B0604020202020204" pitchFamily="34" charset="0"/>
              <a:sym typeface="Roboto Mono"/>
            </a:endParaRPr>
          </a:p>
        </p:txBody>
      </p:sp>
      <p:sp>
        <p:nvSpPr>
          <p:cNvPr id="62" name="Google Shape;62;p2"/>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1</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pic>
        <p:nvPicPr>
          <p:cNvPr id="7" name="Picture 6" descr="Text&#10;&#10;Description automatically generated with medium confidence">
            <a:extLst>
              <a:ext uri="{FF2B5EF4-FFF2-40B4-BE49-F238E27FC236}">
                <a16:creationId xmlns:a16="http://schemas.microsoft.com/office/drawing/2014/main" id="{FFD67C2C-DDAF-06FE-CE0F-3FED92766F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72460"/>
            <a:ext cx="2680070" cy="978808"/>
          </a:xfrm>
          <a:prstGeom prst="rect">
            <a:avLst/>
          </a:prstGeom>
        </p:spPr>
      </p:pic>
      <p:pic>
        <p:nvPicPr>
          <p:cNvPr id="4" name="Audio 3">
            <a:hlinkClick r:id="" action="ppaction://media"/>
            <a:extLst>
              <a:ext uri="{FF2B5EF4-FFF2-40B4-BE49-F238E27FC236}">
                <a16:creationId xmlns:a16="http://schemas.microsoft.com/office/drawing/2014/main" id="{23C1422D-5541-E836-6939-FE603DF3D2A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509504" y="382721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784"/>
    </mc:Choice>
    <mc:Fallback xmlns="">
      <p:transition spd="slow" advTm="1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2" name="Google Shape;112;p7"/>
          <p:cNvSpPr txBox="1"/>
          <p:nvPr/>
        </p:nvSpPr>
        <p:spPr>
          <a:xfrm>
            <a:off x="368436" y="458490"/>
            <a:ext cx="9711724" cy="11870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234B"/>
              </a:buClr>
              <a:buSzPts val="4400"/>
              <a:buFont typeface="Oswald"/>
              <a:buNone/>
            </a:pPr>
            <a:r>
              <a:rPr lang="en-US" sz="4400" b="1" dirty="0">
                <a:solidFill>
                  <a:srgbClr val="06234B"/>
                </a:solidFill>
                <a:latin typeface="Arial Black" panose="020B0604020202020204" pitchFamily="34" charset="0"/>
                <a:ea typeface="Oswald"/>
                <a:cs typeface="Arial Black" panose="020B0604020202020204" pitchFamily="34" charset="0"/>
                <a:sym typeface="Oswald"/>
              </a:rPr>
              <a:t>Who is a CSA?</a:t>
            </a:r>
            <a:endParaRPr sz="4400" b="1" dirty="0">
              <a:solidFill>
                <a:srgbClr val="06234B"/>
              </a:solidFill>
              <a:latin typeface="Arial Black" panose="020B0604020202020204" pitchFamily="34" charset="0"/>
              <a:ea typeface="Oswald"/>
              <a:cs typeface="Arial Black" panose="020B0604020202020204" pitchFamily="34" charset="0"/>
              <a:sym typeface="Oswald"/>
            </a:endParaRPr>
          </a:p>
        </p:txBody>
      </p:sp>
      <p:sp>
        <p:nvSpPr>
          <p:cNvPr id="113" name="Google Shape;113;p7"/>
          <p:cNvSpPr txBox="1"/>
          <p:nvPr/>
        </p:nvSpPr>
        <p:spPr>
          <a:xfrm>
            <a:off x="368436" y="1321381"/>
            <a:ext cx="10909163" cy="4065630"/>
          </a:xfrm>
          <a:prstGeom prst="rect">
            <a:avLst/>
          </a:prstGeom>
          <a:noFill/>
          <a:ln>
            <a:noFill/>
          </a:ln>
        </p:spPr>
        <p:txBody>
          <a:bodyPr spcFirstLastPara="1" wrap="square" lIns="91425" tIns="45700" rIns="91425" bIns="45700" anchor="t" anchorCtr="0">
            <a:noAutofit/>
          </a:bodyPr>
          <a:lstStyle/>
          <a:p>
            <a:pPr marL="342900" marR="0" lvl="0" indent="-342900" fontAlgn="base">
              <a:lnSpc>
                <a:spcPct val="107000"/>
              </a:lnSpc>
              <a:spcBef>
                <a:spcPts val="0"/>
              </a:spcBef>
              <a:spcAft>
                <a:spcPts val="0"/>
              </a:spcAft>
              <a:buFont typeface="+mj-lt"/>
              <a:buAutoNum type="arabicPeriod"/>
              <a:tabLst>
                <a:tab pos="4572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Someone who works as part of campus police or campus security.</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Someone who has responsibility for campus security. Examples include:</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Special event staff</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Parking enforcement</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Hired security officers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ct val="107000"/>
              </a:lnSpc>
              <a:spcBef>
                <a:spcPts val="0"/>
              </a:spcBef>
              <a:spcAft>
                <a:spcPts val="0"/>
              </a:spcAft>
              <a:buFont typeface="+mj-lt"/>
              <a:buAutoNum type="arabicPeriod"/>
              <a:tabLst>
                <a:tab pos="4572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Any University official with "significant responsibility for student campus activities." These activities include student housing, student discipline, and campus judicial proceedings. Some </a:t>
            </a: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e</a:t>
            </a: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xamples include:</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Dean of Students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Peer Mentors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Housing and residence life staff</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Directors of </a:t>
            </a:r>
            <a:r>
              <a:rPr lang="en-US" sz="1800"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Greek</a:t>
            </a: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life</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Residential life staff (including front desk staff)</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Director of athletics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Team coaches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Student discipline officials, student judicial affairs officials, student conduct, VP of Student Affairs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Employees</a:t>
            </a: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who oversee student centers and </a:t>
            </a:r>
            <a:r>
              <a:rPr lang="en-US" sz="18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c</a:t>
            </a: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ampus buildings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Officials who oversee student extracurricular activities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fontAlgn="base">
              <a:lnSpc>
                <a:spcPct val="107000"/>
              </a:lnSpc>
              <a:spcBef>
                <a:spcPts val="0"/>
              </a:spcBef>
              <a:spcAft>
                <a:spcPts val="0"/>
              </a:spcAft>
              <a:buSzPts val="1000"/>
              <a:buFont typeface="Symbol" panose="05050102010706020507" pitchFamily="18" charset="2"/>
              <a:buChar char=""/>
              <a:tabLst>
                <a:tab pos="914400" algn="l"/>
              </a:tabLst>
            </a:pPr>
            <a:r>
              <a:rPr lang="en-US"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Faculty advisors to student groups/organizations</a:t>
            </a:r>
            <a:endParaRPr lang="en-US" sz="1800" kern="1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4" name="Google Shape;114;p7"/>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a:solidFill>
                  <a:srgbClr val="06234B"/>
                </a:solidFill>
                <a:latin typeface="Courier New" panose="02070309020205020404" pitchFamily="49" charset="0"/>
                <a:ea typeface="Roboto Mono Light"/>
                <a:cs typeface="Courier New" panose="02070309020205020404" pitchFamily="49" charset="0"/>
                <a:sym typeface="Roboto Mono Light"/>
              </a:rPr>
              <a:t>10</a:t>
            </a:fld>
            <a:endParaRPr sz="900" dirty="0">
              <a:solidFill>
                <a:srgbClr val="06234B"/>
              </a:solidFill>
              <a:latin typeface="Courier New" panose="02070309020205020404" pitchFamily="49" charset="0"/>
              <a:ea typeface="Roboto Mono Light"/>
              <a:cs typeface="Courier New" panose="02070309020205020404" pitchFamily="49" charset="0"/>
              <a:sym typeface="Roboto Mono Light"/>
            </a:endParaRPr>
          </a:p>
        </p:txBody>
      </p:sp>
      <p:sp>
        <p:nvSpPr>
          <p:cNvPr id="11" name="Speech Bubble: Oval 10">
            <a:extLst>
              <a:ext uri="{FF2B5EF4-FFF2-40B4-BE49-F238E27FC236}">
                <a16:creationId xmlns:a16="http://schemas.microsoft.com/office/drawing/2014/main" id="{904A12CC-D566-9A8A-739A-16D804B7AFEF}"/>
              </a:ext>
            </a:extLst>
          </p:cNvPr>
          <p:cNvSpPr/>
          <p:nvPr/>
        </p:nvSpPr>
        <p:spPr>
          <a:xfrm>
            <a:off x="9677824" y="737792"/>
            <a:ext cx="1393383" cy="1466394"/>
          </a:xfrm>
          <a:prstGeom prst="wedgeEllipseCallout">
            <a:avLst>
              <a:gd name="adj1" fmla="val -64455"/>
              <a:gd name="adj2" fmla="val 47752"/>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I’m a CSA!</a:t>
            </a:r>
          </a:p>
        </p:txBody>
      </p:sp>
      <p:pic>
        <p:nvPicPr>
          <p:cNvPr id="12" name="Audio 11">
            <a:hlinkClick r:id="" action="ppaction://media"/>
            <a:extLst>
              <a:ext uri="{FF2B5EF4-FFF2-40B4-BE49-F238E27FC236}">
                <a16:creationId xmlns:a16="http://schemas.microsoft.com/office/drawing/2014/main" id="{48F8EAC2-5CA5-4D20-596A-C6C75855BC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281"/>
    </mc:Choice>
    <mc:Fallback xmlns="">
      <p:transition spd="slow" advTm="71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3773594" y="33161"/>
            <a:ext cx="7342081" cy="1137706"/>
          </a:xfrm>
        </p:spPr>
        <p:txBody>
          <a:bodyPr/>
          <a:lstStyle/>
          <a:p>
            <a:pPr algn="ctr"/>
            <a:r>
              <a:rPr lang="en-US" sz="3600" dirty="0"/>
              <a:t>What to do if you are a CSA:</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3773594" y="1779280"/>
            <a:ext cx="8313631" cy="3946350"/>
          </a:xfrm>
        </p:spPr>
        <p:txBody>
          <a:bodyPr/>
          <a:lstStyle/>
          <a:p>
            <a:pPr marL="0" marR="0" fontAlgn="base">
              <a:lnSpc>
                <a:spcPts val="2250"/>
              </a:lnSpc>
              <a:spcBef>
                <a:spcPts val="0"/>
              </a:spcBef>
              <a:spcAft>
                <a:spcPts val="0"/>
              </a:spcAft>
            </a:pPr>
            <a:r>
              <a:rPr lang="en-US" sz="20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The function of a campus security authority is to report qualifying crimes to the proper Mines offices which include; Mines Police, OIE, or to the CSA online reporting form; </a:t>
            </a:r>
            <a:r>
              <a:rPr lang="en-US" sz="20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hlinkClick r:id="rId5"/>
              </a:rPr>
              <a:t>www.mines.edu/clery-act/</a:t>
            </a:r>
            <a:r>
              <a:rPr lang="en-US" sz="20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t>
            </a:r>
          </a:p>
          <a:p>
            <a:pPr marL="0" marR="0" fontAlgn="base">
              <a:lnSpc>
                <a:spcPts val="2250"/>
              </a:lnSpc>
              <a:spcBef>
                <a:spcPts val="0"/>
              </a:spcBef>
              <a:spcAft>
                <a:spcPts val="0"/>
              </a:spcAft>
            </a:pPr>
            <a:endParaRPr lang="en-US" sz="2000" dirty="0">
              <a:solidFill>
                <a:srgbClr val="333333"/>
              </a:solidFill>
              <a:latin typeface="Arial" panose="020B0604020202020204" pitchFamily="34" charset="0"/>
              <a:ea typeface="Times New Roman" panose="02020603050405020304" pitchFamily="18" charset="0"/>
              <a:cs typeface="Times New Roman" panose="02020603050405020304" pitchFamily="18" charset="0"/>
            </a:endParaRPr>
          </a:p>
          <a:p>
            <a:pPr marL="0" marR="0" fontAlgn="base">
              <a:lnSpc>
                <a:spcPts val="2250"/>
              </a:lnSpc>
              <a:spcBef>
                <a:spcPts val="0"/>
              </a:spcBef>
              <a:spcAft>
                <a:spcPts val="0"/>
              </a:spcAft>
            </a:pPr>
            <a:r>
              <a:rPr lang="en-US" sz="2000" kern="0" dirty="0">
                <a:solidFill>
                  <a:srgbClr val="333333"/>
                </a:solidFill>
                <a:effectLst/>
                <a:latin typeface="+mn-lt"/>
                <a:ea typeface="Times New Roman" panose="02020603050405020304" pitchFamily="18" charset="0"/>
                <a:cs typeface="Times New Roman" panose="02020603050405020304" pitchFamily="18" charset="0"/>
              </a:rPr>
              <a:t>CSAs are responsible for reporting </a:t>
            </a:r>
            <a:r>
              <a:rPr lang="en-US" sz="2000" u="sng" kern="0" dirty="0">
                <a:solidFill>
                  <a:srgbClr val="333333"/>
                </a:solidFill>
                <a:effectLst/>
                <a:latin typeface="+mn-lt"/>
                <a:ea typeface="Times New Roman" panose="02020603050405020304" pitchFamily="18" charset="0"/>
                <a:cs typeface="Times New Roman" panose="02020603050405020304" pitchFamily="18" charset="0"/>
              </a:rPr>
              <a:t>allegations</a:t>
            </a:r>
            <a:r>
              <a:rPr lang="en-US" sz="2000" kern="0" dirty="0">
                <a:solidFill>
                  <a:srgbClr val="333333"/>
                </a:solidFill>
                <a:effectLst/>
                <a:latin typeface="+mn-lt"/>
                <a:ea typeface="Times New Roman" panose="02020603050405020304" pitchFamily="18" charset="0"/>
                <a:cs typeface="Times New Roman" panose="02020603050405020304" pitchFamily="18" charset="0"/>
              </a:rPr>
              <a:t> of </a:t>
            </a:r>
            <a:r>
              <a:rPr lang="en-US" sz="2000" i="1" kern="0" dirty="0">
                <a:solidFill>
                  <a:srgbClr val="333333"/>
                </a:solidFill>
                <a:effectLst/>
                <a:latin typeface="+mn-lt"/>
                <a:ea typeface="Times New Roman" panose="02020603050405020304" pitchFamily="18" charset="0"/>
                <a:cs typeface="Arial" panose="020B0604020202020204" pitchFamily="34" charset="0"/>
              </a:rPr>
              <a:t>Clery Act </a:t>
            </a:r>
            <a:r>
              <a:rPr lang="en-US" sz="2000" kern="0" dirty="0">
                <a:solidFill>
                  <a:srgbClr val="333333"/>
                </a:solidFill>
                <a:effectLst/>
                <a:latin typeface="+mn-lt"/>
                <a:ea typeface="Times New Roman" panose="02020603050405020304" pitchFamily="18" charset="0"/>
                <a:cs typeface="Times New Roman" panose="02020603050405020304" pitchFamily="18" charset="0"/>
              </a:rPr>
              <a:t>crimes that are reported to them in their capacity as a CSA. This means that CSAs are not responsible for investigating or reporting incidents that they overhear students talking about in a hallway conversation; that a classmate or student mentions during an in-class discussion; that a victim mentions during a speech, workshop, or any other form of group presentation; or that the CSA otherwise learns about in an indirect manner.</a:t>
            </a:r>
            <a:endParaRPr lang="en-US" sz="2000" kern="100" dirty="0">
              <a:effectLst/>
              <a:latin typeface="+mn-lt"/>
              <a:ea typeface="Calibri" panose="020F0502020204030204" pitchFamily="34" charset="0"/>
              <a:cs typeface="Times New Roman" panose="02020603050405020304" pitchFamily="18" charset="0"/>
            </a:endParaRPr>
          </a:p>
        </p:txBody>
      </p:sp>
      <p:pic>
        <p:nvPicPr>
          <p:cNvPr id="14" name="Picture Placeholder 5">
            <a:extLst>
              <a:ext uri="{FF2B5EF4-FFF2-40B4-BE49-F238E27FC236}">
                <a16:creationId xmlns:a16="http://schemas.microsoft.com/office/drawing/2014/main" id="{C1160411-D712-5F41-B31C-2DBDDF5A47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3759994" cy="6858000"/>
          </a:xfrm>
          <a:prstGeom prst="rect">
            <a:avLst/>
          </a:prstGeom>
        </p:spPr>
      </p:pic>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flipV="1">
            <a:off x="3907847" y="1328407"/>
            <a:ext cx="7342081" cy="17286"/>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FF78D58-DB36-651D-A254-CF4D090D215F}"/>
              </a:ext>
            </a:extLst>
          </p:cNvPr>
          <p:cNvPicPr>
            <a:picLocks noChangeAspect="1"/>
          </p:cNvPicPr>
          <p:nvPr/>
        </p:nvPicPr>
        <p:blipFill>
          <a:blip r:embed="rId7"/>
          <a:stretch>
            <a:fillRect/>
          </a:stretch>
        </p:blipFill>
        <p:spPr>
          <a:xfrm>
            <a:off x="8185945" y="6290106"/>
            <a:ext cx="3547775" cy="475819"/>
          </a:xfrm>
          <a:prstGeom prst="rect">
            <a:avLst/>
          </a:prstGeom>
        </p:spPr>
      </p:pic>
      <p:pic>
        <p:nvPicPr>
          <p:cNvPr id="15" name="Audio 14">
            <a:hlinkClick r:id="" action="ppaction://media"/>
            <a:extLst>
              <a:ext uri="{FF2B5EF4-FFF2-40B4-BE49-F238E27FC236}">
                <a16:creationId xmlns:a16="http://schemas.microsoft.com/office/drawing/2014/main" id="{CCAA76DE-0A09-2431-BB40-3BFB2A7AECA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7877584"/>
      </p:ext>
    </p:extLst>
  </p:cSld>
  <p:clrMapOvr>
    <a:masterClrMapping/>
  </p:clrMapOvr>
  <mc:AlternateContent xmlns:mc="http://schemas.openxmlformats.org/markup-compatibility/2006" xmlns:p14="http://schemas.microsoft.com/office/powerpoint/2010/main">
    <mc:Choice Requires="p14">
      <p:transition spd="slow" p14:dur="2000" advTm="50696"/>
    </mc:Choice>
    <mc:Fallback xmlns="">
      <p:transition spd="slow" advTm="50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66819-5BEE-1348-B6FC-0783EEB1502D}"/>
              </a:ext>
            </a:extLst>
          </p:cNvPr>
          <p:cNvSpPr>
            <a:spLocks noGrp="1"/>
          </p:cNvSpPr>
          <p:nvPr>
            <p:ph type="body" sz="quarter" idx="10"/>
          </p:nvPr>
        </p:nvSpPr>
        <p:spPr/>
        <p:txBody>
          <a:bodyPr/>
          <a:lstStyle/>
          <a:p>
            <a:r>
              <a:rPr lang="en-US" sz="1800" dirty="0"/>
              <a:t>What Crimes do I Need to Report?</a:t>
            </a:r>
          </a:p>
        </p:txBody>
      </p:sp>
      <p:sp>
        <p:nvSpPr>
          <p:cNvPr id="3" name="Text Placeholder 2">
            <a:extLst>
              <a:ext uri="{FF2B5EF4-FFF2-40B4-BE49-F238E27FC236}">
                <a16:creationId xmlns:a16="http://schemas.microsoft.com/office/drawing/2014/main" id="{C7E5F094-6D45-2148-BEC4-FE9FE0485EBD}"/>
              </a:ext>
            </a:extLst>
          </p:cNvPr>
          <p:cNvSpPr>
            <a:spLocks noGrp="1"/>
          </p:cNvSpPr>
          <p:nvPr>
            <p:ph type="body" sz="quarter" idx="11"/>
          </p:nvPr>
        </p:nvSpPr>
        <p:spPr>
          <a:xfrm>
            <a:off x="3137252" y="716644"/>
            <a:ext cx="6379281" cy="615553"/>
          </a:xfrm>
          <a:solidFill>
            <a:schemeClr val="bg1"/>
          </a:solidFill>
        </p:spPr>
        <p:txBody>
          <a:bodyPr/>
          <a:lstStyle/>
          <a:p>
            <a:r>
              <a:rPr lang="en-US" sz="3600" dirty="0"/>
              <a:t>Reportable Clery Crimes</a:t>
            </a:r>
          </a:p>
          <a:p>
            <a:endParaRPr lang="en-US" sz="900" b="0" dirty="0">
              <a:latin typeface="+mn-lt"/>
            </a:endParaRPr>
          </a:p>
          <a:p>
            <a:endParaRPr lang="en-US" sz="1800" u="sng" dirty="0">
              <a:latin typeface="+mn-lt"/>
            </a:endParaRPr>
          </a:p>
          <a:p>
            <a:endParaRPr lang="en-US" sz="1800" b="0" dirty="0">
              <a:latin typeface="+mn-lt"/>
            </a:endParaRPr>
          </a:p>
          <a:p>
            <a:endParaRPr lang="en-US" sz="3600" dirty="0"/>
          </a:p>
        </p:txBody>
      </p:sp>
      <p:sp>
        <p:nvSpPr>
          <p:cNvPr id="9" name="Text Placeholder 8">
            <a:extLst>
              <a:ext uri="{FF2B5EF4-FFF2-40B4-BE49-F238E27FC236}">
                <a16:creationId xmlns:a16="http://schemas.microsoft.com/office/drawing/2014/main" id="{E66D19FD-A329-0648-BDB4-888451537C32}"/>
              </a:ext>
            </a:extLst>
          </p:cNvPr>
          <p:cNvSpPr>
            <a:spLocks noGrp="1"/>
          </p:cNvSpPr>
          <p:nvPr>
            <p:ph type="body" sz="quarter" idx="17"/>
          </p:nvPr>
        </p:nvSpPr>
        <p:spPr/>
        <p:txBody>
          <a:bodyPr/>
          <a:lstStyle/>
          <a:p>
            <a:r>
              <a:rPr lang="en-US" dirty="0"/>
              <a:t>14</a:t>
            </a:r>
          </a:p>
        </p:txBody>
      </p:sp>
      <p:sp>
        <p:nvSpPr>
          <p:cNvPr id="51" name="Text Placeholder 7">
            <a:extLst>
              <a:ext uri="{FF2B5EF4-FFF2-40B4-BE49-F238E27FC236}">
                <a16:creationId xmlns:a16="http://schemas.microsoft.com/office/drawing/2014/main" id="{D73E18B1-CFAB-9A44-9EB5-7F93A73BBBC8}"/>
              </a:ext>
            </a:extLst>
          </p:cNvPr>
          <p:cNvSpPr txBox="1">
            <a:spLocks/>
          </p:cNvSpPr>
          <p:nvPr/>
        </p:nvSpPr>
        <p:spPr>
          <a:xfrm>
            <a:off x="8397875" y="2681026"/>
            <a:ext cx="3636594" cy="1022350"/>
          </a:xfrm>
          <a:prstGeom prst="rect">
            <a:avLst/>
          </a:prstGeom>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1pPr>
            <a:lvl2pPr marR="0" lvl="1"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2pPr>
            <a:lvl3pPr marR="0" lvl="2"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3pPr>
            <a:lvl4pPr marR="0" lvl="3"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4pPr>
            <a:lvl5pPr marR="0" lvl="4"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59" name="Text Placeholder 6">
            <a:extLst>
              <a:ext uri="{FF2B5EF4-FFF2-40B4-BE49-F238E27FC236}">
                <a16:creationId xmlns:a16="http://schemas.microsoft.com/office/drawing/2014/main" id="{A5EEAC07-4EFD-C84D-8152-3F27E07265BF}"/>
              </a:ext>
            </a:extLst>
          </p:cNvPr>
          <p:cNvSpPr txBox="1">
            <a:spLocks/>
          </p:cNvSpPr>
          <p:nvPr/>
        </p:nvSpPr>
        <p:spPr>
          <a:xfrm>
            <a:off x="1734429" y="1992061"/>
            <a:ext cx="9381246" cy="3422630"/>
          </a:xfrm>
          <a:prstGeom prst="rect">
            <a:avLst/>
          </a:prstGeom>
          <a:solidFill>
            <a:schemeClr val="tx2"/>
          </a:solidFill>
          <a:ln w="76200">
            <a:solidFill>
              <a:schemeClr val="tx1"/>
            </a:solidFill>
          </a:ln>
          <a:effectLst>
            <a:innerShdw blurRad="63500" dist="50800" dir="2700000">
              <a:prstClr val="black">
                <a:alpha val="50000"/>
              </a:prstClr>
            </a:innerShdw>
          </a:effectLst>
        </p:spPr>
        <p:txBody>
          <a:bodyPr numCol="2"/>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1pPr>
            <a:lvl2pPr marR="0" lvl="1"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2pPr>
            <a:lvl3pPr marR="0" lvl="2"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3pPr>
            <a:lvl4pPr marR="0" lvl="3"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4pPr>
            <a:lvl5pPr marR="0" lvl="4" algn="ctr" rtl="0">
              <a:lnSpc>
                <a:spcPct val="100000"/>
              </a:lnSpc>
              <a:spcBef>
                <a:spcPts val="0"/>
              </a:spcBef>
              <a:spcAft>
                <a:spcPts val="0"/>
              </a:spcAft>
              <a:buClr>
                <a:srgbClr val="000000"/>
              </a:buClr>
              <a:buFont typeface="Arial"/>
              <a:defRPr sz="1400" b="1" i="0" u="none" strike="noStrike" cap="none">
                <a:solidFill>
                  <a:srgbClr val="183158"/>
                </a:solidFill>
                <a:latin typeface="Courier New" panose="02070309020205020404" pitchFamily="49" charset="0"/>
                <a:ea typeface="Arial"/>
                <a:cs typeface="Courier New" panose="02070309020205020404" pitchFamily="49"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l">
              <a:buFont typeface="Arial" panose="020B0604020202020204" pitchFamily="34" charset="0"/>
              <a:buChar char="•"/>
            </a:pPr>
            <a:r>
              <a:rPr lang="en-US" sz="1800" b="0" dirty="0">
                <a:latin typeface="+mn-lt"/>
              </a:rPr>
              <a:t>Murder</a:t>
            </a:r>
          </a:p>
          <a:p>
            <a:pPr marL="285750" indent="-285750" algn="l">
              <a:buFont typeface="Arial" panose="020B0604020202020204" pitchFamily="34" charset="0"/>
              <a:buChar char="•"/>
            </a:pPr>
            <a:r>
              <a:rPr lang="en-US" sz="1800" b="0" dirty="0">
                <a:latin typeface="+mn-lt"/>
              </a:rPr>
              <a:t>Non-Negligent Manslaughter</a:t>
            </a:r>
          </a:p>
          <a:p>
            <a:pPr marL="285750" indent="-285750" algn="l">
              <a:buFont typeface="Arial" panose="020B0604020202020204" pitchFamily="34" charset="0"/>
              <a:buChar char="•"/>
            </a:pPr>
            <a:r>
              <a:rPr lang="en-US" sz="1800" b="0" dirty="0">
                <a:latin typeface="+mn-lt"/>
              </a:rPr>
              <a:t>Manslaughter by negligence</a:t>
            </a:r>
          </a:p>
          <a:p>
            <a:pPr marL="285750" indent="-285750" algn="l">
              <a:buFont typeface="Arial" panose="020B0604020202020204" pitchFamily="34" charset="0"/>
              <a:buChar char="•"/>
            </a:pPr>
            <a:r>
              <a:rPr lang="en-US" sz="1800" b="0" dirty="0">
                <a:latin typeface="+mn-lt"/>
              </a:rPr>
              <a:t>Rape</a:t>
            </a:r>
          </a:p>
          <a:p>
            <a:pPr marL="285750" indent="-285750" algn="l">
              <a:buFont typeface="Arial" panose="020B0604020202020204" pitchFamily="34" charset="0"/>
              <a:buChar char="•"/>
            </a:pPr>
            <a:r>
              <a:rPr lang="en-US" sz="1800" b="0" dirty="0">
                <a:latin typeface="+mn-lt"/>
              </a:rPr>
              <a:t>Fondling</a:t>
            </a:r>
          </a:p>
          <a:p>
            <a:pPr marL="285750" indent="-285750" algn="l">
              <a:buFont typeface="Arial" panose="020B0604020202020204" pitchFamily="34" charset="0"/>
              <a:buChar char="•"/>
            </a:pPr>
            <a:r>
              <a:rPr lang="en-US" sz="1800" b="0" dirty="0">
                <a:latin typeface="+mn-lt"/>
              </a:rPr>
              <a:t>Incest</a:t>
            </a:r>
          </a:p>
          <a:p>
            <a:pPr marL="285750" indent="-285750" algn="l">
              <a:buFont typeface="Arial" panose="020B0604020202020204" pitchFamily="34" charset="0"/>
              <a:buChar char="•"/>
            </a:pPr>
            <a:r>
              <a:rPr lang="en-US" sz="1800" b="0" dirty="0">
                <a:latin typeface="+mn-lt"/>
              </a:rPr>
              <a:t>Statutory Rape</a:t>
            </a:r>
          </a:p>
          <a:p>
            <a:pPr marL="285750" indent="-285750" algn="l">
              <a:buFont typeface="Arial" panose="020B0604020202020204" pitchFamily="34" charset="0"/>
              <a:buChar char="•"/>
            </a:pPr>
            <a:r>
              <a:rPr lang="en-US" sz="1800" b="0" dirty="0">
                <a:latin typeface="+mn-lt"/>
              </a:rPr>
              <a:t>Robbery</a:t>
            </a:r>
          </a:p>
          <a:p>
            <a:pPr marL="285750" indent="-285750" algn="l">
              <a:buFont typeface="Arial" panose="020B0604020202020204" pitchFamily="34" charset="0"/>
              <a:buChar char="•"/>
            </a:pPr>
            <a:r>
              <a:rPr lang="en-US" sz="1800" b="0" dirty="0">
                <a:latin typeface="+mn-lt"/>
              </a:rPr>
              <a:t>Aggravated Assault</a:t>
            </a:r>
          </a:p>
          <a:p>
            <a:pPr marL="285750" indent="-285750" algn="l">
              <a:buFont typeface="Arial" panose="020B0604020202020204" pitchFamily="34" charset="0"/>
              <a:buChar char="•"/>
            </a:pPr>
            <a:r>
              <a:rPr lang="en-US" sz="1800" b="0" dirty="0">
                <a:latin typeface="+mn-lt"/>
              </a:rPr>
              <a:t>Burglary</a:t>
            </a:r>
          </a:p>
          <a:p>
            <a:pPr marL="285750" indent="-285750" algn="l">
              <a:buFont typeface="Arial" panose="020B0604020202020204" pitchFamily="34" charset="0"/>
              <a:buChar char="•"/>
            </a:pPr>
            <a:r>
              <a:rPr lang="en-US" sz="1800" b="0" dirty="0">
                <a:latin typeface="+mn-lt"/>
              </a:rPr>
              <a:t>Motor Vehicle Theft</a:t>
            </a:r>
          </a:p>
          <a:p>
            <a:pPr marL="285750" indent="-285750" algn="l">
              <a:buFont typeface="Arial" panose="020B0604020202020204" pitchFamily="34" charset="0"/>
              <a:buChar char="•"/>
            </a:pPr>
            <a:r>
              <a:rPr lang="en-US" sz="1800" b="0" dirty="0">
                <a:latin typeface="+mn-lt"/>
              </a:rPr>
              <a:t>Arson</a:t>
            </a:r>
          </a:p>
          <a:p>
            <a:pPr marL="285750" indent="-285750" algn="l">
              <a:buFont typeface="Arial" panose="020B0604020202020204" pitchFamily="34" charset="0"/>
              <a:buChar char="•"/>
            </a:pPr>
            <a:r>
              <a:rPr lang="en-US" sz="1800" b="0" dirty="0">
                <a:latin typeface="+mn-lt"/>
              </a:rPr>
              <a:t>Hate Crimes</a:t>
            </a:r>
          </a:p>
          <a:p>
            <a:pPr marL="285750" indent="-285750" algn="l">
              <a:buFont typeface="Arial" panose="020B0604020202020204" pitchFamily="34" charset="0"/>
              <a:buChar char="•"/>
            </a:pPr>
            <a:r>
              <a:rPr lang="en-US" sz="1800" b="0" dirty="0">
                <a:latin typeface="+mn-lt"/>
              </a:rPr>
              <a:t>Dating Violence</a:t>
            </a:r>
          </a:p>
          <a:p>
            <a:pPr marL="285750" indent="-285750" algn="l">
              <a:buFont typeface="Arial" panose="020B0604020202020204" pitchFamily="34" charset="0"/>
              <a:buChar char="•"/>
            </a:pPr>
            <a:r>
              <a:rPr lang="en-US" sz="1800" b="0" dirty="0">
                <a:latin typeface="+mn-lt"/>
              </a:rPr>
              <a:t>Domestic Violence </a:t>
            </a:r>
          </a:p>
          <a:p>
            <a:pPr marL="285750" indent="-285750" algn="l">
              <a:buFont typeface="Arial" panose="020B0604020202020204" pitchFamily="34" charset="0"/>
              <a:buChar char="•"/>
            </a:pPr>
            <a:r>
              <a:rPr lang="en-US" sz="1800" b="0" dirty="0">
                <a:latin typeface="+mn-lt"/>
              </a:rPr>
              <a:t>Stalking </a:t>
            </a:r>
          </a:p>
          <a:p>
            <a:pPr marL="285750" indent="-285750" algn="l">
              <a:buFont typeface="Arial" panose="020B0604020202020204" pitchFamily="34" charset="0"/>
              <a:buChar char="•"/>
            </a:pPr>
            <a:r>
              <a:rPr lang="en-US" sz="1800" b="0" dirty="0">
                <a:latin typeface="+mn-lt"/>
              </a:rPr>
              <a:t>Criminal arrests for liquor, drug, and weapons law violations</a:t>
            </a:r>
          </a:p>
          <a:p>
            <a:pPr marL="285750" indent="-285750" algn="l">
              <a:buFont typeface="Arial" panose="020B0604020202020204" pitchFamily="34" charset="0"/>
              <a:buChar char="•"/>
            </a:pPr>
            <a:r>
              <a:rPr lang="en-US" sz="1800" b="0" dirty="0">
                <a:latin typeface="+mn-lt"/>
              </a:rPr>
              <a:t>Disciplinary referrals for liquor, drug, and weapons law violations that would otherwise qualify as a crime</a:t>
            </a:r>
          </a:p>
          <a:p>
            <a:pPr algn="l"/>
            <a:endParaRPr lang="en-US" b="0" dirty="0">
              <a:latin typeface="+mn-lt"/>
            </a:endParaRPr>
          </a:p>
        </p:txBody>
      </p:sp>
      <p:sp>
        <p:nvSpPr>
          <p:cNvPr id="5" name="TextBox 4">
            <a:extLst>
              <a:ext uri="{FF2B5EF4-FFF2-40B4-BE49-F238E27FC236}">
                <a16:creationId xmlns:a16="http://schemas.microsoft.com/office/drawing/2014/main" id="{0AC52602-1249-A7FF-2B19-F7B0A0905676}"/>
              </a:ext>
            </a:extLst>
          </p:cNvPr>
          <p:cNvSpPr txBox="1"/>
          <p:nvPr/>
        </p:nvSpPr>
        <p:spPr>
          <a:xfrm>
            <a:off x="322932" y="1389269"/>
            <a:ext cx="6694311" cy="615553"/>
          </a:xfrm>
          <a:prstGeom prst="rect">
            <a:avLst/>
          </a:prstGeom>
          <a:noFill/>
        </p:spPr>
        <p:txBody>
          <a:bodyPr wrap="square" rtlCol="0">
            <a:spAutoFit/>
          </a:bodyPr>
          <a:lstStyle/>
          <a:p>
            <a:r>
              <a:rPr lang="en-US" sz="2000" u="sng" dirty="0">
                <a:latin typeface="+mn-lt"/>
              </a:rPr>
              <a:t>As a CSA you must report the following Clery Crimes!</a:t>
            </a:r>
            <a:r>
              <a:rPr lang="en-US" sz="1400" b="0" dirty="0">
                <a:latin typeface="+mn-lt"/>
              </a:rPr>
              <a:t>:</a:t>
            </a:r>
          </a:p>
          <a:p>
            <a:endParaRPr lang="en-US" dirty="0"/>
          </a:p>
        </p:txBody>
      </p:sp>
      <p:pic>
        <p:nvPicPr>
          <p:cNvPr id="12" name="Picture 11">
            <a:extLst>
              <a:ext uri="{FF2B5EF4-FFF2-40B4-BE49-F238E27FC236}">
                <a16:creationId xmlns:a16="http://schemas.microsoft.com/office/drawing/2014/main" id="{D48A8E63-2F68-79D5-D07E-44978C856B62}"/>
              </a:ext>
            </a:extLst>
          </p:cNvPr>
          <p:cNvPicPr>
            <a:picLocks noChangeAspect="1"/>
          </p:cNvPicPr>
          <p:nvPr/>
        </p:nvPicPr>
        <p:blipFill>
          <a:blip r:embed="rId5"/>
          <a:stretch>
            <a:fillRect/>
          </a:stretch>
        </p:blipFill>
        <p:spPr>
          <a:xfrm>
            <a:off x="168275" y="5451904"/>
            <a:ext cx="2968977" cy="1378311"/>
          </a:xfrm>
          <a:prstGeom prst="rect">
            <a:avLst/>
          </a:prstGeom>
        </p:spPr>
      </p:pic>
      <p:pic>
        <p:nvPicPr>
          <p:cNvPr id="11" name="Audio 10">
            <a:hlinkClick r:id="" action="ppaction://media"/>
            <a:extLst>
              <a:ext uri="{FF2B5EF4-FFF2-40B4-BE49-F238E27FC236}">
                <a16:creationId xmlns:a16="http://schemas.microsoft.com/office/drawing/2014/main" id="{D9320245-6C3D-F076-6CB0-D08B67755B5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2862971"/>
      </p:ext>
    </p:extLst>
  </p:cSld>
  <p:clrMapOvr>
    <a:masterClrMapping/>
  </p:clrMapOvr>
  <mc:AlternateContent xmlns:mc="http://schemas.openxmlformats.org/markup-compatibility/2006" xmlns:p14="http://schemas.microsoft.com/office/powerpoint/2010/main">
    <mc:Choice Requires="p14">
      <p:transition spd="slow" p14:dur="2000" advTm="66125"/>
    </mc:Choice>
    <mc:Fallback xmlns="">
      <p:transition spd="slow" advTm="6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8B1B56EA-FB5C-83F4-1E3A-653D12982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1288" y="6125871"/>
            <a:ext cx="2020711" cy="737999"/>
          </a:xfrm>
          <a:prstGeom prst="rect">
            <a:avLst/>
          </a:prstGeom>
        </p:spPr>
      </p:pic>
      <p:sp>
        <p:nvSpPr>
          <p:cNvPr id="4" name="Text Placeholder 1">
            <a:extLst>
              <a:ext uri="{FF2B5EF4-FFF2-40B4-BE49-F238E27FC236}">
                <a16:creationId xmlns:a16="http://schemas.microsoft.com/office/drawing/2014/main" id="{4D9D9503-0BF0-18AD-2449-566BF9A408D2}"/>
              </a:ext>
            </a:extLst>
          </p:cNvPr>
          <p:cNvSpPr>
            <a:spLocks noGrp="1"/>
          </p:cNvSpPr>
          <p:nvPr>
            <p:ph type="body" sz="quarter" idx="10"/>
          </p:nvPr>
        </p:nvSpPr>
        <p:spPr>
          <a:xfrm>
            <a:off x="2490241" y="226991"/>
            <a:ext cx="7021689" cy="710496"/>
          </a:xfrm>
        </p:spPr>
        <p:txBody>
          <a:bodyPr/>
          <a:lstStyle/>
          <a:p>
            <a:pPr algn="ctr"/>
            <a:r>
              <a:rPr lang="en-US" sz="4000" b="0" dirty="0">
                <a:solidFill>
                  <a:schemeClr val="bg1"/>
                </a:solidFill>
              </a:rPr>
              <a:t>Responsibility to Report </a:t>
            </a:r>
          </a:p>
        </p:txBody>
      </p:sp>
      <p:sp>
        <p:nvSpPr>
          <p:cNvPr id="8" name="TextBox 7">
            <a:extLst>
              <a:ext uri="{FF2B5EF4-FFF2-40B4-BE49-F238E27FC236}">
                <a16:creationId xmlns:a16="http://schemas.microsoft.com/office/drawing/2014/main" id="{B284DB4D-E87C-C06B-7F22-4C3162252737}"/>
              </a:ext>
            </a:extLst>
          </p:cNvPr>
          <p:cNvSpPr txBox="1"/>
          <p:nvPr/>
        </p:nvSpPr>
        <p:spPr>
          <a:xfrm>
            <a:off x="7796020" y="2339183"/>
            <a:ext cx="3431821" cy="707886"/>
          </a:xfrm>
          <a:prstGeom prst="rect">
            <a:avLst/>
          </a:prstGeom>
          <a:solidFill>
            <a:schemeClr val="accent1"/>
          </a:solidFill>
          <a:ln w="76200">
            <a:solidFill>
              <a:schemeClr val="accent3">
                <a:lumMod val="60000"/>
                <a:lumOff val="40000"/>
              </a:schemeClr>
            </a:solidFill>
          </a:ln>
          <a:scene3d>
            <a:camera prst="orthographicFront"/>
            <a:lightRig rig="threePt" dir="t"/>
          </a:scene3d>
          <a:sp3d>
            <a:bevelT prst="relaxedInset"/>
          </a:sp3d>
        </p:spPr>
        <p:txBody>
          <a:bodyPr wrap="square" rtlCol="0">
            <a:spAutoFit/>
          </a:bodyPr>
          <a:lstStyle/>
          <a:p>
            <a:r>
              <a:rPr lang="en-US" sz="2000" dirty="0">
                <a:solidFill>
                  <a:schemeClr val="bg1"/>
                </a:solidFill>
              </a:rPr>
              <a:t>On-Campus Buildings and Property</a:t>
            </a:r>
          </a:p>
        </p:txBody>
      </p:sp>
      <p:sp>
        <p:nvSpPr>
          <p:cNvPr id="9" name="TextBox 8">
            <a:extLst>
              <a:ext uri="{FF2B5EF4-FFF2-40B4-BE49-F238E27FC236}">
                <a16:creationId xmlns:a16="http://schemas.microsoft.com/office/drawing/2014/main" id="{77CC5AE1-455F-8472-E9AB-480375B3B2A4}"/>
              </a:ext>
            </a:extLst>
          </p:cNvPr>
          <p:cNvSpPr txBox="1"/>
          <p:nvPr/>
        </p:nvSpPr>
        <p:spPr>
          <a:xfrm>
            <a:off x="7796019" y="3432574"/>
            <a:ext cx="3431822" cy="707886"/>
          </a:xfrm>
          <a:prstGeom prst="rect">
            <a:avLst/>
          </a:prstGeom>
          <a:solidFill>
            <a:schemeClr val="accent1"/>
          </a:solidFill>
          <a:ln w="76200">
            <a:solidFill>
              <a:schemeClr val="accent3">
                <a:lumMod val="60000"/>
                <a:lumOff val="40000"/>
              </a:schemeClr>
            </a:solidFill>
          </a:ln>
          <a:scene3d>
            <a:camera prst="orthographicFront"/>
            <a:lightRig rig="threePt" dir="t"/>
          </a:scene3d>
          <a:sp3d>
            <a:bevelT prst="relaxedInset"/>
          </a:sp3d>
        </p:spPr>
        <p:txBody>
          <a:bodyPr wrap="square" rtlCol="0">
            <a:spAutoFit/>
          </a:bodyPr>
          <a:lstStyle/>
          <a:p>
            <a:r>
              <a:rPr lang="en-US" sz="2000" dirty="0">
                <a:solidFill>
                  <a:schemeClr val="bg1"/>
                </a:solidFill>
              </a:rPr>
              <a:t>Public Property Immediately Adjacent to Campus</a:t>
            </a:r>
          </a:p>
        </p:txBody>
      </p:sp>
      <p:sp>
        <p:nvSpPr>
          <p:cNvPr id="10" name="TextBox 9">
            <a:extLst>
              <a:ext uri="{FF2B5EF4-FFF2-40B4-BE49-F238E27FC236}">
                <a16:creationId xmlns:a16="http://schemas.microsoft.com/office/drawing/2014/main" id="{4C35DA00-712E-544A-71E4-B3BE66E15548}"/>
              </a:ext>
            </a:extLst>
          </p:cNvPr>
          <p:cNvSpPr txBox="1"/>
          <p:nvPr/>
        </p:nvSpPr>
        <p:spPr>
          <a:xfrm>
            <a:off x="7796019" y="4496516"/>
            <a:ext cx="2765778" cy="400110"/>
          </a:xfrm>
          <a:prstGeom prst="rect">
            <a:avLst/>
          </a:prstGeom>
          <a:solidFill>
            <a:schemeClr val="accent1"/>
          </a:solidFill>
          <a:ln w="76200">
            <a:solidFill>
              <a:schemeClr val="accent3">
                <a:lumMod val="60000"/>
                <a:lumOff val="40000"/>
              </a:schemeClr>
            </a:solidFill>
          </a:ln>
          <a:scene3d>
            <a:camera prst="orthographicFront"/>
            <a:lightRig rig="threePt" dir="t"/>
          </a:scene3d>
          <a:sp3d>
            <a:bevelT prst="relaxedInset"/>
          </a:sp3d>
        </p:spPr>
        <p:txBody>
          <a:bodyPr wrap="square" rtlCol="0">
            <a:spAutoFit/>
          </a:bodyPr>
          <a:lstStyle/>
          <a:p>
            <a:r>
              <a:rPr lang="en-US" sz="2000" dirty="0">
                <a:solidFill>
                  <a:schemeClr val="bg1"/>
                </a:solidFill>
              </a:rPr>
              <a:t>Non-Campus Property </a:t>
            </a:r>
          </a:p>
        </p:txBody>
      </p:sp>
      <p:sp>
        <p:nvSpPr>
          <p:cNvPr id="11" name="TextBox 10">
            <a:extLst>
              <a:ext uri="{FF2B5EF4-FFF2-40B4-BE49-F238E27FC236}">
                <a16:creationId xmlns:a16="http://schemas.microsoft.com/office/drawing/2014/main" id="{45F42F71-3F90-96D6-BB39-E8D92E3F28E1}"/>
              </a:ext>
            </a:extLst>
          </p:cNvPr>
          <p:cNvSpPr txBox="1"/>
          <p:nvPr/>
        </p:nvSpPr>
        <p:spPr>
          <a:xfrm>
            <a:off x="7814039" y="5252682"/>
            <a:ext cx="2161824" cy="400110"/>
          </a:xfrm>
          <a:prstGeom prst="rect">
            <a:avLst/>
          </a:prstGeom>
          <a:solidFill>
            <a:schemeClr val="accent1"/>
          </a:solidFill>
          <a:ln w="76200">
            <a:solidFill>
              <a:schemeClr val="accent3">
                <a:lumMod val="60000"/>
                <a:lumOff val="40000"/>
              </a:schemeClr>
            </a:solidFill>
          </a:ln>
          <a:scene3d>
            <a:camera prst="orthographicFront"/>
            <a:lightRig rig="threePt" dir="t"/>
          </a:scene3d>
          <a:sp3d>
            <a:bevelT prst="relaxedInset"/>
          </a:sp3d>
        </p:spPr>
        <p:txBody>
          <a:bodyPr wrap="square" rtlCol="0">
            <a:spAutoFit/>
          </a:bodyPr>
          <a:lstStyle/>
          <a:p>
            <a:r>
              <a:rPr lang="en-US" sz="2000" dirty="0">
                <a:solidFill>
                  <a:schemeClr val="bg1"/>
                </a:solidFill>
              </a:rPr>
              <a:t>Residence Halls</a:t>
            </a:r>
          </a:p>
        </p:txBody>
      </p:sp>
      <p:sp>
        <p:nvSpPr>
          <p:cNvPr id="23" name="Oval 22">
            <a:extLst>
              <a:ext uri="{FF2B5EF4-FFF2-40B4-BE49-F238E27FC236}">
                <a16:creationId xmlns:a16="http://schemas.microsoft.com/office/drawing/2014/main" id="{F656E66D-934C-9FAE-77A3-A667ADF5A96D}"/>
              </a:ext>
            </a:extLst>
          </p:cNvPr>
          <p:cNvSpPr/>
          <p:nvPr/>
        </p:nvSpPr>
        <p:spPr>
          <a:xfrm>
            <a:off x="2490241" y="3152170"/>
            <a:ext cx="1996432" cy="1961816"/>
          </a:xfrm>
          <a:prstGeom prst="ellipse">
            <a:avLst/>
          </a:prstGeom>
          <a:ln w="76200">
            <a:noFill/>
          </a:ln>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Clery </a:t>
            </a:r>
          </a:p>
          <a:p>
            <a:pPr algn="ctr"/>
            <a:r>
              <a:rPr lang="en-US" sz="1800" b="1" dirty="0"/>
              <a:t>Geography</a:t>
            </a:r>
          </a:p>
        </p:txBody>
      </p:sp>
      <p:sp>
        <p:nvSpPr>
          <p:cNvPr id="25" name="TextBox 24">
            <a:extLst>
              <a:ext uri="{FF2B5EF4-FFF2-40B4-BE49-F238E27FC236}">
                <a16:creationId xmlns:a16="http://schemas.microsoft.com/office/drawing/2014/main" id="{641F2239-ADF0-E08C-30B6-9101C5C15467}"/>
              </a:ext>
            </a:extLst>
          </p:cNvPr>
          <p:cNvSpPr txBox="1"/>
          <p:nvPr/>
        </p:nvSpPr>
        <p:spPr>
          <a:xfrm>
            <a:off x="2609428" y="844223"/>
            <a:ext cx="6807200" cy="707886"/>
          </a:xfrm>
          <a:prstGeom prst="rect">
            <a:avLst/>
          </a:prstGeom>
          <a:noFill/>
        </p:spPr>
        <p:txBody>
          <a:bodyPr wrap="square" rtlCol="0">
            <a:spAutoFit/>
          </a:bodyPr>
          <a:lstStyle/>
          <a:p>
            <a:pPr algn="ctr"/>
            <a:r>
              <a:rPr lang="en-US" sz="4000" u="sng" dirty="0">
                <a:solidFill>
                  <a:schemeClr val="bg1"/>
                </a:solidFill>
              </a:rPr>
              <a:t>Let's Talk Geography</a:t>
            </a:r>
          </a:p>
        </p:txBody>
      </p:sp>
      <p:pic>
        <p:nvPicPr>
          <p:cNvPr id="26" name="Picture 25">
            <a:extLst>
              <a:ext uri="{FF2B5EF4-FFF2-40B4-BE49-F238E27FC236}">
                <a16:creationId xmlns:a16="http://schemas.microsoft.com/office/drawing/2014/main" id="{B6339520-4B7E-12B1-77C3-A770C3CC567E}"/>
              </a:ext>
            </a:extLst>
          </p:cNvPr>
          <p:cNvPicPr>
            <a:picLocks noChangeAspect="1"/>
          </p:cNvPicPr>
          <p:nvPr/>
        </p:nvPicPr>
        <p:blipFill>
          <a:blip r:embed="rId6"/>
          <a:stretch>
            <a:fillRect/>
          </a:stretch>
        </p:blipFill>
        <p:spPr>
          <a:xfrm>
            <a:off x="112888" y="19610"/>
            <a:ext cx="1125258" cy="1125258"/>
          </a:xfrm>
          <a:prstGeom prst="rect">
            <a:avLst/>
          </a:prstGeom>
        </p:spPr>
      </p:pic>
      <p:cxnSp>
        <p:nvCxnSpPr>
          <p:cNvPr id="32" name="Straight Arrow Connector 31">
            <a:extLst>
              <a:ext uri="{FF2B5EF4-FFF2-40B4-BE49-F238E27FC236}">
                <a16:creationId xmlns:a16="http://schemas.microsoft.com/office/drawing/2014/main" id="{2FD807BF-DA90-774F-DFA9-72C34C24BCDB}"/>
              </a:ext>
            </a:extLst>
          </p:cNvPr>
          <p:cNvCxnSpPr>
            <a:cxnSpLocks/>
            <a:stCxn id="23" idx="6"/>
          </p:cNvCxnSpPr>
          <p:nvPr/>
        </p:nvCxnSpPr>
        <p:spPr>
          <a:xfrm>
            <a:off x="4486673" y="4133078"/>
            <a:ext cx="3110749" cy="475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C8B6857-6020-0F1F-838D-F2C4829D8ED6}"/>
              </a:ext>
            </a:extLst>
          </p:cNvPr>
          <p:cNvCxnSpPr>
            <a:cxnSpLocks/>
          </p:cNvCxnSpPr>
          <p:nvPr/>
        </p:nvCxnSpPr>
        <p:spPr>
          <a:xfrm flipV="1">
            <a:off x="4422366" y="3729174"/>
            <a:ext cx="3175056" cy="105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145D964-25C1-B6EE-2F60-3FFB79571E3F}"/>
              </a:ext>
            </a:extLst>
          </p:cNvPr>
          <p:cNvCxnSpPr>
            <a:cxnSpLocks/>
          </p:cNvCxnSpPr>
          <p:nvPr/>
        </p:nvCxnSpPr>
        <p:spPr>
          <a:xfrm flipV="1">
            <a:off x="4340086" y="2759266"/>
            <a:ext cx="3257336" cy="8401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353DD65-8C6D-9541-3C98-569BFD18676B}"/>
              </a:ext>
            </a:extLst>
          </p:cNvPr>
          <p:cNvCxnSpPr>
            <a:cxnSpLocks/>
          </p:cNvCxnSpPr>
          <p:nvPr/>
        </p:nvCxnSpPr>
        <p:spPr>
          <a:xfrm>
            <a:off x="4422366" y="4446479"/>
            <a:ext cx="3175056" cy="9657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DB6956B-EFDE-89A4-7ADF-D197270FF64B}"/>
              </a:ext>
            </a:extLst>
          </p:cNvPr>
          <p:cNvSpPr txBox="1"/>
          <p:nvPr/>
        </p:nvSpPr>
        <p:spPr>
          <a:xfrm>
            <a:off x="283849" y="2018175"/>
            <a:ext cx="3622107" cy="646331"/>
          </a:xfrm>
          <a:prstGeom prst="rect">
            <a:avLst/>
          </a:prstGeom>
          <a:solidFill>
            <a:schemeClr val="accent1"/>
          </a:solidFill>
          <a:ln w="76200">
            <a:solidFill>
              <a:schemeClr val="accent3">
                <a:lumMod val="60000"/>
                <a:lumOff val="40000"/>
              </a:schemeClr>
            </a:solidFill>
          </a:ln>
          <a:scene3d>
            <a:camera prst="orthographicFront"/>
            <a:lightRig rig="threePt" dir="t"/>
          </a:scene3d>
          <a:sp3d>
            <a:bevelT prst="relaxedInset"/>
          </a:sp3d>
        </p:spPr>
        <p:txBody>
          <a:bodyPr wrap="square" rtlCol="0">
            <a:spAutoFit/>
          </a:bodyPr>
          <a:lstStyle/>
          <a:p>
            <a:pPr algn="ctr"/>
            <a:r>
              <a:rPr lang="en-US" sz="1800" dirty="0">
                <a:solidFill>
                  <a:schemeClr val="bg1"/>
                </a:solidFill>
              </a:rPr>
              <a:t>Only report crimes that occur with in these geographic locations </a:t>
            </a:r>
          </a:p>
        </p:txBody>
      </p:sp>
      <p:sp>
        <p:nvSpPr>
          <p:cNvPr id="89" name="TextBox 88">
            <a:extLst>
              <a:ext uri="{FF2B5EF4-FFF2-40B4-BE49-F238E27FC236}">
                <a16:creationId xmlns:a16="http://schemas.microsoft.com/office/drawing/2014/main" id="{CACD58B5-C490-0EEF-32B8-CBE26DD9B14E}"/>
              </a:ext>
            </a:extLst>
          </p:cNvPr>
          <p:cNvSpPr txBox="1"/>
          <p:nvPr/>
        </p:nvSpPr>
        <p:spPr>
          <a:xfrm>
            <a:off x="419315" y="6292665"/>
            <a:ext cx="4615529" cy="400110"/>
          </a:xfrm>
          <a:prstGeom prst="rect">
            <a:avLst/>
          </a:prstGeom>
          <a:noFill/>
        </p:spPr>
        <p:txBody>
          <a:bodyPr wrap="square" rtlCol="0">
            <a:spAutoFit/>
          </a:bodyPr>
          <a:lstStyle/>
          <a:p>
            <a:r>
              <a:rPr lang="en-US" sz="2000" dirty="0">
                <a:solidFill>
                  <a:schemeClr val="bg1"/>
                </a:solidFill>
              </a:rPr>
              <a:t>Note: When in doubt…just report</a:t>
            </a:r>
            <a:r>
              <a:rPr lang="en-US" dirty="0">
                <a:solidFill>
                  <a:schemeClr val="bg1"/>
                </a:solidFill>
              </a:rPr>
              <a:t>.</a:t>
            </a:r>
          </a:p>
        </p:txBody>
      </p:sp>
      <p:pic>
        <p:nvPicPr>
          <p:cNvPr id="21" name="Audio 20">
            <a:hlinkClick r:id="" action="ppaction://media"/>
            <a:extLst>
              <a:ext uri="{FF2B5EF4-FFF2-40B4-BE49-F238E27FC236}">
                <a16:creationId xmlns:a16="http://schemas.microsoft.com/office/drawing/2014/main" id="{1C45E0BC-2C7D-9445-B583-47200E8D11D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2985334"/>
      </p:ext>
    </p:extLst>
  </p:cSld>
  <p:clrMapOvr>
    <a:masterClrMapping/>
  </p:clrMapOvr>
  <mc:AlternateContent xmlns:mc="http://schemas.openxmlformats.org/markup-compatibility/2006" xmlns:p14="http://schemas.microsoft.com/office/powerpoint/2010/main">
    <mc:Choice Requires="p14">
      <p:transition spd="slow" p14:dur="2000" advTm="49115"/>
    </mc:Choice>
    <mc:Fallback xmlns="">
      <p:transition spd="slow" advTm="4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50" y="-866827"/>
            <a:ext cx="9144000" cy="2387600"/>
          </a:xfrm>
        </p:spPr>
        <p:txBody>
          <a:bodyPr/>
          <a:lstStyle/>
          <a:p>
            <a:r>
              <a:rPr lang="en-US" dirty="0"/>
              <a:t>What to Report?</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7597422" y="1866708"/>
            <a:ext cx="4489803" cy="3921404"/>
          </a:xfrm>
        </p:spPr>
        <p:txBody>
          <a:bodyPr/>
          <a:lstStyle/>
          <a:p>
            <a:pPr algn="l" fontAlgn="base"/>
            <a:r>
              <a:rPr lang="en-US" sz="2400" b="1" dirty="0"/>
              <a:t>What happened? </a:t>
            </a:r>
          </a:p>
          <a:p>
            <a:pPr algn="l" fontAlgn="base"/>
            <a:r>
              <a:rPr lang="en-US" sz="2400" dirty="0"/>
              <a:t>Let’s discuss the reporting process in further detail. Remember, CSAs are required to report all crimes covered by the Clery Act. First, collect basic facts about the alleged crime, including - what occurred, and where and when it allegedly occurred.</a:t>
            </a:r>
            <a:endParaRPr lang="en-US" sz="2400" b="1" i="0" u="none" strike="noStrike" dirty="0">
              <a:effectLst/>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101784"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8294366-ED5C-3A04-87BB-4EEDD5620119}"/>
              </a:ext>
            </a:extLst>
          </p:cNvPr>
          <p:cNvPicPr>
            <a:picLocks noChangeAspect="1"/>
          </p:cNvPicPr>
          <p:nvPr/>
        </p:nvPicPr>
        <p:blipFill>
          <a:blip r:embed="rId5"/>
          <a:stretch>
            <a:fillRect/>
          </a:stretch>
        </p:blipFill>
        <p:spPr>
          <a:xfrm>
            <a:off x="541283" y="1728790"/>
            <a:ext cx="6856587" cy="3921404"/>
          </a:xfrm>
          <a:prstGeom prst="rect">
            <a:avLst/>
          </a:prstGeom>
        </p:spPr>
      </p:pic>
      <p:pic>
        <p:nvPicPr>
          <p:cNvPr id="232" name="Audio 231">
            <a:hlinkClick r:id="" action="ppaction://media"/>
            <a:extLst>
              <a:ext uri="{FF2B5EF4-FFF2-40B4-BE49-F238E27FC236}">
                <a16:creationId xmlns:a16="http://schemas.microsoft.com/office/drawing/2014/main" id="{6495C14C-8DCF-9E38-6BC6-AC5895C722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6372048"/>
      </p:ext>
    </p:extLst>
  </p:cSld>
  <p:clrMapOvr>
    <a:masterClrMapping/>
  </p:clrMapOvr>
  <mc:AlternateContent xmlns:mc="http://schemas.openxmlformats.org/markup-compatibility/2006" xmlns:p14="http://schemas.microsoft.com/office/powerpoint/2010/main">
    <mc:Choice Requires="p14">
      <p:transition spd="slow" p14:dur="2000" advTm="29158"/>
    </mc:Choice>
    <mc:Fallback xmlns="">
      <p:transition spd="slow" advTm="2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8B1B56EA-FB5C-83F4-1E3A-653D12982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6470" y="5983110"/>
            <a:ext cx="2395530" cy="874889"/>
          </a:xfrm>
          <a:prstGeom prst="rect">
            <a:avLst/>
          </a:prstGeom>
        </p:spPr>
      </p:pic>
      <p:pic>
        <p:nvPicPr>
          <p:cNvPr id="7" name="Google Shape;27;p17">
            <a:extLst>
              <a:ext uri="{FF2B5EF4-FFF2-40B4-BE49-F238E27FC236}">
                <a16:creationId xmlns:a16="http://schemas.microsoft.com/office/drawing/2014/main" id="{35821E0B-581F-D680-B246-C5AC0C0C3F11}"/>
              </a:ext>
            </a:extLst>
          </p:cNvPr>
          <p:cNvPicPr preferRelativeResize="0"/>
          <p:nvPr/>
        </p:nvPicPr>
        <p:blipFill>
          <a:blip r:embed="rId6" cstate="screen">
            <a:extLst>
              <a:ext uri="{28A0092B-C50C-407E-A947-70E740481C1C}">
                <a14:useLocalDpi xmlns:a14="http://schemas.microsoft.com/office/drawing/2010/main"/>
              </a:ext>
            </a:extLst>
          </a:blip>
          <a:srcRect/>
          <a:stretch/>
        </p:blipFill>
        <p:spPr>
          <a:xfrm>
            <a:off x="11807490" y="0"/>
            <a:ext cx="384510" cy="1549329"/>
          </a:xfrm>
          <a:prstGeom prst="rect">
            <a:avLst/>
          </a:prstGeom>
          <a:noFill/>
          <a:ln>
            <a:noFill/>
          </a:ln>
        </p:spPr>
      </p:pic>
      <p:pic>
        <p:nvPicPr>
          <p:cNvPr id="8" name="Google Shape;29;p17" descr="A picture containing shoji, window, standing&#10;&#10;Description automatically generated">
            <a:extLst>
              <a:ext uri="{FF2B5EF4-FFF2-40B4-BE49-F238E27FC236}">
                <a16:creationId xmlns:a16="http://schemas.microsoft.com/office/drawing/2014/main" id="{A3172677-BA27-7B81-733D-24BD13C3618B}"/>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flipH="1">
            <a:off x="10357465" y="-1"/>
            <a:ext cx="1834535" cy="329185"/>
          </a:xfrm>
          <a:prstGeom prst="rect">
            <a:avLst/>
          </a:prstGeom>
          <a:noFill/>
          <a:ln>
            <a:noFill/>
          </a:ln>
        </p:spPr>
      </p:pic>
      <p:pic>
        <p:nvPicPr>
          <p:cNvPr id="11" name="Picture 10">
            <a:extLst>
              <a:ext uri="{FF2B5EF4-FFF2-40B4-BE49-F238E27FC236}">
                <a16:creationId xmlns:a16="http://schemas.microsoft.com/office/drawing/2014/main" id="{66DF03DF-1FF3-623A-A0A7-9C440F60EF5F}"/>
              </a:ext>
            </a:extLst>
          </p:cNvPr>
          <p:cNvPicPr>
            <a:picLocks noChangeAspect="1"/>
          </p:cNvPicPr>
          <p:nvPr/>
        </p:nvPicPr>
        <p:blipFill>
          <a:blip r:embed="rId8"/>
          <a:stretch>
            <a:fillRect/>
          </a:stretch>
        </p:blipFill>
        <p:spPr>
          <a:xfrm>
            <a:off x="9653439" y="508341"/>
            <a:ext cx="1828959" cy="1938696"/>
          </a:xfrm>
          <a:prstGeom prst="rect">
            <a:avLst/>
          </a:prstGeom>
        </p:spPr>
      </p:pic>
      <p:sp>
        <p:nvSpPr>
          <p:cNvPr id="12" name="Google Shape;111;p7">
            <a:extLst>
              <a:ext uri="{FF2B5EF4-FFF2-40B4-BE49-F238E27FC236}">
                <a16:creationId xmlns:a16="http://schemas.microsoft.com/office/drawing/2014/main" id="{E22B93F1-9960-0642-25BF-5316A49C9061}"/>
              </a:ext>
            </a:extLst>
          </p:cNvPr>
          <p:cNvSpPr txBox="1"/>
          <p:nvPr/>
        </p:nvSpPr>
        <p:spPr>
          <a:xfrm>
            <a:off x="384510" y="184403"/>
            <a:ext cx="754028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dirty="0">
                <a:solidFill>
                  <a:schemeClr val="bg1"/>
                </a:solidFill>
                <a:latin typeface="Arial Black" panose="020B0604020202020204" pitchFamily="34" charset="0"/>
                <a:ea typeface="Open Sans"/>
                <a:cs typeface="Arial Black" panose="020B0604020202020204" pitchFamily="34" charset="0"/>
                <a:sym typeface="Open Sans"/>
              </a:rPr>
              <a:t>Reporting Responsibilities</a:t>
            </a:r>
            <a:endParaRPr sz="3600" b="1" u="sng" dirty="0">
              <a:solidFill>
                <a:schemeClr val="bg1"/>
              </a:solidFill>
              <a:latin typeface="Arial Black" panose="020B0604020202020204" pitchFamily="34" charset="0"/>
              <a:cs typeface="Arial Black" panose="020B0604020202020204" pitchFamily="34" charset="0"/>
            </a:endParaRPr>
          </a:p>
        </p:txBody>
      </p:sp>
      <p:cxnSp>
        <p:nvCxnSpPr>
          <p:cNvPr id="13" name="Google Shape;128;p8">
            <a:extLst>
              <a:ext uri="{FF2B5EF4-FFF2-40B4-BE49-F238E27FC236}">
                <a16:creationId xmlns:a16="http://schemas.microsoft.com/office/drawing/2014/main" id="{45F4FFA8-6DB5-80F7-EB57-CC4206D44517}"/>
              </a:ext>
            </a:extLst>
          </p:cNvPr>
          <p:cNvCxnSpPr>
            <a:cxnSpLocks/>
          </p:cNvCxnSpPr>
          <p:nvPr/>
        </p:nvCxnSpPr>
        <p:spPr>
          <a:xfrm flipV="1">
            <a:off x="9511930" y="1075190"/>
            <a:ext cx="0" cy="5528810"/>
          </a:xfrm>
          <a:prstGeom prst="straightConnector1">
            <a:avLst/>
          </a:prstGeom>
          <a:noFill/>
          <a:ln w="12700" cap="flat" cmpd="sng">
            <a:solidFill>
              <a:srgbClr val="889FC7"/>
            </a:solidFill>
            <a:prstDash val="solid"/>
            <a:miter lim="800000"/>
            <a:headEnd type="none" w="sm" len="sm"/>
            <a:tailEnd type="none" w="sm" len="sm"/>
          </a:ln>
        </p:spPr>
      </p:cxnSp>
      <p:pic>
        <p:nvPicPr>
          <p:cNvPr id="3" name="Picture 2">
            <a:extLst>
              <a:ext uri="{FF2B5EF4-FFF2-40B4-BE49-F238E27FC236}">
                <a16:creationId xmlns:a16="http://schemas.microsoft.com/office/drawing/2014/main" id="{52306F0F-CE91-48BF-3221-7B3DC6CCB0F9}"/>
              </a:ext>
            </a:extLst>
          </p:cNvPr>
          <p:cNvPicPr>
            <a:picLocks noChangeAspect="1"/>
          </p:cNvPicPr>
          <p:nvPr/>
        </p:nvPicPr>
        <p:blipFill>
          <a:blip r:embed="rId9"/>
          <a:stretch>
            <a:fillRect/>
          </a:stretch>
        </p:blipFill>
        <p:spPr>
          <a:xfrm>
            <a:off x="238207" y="1269079"/>
            <a:ext cx="3600952" cy="4745455"/>
          </a:xfrm>
          <a:prstGeom prst="rect">
            <a:avLst/>
          </a:prstGeom>
        </p:spPr>
      </p:pic>
      <p:sp>
        <p:nvSpPr>
          <p:cNvPr id="4" name="TextBox 3">
            <a:extLst>
              <a:ext uri="{FF2B5EF4-FFF2-40B4-BE49-F238E27FC236}">
                <a16:creationId xmlns:a16="http://schemas.microsoft.com/office/drawing/2014/main" id="{7E522C3A-D233-87EC-6BA3-8D4F81739718}"/>
              </a:ext>
            </a:extLst>
          </p:cNvPr>
          <p:cNvSpPr txBox="1"/>
          <p:nvPr/>
        </p:nvSpPr>
        <p:spPr>
          <a:xfrm>
            <a:off x="4352543" y="1075190"/>
            <a:ext cx="4746667" cy="2862322"/>
          </a:xfrm>
          <a:prstGeom prst="rect">
            <a:avLst/>
          </a:prstGeom>
          <a:solidFill>
            <a:schemeClr val="accent1"/>
          </a:solidFill>
        </p:spPr>
        <p:txBody>
          <a:bodyPr wrap="square" rtlCol="0">
            <a:spAutoFit/>
          </a:bodyPr>
          <a:lstStyle/>
          <a:p>
            <a:pPr algn="ctr"/>
            <a:r>
              <a:rPr lang="en-US" sz="1800" b="1" u="sng" dirty="0">
                <a:solidFill>
                  <a:schemeClr val="bg1"/>
                </a:solidFill>
              </a:rPr>
              <a:t>DO</a:t>
            </a:r>
          </a:p>
          <a:p>
            <a:pPr algn="ctr"/>
            <a:endParaRPr lang="en-US" sz="1800" b="1" u="sng"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Document basic facts </a:t>
            </a:r>
            <a:r>
              <a:rPr lang="en-US" sz="1800" dirty="0">
                <a:solidFill>
                  <a:srgbClr val="FFC000"/>
                </a:solidFill>
              </a:rPr>
              <a:t> </a:t>
            </a:r>
          </a:p>
          <a:p>
            <a:pPr marL="285750" indent="-285750">
              <a:buClr>
                <a:schemeClr val="bg1"/>
              </a:buClr>
              <a:buFont typeface="Arial" panose="020B0604020202020204" pitchFamily="34" charset="0"/>
              <a:buChar char="•"/>
            </a:pPr>
            <a:r>
              <a:rPr lang="en-US" sz="1800" dirty="0">
                <a:solidFill>
                  <a:schemeClr val="bg1"/>
                </a:solidFill>
              </a:rPr>
              <a:t>Record what you witness or what you are told</a:t>
            </a:r>
          </a:p>
          <a:p>
            <a:pPr marL="285750" indent="-285750">
              <a:buClr>
                <a:schemeClr val="bg1"/>
              </a:buClr>
              <a:buFont typeface="Arial" panose="020B0604020202020204" pitchFamily="34" charset="0"/>
              <a:buChar char="•"/>
            </a:pPr>
            <a:r>
              <a:rPr lang="en-US" sz="1800" dirty="0">
                <a:solidFill>
                  <a:schemeClr val="bg1"/>
                </a:solidFill>
              </a:rPr>
              <a:t>Follow Mines procedures to report immediately</a:t>
            </a:r>
          </a:p>
          <a:p>
            <a:pPr marL="285750" indent="-285750">
              <a:buClr>
                <a:schemeClr val="bg1"/>
              </a:buClr>
              <a:buFont typeface="Arial" panose="020B0604020202020204" pitchFamily="34" charset="0"/>
              <a:buChar char="•"/>
            </a:pPr>
            <a:r>
              <a:rPr lang="en-US" sz="1800" dirty="0">
                <a:solidFill>
                  <a:schemeClr val="bg1"/>
                </a:solidFill>
              </a:rPr>
              <a:t>Refer reporting party to campus resources</a:t>
            </a:r>
          </a:p>
          <a:p>
            <a:pPr marL="285750" indent="-285750">
              <a:buClr>
                <a:schemeClr val="bg1"/>
              </a:buClr>
              <a:buFont typeface="Arial" panose="020B0604020202020204" pitchFamily="34" charset="0"/>
              <a:buChar char="•"/>
            </a:pPr>
            <a:r>
              <a:rPr lang="en-US" sz="1800" dirty="0">
                <a:solidFill>
                  <a:schemeClr val="bg1"/>
                </a:solidFill>
              </a:rPr>
              <a:t>Call 911 or Mines police if necessary</a:t>
            </a:r>
          </a:p>
        </p:txBody>
      </p:sp>
      <p:sp>
        <p:nvSpPr>
          <p:cNvPr id="5" name="TextBox 4">
            <a:extLst>
              <a:ext uri="{FF2B5EF4-FFF2-40B4-BE49-F238E27FC236}">
                <a16:creationId xmlns:a16="http://schemas.microsoft.com/office/drawing/2014/main" id="{7AA3BAE3-FF67-66B8-F5CF-8DDAC4275CA5}"/>
              </a:ext>
            </a:extLst>
          </p:cNvPr>
          <p:cNvSpPr txBox="1"/>
          <p:nvPr/>
        </p:nvSpPr>
        <p:spPr>
          <a:xfrm>
            <a:off x="4352543" y="4235340"/>
            <a:ext cx="4746667" cy="2185214"/>
          </a:xfrm>
          <a:prstGeom prst="rect">
            <a:avLst/>
          </a:prstGeom>
          <a:solidFill>
            <a:schemeClr val="accent1"/>
          </a:solidFill>
        </p:spPr>
        <p:txBody>
          <a:bodyPr wrap="square" rtlCol="0">
            <a:spAutoFit/>
          </a:bodyPr>
          <a:lstStyle/>
          <a:p>
            <a:pPr algn="ctr"/>
            <a:r>
              <a:rPr lang="en-US" sz="1800" u="sng" dirty="0">
                <a:solidFill>
                  <a:schemeClr val="bg1"/>
                </a:solidFill>
              </a:rPr>
              <a:t>Do Not</a:t>
            </a:r>
          </a:p>
          <a:p>
            <a:pPr algn="ctr"/>
            <a:endParaRPr lang="en-US" sz="1800" u="sng" dirty="0">
              <a:solidFill>
                <a:schemeClr val="bg1"/>
              </a:solidFill>
            </a:endParaRPr>
          </a:p>
          <a:p>
            <a:pPr marL="285750" indent="-285750">
              <a:buClr>
                <a:schemeClr val="bg1"/>
              </a:buClr>
              <a:buFont typeface="Arial" panose="020B0604020202020204" pitchFamily="34" charset="0"/>
              <a:buChar char="•"/>
            </a:pPr>
            <a:r>
              <a:rPr lang="en-US" sz="1800" dirty="0">
                <a:solidFill>
                  <a:schemeClr val="bg1"/>
                </a:solidFill>
              </a:rPr>
              <a:t>Do not investigate crimes</a:t>
            </a:r>
          </a:p>
          <a:p>
            <a:pPr marL="285750" indent="-285750">
              <a:buClr>
                <a:schemeClr val="bg1"/>
              </a:buClr>
              <a:buFont typeface="Arial" panose="020B0604020202020204" pitchFamily="34" charset="0"/>
              <a:buChar char="•"/>
            </a:pPr>
            <a:r>
              <a:rPr lang="en-US" sz="1800" dirty="0">
                <a:solidFill>
                  <a:schemeClr val="bg1"/>
                </a:solidFill>
              </a:rPr>
              <a:t>Do not interrogate the reporting party or try to contact involved parties</a:t>
            </a:r>
          </a:p>
          <a:p>
            <a:pPr marL="285750" indent="-285750">
              <a:buClr>
                <a:schemeClr val="bg1"/>
              </a:buClr>
              <a:buFont typeface="Arial" panose="020B0604020202020204" pitchFamily="34" charset="0"/>
              <a:buChar char="•"/>
            </a:pPr>
            <a:r>
              <a:rPr lang="en-US" sz="1800" dirty="0">
                <a:solidFill>
                  <a:schemeClr val="bg1"/>
                </a:solidFill>
              </a:rPr>
              <a:t>Do not wait to report</a:t>
            </a:r>
          </a:p>
          <a:p>
            <a:endParaRPr lang="en-US" dirty="0">
              <a:solidFill>
                <a:schemeClr val="bg1"/>
              </a:solidFill>
            </a:endParaRPr>
          </a:p>
          <a:p>
            <a:endParaRPr lang="en-US" dirty="0">
              <a:solidFill>
                <a:schemeClr val="bg1"/>
              </a:solidFill>
            </a:endParaRPr>
          </a:p>
        </p:txBody>
      </p:sp>
      <p:pic>
        <p:nvPicPr>
          <p:cNvPr id="16" name="Audio 15">
            <a:hlinkClick r:id="" action="ppaction://media"/>
            <a:extLst>
              <a:ext uri="{FF2B5EF4-FFF2-40B4-BE49-F238E27FC236}">
                <a16:creationId xmlns:a16="http://schemas.microsoft.com/office/drawing/2014/main" id="{6D7B6704-E35A-5B13-2FCB-2225F5F317B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2830118"/>
      </p:ext>
    </p:extLst>
  </p:cSld>
  <p:clrMapOvr>
    <a:masterClrMapping/>
  </p:clrMapOvr>
  <mc:AlternateContent xmlns:mc="http://schemas.openxmlformats.org/markup-compatibility/2006" xmlns:p14="http://schemas.microsoft.com/office/powerpoint/2010/main">
    <mc:Choice Requires="p14">
      <p:transition spd="slow" p14:dur="2000" advTm="66869"/>
    </mc:Choice>
    <mc:Fallback xmlns="">
      <p:transition spd="slow" advTm="6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50" y="-866827"/>
            <a:ext cx="9144000" cy="2387600"/>
          </a:xfrm>
        </p:spPr>
        <p:txBody>
          <a:bodyPr/>
          <a:lstStyle/>
          <a:p>
            <a:r>
              <a:rPr lang="en-US" dirty="0"/>
              <a:t>When in Doubt…Report.</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7597422" y="1990886"/>
            <a:ext cx="4707467" cy="3921404"/>
          </a:xfrm>
        </p:spPr>
        <p:txBody>
          <a:bodyPr/>
          <a:lstStyle/>
          <a:p>
            <a:pPr algn="l" fontAlgn="base"/>
            <a:r>
              <a:rPr lang="en-US" sz="2400" b="1" dirty="0"/>
              <a:t>In your role as a CSA, your primary responsibility is to report alleged crimes that are </a:t>
            </a:r>
          </a:p>
          <a:p>
            <a:pPr algn="l" fontAlgn="base"/>
            <a:r>
              <a:rPr lang="en-US" sz="2400" b="1" dirty="0"/>
              <a:t>reported to you or that you witness. </a:t>
            </a:r>
            <a:endParaRPr lang="en-US" sz="2400" b="1" i="0" u="none" strike="noStrike" dirty="0">
              <a:effectLst/>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101784"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A34615E-08BD-988A-11F9-1FEFFB40A02F}"/>
              </a:ext>
            </a:extLst>
          </p:cNvPr>
          <p:cNvPicPr>
            <a:picLocks noChangeAspect="1"/>
          </p:cNvPicPr>
          <p:nvPr/>
        </p:nvPicPr>
        <p:blipFill>
          <a:blip r:embed="rId5"/>
          <a:stretch>
            <a:fillRect/>
          </a:stretch>
        </p:blipFill>
        <p:spPr>
          <a:xfrm>
            <a:off x="115405" y="1691568"/>
            <a:ext cx="7267933" cy="4380047"/>
          </a:xfrm>
          <a:prstGeom prst="rect">
            <a:avLst/>
          </a:prstGeom>
        </p:spPr>
      </p:pic>
      <p:pic>
        <p:nvPicPr>
          <p:cNvPr id="7" name="Picture 6">
            <a:extLst>
              <a:ext uri="{FF2B5EF4-FFF2-40B4-BE49-F238E27FC236}">
                <a16:creationId xmlns:a16="http://schemas.microsoft.com/office/drawing/2014/main" id="{6E4555E4-9C53-ED03-A2BD-9F80811C7946}"/>
              </a:ext>
            </a:extLst>
          </p:cNvPr>
          <p:cNvPicPr>
            <a:picLocks noChangeAspect="1"/>
          </p:cNvPicPr>
          <p:nvPr/>
        </p:nvPicPr>
        <p:blipFill>
          <a:blip r:embed="rId6"/>
          <a:stretch>
            <a:fillRect/>
          </a:stretch>
        </p:blipFill>
        <p:spPr>
          <a:xfrm>
            <a:off x="8185945" y="6290106"/>
            <a:ext cx="3547775" cy="475819"/>
          </a:xfrm>
          <a:prstGeom prst="rect">
            <a:avLst/>
          </a:prstGeom>
        </p:spPr>
      </p:pic>
      <p:pic>
        <p:nvPicPr>
          <p:cNvPr id="17" name="Audio 16">
            <a:hlinkClick r:id="" action="ppaction://media"/>
            <a:extLst>
              <a:ext uri="{FF2B5EF4-FFF2-40B4-BE49-F238E27FC236}">
                <a16:creationId xmlns:a16="http://schemas.microsoft.com/office/drawing/2014/main" id="{A374232E-A9CD-95B1-0B53-7A84663C303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7546895"/>
      </p:ext>
    </p:extLst>
  </p:cSld>
  <p:clrMapOvr>
    <a:masterClrMapping/>
  </p:clrMapOvr>
  <mc:AlternateContent xmlns:mc="http://schemas.openxmlformats.org/markup-compatibility/2006" xmlns:p14="http://schemas.microsoft.com/office/powerpoint/2010/main">
    <mc:Choice Requires="p14">
      <p:transition spd="slow" p14:dur="2000" advTm="48577"/>
    </mc:Choice>
    <mc:Fallback xmlns="">
      <p:transition spd="slow" advTm="4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 name="TextBox 1">
            <a:extLst>
              <a:ext uri="{FF2B5EF4-FFF2-40B4-BE49-F238E27FC236}">
                <a16:creationId xmlns:a16="http://schemas.microsoft.com/office/drawing/2014/main" id="{4A40D706-025A-8DFB-3FA6-5415333B0DBC}"/>
              </a:ext>
            </a:extLst>
          </p:cNvPr>
          <p:cNvSpPr txBox="1"/>
          <p:nvPr/>
        </p:nvSpPr>
        <p:spPr>
          <a:xfrm>
            <a:off x="3330026" y="377175"/>
            <a:ext cx="8794044" cy="584775"/>
          </a:xfrm>
          <a:prstGeom prst="rect">
            <a:avLst/>
          </a:prstGeom>
          <a:noFill/>
        </p:spPr>
        <p:txBody>
          <a:bodyPr wrap="square" rtlCol="0">
            <a:spAutoFit/>
          </a:bodyPr>
          <a:lstStyle/>
          <a:p>
            <a:r>
              <a:rPr lang="en-US" sz="3200" dirty="0">
                <a:solidFill>
                  <a:schemeClr val="bg1"/>
                </a:solidFill>
              </a:rPr>
              <a:t>Timely Warnings and Emergency Notifications</a:t>
            </a:r>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5"/>
          <a:stretch>
            <a:fillRect/>
          </a:stretch>
        </p:blipFill>
        <p:spPr>
          <a:xfrm>
            <a:off x="0" y="864167"/>
            <a:ext cx="2974541" cy="5993833"/>
          </a:xfrm>
          <a:prstGeom prst="rect">
            <a:avLst/>
          </a:prstGeom>
        </p:spPr>
      </p:pic>
      <p:sp>
        <p:nvSpPr>
          <p:cNvPr id="12" name="TextBox 11">
            <a:extLst>
              <a:ext uri="{FF2B5EF4-FFF2-40B4-BE49-F238E27FC236}">
                <a16:creationId xmlns:a16="http://schemas.microsoft.com/office/drawing/2014/main" id="{D2AEDDD7-384A-B703-BFB6-4E6D9453B6A1}"/>
              </a:ext>
            </a:extLst>
          </p:cNvPr>
          <p:cNvSpPr txBox="1"/>
          <p:nvPr/>
        </p:nvSpPr>
        <p:spPr>
          <a:xfrm>
            <a:off x="3239643" y="2652849"/>
            <a:ext cx="4086577" cy="1969770"/>
          </a:xfrm>
          <a:prstGeom prst="rect">
            <a:avLst/>
          </a:prstGeom>
          <a:solidFill>
            <a:schemeClr val="accent1"/>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1800" b="1" dirty="0">
                <a:solidFill>
                  <a:schemeClr val="bg1"/>
                </a:solidFill>
              </a:rPr>
              <a:t>Timely Warning </a:t>
            </a:r>
            <a:r>
              <a:rPr lang="en-US" sz="1800" dirty="0">
                <a:solidFill>
                  <a:schemeClr val="bg1"/>
                </a:solidFill>
              </a:rPr>
              <a:t>notifications are design to alert the Mines Community about Clery crimes</a:t>
            </a:r>
          </a:p>
          <a:p>
            <a:pPr marL="285750" indent="-285750">
              <a:buClr>
                <a:schemeClr val="bg1"/>
              </a:buClr>
              <a:buFont typeface="Wingdings" panose="05000000000000000000" pitchFamily="2" charset="2"/>
              <a:buChar char="§"/>
            </a:pPr>
            <a:r>
              <a:rPr lang="en-US" sz="1800" dirty="0">
                <a:solidFill>
                  <a:schemeClr val="bg1"/>
                </a:solidFill>
              </a:rPr>
              <a:t>Reported to Mines Police or CSA’s</a:t>
            </a:r>
          </a:p>
          <a:p>
            <a:pPr marL="285750" indent="-285750">
              <a:buClr>
                <a:schemeClr val="bg1"/>
              </a:buClr>
              <a:buFont typeface="Wingdings" panose="05000000000000000000" pitchFamily="2" charset="2"/>
              <a:buChar char="§"/>
            </a:pPr>
            <a:r>
              <a:rPr lang="en-US" sz="1800" dirty="0">
                <a:solidFill>
                  <a:schemeClr val="bg1"/>
                </a:solidFill>
              </a:rPr>
              <a:t>Represent a serious or ongoing threat</a:t>
            </a:r>
          </a:p>
          <a:p>
            <a:pPr marL="342900" indent="-342900">
              <a:buAutoNum type="arabicPeriod"/>
            </a:pPr>
            <a:endParaRPr lang="en-US" dirty="0">
              <a:solidFill>
                <a:schemeClr val="bg1"/>
              </a:solidFill>
            </a:endParaRPr>
          </a:p>
        </p:txBody>
      </p:sp>
      <p:sp>
        <p:nvSpPr>
          <p:cNvPr id="14" name="TextBox 13">
            <a:extLst>
              <a:ext uri="{FF2B5EF4-FFF2-40B4-BE49-F238E27FC236}">
                <a16:creationId xmlns:a16="http://schemas.microsoft.com/office/drawing/2014/main" id="{15681948-1C03-F6F1-BE75-C5727FA0D103}"/>
              </a:ext>
            </a:extLst>
          </p:cNvPr>
          <p:cNvSpPr txBox="1"/>
          <p:nvPr/>
        </p:nvSpPr>
        <p:spPr>
          <a:xfrm>
            <a:off x="7772089" y="4304086"/>
            <a:ext cx="4115111" cy="1692771"/>
          </a:xfrm>
          <a:prstGeom prst="rect">
            <a:avLst/>
          </a:prstGeom>
          <a:solidFill>
            <a:schemeClr val="accent1"/>
          </a:solidFill>
          <a:ln w="38100">
            <a:solidFill>
              <a:schemeClr val="bg1"/>
            </a:solidFill>
          </a:ln>
        </p:spPr>
        <p:txBody>
          <a:bodyPr wrap="square" rtlCol="0">
            <a:spAutoFit/>
          </a:bodyPr>
          <a:lstStyle/>
          <a:p>
            <a:r>
              <a:rPr lang="en-US" sz="1800" b="1" dirty="0">
                <a:solidFill>
                  <a:schemeClr val="bg1"/>
                </a:solidFill>
              </a:rPr>
              <a:t>Emergency Notifications </a:t>
            </a:r>
            <a:r>
              <a:rPr lang="en-US" sz="1800" dirty="0">
                <a:solidFill>
                  <a:schemeClr val="bg1"/>
                </a:solidFill>
              </a:rPr>
              <a:t>are sent upon confirmation of a significant emergency or dangerous situation. </a:t>
            </a:r>
          </a:p>
          <a:p>
            <a:pPr marL="285750" indent="-285750">
              <a:buClr>
                <a:schemeClr val="bg1"/>
              </a:buClr>
              <a:buFont typeface="Wingdings" panose="05000000000000000000" pitchFamily="2" charset="2"/>
              <a:buChar char="§"/>
            </a:pPr>
            <a:r>
              <a:rPr lang="en-US" sz="1800" dirty="0">
                <a:solidFill>
                  <a:schemeClr val="bg1"/>
                </a:solidFill>
              </a:rPr>
              <a:t>Immediate threat to health or safety or campus community</a:t>
            </a:r>
          </a:p>
          <a:p>
            <a:pPr marL="342900" indent="-342900">
              <a:buAutoNum type="arabicPeriod"/>
            </a:pPr>
            <a:endParaRPr lang="en-US" dirty="0">
              <a:solidFill>
                <a:schemeClr val="bg1"/>
              </a:solidFill>
            </a:endParaRPr>
          </a:p>
        </p:txBody>
      </p:sp>
      <p:sp>
        <p:nvSpPr>
          <p:cNvPr id="15" name="TextBox 14">
            <a:extLst>
              <a:ext uri="{FF2B5EF4-FFF2-40B4-BE49-F238E27FC236}">
                <a16:creationId xmlns:a16="http://schemas.microsoft.com/office/drawing/2014/main" id="{3CBF120A-1FD7-4208-62CC-9CCD529C558E}"/>
              </a:ext>
            </a:extLst>
          </p:cNvPr>
          <p:cNvSpPr txBox="1"/>
          <p:nvPr/>
        </p:nvSpPr>
        <p:spPr>
          <a:xfrm>
            <a:off x="3905955" y="1868955"/>
            <a:ext cx="2483556" cy="461665"/>
          </a:xfrm>
          <a:prstGeom prst="rect">
            <a:avLst/>
          </a:prstGeom>
          <a:solidFill>
            <a:srgbClr val="0070C0"/>
          </a:solidFill>
          <a:ln w="76200">
            <a:solidFill>
              <a:srgbClr val="879EC3"/>
            </a:solidFill>
          </a:ln>
          <a:effectLst/>
          <a:scene3d>
            <a:camera prst="orthographicFront">
              <a:rot lat="0" lon="0" rev="0"/>
            </a:camera>
            <a:lightRig rig="balanced" dir="t">
              <a:rot lat="0" lon="0" rev="8700000"/>
            </a:lightRig>
          </a:scene3d>
          <a:sp3d>
            <a:bevelT w="190500" h="38100"/>
          </a:sp3d>
        </p:spPr>
        <p:txBody>
          <a:bodyPr wrap="square" rtlCol="0">
            <a:spAutoFit/>
          </a:bodyPr>
          <a:lstStyle/>
          <a:p>
            <a:r>
              <a:rPr lang="en-US" sz="2400" dirty="0">
                <a:solidFill>
                  <a:schemeClr val="bg1"/>
                </a:solidFill>
              </a:rPr>
              <a:t>Timely Warnings</a:t>
            </a:r>
          </a:p>
        </p:txBody>
      </p:sp>
      <p:sp>
        <p:nvSpPr>
          <p:cNvPr id="19" name="TextBox 18">
            <a:extLst>
              <a:ext uri="{FF2B5EF4-FFF2-40B4-BE49-F238E27FC236}">
                <a16:creationId xmlns:a16="http://schemas.microsoft.com/office/drawing/2014/main" id="{0ABE9EBC-1D70-BB73-50DB-44A293A2C8A7}"/>
              </a:ext>
            </a:extLst>
          </p:cNvPr>
          <p:cNvSpPr txBox="1"/>
          <p:nvPr/>
        </p:nvSpPr>
        <p:spPr>
          <a:xfrm>
            <a:off x="8061542" y="3552110"/>
            <a:ext cx="3536204" cy="461665"/>
          </a:xfrm>
          <a:prstGeom prst="rect">
            <a:avLst/>
          </a:prstGeom>
          <a:solidFill>
            <a:srgbClr val="0070C0"/>
          </a:solidFill>
          <a:ln w="76200">
            <a:solidFill>
              <a:srgbClr val="879EC3"/>
            </a:solidFill>
          </a:ln>
          <a:effectLst/>
          <a:scene3d>
            <a:camera prst="orthographicFront">
              <a:rot lat="0" lon="0" rev="0"/>
            </a:camera>
            <a:lightRig rig="balanced" dir="t">
              <a:rot lat="0" lon="0" rev="8700000"/>
            </a:lightRig>
          </a:scene3d>
          <a:sp3d>
            <a:bevelT w="190500" h="38100"/>
          </a:sp3d>
        </p:spPr>
        <p:txBody>
          <a:bodyPr wrap="square" rtlCol="0">
            <a:spAutoFit/>
          </a:bodyPr>
          <a:lstStyle/>
          <a:p>
            <a:r>
              <a:rPr lang="en-US" sz="2400" dirty="0">
                <a:solidFill>
                  <a:schemeClr val="bg1"/>
                </a:solidFill>
              </a:rPr>
              <a:t>Emergency Notifications</a:t>
            </a:r>
          </a:p>
        </p:txBody>
      </p:sp>
      <p:sp>
        <p:nvSpPr>
          <p:cNvPr id="4" name="Speech Bubble: Oval 3">
            <a:extLst>
              <a:ext uri="{FF2B5EF4-FFF2-40B4-BE49-F238E27FC236}">
                <a16:creationId xmlns:a16="http://schemas.microsoft.com/office/drawing/2014/main" id="{98B23FB8-3D0B-2FE8-EFF9-975C45AB886D}"/>
              </a:ext>
            </a:extLst>
          </p:cNvPr>
          <p:cNvSpPr/>
          <p:nvPr/>
        </p:nvSpPr>
        <p:spPr>
          <a:xfrm>
            <a:off x="9451692" y="1219892"/>
            <a:ext cx="1926336" cy="1725945"/>
          </a:xfrm>
          <a:prstGeom prst="wedgeEllipseCallout">
            <a:avLst>
              <a:gd name="adj1" fmla="val -67508"/>
              <a:gd name="adj2" fmla="val 4741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You Play an Important Role in Campus Safety!</a:t>
            </a:r>
          </a:p>
        </p:txBody>
      </p:sp>
      <p:pic>
        <p:nvPicPr>
          <p:cNvPr id="25" name="Audio 24">
            <a:hlinkClick r:id="" action="ppaction://media"/>
            <a:extLst>
              <a:ext uri="{FF2B5EF4-FFF2-40B4-BE49-F238E27FC236}">
                <a16:creationId xmlns:a16="http://schemas.microsoft.com/office/drawing/2014/main" id="{9A34E60A-B352-85EE-E51E-EC25D08A22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414860" y="5452125"/>
            <a:ext cx="2057400" cy="2057400"/>
          </a:xfrm>
          <a:prstGeom prst="ellipse">
            <a:avLst/>
          </a:prstGeom>
        </p:spPr>
      </p:pic>
    </p:spTree>
    <p:extLst>
      <p:ext uri="{BB962C8B-B14F-4D97-AF65-F5344CB8AC3E}">
        <p14:creationId xmlns:p14="http://schemas.microsoft.com/office/powerpoint/2010/main" val="632949319"/>
      </p:ext>
    </p:extLst>
  </p:cSld>
  <p:clrMapOvr>
    <a:masterClrMapping/>
  </p:clrMapOvr>
  <mc:AlternateContent xmlns:mc="http://schemas.openxmlformats.org/markup-compatibility/2006" xmlns:p14="http://schemas.microsoft.com/office/powerpoint/2010/main">
    <mc:Choice Requires="p14">
      <p:transition spd="slow" p14:dur="2000" advTm="65314"/>
    </mc:Choice>
    <mc:Fallback xmlns="">
      <p:transition spd="slow" advTm="6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18</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4264038" y="179978"/>
            <a:ext cx="5353691" cy="707886"/>
          </a:xfrm>
          <a:prstGeom prst="rect">
            <a:avLst/>
          </a:prstGeom>
          <a:noFill/>
        </p:spPr>
        <p:txBody>
          <a:bodyPr wrap="square" rtlCol="0">
            <a:spAutoFit/>
          </a:bodyPr>
          <a:lstStyle/>
          <a:p>
            <a:r>
              <a:rPr lang="en-US" sz="4000" u="sng" dirty="0">
                <a:solidFill>
                  <a:schemeClr val="bg1"/>
                </a:solidFill>
              </a:rPr>
              <a:t>Daily Crime Log</a:t>
            </a:r>
            <a:r>
              <a:rPr lang="en-US" sz="4000" dirty="0"/>
              <a:t> </a:t>
            </a:r>
          </a:p>
        </p:txBody>
      </p:sp>
      <p:sp>
        <p:nvSpPr>
          <p:cNvPr id="4" name="Rectangle: Rounded Corners 3">
            <a:extLst>
              <a:ext uri="{FF2B5EF4-FFF2-40B4-BE49-F238E27FC236}">
                <a16:creationId xmlns:a16="http://schemas.microsoft.com/office/drawing/2014/main" id="{63A1B7A9-B61E-6E25-E3CA-E0657049FBFD}"/>
              </a:ext>
            </a:extLst>
          </p:cNvPr>
          <p:cNvSpPr/>
          <p:nvPr/>
        </p:nvSpPr>
        <p:spPr>
          <a:xfrm>
            <a:off x="9392044" y="1715848"/>
            <a:ext cx="2336456" cy="735140"/>
          </a:xfrm>
          <a:prstGeom prst="roundRect">
            <a:avLst/>
          </a:prstGeom>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1. Nature of the crime</a:t>
            </a:r>
          </a:p>
        </p:txBody>
      </p:sp>
      <p:sp>
        <p:nvSpPr>
          <p:cNvPr id="5" name="Rectangle: Rounded Corners 4">
            <a:extLst>
              <a:ext uri="{FF2B5EF4-FFF2-40B4-BE49-F238E27FC236}">
                <a16:creationId xmlns:a16="http://schemas.microsoft.com/office/drawing/2014/main" id="{2AA7A1DE-5F6E-82E6-E6C6-5CA769876D37}"/>
              </a:ext>
            </a:extLst>
          </p:cNvPr>
          <p:cNvSpPr/>
          <p:nvPr/>
        </p:nvSpPr>
        <p:spPr>
          <a:xfrm>
            <a:off x="9407797" y="2761917"/>
            <a:ext cx="2320703" cy="735139"/>
          </a:xfrm>
          <a:prstGeom prst="roundRect">
            <a:avLst/>
          </a:prstGeom>
          <a:ln w="76200">
            <a:solidFill>
              <a:srgbClr val="AEB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2. Date and time the incident occurred</a:t>
            </a:r>
          </a:p>
        </p:txBody>
      </p:sp>
      <p:sp>
        <p:nvSpPr>
          <p:cNvPr id="7" name="Rectangle: Rounded Corners 6">
            <a:extLst>
              <a:ext uri="{FF2B5EF4-FFF2-40B4-BE49-F238E27FC236}">
                <a16:creationId xmlns:a16="http://schemas.microsoft.com/office/drawing/2014/main" id="{52BDAA18-21A6-FF34-091F-FEA49A6F5661}"/>
              </a:ext>
            </a:extLst>
          </p:cNvPr>
          <p:cNvSpPr/>
          <p:nvPr/>
        </p:nvSpPr>
        <p:spPr>
          <a:xfrm>
            <a:off x="9431120" y="4898014"/>
            <a:ext cx="2274055" cy="735140"/>
          </a:xfrm>
          <a:prstGeom prst="roundRect">
            <a:avLst/>
          </a:prstGeom>
          <a:ln w="76200">
            <a:solidFill>
              <a:srgbClr val="AEB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4. Disposition, if known</a:t>
            </a:r>
          </a:p>
        </p:txBody>
      </p:sp>
      <p:sp>
        <p:nvSpPr>
          <p:cNvPr id="11" name="Rectangle: Rounded Corners 10">
            <a:extLst>
              <a:ext uri="{FF2B5EF4-FFF2-40B4-BE49-F238E27FC236}">
                <a16:creationId xmlns:a16="http://schemas.microsoft.com/office/drawing/2014/main" id="{46728E1F-8A4A-1BDF-B361-9DF753520084}"/>
              </a:ext>
            </a:extLst>
          </p:cNvPr>
          <p:cNvSpPr/>
          <p:nvPr/>
        </p:nvSpPr>
        <p:spPr>
          <a:xfrm>
            <a:off x="9431120" y="3851947"/>
            <a:ext cx="2274055" cy="735138"/>
          </a:xfrm>
          <a:prstGeom prst="roundRect">
            <a:avLst/>
          </a:prstGeom>
          <a:ln w="76200">
            <a:solidFill>
              <a:srgbClr val="AEB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3. General Location</a:t>
            </a:r>
          </a:p>
        </p:txBody>
      </p:sp>
      <p:cxnSp>
        <p:nvCxnSpPr>
          <p:cNvPr id="9" name="Straight Arrow Connector 8">
            <a:extLst>
              <a:ext uri="{FF2B5EF4-FFF2-40B4-BE49-F238E27FC236}">
                <a16:creationId xmlns:a16="http://schemas.microsoft.com/office/drawing/2014/main" id="{C807CBAE-2C87-7C0C-789F-DA0B246E6C1A}"/>
              </a:ext>
            </a:extLst>
          </p:cNvPr>
          <p:cNvCxnSpPr>
            <a:cxnSpLocks/>
          </p:cNvCxnSpPr>
          <p:nvPr/>
        </p:nvCxnSpPr>
        <p:spPr>
          <a:xfrm flipV="1">
            <a:off x="6610055" y="3129486"/>
            <a:ext cx="2631287" cy="5394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370D8F3-3F79-4927-8A09-EEBFD1E30418}"/>
              </a:ext>
            </a:extLst>
          </p:cNvPr>
          <p:cNvSpPr txBox="1"/>
          <p:nvPr/>
        </p:nvSpPr>
        <p:spPr>
          <a:xfrm>
            <a:off x="618458" y="1373463"/>
            <a:ext cx="5959878" cy="5016758"/>
          </a:xfrm>
          <a:prstGeom prst="rect">
            <a:avLst/>
          </a:prstGeom>
          <a:solidFill>
            <a:schemeClr val="accent1">
              <a:lumMod val="75000"/>
            </a:schemeClr>
          </a:solidFill>
          <a:ln w="76200">
            <a:solidFill>
              <a:srgbClr val="AEB4BA"/>
            </a:solidFill>
          </a:ln>
        </p:spPr>
        <p:txBody>
          <a:bodyPr wrap="square" rtlCol="0">
            <a:spAutoFit/>
          </a:bodyPr>
          <a:lstStyle/>
          <a:p>
            <a:pPr algn="ctr">
              <a:buClr>
                <a:schemeClr val="bg1"/>
              </a:buClr>
            </a:pPr>
            <a:r>
              <a:rPr lang="en-US" sz="2000" b="1" u="sng" dirty="0">
                <a:solidFill>
                  <a:schemeClr val="bg1"/>
                </a:solidFill>
              </a:rPr>
              <a:t>Quick Facts</a:t>
            </a:r>
          </a:p>
          <a:p>
            <a:pPr marL="342900" indent="-342900">
              <a:buClr>
                <a:schemeClr val="bg1"/>
              </a:buClr>
              <a:buFont typeface="Wingdings" panose="05000000000000000000" pitchFamily="2" charset="2"/>
              <a:buChar char="Ø"/>
            </a:pPr>
            <a:endParaRPr lang="en-US" sz="2000" dirty="0">
              <a:solidFill>
                <a:schemeClr val="bg1"/>
              </a:solidFill>
            </a:endParaRPr>
          </a:p>
          <a:p>
            <a:pPr marL="342900" indent="-342900">
              <a:buClr>
                <a:schemeClr val="bg1"/>
              </a:buClr>
              <a:buFont typeface="Wingdings" panose="05000000000000000000" pitchFamily="2" charset="2"/>
              <a:buChar char="Ø"/>
            </a:pPr>
            <a:r>
              <a:rPr lang="en-US" sz="2000" dirty="0">
                <a:solidFill>
                  <a:schemeClr val="bg1"/>
                </a:solidFill>
              </a:rPr>
              <a:t>Clery requires campuses with a police or security department to maintain a daily crime log to record all alleged criminal incidents that are reported to campus police. </a:t>
            </a:r>
          </a:p>
          <a:p>
            <a:endParaRPr lang="en-US" sz="2000" dirty="0">
              <a:solidFill>
                <a:schemeClr val="bg1"/>
              </a:solidFill>
            </a:endParaRPr>
          </a:p>
          <a:p>
            <a:endParaRPr lang="en-US" sz="2000" dirty="0">
              <a:solidFill>
                <a:schemeClr val="bg1"/>
              </a:solidFill>
            </a:endParaRPr>
          </a:p>
          <a:p>
            <a:pPr marL="342900" indent="-342900">
              <a:buClr>
                <a:schemeClr val="bg1"/>
              </a:buClr>
              <a:buFont typeface="Wingdings" panose="05000000000000000000" pitchFamily="2" charset="2"/>
              <a:buChar char="Ø"/>
            </a:pPr>
            <a:endParaRPr lang="en-US" sz="2000" dirty="0">
              <a:solidFill>
                <a:schemeClr val="bg1"/>
              </a:solidFill>
            </a:endParaRPr>
          </a:p>
          <a:p>
            <a:pPr marL="342900" indent="-342900">
              <a:buClr>
                <a:schemeClr val="bg1"/>
              </a:buClr>
              <a:buFont typeface="Wingdings" panose="05000000000000000000" pitchFamily="2" charset="2"/>
              <a:buChar char="Ø"/>
            </a:pPr>
            <a:endParaRPr lang="en-US" sz="2000" dirty="0">
              <a:solidFill>
                <a:schemeClr val="bg1"/>
              </a:solidFill>
            </a:endParaRPr>
          </a:p>
          <a:p>
            <a:pPr marL="342900" indent="-342900">
              <a:buClr>
                <a:schemeClr val="bg1"/>
              </a:buClr>
              <a:buFont typeface="Wingdings" panose="05000000000000000000" pitchFamily="2" charset="2"/>
              <a:buChar char="Ø"/>
            </a:pPr>
            <a:r>
              <a:rPr lang="en-US" sz="2000" dirty="0">
                <a:solidFill>
                  <a:schemeClr val="bg1"/>
                </a:solidFill>
              </a:rPr>
              <a:t>Colorado School of Mines maintains the daily crime log at the Mines Police Department.  It is posted outside the office door located at 1310 Maple St, Golden, CO 80401. </a:t>
            </a:r>
          </a:p>
          <a:p>
            <a:endParaRPr lang="en-US" sz="2000" dirty="0">
              <a:solidFill>
                <a:schemeClr val="bg1"/>
              </a:solidFill>
            </a:endParaRPr>
          </a:p>
          <a:p>
            <a:endParaRPr lang="en-US" sz="2000" dirty="0">
              <a:solidFill>
                <a:schemeClr val="bg1"/>
              </a:solidFill>
            </a:endParaRPr>
          </a:p>
        </p:txBody>
      </p:sp>
      <p:cxnSp>
        <p:nvCxnSpPr>
          <p:cNvPr id="10" name="Straight Arrow Connector 9">
            <a:extLst>
              <a:ext uri="{FF2B5EF4-FFF2-40B4-BE49-F238E27FC236}">
                <a16:creationId xmlns:a16="http://schemas.microsoft.com/office/drawing/2014/main" id="{D10D4553-DD45-5A7B-A5E7-58B29C57E9D0}"/>
              </a:ext>
            </a:extLst>
          </p:cNvPr>
          <p:cNvCxnSpPr>
            <a:cxnSpLocks/>
          </p:cNvCxnSpPr>
          <p:nvPr/>
        </p:nvCxnSpPr>
        <p:spPr>
          <a:xfrm flipV="1">
            <a:off x="6610055" y="2113148"/>
            <a:ext cx="2631287" cy="13158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3330E6B-21B9-500C-B732-88FF2CEB4D83}"/>
              </a:ext>
            </a:extLst>
          </p:cNvPr>
          <p:cNvCxnSpPr>
            <a:cxnSpLocks/>
          </p:cNvCxnSpPr>
          <p:nvPr/>
        </p:nvCxnSpPr>
        <p:spPr>
          <a:xfrm>
            <a:off x="6610055" y="3881842"/>
            <a:ext cx="2631287" cy="3376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BBCB956-326F-2B8A-A085-8023DC1A9161}"/>
              </a:ext>
            </a:extLst>
          </p:cNvPr>
          <p:cNvCxnSpPr>
            <a:cxnSpLocks/>
          </p:cNvCxnSpPr>
          <p:nvPr/>
        </p:nvCxnSpPr>
        <p:spPr>
          <a:xfrm>
            <a:off x="6610055" y="4097867"/>
            <a:ext cx="2631287" cy="11677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2926173-4965-9B33-E580-A48CBD2B6429}"/>
              </a:ext>
            </a:extLst>
          </p:cNvPr>
          <p:cNvSpPr txBox="1"/>
          <p:nvPr/>
        </p:nvSpPr>
        <p:spPr>
          <a:xfrm>
            <a:off x="839955" y="3540784"/>
            <a:ext cx="5548603" cy="707886"/>
          </a:xfrm>
          <a:prstGeom prst="rect">
            <a:avLst/>
          </a:prstGeom>
          <a:solidFill>
            <a:schemeClr val="accent1"/>
          </a:solidFill>
          <a:ln w="76200">
            <a:solidFill>
              <a:srgbClr val="879EC3"/>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buClr>
                <a:schemeClr val="bg1"/>
              </a:buClr>
            </a:pPr>
            <a:r>
              <a:rPr lang="en-US" sz="2000" dirty="0">
                <a:solidFill>
                  <a:schemeClr val="bg1"/>
                </a:solidFill>
              </a:rPr>
              <a:t>The log contains four major categories of information.</a:t>
            </a:r>
          </a:p>
        </p:txBody>
      </p:sp>
      <p:pic>
        <p:nvPicPr>
          <p:cNvPr id="23" name="Audio 22">
            <a:hlinkClick r:id="" action="ppaction://media"/>
            <a:extLst>
              <a:ext uri="{FF2B5EF4-FFF2-40B4-BE49-F238E27FC236}">
                <a16:creationId xmlns:a16="http://schemas.microsoft.com/office/drawing/2014/main" id="{0E0B6DFA-F3B7-801E-447C-736739B96C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6037150"/>
      </p:ext>
    </p:extLst>
  </p:cSld>
  <p:clrMapOvr>
    <a:masterClrMapping/>
  </p:clrMapOvr>
  <mc:AlternateContent xmlns:mc="http://schemas.openxmlformats.org/markup-compatibility/2006" xmlns:p14="http://schemas.microsoft.com/office/powerpoint/2010/main">
    <mc:Choice Requires="p14">
      <p:transition spd="slow" p14:dur="2000" advTm="51167"/>
    </mc:Choice>
    <mc:Fallback xmlns="">
      <p:transition spd="slow" advTm="5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8B1B56EA-FB5C-83F4-1E3A-653D12982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53806" y="5786909"/>
            <a:ext cx="2395530" cy="874889"/>
          </a:xfrm>
          <a:prstGeom prst="rect">
            <a:avLst/>
          </a:prstGeom>
        </p:spPr>
      </p:pic>
      <p:pic>
        <p:nvPicPr>
          <p:cNvPr id="7" name="Google Shape;27;p17">
            <a:extLst>
              <a:ext uri="{FF2B5EF4-FFF2-40B4-BE49-F238E27FC236}">
                <a16:creationId xmlns:a16="http://schemas.microsoft.com/office/drawing/2014/main" id="{35821E0B-581F-D680-B246-C5AC0C0C3F11}"/>
              </a:ext>
            </a:extLst>
          </p:cNvPr>
          <p:cNvPicPr preferRelativeResize="0"/>
          <p:nvPr/>
        </p:nvPicPr>
        <p:blipFill>
          <a:blip r:embed="rId6" cstate="screen">
            <a:extLst>
              <a:ext uri="{28A0092B-C50C-407E-A947-70E740481C1C}">
                <a14:useLocalDpi xmlns:a14="http://schemas.microsoft.com/office/drawing/2010/main"/>
              </a:ext>
            </a:extLst>
          </a:blip>
          <a:srcRect/>
          <a:stretch/>
        </p:blipFill>
        <p:spPr>
          <a:xfrm>
            <a:off x="11590317" y="0"/>
            <a:ext cx="601683" cy="1549329"/>
          </a:xfrm>
          <a:prstGeom prst="rect">
            <a:avLst/>
          </a:prstGeom>
          <a:noFill/>
          <a:ln>
            <a:noFill/>
          </a:ln>
        </p:spPr>
      </p:pic>
      <p:pic>
        <p:nvPicPr>
          <p:cNvPr id="8" name="Google Shape;29;p17" descr="A picture containing shoji, window, standing&#10;&#10;Description automatically generated">
            <a:extLst>
              <a:ext uri="{FF2B5EF4-FFF2-40B4-BE49-F238E27FC236}">
                <a16:creationId xmlns:a16="http://schemas.microsoft.com/office/drawing/2014/main" id="{A3172677-BA27-7B81-733D-24BD13C3618B}"/>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flipH="1">
            <a:off x="10357465" y="-1"/>
            <a:ext cx="1834535" cy="531928"/>
          </a:xfrm>
          <a:prstGeom prst="rect">
            <a:avLst/>
          </a:prstGeom>
          <a:noFill/>
          <a:ln>
            <a:noFill/>
          </a:ln>
        </p:spPr>
      </p:pic>
      <p:sp>
        <p:nvSpPr>
          <p:cNvPr id="12" name="Google Shape;111;p7">
            <a:extLst>
              <a:ext uri="{FF2B5EF4-FFF2-40B4-BE49-F238E27FC236}">
                <a16:creationId xmlns:a16="http://schemas.microsoft.com/office/drawing/2014/main" id="{E22B93F1-9960-0642-25BF-5316A49C9061}"/>
              </a:ext>
            </a:extLst>
          </p:cNvPr>
          <p:cNvSpPr txBox="1"/>
          <p:nvPr/>
        </p:nvSpPr>
        <p:spPr>
          <a:xfrm>
            <a:off x="384510" y="214411"/>
            <a:ext cx="754028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dirty="0">
                <a:solidFill>
                  <a:schemeClr val="bg1"/>
                </a:solidFill>
                <a:latin typeface="Arial Black" panose="020B0604020202020204" pitchFamily="34" charset="0"/>
                <a:ea typeface="Open Sans"/>
                <a:cs typeface="Arial Black" panose="020B0604020202020204" pitchFamily="34" charset="0"/>
                <a:sym typeface="Open Sans"/>
              </a:rPr>
              <a:t>Annual Reports (ASR, ASFR)</a:t>
            </a:r>
            <a:endParaRPr sz="3600" b="1" u="sng" dirty="0">
              <a:solidFill>
                <a:schemeClr val="bg1"/>
              </a:solidFill>
              <a:latin typeface="Arial Black" panose="020B0604020202020204" pitchFamily="34" charset="0"/>
              <a:cs typeface="Arial Black" panose="020B0604020202020204" pitchFamily="34" charset="0"/>
            </a:endParaRPr>
          </a:p>
        </p:txBody>
      </p:sp>
      <p:cxnSp>
        <p:nvCxnSpPr>
          <p:cNvPr id="13" name="Google Shape;128;p8">
            <a:extLst>
              <a:ext uri="{FF2B5EF4-FFF2-40B4-BE49-F238E27FC236}">
                <a16:creationId xmlns:a16="http://schemas.microsoft.com/office/drawing/2014/main" id="{45F4FFA8-6DB5-80F7-EB57-CC4206D44517}"/>
              </a:ext>
            </a:extLst>
          </p:cNvPr>
          <p:cNvCxnSpPr>
            <a:cxnSpLocks/>
          </p:cNvCxnSpPr>
          <p:nvPr/>
        </p:nvCxnSpPr>
        <p:spPr>
          <a:xfrm flipV="1">
            <a:off x="9511930" y="1075190"/>
            <a:ext cx="0" cy="5528810"/>
          </a:xfrm>
          <a:prstGeom prst="straightConnector1">
            <a:avLst/>
          </a:prstGeom>
          <a:noFill/>
          <a:ln w="12700" cap="flat" cmpd="sng">
            <a:solidFill>
              <a:srgbClr val="889FC7"/>
            </a:solidFill>
            <a:prstDash val="solid"/>
            <a:miter lim="800000"/>
            <a:headEnd type="none" w="sm" len="sm"/>
            <a:tailEnd type="none" w="sm" len="sm"/>
          </a:ln>
        </p:spPr>
      </p:cxnSp>
      <p:sp>
        <p:nvSpPr>
          <p:cNvPr id="3" name="TextBox 2">
            <a:extLst>
              <a:ext uri="{FF2B5EF4-FFF2-40B4-BE49-F238E27FC236}">
                <a16:creationId xmlns:a16="http://schemas.microsoft.com/office/drawing/2014/main" id="{23726492-0870-6A3D-1DA2-7DB108E872C2}"/>
              </a:ext>
            </a:extLst>
          </p:cNvPr>
          <p:cNvSpPr txBox="1"/>
          <p:nvPr/>
        </p:nvSpPr>
        <p:spPr>
          <a:xfrm>
            <a:off x="9511930" y="2164912"/>
            <a:ext cx="2537406" cy="2354491"/>
          </a:xfrm>
          <a:prstGeom prst="rect">
            <a:avLst/>
          </a:prstGeom>
          <a:noFill/>
        </p:spPr>
        <p:txBody>
          <a:bodyPr wrap="square" rtlCol="0">
            <a:spAutoFit/>
          </a:bodyPr>
          <a:lstStyle/>
          <a:p>
            <a:pPr algn="ctr"/>
            <a:r>
              <a:rPr lang="en-US" sz="2000" u="sng" dirty="0">
                <a:solidFill>
                  <a:schemeClr val="bg1"/>
                </a:solidFill>
              </a:rPr>
              <a:t>Quick Facts</a:t>
            </a:r>
          </a:p>
          <a:p>
            <a:endParaRPr lang="en-US" sz="1800" u="sng" dirty="0">
              <a:solidFill>
                <a:schemeClr val="bg1"/>
              </a:solidFill>
            </a:endParaRPr>
          </a:p>
          <a:p>
            <a:pPr marL="285750" indent="-285750">
              <a:lnSpc>
                <a:spcPct val="150000"/>
              </a:lnSpc>
              <a:buClr>
                <a:schemeClr val="bg1"/>
              </a:buClr>
              <a:buFont typeface="Arial" panose="020B0604020202020204" pitchFamily="34" charset="0"/>
              <a:buChar char="•"/>
            </a:pPr>
            <a:r>
              <a:rPr lang="en-US" sz="1800" dirty="0">
                <a:solidFill>
                  <a:schemeClr val="bg1"/>
                </a:solidFill>
              </a:rPr>
              <a:t>Shows 3 </a:t>
            </a:r>
            <a:r>
              <a:rPr lang="en-US" sz="1800" dirty="0" err="1">
                <a:solidFill>
                  <a:schemeClr val="bg1"/>
                </a:solidFill>
              </a:rPr>
              <a:t>yrs</a:t>
            </a:r>
            <a:r>
              <a:rPr lang="en-US" sz="1800" dirty="0">
                <a:solidFill>
                  <a:schemeClr val="bg1"/>
                </a:solidFill>
              </a:rPr>
              <a:t> of Data</a:t>
            </a:r>
          </a:p>
          <a:p>
            <a:pPr marL="285750" indent="-285750">
              <a:lnSpc>
                <a:spcPct val="150000"/>
              </a:lnSpc>
              <a:buClr>
                <a:schemeClr val="bg1"/>
              </a:buClr>
              <a:buFont typeface="Arial" panose="020B0604020202020204" pitchFamily="34" charset="0"/>
              <a:buChar char="•"/>
            </a:pPr>
            <a:r>
              <a:rPr lang="en-US" sz="1800" dirty="0">
                <a:solidFill>
                  <a:schemeClr val="bg1"/>
                </a:solidFill>
              </a:rPr>
              <a:t>Distributed Annually</a:t>
            </a:r>
          </a:p>
          <a:p>
            <a:pPr marL="285750" indent="-285750">
              <a:lnSpc>
                <a:spcPct val="150000"/>
              </a:lnSpc>
              <a:buClr>
                <a:schemeClr val="bg1"/>
              </a:buClr>
              <a:buFont typeface="Arial" panose="020B0604020202020204" pitchFamily="34" charset="0"/>
              <a:buChar char="•"/>
            </a:pPr>
            <a:r>
              <a:rPr lang="en-US" sz="1800" dirty="0">
                <a:solidFill>
                  <a:schemeClr val="bg1"/>
                </a:solidFill>
              </a:rPr>
              <a:t>Publicly Available</a:t>
            </a:r>
          </a:p>
          <a:p>
            <a:endParaRPr lang="en-US" dirty="0">
              <a:solidFill>
                <a:schemeClr val="bg1"/>
              </a:solidFill>
            </a:endParaRPr>
          </a:p>
          <a:p>
            <a:endParaRPr lang="en-US" dirty="0">
              <a:solidFill>
                <a:schemeClr val="bg1"/>
              </a:solidFill>
            </a:endParaRPr>
          </a:p>
        </p:txBody>
      </p:sp>
      <p:pic>
        <p:nvPicPr>
          <p:cNvPr id="6" name="Picture 5">
            <a:extLst>
              <a:ext uri="{FF2B5EF4-FFF2-40B4-BE49-F238E27FC236}">
                <a16:creationId xmlns:a16="http://schemas.microsoft.com/office/drawing/2014/main" id="{22CC4790-4E18-C5C0-29BA-5E60D4ABEDA0}"/>
              </a:ext>
            </a:extLst>
          </p:cNvPr>
          <p:cNvPicPr>
            <a:picLocks noChangeAspect="1"/>
          </p:cNvPicPr>
          <p:nvPr/>
        </p:nvPicPr>
        <p:blipFill>
          <a:blip r:embed="rId8"/>
          <a:stretch>
            <a:fillRect/>
          </a:stretch>
        </p:blipFill>
        <p:spPr>
          <a:xfrm>
            <a:off x="142664" y="1451186"/>
            <a:ext cx="9142724" cy="4736592"/>
          </a:xfrm>
          <a:prstGeom prst="rect">
            <a:avLst/>
          </a:prstGeom>
        </p:spPr>
      </p:pic>
      <p:pic>
        <p:nvPicPr>
          <p:cNvPr id="14" name="Audio 13">
            <a:hlinkClick r:id="" action="ppaction://media"/>
            <a:extLst>
              <a:ext uri="{FF2B5EF4-FFF2-40B4-BE49-F238E27FC236}">
                <a16:creationId xmlns:a16="http://schemas.microsoft.com/office/drawing/2014/main" id="{66F32051-3263-A413-6E1E-9D56D855949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5069712"/>
      </p:ext>
    </p:extLst>
  </p:cSld>
  <p:clrMapOvr>
    <a:masterClrMapping/>
  </p:clrMapOvr>
  <mc:AlternateContent xmlns:mc="http://schemas.openxmlformats.org/markup-compatibility/2006" xmlns:p14="http://schemas.microsoft.com/office/powerpoint/2010/main">
    <mc:Choice Requires="p14">
      <p:transition spd="slow" p14:dur="2000" advTm="36898"/>
    </mc:Choice>
    <mc:Fallback xmlns="">
      <p:transition spd="slow" advTm="3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14" name="Picture 13">
            <a:extLst>
              <a:ext uri="{FF2B5EF4-FFF2-40B4-BE49-F238E27FC236}">
                <a16:creationId xmlns:a16="http://schemas.microsoft.com/office/drawing/2014/main" id="{BAC0D3F7-2494-6A97-78EF-FFE4E2D71826}"/>
              </a:ext>
            </a:extLst>
          </p:cNvPr>
          <p:cNvPicPr>
            <a:picLocks noChangeAspect="1"/>
          </p:cNvPicPr>
          <p:nvPr/>
        </p:nvPicPr>
        <p:blipFill>
          <a:blip r:embed="rId5"/>
          <a:stretch>
            <a:fillRect/>
          </a:stretch>
        </p:blipFill>
        <p:spPr>
          <a:xfrm>
            <a:off x="2974541" y="40510"/>
            <a:ext cx="9160703" cy="6783445"/>
          </a:xfrm>
          <a:prstGeom prst="rect">
            <a:avLst/>
          </a:prstGeom>
        </p:spPr>
      </p:pic>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2</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6"/>
          <a:stretch>
            <a:fillRect/>
          </a:stretch>
        </p:blipFill>
        <p:spPr>
          <a:xfrm>
            <a:off x="0" y="864167"/>
            <a:ext cx="2974541" cy="5993833"/>
          </a:xfrm>
          <a:prstGeom prst="rect">
            <a:avLst/>
          </a:prstGeom>
        </p:spPr>
      </p:pic>
      <p:sp>
        <p:nvSpPr>
          <p:cNvPr id="17" name="TextBox 16">
            <a:extLst>
              <a:ext uri="{FF2B5EF4-FFF2-40B4-BE49-F238E27FC236}">
                <a16:creationId xmlns:a16="http://schemas.microsoft.com/office/drawing/2014/main" id="{C2FF3E34-BC70-22A2-BE5C-36853FB7CD82}"/>
              </a:ext>
            </a:extLst>
          </p:cNvPr>
          <p:cNvSpPr txBox="1"/>
          <p:nvPr/>
        </p:nvSpPr>
        <p:spPr>
          <a:xfrm>
            <a:off x="4696178" y="2043289"/>
            <a:ext cx="5249333" cy="2554545"/>
          </a:xfrm>
          <a:prstGeom prst="rect">
            <a:avLst/>
          </a:prstGeom>
          <a:solidFill>
            <a:srgbClr val="183158"/>
          </a:solidFill>
        </p:spPr>
        <p:txBody>
          <a:bodyPr wrap="square" rtlCol="0">
            <a:spAutoFit/>
          </a:bodyPr>
          <a:lstStyle/>
          <a:p>
            <a:pPr algn="ctr"/>
            <a:r>
              <a:rPr lang="en-US" sz="3200" u="sng" dirty="0">
                <a:solidFill>
                  <a:schemeClr val="bg1"/>
                </a:solidFill>
              </a:rPr>
              <a:t>Content Warning</a:t>
            </a:r>
          </a:p>
          <a:p>
            <a:pPr algn="ctr"/>
            <a:endParaRPr lang="en-US" sz="3200" u="sng" dirty="0">
              <a:solidFill>
                <a:schemeClr val="bg1"/>
              </a:solidFill>
            </a:endParaRPr>
          </a:p>
          <a:p>
            <a:pPr algn="ctr"/>
            <a:r>
              <a:rPr lang="en-US" sz="3200" dirty="0">
                <a:solidFill>
                  <a:schemeClr val="bg1"/>
                </a:solidFill>
              </a:rPr>
              <a:t>Please Note: This training contains information on sensitive topics.</a:t>
            </a:r>
          </a:p>
        </p:txBody>
      </p:sp>
      <p:pic>
        <p:nvPicPr>
          <p:cNvPr id="13" name="Audio 12">
            <a:hlinkClick r:id="" action="ppaction://media"/>
            <a:extLst>
              <a:ext uri="{FF2B5EF4-FFF2-40B4-BE49-F238E27FC236}">
                <a16:creationId xmlns:a16="http://schemas.microsoft.com/office/drawing/2014/main" id="{CA528C17-E1A5-D4F9-6765-498B95F2860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638448" y="4546953"/>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512"/>
    </mc:Choice>
    <mc:Fallback xmlns="">
      <p:transition spd="slow" advTm="1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B6972-854E-EF56-49BA-388A4799ACD3}"/>
              </a:ext>
            </a:extLst>
          </p:cNvPr>
          <p:cNvSpPr>
            <a:spLocks noGrp="1"/>
          </p:cNvSpPr>
          <p:nvPr>
            <p:ph type="body" sz="quarter" idx="10"/>
          </p:nvPr>
        </p:nvSpPr>
        <p:spPr>
          <a:xfrm>
            <a:off x="3142283" y="1838629"/>
            <a:ext cx="9042376" cy="1487487"/>
          </a:xfrm>
        </p:spPr>
        <p:txBody>
          <a:bodyPr/>
          <a:lstStyle/>
          <a:p>
            <a:pPr algn="ctr"/>
            <a:r>
              <a:rPr lang="en-US" sz="4800" dirty="0">
                <a:solidFill>
                  <a:schemeClr val="bg1"/>
                </a:solidFill>
              </a:rPr>
              <a:t>Let’ s practice what we have learned with some scenarios! </a:t>
            </a:r>
          </a:p>
          <a:p>
            <a:pPr algn="ctr"/>
            <a:endParaRPr lang="en-US" dirty="0">
              <a:solidFill>
                <a:schemeClr val="bg1"/>
              </a:solidFill>
            </a:endParaRPr>
          </a:p>
          <a:p>
            <a:pPr algn="ctr"/>
            <a:endParaRPr lang="en-US" dirty="0">
              <a:solidFill>
                <a:schemeClr val="bg1"/>
              </a:solidFill>
            </a:endParaRPr>
          </a:p>
        </p:txBody>
      </p:sp>
      <p:pic>
        <p:nvPicPr>
          <p:cNvPr id="7" name="Google Shape;28;p17">
            <a:extLst>
              <a:ext uri="{FF2B5EF4-FFF2-40B4-BE49-F238E27FC236}">
                <a16:creationId xmlns:a16="http://schemas.microsoft.com/office/drawing/2014/main" id="{DA542179-63AF-AF1A-4A33-60D9C604ACD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flipH="1">
            <a:off x="10928052" y="-545306"/>
            <a:ext cx="357655" cy="1487487"/>
          </a:xfrm>
          <a:prstGeom prst="rect">
            <a:avLst/>
          </a:prstGeom>
          <a:noFill/>
          <a:ln>
            <a:noFill/>
          </a:ln>
        </p:spPr>
      </p:pic>
      <p:pic>
        <p:nvPicPr>
          <p:cNvPr id="9" name="Picture 8" descr="Text&#10;&#10;Description automatically generated with medium confidence">
            <a:extLst>
              <a:ext uri="{FF2B5EF4-FFF2-40B4-BE49-F238E27FC236}">
                <a16:creationId xmlns:a16="http://schemas.microsoft.com/office/drawing/2014/main" id="{57778BE9-B27E-9249-BA6A-941DDAEAA4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915" y="-10722"/>
            <a:ext cx="2395530" cy="874889"/>
          </a:xfrm>
          <a:prstGeom prst="rect">
            <a:avLst/>
          </a:prstGeom>
        </p:spPr>
      </p:pic>
      <p:pic>
        <p:nvPicPr>
          <p:cNvPr id="10" name="Picture 9">
            <a:extLst>
              <a:ext uri="{FF2B5EF4-FFF2-40B4-BE49-F238E27FC236}">
                <a16:creationId xmlns:a16="http://schemas.microsoft.com/office/drawing/2014/main" id="{D41EFDA0-8C1D-5740-5D7A-CAE8D2D4FFF8}"/>
              </a:ext>
            </a:extLst>
          </p:cNvPr>
          <p:cNvPicPr>
            <a:picLocks noChangeAspect="1"/>
          </p:cNvPicPr>
          <p:nvPr/>
        </p:nvPicPr>
        <p:blipFill>
          <a:blip r:embed="rId7"/>
          <a:stretch>
            <a:fillRect/>
          </a:stretch>
        </p:blipFill>
        <p:spPr>
          <a:xfrm>
            <a:off x="9271436" y="5174740"/>
            <a:ext cx="1487486" cy="1487486"/>
          </a:xfrm>
          <a:prstGeom prst="rect">
            <a:avLst/>
          </a:prstGeom>
        </p:spPr>
      </p:pic>
      <p:pic>
        <p:nvPicPr>
          <p:cNvPr id="11" name="Google Shape;28;p17">
            <a:extLst>
              <a:ext uri="{FF2B5EF4-FFF2-40B4-BE49-F238E27FC236}">
                <a16:creationId xmlns:a16="http://schemas.microsoft.com/office/drawing/2014/main" id="{D1322C82-7C9E-85F1-C032-A8304FEB6DA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1827004" y="0"/>
            <a:ext cx="357655" cy="1487487"/>
          </a:xfrm>
          <a:prstGeom prst="rect">
            <a:avLst/>
          </a:prstGeom>
          <a:noFill/>
          <a:ln>
            <a:noFill/>
          </a:ln>
        </p:spPr>
      </p:pic>
      <p:pic>
        <p:nvPicPr>
          <p:cNvPr id="12" name="Picture 11">
            <a:extLst>
              <a:ext uri="{FF2B5EF4-FFF2-40B4-BE49-F238E27FC236}">
                <a16:creationId xmlns:a16="http://schemas.microsoft.com/office/drawing/2014/main" id="{A1D9393E-80BC-552F-91D8-254AD7C1BD68}"/>
              </a:ext>
            </a:extLst>
          </p:cNvPr>
          <p:cNvPicPr>
            <a:picLocks noChangeAspect="1"/>
          </p:cNvPicPr>
          <p:nvPr/>
        </p:nvPicPr>
        <p:blipFill>
          <a:blip r:embed="rId8"/>
          <a:stretch>
            <a:fillRect/>
          </a:stretch>
        </p:blipFill>
        <p:spPr>
          <a:xfrm>
            <a:off x="0" y="864167"/>
            <a:ext cx="2974541" cy="5993833"/>
          </a:xfrm>
          <a:prstGeom prst="rect">
            <a:avLst/>
          </a:prstGeom>
        </p:spPr>
      </p:pic>
      <p:pic>
        <p:nvPicPr>
          <p:cNvPr id="13" name="Audio 12">
            <a:hlinkClick r:id="" action="ppaction://media"/>
            <a:extLst>
              <a:ext uri="{FF2B5EF4-FFF2-40B4-BE49-F238E27FC236}">
                <a16:creationId xmlns:a16="http://schemas.microsoft.com/office/drawing/2014/main" id="{51821504-DFAB-5DDC-11DE-43557CC1948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504491" y="5174740"/>
            <a:ext cx="2057400" cy="2057400"/>
          </a:xfrm>
          <a:prstGeom prst="ellipse">
            <a:avLst/>
          </a:prstGeom>
        </p:spPr>
      </p:pic>
    </p:spTree>
    <p:extLst>
      <p:ext uri="{BB962C8B-B14F-4D97-AF65-F5344CB8AC3E}">
        <p14:creationId xmlns:p14="http://schemas.microsoft.com/office/powerpoint/2010/main" val="295788525"/>
      </p:ext>
    </p:extLst>
  </p:cSld>
  <p:clrMapOvr>
    <a:masterClrMapping/>
  </p:clrMapOvr>
  <mc:AlternateContent xmlns:mc="http://schemas.openxmlformats.org/markup-compatibility/2006" xmlns:p14="http://schemas.microsoft.com/office/powerpoint/2010/main">
    <mc:Choice Requires="p14">
      <p:transition spd="slow" p14:dur="2000" advTm="5777"/>
    </mc:Choice>
    <mc:Fallback xmlns="">
      <p:transition spd="slow" advTm="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50" y="-866827"/>
            <a:ext cx="9144000" cy="2387600"/>
          </a:xfrm>
        </p:spPr>
        <p:txBody>
          <a:bodyPr/>
          <a:lstStyle/>
          <a:p>
            <a:r>
              <a:rPr lang="en-US" dirty="0"/>
              <a:t>Scenario #1</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476250" y="1728789"/>
            <a:ext cx="10796588" cy="1800224"/>
          </a:xfrm>
        </p:spPr>
        <p:txBody>
          <a:bodyPr/>
          <a:lstStyle/>
          <a:p>
            <a:pPr algn="l" fontAlgn="base"/>
            <a:r>
              <a:rPr lang="en-US" b="1" i="0" u="none" strike="noStrike" dirty="0">
                <a:effectLst/>
                <a:latin typeface="Arial" panose="020B0604020202020204" pitchFamily="34" charset="0"/>
                <a:cs typeface="Arial" panose="020B0604020202020204" pitchFamily="34" charset="0"/>
              </a:rPr>
              <a:t>What Do You Think?</a:t>
            </a:r>
          </a:p>
          <a:p>
            <a:pPr algn="l" fontAlgn="base"/>
            <a:r>
              <a:rPr lang="en-US" dirty="0"/>
              <a:t>Jay is participating in a swim conditioning class. They tell their swim instructor, Ted, that they think they are being followed by a person they met while working at a local off campus restaurant. The person began showing up at the restaurant and will not leave them alone. They also noticed the person following them on campus and they fear for their safety. They do not know whether the person is a university affiliate.</a:t>
            </a:r>
          </a:p>
          <a:p>
            <a:pPr algn="l" fontAlgn="base"/>
            <a:endParaRPr lang="en-US" dirty="0"/>
          </a:p>
          <a:p>
            <a:pPr algn="l" fontAlgn="base"/>
            <a:r>
              <a:rPr lang="en-US" dirty="0"/>
              <a:t>Is this Clery reportable? Select “yes” or “no”</a:t>
            </a:r>
            <a:endParaRPr lang="en-US" b="1" i="0" u="none" strike="noStrike" dirty="0">
              <a:effectLst/>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617005"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1F32A97-BB20-1AF8-0ADF-414D012E35B9}"/>
              </a:ext>
            </a:extLst>
          </p:cNvPr>
          <p:cNvPicPr>
            <a:picLocks noChangeAspect="1"/>
          </p:cNvPicPr>
          <p:nvPr/>
        </p:nvPicPr>
        <p:blipFill>
          <a:blip r:embed="rId5"/>
          <a:srcRect/>
          <a:stretch/>
        </p:blipFill>
        <p:spPr>
          <a:xfrm>
            <a:off x="9620250" y="5936224"/>
            <a:ext cx="2681871" cy="979466"/>
          </a:xfrm>
          <a:prstGeom prst="rect">
            <a:avLst/>
          </a:prstGeom>
        </p:spPr>
      </p:pic>
      <p:sp>
        <p:nvSpPr>
          <p:cNvPr id="23" name="Text Placeholder 22">
            <a:extLst>
              <a:ext uri="{FF2B5EF4-FFF2-40B4-BE49-F238E27FC236}">
                <a16:creationId xmlns:a16="http://schemas.microsoft.com/office/drawing/2014/main" id="{81FFE789-D9F7-20BF-46DB-B35B1FAAB8A5}"/>
              </a:ext>
            </a:extLst>
          </p:cNvPr>
          <p:cNvSpPr>
            <a:spLocks noGrp="1"/>
          </p:cNvSpPr>
          <p:nvPr>
            <p:ph type="body" sz="quarter" idx="10"/>
          </p:nvPr>
        </p:nvSpPr>
        <p:spPr/>
        <p:txBody>
          <a:bodyPr/>
          <a:lstStyle/>
          <a:p>
            <a:r>
              <a:rPr lang="en-US" dirty="0"/>
              <a:t>Clery Act Scenarios </a:t>
            </a:r>
          </a:p>
        </p:txBody>
      </p:sp>
      <p:sp>
        <p:nvSpPr>
          <p:cNvPr id="4" name="TextBox 3">
            <a:extLst>
              <a:ext uri="{FF2B5EF4-FFF2-40B4-BE49-F238E27FC236}">
                <a16:creationId xmlns:a16="http://schemas.microsoft.com/office/drawing/2014/main" id="{5C820233-1C13-487C-0235-1FD2115795E3}"/>
              </a:ext>
            </a:extLst>
          </p:cNvPr>
          <p:cNvSpPr txBox="1"/>
          <p:nvPr/>
        </p:nvSpPr>
        <p:spPr>
          <a:xfrm>
            <a:off x="664029" y="4572000"/>
            <a:ext cx="3048000" cy="738664"/>
          </a:xfrm>
          <a:prstGeom prst="rect">
            <a:avLst/>
          </a:prstGeom>
          <a:solidFill>
            <a:schemeClr val="accent1"/>
          </a:solidFill>
        </p:spPr>
        <p:txBody>
          <a:bodyPr wrap="square" rtlCol="0">
            <a:spAutoFit/>
          </a:bodyPr>
          <a:lstStyle/>
          <a:p>
            <a:pPr algn="ctr"/>
            <a:r>
              <a:rPr lang="en-US" dirty="0">
                <a:solidFill>
                  <a:srgbClr val="FFFF00"/>
                </a:solidFill>
              </a:rPr>
              <a:t>Yes,</a:t>
            </a:r>
          </a:p>
          <a:p>
            <a:r>
              <a:rPr lang="en-US" dirty="0">
                <a:solidFill>
                  <a:schemeClr val="bg1"/>
                </a:solidFill>
              </a:rPr>
              <a:t>Ted should report this as staking occurring on on-campus property</a:t>
            </a:r>
          </a:p>
        </p:txBody>
      </p:sp>
      <p:sp>
        <p:nvSpPr>
          <p:cNvPr id="9" name="TextBox 8">
            <a:extLst>
              <a:ext uri="{FF2B5EF4-FFF2-40B4-BE49-F238E27FC236}">
                <a16:creationId xmlns:a16="http://schemas.microsoft.com/office/drawing/2014/main" id="{1A66FCA5-910F-BAB7-B109-60FBDAACE917}"/>
              </a:ext>
            </a:extLst>
          </p:cNvPr>
          <p:cNvSpPr txBox="1"/>
          <p:nvPr/>
        </p:nvSpPr>
        <p:spPr>
          <a:xfrm>
            <a:off x="4303713" y="4572000"/>
            <a:ext cx="3048000" cy="738664"/>
          </a:xfrm>
          <a:prstGeom prst="rect">
            <a:avLst/>
          </a:prstGeom>
          <a:solidFill>
            <a:schemeClr val="accent1"/>
          </a:solidFill>
        </p:spPr>
        <p:txBody>
          <a:bodyPr wrap="square" rtlCol="0">
            <a:spAutoFit/>
          </a:bodyPr>
          <a:lstStyle/>
          <a:p>
            <a:pPr algn="ctr"/>
            <a:r>
              <a:rPr lang="en-US" dirty="0">
                <a:solidFill>
                  <a:srgbClr val="FFFF00"/>
                </a:solidFill>
              </a:rPr>
              <a:t>No,</a:t>
            </a:r>
          </a:p>
          <a:p>
            <a:r>
              <a:rPr lang="en-US" dirty="0">
                <a:solidFill>
                  <a:schemeClr val="bg1"/>
                </a:solidFill>
              </a:rPr>
              <a:t>This is not a Clery crime.  Plus, it started off campus</a:t>
            </a:r>
          </a:p>
        </p:txBody>
      </p:sp>
      <p:sp>
        <p:nvSpPr>
          <p:cNvPr id="6" name="TextBox 5">
            <a:extLst>
              <a:ext uri="{FF2B5EF4-FFF2-40B4-BE49-F238E27FC236}">
                <a16:creationId xmlns:a16="http://schemas.microsoft.com/office/drawing/2014/main" id="{436E358A-65A0-1769-BF1C-E0813EBE6F4A}"/>
              </a:ext>
            </a:extLst>
          </p:cNvPr>
          <p:cNvSpPr txBox="1"/>
          <p:nvPr/>
        </p:nvSpPr>
        <p:spPr>
          <a:xfrm>
            <a:off x="104775" y="6371789"/>
            <a:ext cx="11263884" cy="338554"/>
          </a:xfrm>
          <a:prstGeom prst="rect">
            <a:avLst/>
          </a:prstGeom>
          <a:noFill/>
        </p:spPr>
        <p:txBody>
          <a:bodyPr wrap="square" rtlCol="0">
            <a:spAutoFit/>
          </a:bodyPr>
          <a:lstStyle/>
          <a:p>
            <a:r>
              <a:rPr lang="en-US" sz="1600" b="1" i="1" dirty="0"/>
              <a:t>Instructions: Hover your mouse over each answer to find the answer and additional feedback</a:t>
            </a:r>
            <a:r>
              <a:rPr lang="en-US" b="1" i="1" dirty="0"/>
              <a:t>.</a:t>
            </a:r>
            <a:endParaRPr lang="en-US" dirty="0"/>
          </a:p>
        </p:txBody>
      </p:sp>
      <p:pic>
        <p:nvPicPr>
          <p:cNvPr id="13" name="Audio 12">
            <a:hlinkClick r:id="" action="ppaction://media"/>
            <a:extLst>
              <a:ext uri="{FF2B5EF4-FFF2-40B4-BE49-F238E27FC236}">
                <a16:creationId xmlns:a16="http://schemas.microsoft.com/office/drawing/2014/main" id="{5D3090E1-C986-4D55-9FDF-B0D2628C8EC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3159421"/>
      </p:ext>
    </p:extLst>
  </p:cSld>
  <p:clrMapOvr>
    <a:masterClrMapping/>
  </p:clrMapOvr>
  <mc:AlternateContent xmlns:mc="http://schemas.openxmlformats.org/markup-compatibility/2006" xmlns:p14="http://schemas.microsoft.com/office/powerpoint/2010/main">
    <mc:Choice Requires="p14">
      <p:transition spd="slow" p14:dur="2000" advTm="82166"/>
    </mc:Choice>
    <mc:Fallback xmlns="">
      <p:transition spd="slow" advTm="8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50" y="-866827"/>
            <a:ext cx="9144000" cy="2387600"/>
          </a:xfrm>
        </p:spPr>
        <p:txBody>
          <a:bodyPr/>
          <a:lstStyle/>
          <a:p>
            <a:r>
              <a:rPr lang="en-US" dirty="0"/>
              <a:t>Scenario #2</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476250" y="1728789"/>
            <a:ext cx="10796588" cy="979466"/>
          </a:xfrm>
        </p:spPr>
        <p:txBody>
          <a:bodyPr/>
          <a:lstStyle/>
          <a:p>
            <a:pPr algn="l" fontAlgn="base"/>
            <a:r>
              <a:rPr lang="en-US" b="1" i="0" u="none" strike="noStrike" dirty="0">
                <a:effectLst/>
                <a:latin typeface="Arial" panose="020B0604020202020204" pitchFamily="34" charset="0"/>
                <a:cs typeface="Arial" panose="020B0604020202020204" pitchFamily="34" charset="0"/>
              </a:rPr>
              <a:t>What Do You Think?</a:t>
            </a:r>
          </a:p>
          <a:p>
            <a:pPr algn="l" fontAlgn="base"/>
            <a:r>
              <a:rPr lang="en-US" dirty="0"/>
              <a:t>Based on what you learned so far, which of the following incidents do you think should be reported under the Clery Act?  Choose any that apply?</a:t>
            </a: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617005"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1F32A97-BB20-1AF8-0ADF-414D012E35B9}"/>
              </a:ext>
            </a:extLst>
          </p:cNvPr>
          <p:cNvPicPr>
            <a:picLocks noChangeAspect="1"/>
          </p:cNvPicPr>
          <p:nvPr/>
        </p:nvPicPr>
        <p:blipFill>
          <a:blip r:embed="rId5"/>
          <a:srcRect/>
          <a:stretch/>
        </p:blipFill>
        <p:spPr>
          <a:xfrm>
            <a:off x="9620250" y="5976488"/>
            <a:ext cx="2681871" cy="979466"/>
          </a:xfrm>
          <a:prstGeom prst="rect">
            <a:avLst/>
          </a:prstGeom>
        </p:spPr>
      </p:pic>
      <p:sp>
        <p:nvSpPr>
          <p:cNvPr id="23" name="Text Placeholder 22">
            <a:extLst>
              <a:ext uri="{FF2B5EF4-FFF2-40B4-BE49-F238E27FC236}">
                <a16:creationId xmlns:a16="http://schemas.microsoft.com/office/drawing/2014/main" id="{81FFE789-D9F7-20BF-46DB-B35B1FAAB8A5}"/>
              </a:ext>
            </a:extLst>
          </p:cNvPr>
          <p:cNvSpPr>
            <a:spLocks noGrp="1"/>
          </p:cNvSpPr>
          <p:nvPr>
            <p:ph type="body" sz="quarter" idx="10"/>
          </p:nvPr>
        </p:nvSpPr>
        <p:spPr/>
        <p:txBody>
          <a:bodyPr/>
          <a:lstStyle/>
          <a:p>
            <a:r>
              <a:rPr lang="en-US" dirty="0"/>
              <a:t>Clery Act Scenarios </a:t>
            </a:r>
          </a:p>
        </p:txBody>
      </p:sp>
      <p:sp>
        <p:nvSpPr>
          <p:cNvPr id="4" name="TextBox 3">
            <a:extLst>
              <a:ext uri="{FF2B5EF4-FFF2-40B4-BE49-F238E27FC236}">
                <a16:creationId xmlns:a16="http://schemas.microsoft.com/office/drawing/2014/main" id="{5C820233-1C13-487C-0235-1FD2115795E3}"/>
              </a:ext>
            </a:extLst>
          </p:cNvPr>
          <p:cNvSpPr txBox="1"/>
          <p:nvPr/>
        </p:nvSpPr>
        <p:spPr>
          <a:xfrm>
            <a:off x="541283" y="2948928"/>
            <a:ext cx="6349374" cy="523220"/>
          </a:xfrm>
          <a:prstGeom prst="rect">
            <a:avLst/>
          </a:prstGeom>
          <a:solidFill>
            <a:schemeClr val="accent1"/>
          </a:solidFill>
        </p:spPr>
        <p:txBody>
          <a:bodyPr wrap="square" rtlCol="0">
            <a:spAutoFit/>
          </a:bodyPr>
          <a:lstStyle/>
          <a:p>
            <a:pPr algn="ctr"/>
            <a:endParaRPr lang="en-US" dirty="0">
              <a:solidFill>
                <a:srgbClr val="FFFF00"/>
              </a:solidFill>
            </a:endParaRPr>
          </a:p>
          <a:p>
            <a:r>
              <a:rPr lang="en-US" dirty="0">
                <a:solidFill>
                  <a:schemeClr val="bg1"/>
                </a:solidFill>
              </a:rPr>
              <a:t>A. A robbery that occurs in alley adjacent to a Mines lecture hall.</a:t>
            </a:r>
          </a:p>
        </p:txBody>
      </p:sp>
      <p:sp>
        <p:nvSpPr>
          <p:cNvPr id="9" name="TextBox 8">
            <a:extLst>
              <a:ext uri="{FF2B5EF4-FFF2-40B4-BE49-F238E27FC236}">
                <a16:creationId xmlns:a16="http://schemas.microsoft.com/office/drawing/2014/main" id="{1A66FCA5-910F-BAB7-B109-60FBDAACE917}"/>
              </a:ext>
            </a:extLst>
          </p:cNvPr>
          <p:cNvSpPr txBox="1"/>
          <p:nvPr/>
        </p:nvSpPr>
        <p:spPr>
          <a:xfrm>
            <a:off x="541283" y="3689315"/>
            <a:ext cx="6349374" cy="738664"/>
          </a:xfrm>
          <a:prstGeom prst="rect">
            <a:avLst/>
          </a:prstGeom>
          <a:solidFill>
            <a:schemeClr val="accent1"/>
          </a:solidFill>
        </p:spPr>
        <p:txBody>
          <a:bodyPr wrap="square" rtlCol="0">
            <a:spAutoFit/>
          </a:bodyPr>
          <a:lstStyle/>
          <a:p>
            <a:pPr algn="ctr"/>
            <a:endParaRPr lang="en-US" dirty="0">
              <a:solidFill>
                <a:srgbClr val="FFFF00"/>
              </a:solidFill>
            </a:endParaRPr>
          </a:p>
          <a:p>
            <a:r>
              <a:rPr lang="en-US" dirty="0">
                <a:solidFill>
                  <a:schemeClr val="bg1"/>
                </a:solidFill>
              </a:rPr>
              <a:t>B. A student reports that someone grabbed and squeezed their buttocks as they walked by them in the campus dining hall.</a:t>
            </a:r>
          </a:p>
        </p:txBody>
      </p:sp>
      <p:sp>
        <p:nvSpPr>
          <p:cNvPr id="6" name="TextBox 5">
            <a:extLst>
              <a:ext uri="{FF2B5EF4-FFF2-40B4-BE49-F238E27FC236}">
                <a16:creationId xmlns:a16="http://schemas.microsoft.com/office/drawing/2014/main" id="{7A168380-3807-8D47-EBF8-D89F7ACC2AD3}"/>
              </a:ext>
            </a:extLst>
          </p:cNvPr>
          <p:cNvSpPr txBox="1"/>
          <p:nvPr/>
        </p:nvSpPr>
        <p:spPr>
          <a:xfrm>
            <a:off x="541283" y="4596962"/>
            <a:ext cx="6349374" cy="738664"/>
          </a:xfrm>
          <a:prstGeom prst="rect">
            <a:avLst/>
          </a:prstGeom>
          <a:solidFill>
            <a:schemeClr val="accent1"/>
          </a:solidFill>
        </p:spPr>
        <p:txBody>
          <a:bodyPr wrap="square" rtlCol="0">
            <a:spAutoFit/>
          </a:bodyPr>
          <a:lstStyle/>
          <a:p>
            <a:pPr algn="ctr"/>
            <a:endParaRPr lang="en-US" dirty="0">
              <a:solidFill>
                <a:srgbClr val="FFFF00"/>
              </a:solidFill>
            </a:endParaRPr>
          </a:p>
          <a:p>
            <a:r>
              <a:rPr lang="en-US" dirty="0">
                <a:solidFill>
                  <a:schemeClr val="bg1"/>
                </a:solidFill>
              </a:rPr>
              <a:t>C. A student reported that they were shoved during a verbal argument in their dorm recreation area</a:t>
            </a:r>
          </a:p>
        </p:txBody>
      </p:sp>
      <p:sp>
        <p:nvSpPr>
          <p:cNvPr id="7" name="TextBox 6">
            <a:extLst>
              <a:ext uri="{FF2B5EF4-FFF2-40B4-BE49-F238E27FC236}">
                <a16:creationId xmlns:a16="http://schemas.microsoft.com/office/drawing/2014/main" id="{F86774F6-37A0-0B8D-CDAB-5A57A2C98EDF}"/>
              </a:ext>
            </a:extLst>
          </p:cNvPr>
          <p:cNvSpPr txBox="1"/>
          <p:nvPr/>
        </p:nvSpPr>
        <p:spPr>
          <a:xfrm>
            <a:off x="541283" y="5504609"/>
            <a:ext cx="6349374" cy="307777"/>
          </a:xfrm>
          <a:prstGeom prst="rect">
            <a:avLst/>
          </a:prstGeom>
          <a:solidFill>
            <a:schemeClr val="accent1"/>
          </a:solidFill>
        </p:spPr>
        <p:txBody>
          <a:bodyPr wrap="square" rtlCol="0">
            <a:spAutoFit/>
          </a:bodyPr>
          <a:lstStyle/>
          <a:p>
            <a:r>
              <a:rPr lang="en-US" dirty="0">
                <a:solidFill>
                  <a:schemeClr val="bg1"/>
                </a:solidFill>
              </a:rPr>
              <a:t>D.  Both A and B                                                       </a:t>
            </a:r>
          </a:p>
        </p:txBody>
      </p:sp>
      <p:sp>
        <p:nvSpPr>
          <p:cNvPr id="12" name="TextBox 11">
            <a:extLst>
              <a:ext uri="{FF2B5EF4-FFF2-40B4-BE49-F238E27FC236}">
                <a16:creationId xmlns:a16="http://schemas.microsoft.com/office/drawing/2014/main" id="{D71EAF2A-C397-B85B-FC15-C55FED1A20C1}"/>
              </a:ext>
            </a:extLst>
          </p:cNvPr>
          <p:cNvSpPr txBox="1"/>
          <p:nvPr/>
        </p:nvSpPr>
        <p:spPr>
          <a:xfrm>
            <a:off x="104775" y="6371789"/>
            <a:ext cx="11263884" cy="338554"/>
          </a:xfrm>
          <a:prstGeom prst="rect">
            <a:avLst/>
          </a:prstGeom>
          <a:noFill/>
        </p:spPr>
        <p:txBody>
          <a:bodyPr wrap="square" rtlCol="0">
            <a:spAutoFit/>
          </a:bodyPr>
          <a:lstStyle/>
          <a:p>
            <a:r>
              <a:rPr lang="en-US" sz="1600" b="1" i="1" dirty="0"/>
              <a:t>Instructions: Hover your mouse over each answer to find the answer and additional feedback</a:t>
            </a:r>
            <a:r>
              <a:rPr lang="en-US" b="1" i="1" dirty="0"/>
              <a:t>.</a:t>
            </a:r>
            <a:endParaRPr lang="en-US" dirty="0"/>
          </a:p>
        </p:txBody>
      </p:sp>
      <p:pic>
        <p:nvPicPr>
          <p:cNvPr id="26" name="Audio 25">
            <a:hlinkClick r:id="" action="ppaction://media"/>
            <a:extLst>
              <a:ext uri="{FF2B5EF4-FFF2-40B4-BE49-F238E27FC236}">
                <a16:creationId xmlns:a16="http://schemas.microsoft.com/office/drawing/2014/main" id="{BAB323DA-958F-79EB-8040-7F7F7218AC8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7371486"/>
      </p:ext>
    </p:extLst>
  </p:cSld>
  <p:clrMapOvr>
    <a:masterClrMapping/>
  </p:clrMapOvr>
  <mc:AlternateContent xmlns:mc="http://schemas.openxmlformats.org/markup-compatibility/2006" xmlns:p14="http://schemas.microsoft.com/office/powerpoint/2010/main">
    <mc:Choice Requires="p14">
      <p:transition spd="slow" p14:dur="2000" advTm="70284"/>
    </mc:Choice>
    <mc:Fallback xmlns="">
      <p:transition spd="slow" advTm="7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50" y="-866827"/>
            <a:ext cx="9144000" cy="2387600"/>
          </a:xfrm>
        </p:spPr>
        <p:txBody>
          <a:bodyPr/>
          <a:lstStyle/>
          <a:p>
            <a:r>
              <a:rPr lang="en-US" dirty="0"/>
              <a:t>Scenario #3</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476250" y="1728789"/>
            <a:ext cx="10796588" cy="979466"/>
          </a:xfrm>
        </p:spPr>
        <p:txBody>
          <a:bodyPr/>
          <a:lstStyle/>
          <a:p>
            <a:pPr algn="l" fontAlgn="base"/>
            <a:r>
              <a:rPr lang="en-US" b="1" i="0" u="none" strike="noStrike" dirty="0">
                <a:effectLst/>
                <a:latin typeface="Arial" panose="020B0604020202020204" pitchFamily="34" charset="0"/>
                <a:cs typeface="Arial" panose="020B0604020202020204" pitchFamily="34" charset="0"/>
              </a:rPr>
              <a:t>What Do You Think?</a:t>
            </a:r>
          </a:p>
          <a:p>
            <a:pPr algn="l" fontAlgn="base"/>
            <a:r>
              <a:rPr lang="en-US" dirty="0"/>
              <a:t>When reporting an alleged crime or incident what should you do? Select all that apply.</a:t>
            </a: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617005"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1F32A97-BB20-1AF8-0ADF-414D012E35B9}"/>
              </a:ext>
            </a:extLst>
          </p:cNvPr>
          <p:cNvPicPr>
            <a:picLocks noChangeAspect="1"/>
          </p:cNvPicPr>
          <p:nvPr/>
        </p:nvPicPr>
        <p:blipFill>
          <a:blip r:embed="rId5"/>
          <a:srcRect/>
          <a:stretch/>
        </p:blipFill>
        <p:spPr>
          <a:xfrm>
            <a:off x="9620250" y="5976488"/>
            <a:ext cx="2681871" cy="979466"/>
          </a:xfrm>
          <a:prstGeom prst="rect">
            <a:avLst/>
          </a:prstGeom>
        </p:spPr>
      </p:pic>
      <p:sp>
        <p:nvSpPr>
          <p:cNvPr id="23" name="Text Placeholder 22">
            <a:extLst>
              <a:ext uri="{FF2B5EF4-FFF2-40B4-BE49-F238E27FC236}">
                <a16:creationId xmlns:a16="http://schemas.microsoft.com/office/drawing/2014/main" id="{81FFE789-D9F7-20BF-46DB-B35B1FAAB8A5}"/>
              </a:ext>
            </a:extLst>
          </p:cNvPr>
          <p:cNvSpPr>
            <a:spLocks noGrp="1"/>
          </p:cNvSpPr>
          <p:nvPr>
            <p:ph type="body" sz="quarter" idx="10"/>
          </p:nvPr>
        </p:nvSpPr>
        <p:spPr/>
        <p:txBody>
          <a:bodyPr/>
          <a:lstStyle/>
          <a:p>
            <a:r>
              <a:rPr lang="en-US" dirty="0"/>
              <a:t>Clery Act Scenarios </a:t>
            </a:r>
          </a:p>
        </p:txBody>
      </p:sp>
      <p:sp>
        <p:nvSpPr>
          <p:cNvPr id="4" name="TextBox 3">
            <a:extLst>
              <a:ext uri="{FF2B5EF4-FFF2-40B4-BE49-F238E27FC236}">
                <a16:creationId xmlns:a16="http://schemas.microsoft.com/office/drawing/2014/main" id="{5C820233-1C13-487C-0235-1FD2115795E3}"/>
              </a:ext>
            </a:extLst>
          </p:cNvPr>
          <p:cNvSpPr txBox="1"/>
          <p:nvPr/>
        </p:nvSpPr>
        <p:spPr>
          <a:xfrm>
            <a:off x="541283" y="2712815"/>
            <a:ext cx="6349374" cy="523220"/>
          </a:xfrm>
          <a:prstGeom prst="rect">
            <a:avLst/>
          </a:prstGeom>
          <a:solidFill>
            <a:schemeClr val="accent1"/>
          </a:solidFill>
        </p:spPr>
        <p:txBody>
          <a:bodyPr wrap="square" rtlCol="0">
            <a:spAutoFit/>
          </a:bodyPr>
          <a:lstStyle/>
          <a:p>
            <a:pPr algn="ctr"/>
            <a:endParaRPr lang="en-US" dirty="0">
              <a:solidFill>
                <a:srgbClr val="FFFF00"/>
              </a:solidFill>
            </a:endParaRPr>
          </a:p>
          <a:p>
            <a:r>
              <a:rPr lang="en-US" dirty="0">
                <a:solidFill>
                  <a:schemeClr val="bg1"/>
                </a:solidFill>
              </a:rPr>
              <a:t>A. Make judgements. Record personal opinions.</a:t>
            </a:r>
          </a:p>
        </p:txBody>
      </p:sp>
      <p:sp>
        <p:nvSpPr>
          <p:cNvPr id="9" name="TextBox 8">
            <a:extLst>
              <a:ext uri="{FF2B5EF4-FFF2-40B4-BE49-F238E27FC236}">
                <a16:creationId xmlns:a16="http://schemas.microsoft.com/office/drawing/2014/main" id="{1A66FCA5-910F-BAB7-B109-60FBDAACE917}"/>
              </a:ext>
            </a:extLst>
          </p:cNvPr>
          <p:cNvSpPr txBox="1"/>
          <p:nvPr/>
        </p:nvSpPr>
        <p:spPr>
          <a:xfrm>
            <a:off x="541283" y="3440811"/>
            <a:ext cx="6349374" cy="523220"/>
          </a:xfrm>
          <a:prstGeom prst="rect">
            <a:avLst/>
          </a:prstGeom>
          <a:solidFill>
            <a:schemeClr val="accent1"/>
          </a:solidFill>
        </p:spPr>
        <p:txBody>
          <a:bodyPr wrap="square" rtlCol="0">
            <a:spAutoFit/>
          </a:bodyPr>
          <a:lstStyle/>
          <a:p>
            <a:pPr algn="ctr"/>
            <a:endParaRPr lang="en-US" dirty="0">
              <a:solidFill>
                <a:srgbClr val="FFFF00"/>
              </a:solidFill>
            </a:endParaRPr>
          </a:p>
          <a:p>
            <a:r>
              <a:rPr lang="en-US" dirty="0">
                <a:solidFill>
                  <a:schemeClr val="bg1"/>
                </a:solidFill>
              </a:rPr>
              <a:t>B. Record when and where the alleged crime occurred. </a:t>
            </a:r>
          </a:p>
        </p:txBody>
      </p:sp>
      <p:sp>
        <p:nvSpPr>
          <p:cNvPr id="6" name="TextBox 5">
            <a:extLst>
              <a:ext uri="{FF2B5EF4-FFF2-40B4-BE49-F238E27FC236}">
                <a16:creationId xmlns:a16="http://schemas.microsoft.com/office/drawing/2014/main" id="{7A168380-3807-8D47-EBF8-D89F7ACC2AD3}"/>
              </a:ext>
            </a:extLst>
          </p:cNvPr>
          <p:cNvSpPr txBox="1"/>
          <p:nvPr/>
        </p:nvSpPr>
        <p:spPr>
          <a:xfrm>
            <a:off x="541283" y="4169040"/>
            <a:ext cx="6349374" cy="523220"/>
          </a:xfrm>
          <a:prstGeom prst="rect">
            <a:avLst/>
          </a:prstGeom>
          <a:solidFill>
            <a:schemeClr val="accent1"/>
          </a:solidFill>
        </p:spPr>
        <p:txBody>
          <a:bodyPr wrap="square" rtlCol="0">
            <a:spAutoFit/>
          </a:bodyPr>
          <a:lstStyle/>
          <a:p>
            <a:pPr algn="ctr"/>
            <a:endParaRPr lang="en-US" dirty="0">
              <a:solidFill>
                <a:srgbClr val="FFFF00"/>
              </a:solidFill>
            </a:endParaRPr>
          </a:p>
          <a:p>
            <a:r>
              <a:rPr lang="en-US" dirty="0">
                <a:solidFill>
                  <a:schemeClr val="bg1"/>
                </a:solidFill>
              </a:rPr>
              <a:t>C. Record what occurred, in as much detail as possible.</a:t>
            </a:r>
          </a:p>
        </p:txBody>
      </p:sp>
      <p:sp>
        <p:nvSpPr>
          <p:cNvPr id="7" name="TextBox 6">
            <a:extLst>
              <a:ext uri="{FF2B5EF4-FFF2-40B4-BE49-F238E27FC236}">
                <a16:creationId xmlns:a16="http://schemas.microsoft.com/office/drawing/2014/main" id="{F86774F6-37A0-0B8D-CDAB-5A57A2C98EDF}"/>
              </a:ext>
            </a:extLst>
          </p:cNvPr>
          <p:cNvSpPr txBox="1"/>
          <p:nvPr/>
        </p:nvSpPr>
        <p:spPr>
          <a:xfrm>
            <a:off x="541283" y="4922544"/>
            <a:ext cx="6349374" cy="307777"/>
          </a:xfrm>
          <a:prstGeom prst="rect">
            <a:avLst/>
          </a:prstGeom>
          <a:solidFill>
            <a:schemeClr val="accent1"/>
          </a:solidFill>
        </p:spPr>
        <p:txBody>
          <a:bodyPr wrap="square" rtlCol="0">
            <a:spAutoFit/>
          </a:bodyPr>
          <a:lstStyle/>
          <a:p>
            <a:r>
              <a:rPr lang="en-US" dirty="0">
                <a:solidFill>
                  <a:schemeClr val="bg1"/>
                </a:solidFill>
              </a:rPr>
              <a:t>D.  Investigate the crime or incident to make sure you should report it.                                                       </a:t>
            </a:r>
          </a:p>
        </p:txBody>
      </p:sp>
      <p:sp>
        <p:nvSpPr>
          <p:cNvPr id="8" name="TextBox 7">
            <a:extLst>
              <a:ext uri="{FF2B5EF4-FFF2-40B4-BE49-F238E27FC236}">
                <a16:creationId xmlns:a16="http://schemas.microsoft.com/office/drawing/2014/main" id="{B3509AAD-790C-6B82-1459-C9BE5E8E3B5B}"/>
              </a:ext>
            </a:extLst>
          </p:cNvPr>
          <p:cNvSpPr txBox="1"/>
          <p:nvPr/>
        </p:nvSpPr>
        <p:spPr>
          <a:xfrm>
            <a:off x="541283" y="5418190"/>
            <a:ext cx="6349374" cy="307777"/>
          </a:xfrm>
          <a:prstGeom prst="rect">
            <a:avLst/>
          </a:prstGeom>
          <a:solidFill>
            <a:schemeClr val="accent1"/>
          </a:solidFill>
        </p:spPr>
        <p:txBody>
          <a:bodyPr wrap="square" rtlCol="0">
            <a:spAutoFit/>
          </a:bodyPr>
          <a:lstStyle/>
          <a:p>
            <a:r>
              <a:rPr lang="en-US" dirty="0">
                <a:solidFill>
                  <a:schemeClr val="bg1"/>
                </a:solidFill>
              </a:rPr>
              <a:t>E.  Follow campus procedures to make a report.                                                      </a:t>
            </a:r>
          </a:p>
        </p:txBody>
      </p:sp>
      <p:sp>
        <p:nvSpPr>
          <p:cNvPr id="11" name="TextBox 10">
            <a:extLst>
              <a:ext uri="{FF2B5EF4-FFF2-40B4-BE49-F238E27FC236}">
                <a16:creationId xmlns:a16="http://schemas.microsoft.com/office/drawing/2014/main" id="{A9036F24-081B-8D58-7249-0AD80FF9DCDA}"/>
              </a:ext>
            </a:extLst>
          </p:cNvPr>
          <p:cNvSpPr txBox="1"/>
          <p:nvPr/>
        </p:nvSpPr>
        <p:spPr>
          <a:xfrm>
            <a:off x="104775" y="6371789"/>
            <a:ext cx="11263884" cy="338554"/>
          </a:xfrm>
          <a:prstGeom prst="rect">
            <a:avLst/>
          </a:prstGeom>
          <a:noFill/>
        </p:spPr>
        <p:txBody>
          <a:bodyPr wrap="square" rtlCol="0">
            <a:spAutoFit/>
          </a:bodyPr>
          <a:lstStyle/>
          <a:p>
            <a:r>
              <a:rPr lang="en-US" sz="1600" b="1" i="1" dirty="0"/>
              <a:t>Instructions: Hover your mouse over each answer to find the answer and additional feedback</a:t>
            </a:r>
            <a:r>
              <a:rPr lang="en-US" b="1" i="1" dirty="0"/>
              <a:t>.</a:t>
            </a:r>
            <a:endParaRPr lang="en-US" dirty="0"/>
          </a:p>
        </p:txBody>
      </p:sp>
      <p:pic>
        <p:nvPicPr>
          <p:cNvPr id="82" name="Audio 81">
            <a:hlinkClick r:id="" action="ppaction://media"/>
            <a:extLst>
              <a:ext uri="{FF2B5EF4-FFF2-40B4-BE49-F238E27FC236}">
                <a16:creationId xmlns:a16="http://schemas.microsoft.com/office/drawing/2014/main" id="{A951F8AD-A666-F833-AD0C-973E3DEB2C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8103840"/>
      </p:ext>
    </p:extLst>
  </p:cSld>
  <p:clrMapOvr>
    <a:masterClrMapping/>
  </p:clrMapOvr>
  <mc:AlternateContent xmlns:mc="http://schemas.openxmlformats.org/markup-compatibility/2006" xmlns:p14="http://schemas.microsoft.com/office/powerpoint/2010/main">
    <mc:Choice Requires="p14">
      <p:transition spd="slow" p14:dur="2000" advTm="89285"/>
    </mc:Choice>
    <mc:Fallback xmlns="">
      <p:transition spd="slow" advTm="8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50" y="-866827"/>
            <a:ext cx="9144000" cy="2387600"/>
          </a:xfrm>
        </p:spPr>
        <p:txBody>
          <a:bodyPr/>
          <a:lstStyle/>
          <a:p>
            <a:r>
              <a:rPr lang="en-US" dirty="0"/>
              <a:t>Scenario #4</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sp>
        <p:nvSpPr>
          <p:cNvPr id="5" name="Text Placeholder 4">
            <a:extLst>
              <a:ext uri="{FF2B5EF4-FFF2-40B4-BE49-F238E27FC236}">
                <a16:creationId xmlns:a16="http://schemas.microsoft.com/office/drawing/2014/main" id="{66806D26-BB8C-C04C-930C-07B96DF07CEC}"/>
              </a:ext>
            </a:extLst>
          </p:cNvPr>
          <p:cNvSpPr>
            <a:spLocks noGrp="1"/>
          </p:cNvSpPr>
          <p:nvPr>
            <p:ph type="body" sz="quarter" idx="18"/>
          </p:nvPr>
        </p:nvSpPr>
        <p:spPr>
          <a:xfrm>
            <a:off x="476250" y="1728789"/>
            <a:ext cx="10796588" cy="1511122"/>
          </a:xfrm>
        </p:spPr>
        <p:txBody>
          <a:bodyPr/>
          <a:lstStyle/>
          <a:p>
            <a:pPr algn="l" fontAlgn="base"/>
            <a:r>
              <a:rPr lang="en-US" b="1" i="0" u="none" strike="noStrike" dirty="0">
                <a:effectLst/>
                <a:latin typeface="Arial" panose="020B0604020202020204" pitchFamily="34" charset="0"/>
                <a:cs typeface="Arial" panose="020B0604020202020204" pitchFamily="34" charset="0"/>
              </a:rPr>
              <a:t>What Do You Think?</a:t>
            </a:r>
          </a:p>
          <a:p>
            <a:pPr algn="l" fontAlgn="base"/>
            <a:r>
              <a:rPr lang="en-US" dirty="0"/>
              <a:t>Rachael is a Resident Advisor. They are in their room watching TV when a student knocks on their door. The student is very upset. They tell Rachael that they just returned from a party in an on-campus student housing facility. They think that they may have been sexually assaulted, but they are not sure. They do not want Rachael to tell anyone. Which of the following steps should Rachael </a:t>
            </a:r>
            <a:r>
              <a:rPr lang="en-US" u="sng" dirty="0"/>
              <a:t>NOT</a:t>
            </a:r>
            <a:r>
              <a:rPr lang="en-US" dirty="0"/>
              <a:t> take? </a:t>
            </a:r>
            <a:endParaRPr lang="en-US" b="1" i="0" u="none" strike="noStrike" dirty="0">
              <a:effectLst/>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617005"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1F32A97-BB20-1AF8-0ADF-414D012E35B9}"/>
              </a:ext>
            </a:extLst>
          </p:cNvPr>
          <p:cNvPicPr>
            <a:picLocks noChangeAspect="1"/>
          </p:cNvPicPr>
          <p:nvPr/>
        </p:nvPicPr>
        <p:blipFill>
          <a:blip r:embed="rId5"/>
          <a:srcRect/>
          <a:stretch/>
        </p:blipFill>
        <p:spPr>
          <a:xfrm>
            <a:off x="9620250" y="5976488"/>
            <a:ext cx="2681871" cy="979466"/>
          </a:xfrm>
          <a:prstGeom prst="rect">
            <a:avLst/>
          </a:prstGeom>
        </p:spPr>
      </p:pic>
      <p:sp>
        <p:nvSpPr>
          <p:cNvPr id="23" name="Text Placeholder 22">
            <a:extLst>
              <a:ext uri="{FF2B5EF4-FFF2-40B4-BE49-F238E27FC236}">
                <a16:creationId xmlns:a16="http://schemas.microsoft.com/office/drawing/2014/main" id="{81FFE789-D9F7-20BF-46DB-B35B1FAAB8A5}"/>
              </a:ext>
            </a:extLst>
          </p:cNvPr>
          <p:cNvSpPr>
            <a:spLocks noGrp="1"/>
          </p:cNvSpPr>
          <p:nvPr>
            <p:ph type="body" sz="quarter" idx="10"/>
          </p:nvPr>
        </p:nvSpPr>
        <p:spPr/>
        <p:txBody>
          <a:bodyPr/>
          <a:lstStyle/>
          <a:p>
            <a:r>
              <a:rPr lang="en-US" dirty="0"/>
              <a:t>Clery Act Scenarios </a:t>
            </a:r>
          </a:p>
        </p:txBody>
      </p:sp>
      <p:sp>
        <p:nvSpPr>
          <p:cNvPr id="4" name="TextBox 3">
            <a:extLst>
              <a:ext uri="{FF2B5EF4-FFF2-40B4-BE49-F238E27FC236}">
                <a16:creationId xmlns:a16="http://schemas.microsoft.com/office/drawing/2014/main" id="{5C820233-1C13-487C-0235-1FD2115795E3}"/>
              </a:ext>
            </a:extLst>
          </p:cNvPr>
          <p:cNvSpPr txBox="1"/>
          <p:nvPr/>
        </p:nvSpPr>
        <p:spPr>
          <a:xfrm>
            <a:off x="1526647" y="3746448"/>
            <a:ext cx="3048000" cy="523220"/>
          </a:xfrm>
          <a:prstGeom prst="rect">
            <a:avLst/>
          </a:prstGeom>
          <a:solidFill>
            <a:schemeClr val="accent1"/>
          </a:solidFill>
        </p:spPr>
        <p:txBody>
          <a:bodyPr wrap="square" rtlCol="0">
            <a:spAutoFit/>
          </a:bodyPr>
          <a:lstStyle/>
          <a:p>
            <a:pPr algn="ctr"/>
            <a:r>
              <a:rPr lang="en-US" dirty="0">
                <a:solidFill>
                  <a:schemeClr val="bg1"/>
                </a:solidFill>
              </a:rPr>
              <a:t>Tell the student she </a:t>
            </a:r>
            <a:r>
              <a:rPr lang="en-US" dirty="0">
                <a:solidFill>
                  <a:srgbClr val="FFFF00"/>
                </a:solidFill>
              </a:rPr>
              <a:t>will not </a:t>
            </a:r>
            <a:r>
              <a:rPr lang="en-US" dirty="0">
                <a:solidFill>
                  <a:schemeClr val="bg1"/>
                </a:solidFill>
              </a:rPr>
              <a:t>report the incident, per their request. </a:t>
            </a:r>
          </a:p>
        </p:txBody>
      </p:sp>
      <p:sp>
        <p:nvSpPr>
          <p:cNvPr id="9" name="TextBox 8">
            <a:extLst>
              <a:ext uri="{FF2B5EF4-FFF2-40B4-BE49-F238E27FC236}">
                <a16:creationId xmlns:a16="http://schemas.microsoft.com/office/drawing/2014/main" id="{1A66FCA5-910F-BAB7-B109-60FBDAACE917}"/>
              </a:ext>
            </a:extLst>
          </p:cNvPr>
          <p:cNvSpPr txBox="1"/>
          <p:nvPr/>
        </p:nvSpPr>
        <p:spPr>
          <a:xfrm>
            <a:off x="5658380" y="3746448"/>
            <a:ext cx="3048000" cy="954107"/>
          </a:xfrm>
          <a:prstGeom prst="rect">
            <a:avLst/>
          </a:prstGeom>
          <a:solidFill>
            <a:schemeClr val="accent1"/>
          </a:solidFill>
        </p:spPr>
        <p:txBody>
          <a:bodyPr wrap="square" rtlCol="0">
            <a:spAutoFit/>
          </a:bodyPr>
          <a:lstStyle/>
          <a:p>
            <a:pPr algn="ctr"/>
            <a:r>
              <a:rPr lang="en-US" dirty="0">
                <a:solidFill>
                  <a:schemeClr val="bg1"/>
                </a:solidFill>
              </a:rPr>
              <a:t>Refer the student to campus resources for </a:t>
            </a:r>
            <a:r>
              <a:rPr lang="en-US" dirty="0">
                <a:solidFill>
                  <a:srgbClr val="FFFF00"/>
                </a:solidFill>
              </a:rPr>
              <a:t>additional support </a:t>
            </a:r>
            <a:r>
              <a:rPr lang="en-US" dirty="0">
                <a:solidFill>
                  <a:schemeClr val="bg1"/>
                </a:solidFill>
              </a:rPr>
              <a:t>(SHAPE, Mines Health Center, Counseling Office)</a:t>
            </a:r>
          </a:p>
        </p:txBody>
      </p:sp>
      <p:sp>
        <p:nvSpPr>
          <p:cNvPr id="6" name="TextBox 5">
            <a:extLst>
              <a:ext uri="{FF2B5EF4-FFF2-40B4-BE49-F238E27FC236}">
                <a16:creationId xmlns:a16="http://schemas.microsoft.com/office/drawing/2014/main" id="{9424F5BA-DC2E-E1B5-26E8-65F9F4D25882}"/>
              </a:ext>
            </a:extLst>
          </p:cNvPr>
          <p:cNvSpPr txBox="1"/>
          <p:nvPr/>
        </p:nvSpPr>
        <p:spPr>
          <a:xfrm>
            <a:off x="1526647" y="5237824"/>
            <a:ext cx="3048000" cy="523220"/>
          </a:xfrm>
          <a:prstGeom prst="rect">
            <a:avLst/>
          </a:prstGeom>
          <a:solidFill>
            <a:schemeClr val="accent1"/>
          </a:solidFill>
        </p:spPr>
        <p:txBody>
          <a:bodyPr wrap="square" rtlCol="0">
            <a:spAutoFit/>
          </a:bodyPr>
          <a:lstStyle/>
          <a:p>
            <a:pPr algn="ctr"/>
            <a:r>
              <a:rPr lang="en-US" dirty="0">
                <a:solidFill>
                  <a:schemeClr val="bg1"/>
                </a:solidFill>
              </a:rPr>
              <a:t>Follow campus procedures to </a:t>
            </a:r>
            <a:r>
              <a:rPr lang="en-US" dirty="0">
                <a:solidFill>
                  <a:srgbClr val="FFFF00"/>
                </a:solidFill>
              </a:rPr>
              <a:t>report</a:t>
            </a:r>
            <a:r>
              <a:rPr lang="en-US" dirty="0">
                <a:solidFill>
                  <a:schemeClr val="bg1"/>
                </a:solidFill>
              </a:rPr>
              <a:t> under the Clery Act</a:t>
            </a:r>
          </a:p>
        </p:txBody>
      </p:sp>
      <p:sp>
        <p:nvSpPr>
          <p:cNvPr id="7" name="TextBox 6">
            <a:extLst>
              <a:ext uri="{FF2B5EF4-FFF2-40B4-BE49-F238E27FC236}">
                <a16:creationId xmlns:a16="http://schemas.microsoft.com/office/drawing/2014/main" id="{B4E00E18-FD84-4D28-BEDB-C2B7253FE610}"/>
              </a:ext>
            </a:extLst>
          </p:cNvPr>
          <p:cNvSpPr txBox="1"/>
          <p:nvPr/>
        </p:nvSpPr>
        <p:spPr>
          <a:xfrm>
            <a:off x="5658380" y="5237824"/>
            <a:ext cx="3048000" cy="523220"/>
          </a:xfrm>
          <a:prstGeom prst="rect">
            <a:avLst/>
          </a:prstGeom>
          <a:solidFill>
            <a:schemeClr val="accent1"/>
          </a:solidFill>
        </p:spPr>
        <p:txBody>
          <a:bodyPr wrap="square" rtlCol="0">
            <a:spAutoFit/>
          </a:bodyPr>
          <a:lstStyle/>
          <a:p>
            <a:pPr algn="ctr"/>
            <a:r>
              <a:rPr lang="en-US" dirty="0">
                <a:solidFill>
                  <a:schemeClr val="bg1"/>
                </a:solidFill>
              </a:rPr>
              <a:t>Report the information to the </a:t>
            </a:r>
            <a:r>
              <a:rPr lang="en-US" dirty="0">
                <a:solidFill>
                  <a:srgbClr val="FFFF00"/>
                </a:solidFill>
              </a:rPr>
              <a:t>Title IX Office</a:t>
            </a:r>
            <a:endParaRPr lang="en-US" dirty="0">
              <a:solidFill>
                <a:schemeClr val="bg1"/>
              </a:solidFill>
            </a:endParaRPr>
          </a:p>
        </p:txBody>
      </p:sp>
      <p:sp>
        <p:nvSpPr>
          <p:cNvPr id="8" name="Oval 7">
            <a:extLst>
              <a:ext uri="{FF2B5EF4-FFF2-40B4-BE49-F238E27FC236}">
                <a16:creationId xmlns:a16="http://schemas.microsoft.com/office/drawing/2014/main" id="{C1EF6740-CA32-419A-6987-FE5467EAEC10}"/>
              </a:ext>
            </a:extLst>
          </p:cNvPr>
          <p:cNvSpPr/>
          <p:nvPr/>
        </p:nvSpPr>
        <p:spPr>
          <a:xfrm>
            <a:off x="992542" y="3566800"/>
            <a:ext cx="352603" cy="3725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endParaRPr lang="en-US" dirty="0">
              <a:solidFill>
                <a:schemeClr val="bg1"/>
              </a:solidFill>
            </a:endParaRPr>
          </a:p>
        </p:txBody>
      </p:sp>
      <p:sp>
        <p:nvSpPr>
          <p:cNvPr id="10" name="Oval 9">
            <a:extLst>
              <a:ext uri="{FF2B5EF4-FFF2-40B4-BE49-F238E27FC236}">
                <a16:creationId xmlns:a16="http://schemas.microsoft.com/office/drawing/2014/main" id="{DBD73B32-FAB1-54FA-3C3C-94EC77A0764B}"/>
              </a:ext>
            </a:extLst>
          </p:cNvPr>
          <p:cNvSpPr/>
          <p:nvPr/>
        </p:nvSpPr>
        <p:spPr>
          <a:xfrm>
            <a:off x="5124275" y="3581400"/>
            <a:ext cx="352603" cy="3725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1" name="Oval 10">
            <a:extLst>
              <a:ext uri="{FF2B5EF4-FFF2-40B4-BE49-F238E27FC236}">
                <a16:creationId xmlns:a16="http://schemas.microsoft.com/office/drawing/2014/main" id="{B90774CA-AC00-19C8-A3D7-145268E441A5}"/>
              </a:ext>
            </a:extLst>
          </p:cNvPr>
          <p:cNvSpPr/>
          <p:nvPr/>
        </p:nvSpPr>
        <p:spPr>
          <a:xfrm>
            <a:off x="997742" y="5084567"/>
            <a:ext cx="352603" cy="3725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12" name="Oval 11">
            <a:extLst>
              <a:ext uri="{FF2B5EF4-FFF2-40B4-BE49-F238E27FC236}">
                <a16:creationId xmlns:a16="http://schemas.microsoft.com/office/drawing/2014/main" id="{C8E24A84-EDB6-FA15-C104-76A4E5F82198}"/>
              </a:ext>
            </a:extLst>
          </p:cNvPr>
          <p:cNvSpPr/>
          <p:nvPr/>
        </p:nvSpPr>
        <p:spPr>
          <a:xfrm>
            <a:off x="5160789" y="5045657"/>
            <a:ext cx="352603" cy="37253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p>
        </p:txBody>
      </p:sp>
      <p:sp>
        <p:nvSpPr>
          <p:cNvPr id="14" name="TextBox 13">
            <a:extLst>
              <a:ext uri="{FF2B5EF4-FFF2-40B4-BE49-F238E27FC236}">
                <a16:creationId xmlns:a16="http://schemas.microsoft.com/office/drawing/2014/main" id="{ACFC9CB1-51D8-B67E-0816-B2C65E5F874A}"/>
              </a:ext>
            </a:extLst>
          </p:cNvPr>
          <p:cNvSpPr txBox="1"/>
          <p:nvPr/>
        </p:nvSpPr>
        <p:spPr>
          <a:xfrm>
            <a:off x="104775" y="6371789"/>
            <a:ext cx="11263884" cy="338554"/>
          </a:xfrm>
          <a:prstGeom prst="rect">
            <a:avLst/>
          </a:prstGeom>
          <a:noFill/>
        </p:spPr>
        <p:txBody>
          <a:bodyPr wrap="square" rtlCol="0">
            <a:spAutoFit/>
          </a:bodyPr>
          <a:lstStyle/>
          <a:p>
            <a:r>
              <a:rPr lang="en-US" sz="1600" b="1" i="1" dirty="0"/>
              <a:t>Instructions: Hover your mouse over each answer to find the answer and additional feedback</a:t>
            </a:r>
            <a:r>
              <a:rPr lang="en-US" b="1" i="1" dirty="0"/>
              <a:t>.</a:t>
            </a:r>
            <a:endParaRPr lang="en-US" dirty="0"/>
          </a:p>
        </p:txBody>
      </p:sp>
      <p:pic>
        <p:nvPicPr>
          <p:cNvPr id="26" name="Audio 25">
            <a:hlinkClick r:id="" action="ppaction://media"/>
            <a:extLst>
              <a:ext uri="{FF2B5EF4-FFF2-40B4-BE49-F238E27FC236}">
                <a16:creationId xmlns:a16="http://schemas.microsoft.com/office/drawing/2014/main" id="{55A894E1-259A-B26E-0C5E-68AE89BCA27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56485442"/>
      </p:ext>
    </p:extLst>
  </p:cSld>
  <p:clrMapOvr>
    <a:masterClrMapping/>
  </p:clrMapOvr>
  <mc:AlternateContent xmlns:mc="http://schemas.openxmlformats.org/markup-compatibility/2006" xmlns:p14="http://schemas.microsoft.com/office/powerpoint/2010/main">
    <mc:Choice Requires="p14">
      <p:transition spd="slow" p14:dur="2000" advTm="82381"/>
    </mc:Choice>
    <mc:Fallback xmlns="">
      <p:transition spd="slow" advTm="8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3E05-BC7F-8947-88F8-24098E96C095}"/>
              </a:ext>
            </a:extLst>
          </p:cNvPr>
          <p:cNvSpPr>
            <a:spLocks noGrp="1"/>
          </p:cNvSpPr>
          <p:nvPr>
            <p:ph type="ctrTitle"/>
          </p:nvPr>
        </p:nvSpPr>
        <p:spPr>
          <a:xfrm>
            <a:off x="476249" y="-866827"/>
            <a:ext cx="9667875" cy="2387600"/>
          </a:xfrm>
        </p:spPr>
        <p:txBody>
          <a:bodyPr/>
          <a:lstStyle/>
          <a:p>
            <a:r>
              <a:rPr lang="en-US" dirty="0"/>
              <a:t>Reminders and Summary</a:t>
            </a:r>
          </a:p>
        </p:txBody>
      </p:sp>
      <p:sp>
        <p:nvSpPr>
          <p:cNvPr id="3" name="Text Placeholder 2">
            <a:extLst>
              <a:ext uri="{FF2B5EF4-FFF2-40B4-BE49-F238E27FC236}">
                <a16:creationId xmlns:a16="http://schemas.microsoft.com/office/drawing/2014/main" id="{8792FFD7-04EE-3445-931D-8BFEE3C50D34}"/>
              </a:ext>
            </a:extLst>
          </p:cNvPr>
          <p:cNvSpPr>
            <a:spLocks noGrp="1"/>
          </p:cNvSpPr>
          <p:nvPr>
            <p:ph type="body" sz="quarter" idx="17"/>
          </p:nvPr>
        </p:nvSpPr>
        <p:spPr/>
        <p:txBody>
          <a:bodyPr/>
          <a:lstStyle/>
          <a:p>
            <a:r>
              <a:rPr lang="en-US" dirty="0"/>
              <a:t>11</a:t>
            </a:r>
          </a:p>
        </p:txBody>
      </p:sp>
      <p:cxnSp>
        <p:nvCxnSpPr>
          <p:cNvPr id="16" name="Straight Connector 15">
            <a:extLst>
              <a:ext uri="{FF2B5EF4-FFF2-40B4-BE49-F238E27FC236}">
                <a16:creationId xmlns:a16="http://schemas.microsoft.com/office/drawing/2014/main" id="{DF84E0E9-E727-5D42-B60C-249DEC5D5A0E}"/>
              </a:ext>
            </a:extLst>
          </p:cNvPr>
          <p:cNvCxnSpPr>
            <a:cxnSpLocks/>
          </p:cNvCxnSpPr>
          <p:nvPr/>
        </p:nvCxnSpPr>
        <p:spPr>
          <a:xfrm>
            <a:off x="541283" y="1439810"/>
            <a:ext cx="8617005" cy="0"/>
          </a:xfrm>
          <a:prstGeom prst="line">
            <a:avLst/>
          </a:prstGeom>
          <a:ln w="101600">
            <a:solidFill>
              <a:srgbClr val="F0F6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1F32A97-BB20-1AF8-0ADF-414D012E35B9}"/>
              </a:ext>
            </a:extLst>
          </p:cNvPr>
          <p:cNvPicPr>
            <a:picLocks noChangeAspect="1"/>
          </p:cNvPicPr>
          <p:nvPr/>
        </p:nvPicPr>
        <p:blipFill>
          <a:blip r:embed="rId5"/>
          <a:srcRect/>
          <a:stretch/>
        </p:blipFill>
        <p:spPr>
          <a:xfrm>
            <a:off x="9620250" y="5976488"/>
            <a:ext cx="2681871" cy="979466"/>
          </a:xfrm>
          <a:prstGeom prst="rect">
            <a:avLst/>
          </a:prstGeom>
        </p:spPr>
      </p:pic>
      <p:sp>
        <p:nvSpPr>
          <p:cNvPr id="23" name="Text Placeholder 22">
            <a:extLst>
              <a:ext uri="{FF2B5EF4-FFF2-40B4-BE49-F238E27FC236}">
                <a16:creationId xmlns:a16="http://schemas.microsoft.com/office/drawing/2014/main" id="{81FFE789-D9F7-20BF-46DB-B35B1FAAB8A5}"/>
              </a:ext>
            </a:extLst>
          </p:cNvPr>
          <p:cNvSpPr>
            <a:spLocks noGrp="1"/>
          </p:cNvSpPr>
          <p:nvPr>
            <p:ph type="body" sz="quarter" idx="10"/>
          </p:nvPr>
        </p:nvSpPr>
        <p:spPr/>
        <p:txBody>
          <a:bodyPr/>
          <a:lstStyle/>
          <a:p>
            <a:r>
              <a:rPr lang="en-US" dirty="0"/>
              <a:t>Clery Act Scenarios </a:t>
            </a:r>
          </a:p>
        </p:txBody>
      </p:sp>
      <p:pic>
        <p:nvPicPr>
          <p:cNvPr id="19" name="Picture 18">
            <a:extLst>
              <a:ext uri="{FF2B5EF4-FFF2-40B4-BE49-F238E27FC236}">
                <a16:creationId xmlns:a16="http://schemas.microsoft.com/office/drawing/2014/main" id="{145D8D3D-ADF9-E76C-00C6-9754F997FA97}"/>
              </a:ext>
            </a:extLst>
          </p:cNvPr>
          <p:cNvPicPr>
            <a:picLocks noChangeAspect="1"/>
          </p:cNvPicPr>
          <p:nvPr/>
        </p:nvPicPr>
        <p:blipFill>
          <a:blip r:embed="rId6"/>
          <a:stretch>
            <a:fillRect/>
          </a:stretch>
        </p:blipFill>
        <p:spPr>
          <a:xfrm>
            <a:off x="601076" y="1809454"/>
            <a:ext cx="8307442" cy="4656767"/>
          </a:xfrm>
          <a:prstGeom prst="rect">
            <a:avLst/>
          </a:prstGeom>
        </p:spPr>
      </p:pic>
      <p:pic>
        <p:nvPicPr>
          <p:cNvPr id="64" name="Audio 63">
            <a:hlinkClick r:id="" action="ppaction://media"/>
            <a:extLst>
              <a:ext uri="{FF2B5EF4-FFF2-40B4-BE49-F238E27FC236}">
                <a16:creationId xmlns:a16="http://schemas.microsoft.com/office/drawing/2014/main" id="{28DC0E48-CAE3-B78A-F82B-9D5139E02F9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6726025"/>
      </p:ext>
    </p:extLst>
  </p:cSld>
  <p:clrMapOvr>
    <a:masterClrMapping/>
  </p:clrMapOvr>
  <mc:AlternateContent xmlns:mc="http://schemas.openxmlformats.org/markup-compatibility/2006" xmlns:p14="http://schemas.microsoft.com/office/powerpoint/2010/main">
    <mc:Choice Requires="p14">
      <p:transition spd="slow" p14:dur="2000" advTm="26056"/>
    </mc:Choice>
    <mc:Fallback xmlns="">
      <p:transition spd="slow" advTm="2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26</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4476448" y="402502"/>
            <a:ext cx="5764832" cy="923330"/>
          </a:xfrm>
          <a:prstGeom prst="rect">
            <a:avLst/>
          </a:prstGeom>
          <a:noFill/>
        </p:spPr>
        <p:txBody>
          <a:bodyPr wrap="square" rtlCol="0">
            <a:spAutoFit/>
          </a:bodyPr>
          <a:lstStyle/>
          <a:p>
            <a:r>
              <a:rPr lang="en-US" sz="5400" u="sng" dirty="0">
                <a:solidFill>
                  <a:schemeClr val="bg1"/>
                </a:solidFill>
              </a:rPr>
              <a:t>CSA 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236976" y="1885950"/>
            <a:ext cx="8558784" cy="3046988"/>
          </a:xfrm>
          <a:prstGeom prst="rect">
            <a:avLst/>
          </a:prstGeom>
          <a:noFill/>
        </p:spPr>
        <p:txBody>
          <a:bodyPr wrap="square" rtlCol="0">
            <a:spAutoFit/>
          </a:bodyPr>
          <a:lstStyle/>
          <a:p>
            <a:pPr algn="ctr"/>
            <a:r>
              <a:rPr lang="en-US" sz="2400" b="1" dirty="0">
                <a:solidFill>
                  <a:schemeClr val="bg1"/>
                </a:solidFill>
              </a:rPr>
              <a:t>Instructions: </a:t>
            </a:r>
            <a:r>
              <a:rPr lang="en-US" sz="2400" dirty="0">
                <a:solidFill>
                  <a:schemeClr val="bg1"/>
                </a:solidFill>
              </a:rPr>
              <a:t>Answer the following 8 questions using the information you just leaned.  All questions are multiple choice. </a:t>
            </a:r>
          </a:p>
          <a:p>
            <a:pPr algn="ctr"/>
            <a:r>
              <a:rPr lang="en-US" sz="2400" dirty="0">
                <a:solidFill>
                  <a:schemeClr val="bg1"/>
                </a:solidFill>
              </a:rPr>
              <a:t>You must have an 80% to pass the assessment. </a:t>
            </a:r>
          </a:p>
          <a:p>
            <a:endParaRPr lang="en-US" sz="2400" dirty="0">
              <a:solidFill>
                <a:schemeClr val="bg1"/>
              </a:solidFill>
            </a:endParaRPr>
          </a:p>
          <a:p>
            <a:endParaRPr lang="en-US" sz="2400" dirty="0">
              <a:solidFill>
                <a:schemeClr val="bg1"/>
              </a:solidFill>
            </a:endParaRPr>
          </a:p>
          <a:p>
            <a:pPr algn="ctr"/>
            <a:r>
              <a:rPr lang="en-US" sz="2400" dirty="0">
                <a:solidFill>
                  <a:schemeClr val="bg1"/>
                </a:solidFill>
              </a:rPr>
              <a:t>After this training is you would like more information or additional resources, please visit the Office for Institutional Equity </a:t>
            </a:r>
            <a:r>
              <a:rPr lang="en-US" sz="2400" dirty="0" err="1">
                <a:solidFill>
                  <a:schemeClr val="bg1"/>
                </a:solidFill>
              </a:rPr>
              <a:t>Clery</a:t>
            </a:r>
            <a:r>
              <a:rPr lang="en-US" sz="2400" dirty="0">
                <a:solidFill>
                  <a:schemeClr val="bg1"/>
                </a:solidFill>
              </a:rPr>
              <a:t> page at: </a:t>
            </a:r>
            <a:r>
              <a:rPr lang="en-US" sz="2400" u="sng" dirty="0">
                <a:solidFill>
                  <a:schemeClr val="bg1"/>
                </a:solidFill>
              </a:rPr>
              <a:t>https://www.mines.edu/clery-act/</a:t>
            </a:r>
          </a:p>
        </p:txBody>
      </p:sp>
    </p:spTree>
    <p:extLst>
      <p:ext uri="{BB962C8B-B14F-4D97-AF65-F5344CB8AC3E}">
        <p14:creationId xmlns:p14="http://schemas.microsoft.com/office/powerpoint/2010/main" val="256780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27</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708910"/>
            <a:ext cx="6812280" cy="2678810"/>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Which U.S. Department investigates </a:t>
            </a:r>
            <a:r>
              <a:rPr lang="en-US" sz="24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violations?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Department of Health and Human Services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Department of Justice</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 Department of State </a:t>
            </a:r>
          </a:p>
          <a:p>
            <a:pPr marL="0" marR="0">
              <a:lnSpc>
                <a:spcPct val="107000"/>
              </a:lnSpc>
              <a:spcBef>
                <a:spcPts val="0"/>
              </a:spcBef>
              <a:spcAft>
                <a:spcPts val="0"/>
              </a:spcAft>
            </a:pP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Department of Education</a:t>
            </a: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#1.  Choose only one answer.</a:t>
            </a:r>
          </a:p>
        </p:txBody>
      </p:sp>
    </p:spTree>
    <p:extLst>
      <p:ext uri="{BB962C8B-B14F-4D97-AF65-F5344CB8AC3E}">
        <p14:creationId xmlns:p14="http://schemas.microsoft.com/office/powerpoint/2010/main" val="791515046"/>
      </p:ext>
    </p:extLst>
  </p:cSld>
  <p:clrMapOvr>
    <a:masterClrMapping/>
  </p:clrMapOvr>
  <mc:AlternateContent xmlns:mc="http://schemas.openxmlformats.org/markup-compatibility/2006" xmlns:p14="http://schemas.microsoft.com/office/powerpoint/2010/main">
    <mc:Choice Requires="p14">
      <p:transition p14:dur="0" advClick="0" advTm="50"/>
    </mc:Choice>
    <mc:Fallback xmlns="">
      <p:transition advClick="0" advTm="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28</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708910"/>
            <a:ext cx="6812280" cy="2283638"/>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The </a:t>
            </a:r>
            <a:r>
              <a:rPr lang="en-US" sz="24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Act is…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A victims’ right law </a:t>
            </a:r>
          </a:p>
          <a:p>
            <a:pPr marL="0" marR="0">
              <a:lnSpc>
                <a:spcPct val="107000"/>
              </a:lnSpc>
              <a:spcBef>
                <a:spcPts val="0"/>
              </a:spcBef>
              <a:spcAft>
                <a:spcPts val="0"/>
              </a:spcAft>
            </a:pP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A campus crime reporting law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 A copyright law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A campus privacy law </a:t>
            </a: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#2.  Choose only one answer.</a:t>
            </a:r>
          </a:p>
        </p:txBody>
      </p:sp>
    </p:spTree>
    <p:extLst>
      <p:ext uri="{BB962C8B-B14F-4D97-AF65-F5344CB8AC3E}">
        <p14:creationId xmlns:p14="http://schemas.microsoft.com/office/powerpoint/2010/main" val="4859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29</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708910"/>
            <a:ext cx="6812280" cy="2283638"/>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What item does the </a:t>
            </a:r>
            <a:r>
              <a:rPr lang="en-US" sz="24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Act NOT require?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A daily crime log </a:t>
            </a:r>
          </a:p>
          <a:p>
            <a:pPr marL="0" marR="0">
              <a:lnSpc>
                <a:spcPct val="107000"/>
              </a:lnSpc>
              <a:spcBef>
                <a:spcPts val="0"/>
              </a:spcBef>
              <a:spcAft>
                <a:spcPts val="0"/>
              </a:spcAft>
            </a:pP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regular police searches of campus housing</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 timely notification of campus emergencies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an annual security report </a:t>
            </a: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#3.  Choose only one answer.</a:t>
            </a:r>
          </a:p>
        </p:txBody>
      </p:sp>
    </p:spTree>
    <p:extLst>
      <p:ext uri="{BB962C8B-B14F-4D97-AF65-F5344CB8AC3E}">
        <p14:creationId xmlns:p14="http://schemas.microsoft.com/office/powerpoint/2010/main" val="11852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5"/>
          <p:cNvSpPr txBox="1"/>
          <p:nvPr/>
        </p:nvSpPr>
        <p:spPr>
          <a:xfrm>
            <a:off x="908021" y="932233"/>
            <a:ext cx="10920246" cy="9635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234B"/>
              </a:buClr>
              <a:buSzPts val="7200"/>
              <a:buFont typeface="Oswald"/>
              <a:buNone/>
            </a:pPr>
            <a:r>
              <a:rPr lang="en-US" sz="6600" b="1" u="none" strike="noStrike" cap="none" dirty="0">
                <a:solidFill>
                  <a:schemeClr val="bg1"/>
                </a:solidFill>
                <a:latin typeface="Arial Black" panose="020B0604020202020204" pitchFamily="34" charset="0"/>
                <a:ea typeface="Oswald"/>
                <a:cs typeface="Arial Black" panose="020B0604020202020204" pitchFamily="34" charset="0"/>
                <a:sym typeface="Oswald"/>
              </a:rPr>
              <a:t>Purpose and Benefits of this Training </a:t>
            </a:r>
            <a:endParaRPr sz="6600" b="1" u="none" strike="noStrike" cap="none" dirty="0">
              <a:solidFill>
                <a:schemeClr val="bg1"/>
              </a:solidFill>
              <a:latin typeface="Arial Black" panose="020B0604020202020204" pitchFamily="34" charset="0"/>
              <a:ea typeface="Oswald"/>
              <a:cs typeface="Arial Black" panose="020B0604020202020204" pitchFamily="34" charset="0"/>
              <a:sym typeface="Oswald"/>
            </a:endParaRPr>
          </a:p>
        </p:txBody>
      </p:sp>
      <p:pic>
        <p:nvPicPr>
          <p:cNvPr id="97" name="Google Shape;97;p5"/>
          <p:cNvPicPr preferRelativeResize="0"/>
          <p:nvPr/>
        </p:nvPicPr>
        <p:blipFill>
          <a:blip r:embed="rId5"/>
          <a:srcRect/>
          <a:stretch/>
        </p:blipFill>
        <p:spPr>
          <a:xfrm rot="12968364" flipH="1">
            <a:off x="7921532" y="2233033"/>
            <a:ext cx="1929545" cy="2273993"/>
          </a:xfrm>
          <a:prstGeom prst="rect">
            <a:avLst/>
          </a:prstGeom>
          <a:noFill/>
          <a:ln>
            <a:noFill/>
          </a:ln>
        </p:spPr>
      </p:pic>
      <p:sp>
        <p:nvSpPr>
          <p:cNvPr id="98" name="Google Shape;98;p5"/>
          <p:cNvSpPr txBox="1"/>
          <p:nvPr/>
        </p:nvSpPr>
        <p:spPr>
          <a:xfrm>
            <a:off x="763468" y="3179581"/>
            <a:ext cx="8964731" cy="14158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Provide a safe and secure environment </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dirty="0">
                <a:solidFill>
                  <a:schemeClr val="bg1"/>
                </a:solidFill>
                <a:latin typeface="Arial" panose="020B0604020202020204" pitchFamily="34" charset="0"/>
                <a:ea typeface="Open Sans"/>
                <a:cs typeface="Arial" panose="020B0604020202020204" pitchFamily="34" charset="0"/>
                <a:sym typeface="Open Sans"/>
              </a:rPr>
              <a:t>Alert other about potential dangers</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Help others make informed decisions</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Ensure </a:t>
            </a:r>
            <a:r>
              <a:rPr lang="en-US" sz="2400" dirty="0">
                <a:solidFill>
                  <a:schemeClr val="bg1"/>
                </a:solidFill>
                <a:latin typeface="Arial" panose="020B0604020202020204" pitchFamily="34" charset="0"/>
                <a:ea typeface="Open Sans"/>
                <a:cs typeface="Arial" panose="020B0604020202020204" pitchFamily="34" charset="0"/>
                <a:sym typeface="Open Sans"/>
              </a:rPr>
              <a:t>c</a:t>
            </a: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ompliance </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Assist Mines with alerting the community of possible concerns</a:t>
            </a:r>
            <a:endParaRPr sz="2400" u="none" strike="noStrike" cap="none" dirty="0">
              <a:solidFill>
                <a:schemeClr val="bg1"/>
              </a:solidFill>
              <a:latin typeface="Arial" panose="020B0604020202020204" pitchFamily="34" charset="0"/>
              <a:ea typeface="Open Sans"/>
              <a:cs typeface="Arial" panose="020B0604020202020204" pitchFamily="34" charset="0"/>
              <a:sym typeface="Open Sans"/>
            </a:endParaRPr>
          </a:p>
        </p:txBody>
      </p:sp>
      <p:pic>
        <p:nvPicPr>
          <p:cNvPr id="2" name="Picture 1" descr="Text&#10;&#10;Description automatically generated with medium confidence">
            <a:extLst>
              <a:ext uri="{FF2B5EF4-FFF2-40B4-BE49-F238E27FC236}">
                <a16:creationId xmlns:a16="http://schemas.microsoft.com/office/drawing/2014/main" id="{8B1B56EA-FB5C-83F4-1E3A-653D12982B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11930" y="5879192"/>
            <a:ext cx="2680070" cy="978808"/>
          </a:xfrm>
          <a:prstGeom prst="rect">
            <a:avLst/>
          </a:prstGeom>
        </p:spPr>
      </p:pic>
      <p:pic>
        <p:nvPicPr>
          <p:cNvPr id="23" name="Audio 22">
            <a:hlinkClick r:id="" action="ppaction://media"/>
            <a:extLst>
              <a:ext uri="{FF2B5EF4-FFF2-40B4-BE49-F238E27FC236}">
                <a16:creationId xmlns:a16="http://schemas.microsoft.com/office/drawing/2014/main" id="{DEFB8953-B41E-8E91-EF96-02B629BC5A7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8294"/>
    </mc:Choice>
    <mc:Fallback xmlns="">
      <p:transition spd="slow" advTm="3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30</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403854" y="2205614"/>
            <a:ext cx="6812280" cy="4654672"/>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t>
            </a:r>
            <a:r>
              <a:rPr lang="en-US" sz="24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Act requires a daily crime log with all the crimes that happen on campus, emergency alerts, and an annual report listing all the crimes (and more) for that year.</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How many years of crimes does the annual report require?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One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Two </a:t>
            </a:r>
          </a:p>
          <a:p>
            <a:pPr marL="0" marR="0">
              <a:lnSpc>
                <a:spcPct val="107000"/>
              </a:lnSpc>
              <a:spcBef>
                <a:spcPts val="0"/>
              </a:spcBef>
              <a:spcAft>
                <a:spcPts val="0"/>
              </a:spcAft>
            </a:pP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 Three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Four </a:t>
            </a: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403854" y="1467386"/>
            <a:ext cx="4846320" cy="338554"/>
          </a:xfrm>
          <a:prstGeom prst="rect">
            <a:avLst/>
          </a:prstGeom>
          <a:noFill/>
        </p:spPr>
        <p:txBody>
          <a:bodyPr wrap="square" rtlCol="0">
            <a:spAutoFit/>
          </a:bodyPr>
          <a:lstStyle/>
          <a:p>
            <a:r>
              <a:rPr lang="en-US" sz="1600" dirty="0">
                <a:solidFill>
                  <a:schemeClr val="bg1"/>
                </a:solidFill>
              </a:rPr>
              <a:t>Question #4.  Choose only one answer.</a:t>
            </a:r>
          </a:p>
        </p:txBody>
      </p:sp>
    </p:spTree>
    <p:extLst>
      <p:ext uri="{BB962C8B-B14F-4D97-AF65-F5344CB8AC3E}">
        <p14:creationId xmlns:p14="http://schemas.microsoft.com/office/powerpoint/2010/main" val="72356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31</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708910"/>
            <a:ext cx="6812280" cy="2678810"/>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What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crime should you NOT report as part of your </a:t>
            </a:r>
            <a:r>
              <a:rPr lang="en-US" sz="24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Clery</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reporting obligations?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Robbery</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DUI – Driving Under the Influence </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 Sexual Assault</a:t>
            </a:r>
          </a:p>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Arson</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#5.  Choose only one answer.</a:t>
            </a:r>
          </a:p>
        </p:txBody>
      </p:sp>
    </p:spTree>
    <p:extLst>
      <p:ext uri="{BB962C8B-B14F-4D97-AF65-F5344CB8AC3E}">
        <p14:creationId xmlns:p14="http://schemas.microsoft.com/office/powerpoint/2010/main" val="36534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32</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434590"/>
            <a:ext cx="6812280" cy="1888466"/>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True or False.</a:t>
            </a:r>
          </a:p>
          <a:p>
            <a:pPr marL="0" marR="0">
              <a:lnSpc>
                <a:spcPct val="107000"/>
              </a:lnSpc>
              <a:spcBef>
                <a:spcPts val="0"/>
              </a:spcBef>
              <a:spcAft>
                <a:spcPts val="0"/>
              </a:spcAft>
            </a:pP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Hate Crimes are a reportable Crime under </a:t>
            </a:r>
            <a:r>
              <a:rPr lang="en-US" sz="2400" kern="1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Clery</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 True</a:t>
            </a:r>
            <a:endPar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False</a:t>
            </a: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#6.  Choose only one answer.</a:t>
            </a:r>
          </a:p>
        </p:txBody>
      </p:sp>
    </p:spTree>
    <p:extLst>
      <p:ext uri="{BB962C8B-B14F-4D97-AF65-F5344CB8AC3E}">
        <p14:creationId xmlns:p14="http://schemas.microsoft.com/office/powerpoint/2010/main" val="11894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33</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434590"/>
            <a:ext cx="6812280" cy="4259499"/>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Who from the list below is </a:t>
            </a:r>
            <a:r>
              <a:rPr lang="en-US" sz="24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 Campus Security Authority (CSA).</a:t>
            </a:r>
          </a:p>
          <a:p>
            <a:pPr marR="0">
              <a:lnSpc>
                <a:spcPct val="107000"/>
              </a:lnSpc>
              <a:spcBef>
                <a:spcPts val="0"/>
              </a:spcBef>
              <a:spcAft>
                <a:spcPts val="0"/>
              </a:spcAft>
            </a:pP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 Resident Assistants</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Peer Mentors</a:t>
            </a:r>
          </a:p>
          <a:p>
            <a:pPr marR="0">
              <a:lnSpc>
                <a:spcPct val="107000"/>
              </a:lnSpc>
              <a:spcBef>
                <a:spcPts val="0"/>
              </a:spcBef>
              <a:spcAft>
                <a:spcPts val="0"/>
              </a:spcAft>
            </a:pP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Any University official with significant responsibility for student campus activities.</a:t>
            </a:r>
          </a:p>
          <a:p>
            <a:pPr marR="0">
              <a:lnSpc>
                <a:spcPct val="107000"/>
              </a:lnSpc>
              <a:spcBef>
                <a:spcPts val="0"/>
              </a:spcBef>
              <a:spcAft>
                <a:spcPts val="0"/>
              </a:spcAft>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d. A faculty member who does not advise a student group</a:t>
            </a:r>
            <a:endPar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#7.  Choose only one answer.</a:t>
            </a:r>
          </a:p>
        </p:txBody>
      </p:sp>
    </p:spTree>
    <p:extLst>
      <p:ext uri="{BB962C8B-B14F-4D97-AF65-F5344CB8AC3E}">
        <p14:creationId xmlns:p14="http://schemas.microsoft.com/office/powerpoint/2010/main" val="27251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34</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Assessment</a:t>
            </a:r>
            <a:endParaRPr lang="en-US"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3"/>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434590"/>
            <a:ext cx="6812280" cy="3469155"/>
          </a:xfrm>
          <a:prstGeom prst="rect">
            <a:avLst/>
          </a:prstGeom>
          <a:noFill/>
        </p:spPr>
        <p:txBody>
          <a:bodyPr wrap="square" rtlCol="0">
            <a:spAutoFit/>
          </a:bodyPr>
          <a:lstStyle/>
          <a:p>
            <a:pPr marL="0"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What should you </a:t>
            </a:r>
            <a:r>
              <a:rPr lang="en-US" sz="2400" u="sng"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do as a CSA? </a:t>
            </a:r>
          </a:p>
          <a:p>
            <a:pPr marL="0" marR="0">
              <a:lnSpc>
                <a:spcPct val="107000"/>
              </a:lnSpc>
              <a:spcBef>
                <a:spcPts val="0"/>
              </a:spcBef>
              <a:spcAft>
                <a:spcPts val="0"/>
              </a:spcAft>
            </a:pP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 Report in a timely manner</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 </a:t>
            </a: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Understand your reporting options</a:t>
            </a:r>
          </a:p>
          <a:p>
            <a:pPr marR="0">
              <a:lnSpc>
                <a:spcPct val="107000"/>
              </a:lnSpc>
              <a:spcBef>
                <a:spcPts val="0"/>
              </a:spcBef>
              <a:spcAft>
                <a:spcPts val="0"/>
              </a:spcAft>
            </a:pPr>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List the date, time, and location of the incident in your report</a:t>
            </a:r>
          </a:p>
          <a:p>
            <a:pPr marR="0">
              <a:lnSpc>
                <a:spcPct val="107000"/>
              </a:lnSpc>
              <a:spcBef>
                <a:spcPts val="0"/>
              </a:spcBef>
              <a:spcAft>
                <a:spcPts val="0"/>
              </a:spcAft>
            </a:pPr>
            <a:r>
              <a:rPr lang="en-US" sz="2400" b="1"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d. Investigate and confront involved parties</a:t>
            </a:r>
            <a:endPar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6" name="TextBox 5">
            <a:extLst>
              <a:ext uri="{FF2B5EF4-FFF2-40B4-BE49-F238E27FC236}">
                <a16:creationId xmlns:a16="http://schemas.microsoft.com/office/drawing/2014/main" id="{B1492FBB-C3DE-2AF6-599A-0AE3866CA1FF}"/>
              </a:ext>
            </a:extLst>
          </p:cNvPr>
          <p:cNvSpPr txBox="1"/>
          <p:nvPr/>
        </p:nvSpPr>
        <p:spPr>
          <a:xfrm>
            <a:off x="3623310" y="1805940"/>
            <a:ext cx="4846320" cy="338554"/>
          </a:xfrm>
          <a:prstGeom prst="rect">
            <a:avLst/>
          </a:prstGeom>
          <a:noFill/>
        </p:spPr>
        <p:txBody>
          <a:bodyPr wrap="square" rtlCol="0">
            <a:spAutoFit/>
          </a:bodyPr>
          <a:lstStyle/>
          <a:p>
            <a:r>
              <a:rPr lang="en-US" sz="1600" dirty="0">
                <a:solidFill>
                  <a:schemeClr val="bg1"/>
                </a:solidFill>
              </a:rPr>
              <a:t>Question #8.  Choose only one answer.</a:t>
            </a:r>
          </a:p>
        </p:txBody>
      </p:sp>
    </p:spTree>
    <p:extLst>
      <p:ext uri="{BB962C8B-B14F-4D97-AF65-F5344CB8AC3E}">
        <p14:creationId xmlns:p14="http://schemas.microsoft.com/office/powerpoint/2010/main" val="35781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afterEffect">
                                  <p:stCondLst>
                                    <p:cond delay="7000"/>
                                  </p:stCondLst>
                                  <p:childTnLst>
                                    <p:animClr clrSpc="rgb" dir="cw">
                                      <p:cBhvr override="childStyle">
                                        <p:cTn id="6" dur="3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35</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3811222" y="646089"/>
            <a:ext cx="6624368" cy="1446550"/>
          </a:xfrm>
          <a:prstGeom prst="rect">
            <a:avLst/>
          </a:prstGeom>
          <a:noFill/>
        </p:spPr>
        <p:txBody>
          <a:bodyPr wrap="square" rtlCol="0">
            <a:spAutoFit/>
          </a:bodyPr>
          <a:lstStyle/>
          <a:p>
            <a:pPr algn="ctr"/>
            <a:r>
              <a:rPr lang="en-US" sz="4400" dirty="0">
                <a:solidFill>
                  <a:schemeClr val="bg1"/>
                </a:solidFill>
              </a:rPr>
              <a:t>Congratulations on finishing CSA Training!</a:t>
            </a:r>
            <a:endParaRPr lang="en-US" sz="4400"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5"/>
          <a:stretch>
            <a:fillRect/>
          </a:stretch>
        </p:blipFill>
        <p:spPr>
          <a:xfrm>
            <a:off x="0" y="864167"/>
            <a:ext cx="2974541" cy="5993833"/>
          </a:xfrm>
          <a:prstGeom prst="rect">
            <a:avLst/>
          </a:prstGeom>
        </p:spPr>
      </p:pic>
      <p:sp>
        <p:nvSpPr>
          <p:cNvPr id="3" name="TextBox 2">
            <a:extLst>
              <a:ext uri="{FF2B5EF4-FFF2-40B4-BE49-F238E27FC236}">
                <a16:creationId xmlns:a16="http://schemas.microsoft.com/office/drawing/2014/main" id="{BAA054D4-B7C0-4016-0643-4A9590452726}"/>
              </a:ext>
            </a:extLst>
          </p:cNvPr>
          <p:cNvSpPr txBox="1"/>
          <p:nvPr/>
        </p:nvSpPr>
        <p:spPr>
          <a:xfrm>
            <a:off x="3623310" y="2434590"/>
            <a:ext cx="6812280" cy="2575449"/>
          </a:xfrm>
          <a:prstGeom prst="rect">
            <a:avLst/>
          </a:prstGeom>
          <a:noFill/>
        </p:spPr>
        <p:txBody>
          <a:bodyPr wrap="square" rtlCol="0">
            <a:spAutoFit/>
          </a:bodyPr>
          <a:lstStyle/>
          <a:p>
            <a:pPr algn="ctr"/>
            <a:r>
              <a:rPr lang="en-US" sz="2400" dirty="0">
                <a:solidFill>
                  <a:schemeClr val="bg1"/>
                </a:solidFill>
              </a:rPr>
              <a:t>If you would like more information or additional resources, please visit the Office for Institutional Equity </a:t>
            </a:r>
            <a:r>
              <a:rPr lang="en-US" sz="2400" dirty="0" err="1">
                <a:solidFill>
                  <a:schemeClr val="bg1"/>
                </a:solidFill>
              </a:rPr>
              <a:t>Clery</a:t>
            </a:r>
            <a:r>
              <a:rPr lang="en-US" sz="2400" dirty="0">
                <a:solidFill>
                  <a:schemeClr val="bg1"/>
                </a:solidFill>
              </a:rPr>
              <a:t> page at: </a:t>
            </a:r>
            <a:r>
              <a:rPr lang="en-US" sz="2400" u="sng" dirty="0">
                <a:solidFill>
                  <a:schemeClr val="bg1"/>
                </a:solidFill>
              </a:rPr>
              <a:t>https://www.mines.edu/clery-act/</a:t>
            </a:r>
          </a:p>
          <a:p>
            <a:pPr marR="0">
              <a:lnSpc>
                <a:spcPct val="107000"/>
              </a:lnSpc>
              <a:spcBef>
                <a:spcPts val="0"/>
              </a:spcBef>
              <a:spcAft>
                <a:spcPts val="0"/>
              </a:spcAft>
            </a:pP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pic>
        <p:nvPicPr>
          <p:cNvPr id="20" name="Audio 19">
            <a:hlinkClick r:id="" action="ppaction://media"/>
            <a:extLst>
              <a:ext uri="{FF2B5EF4-FFF2-40B4-BE49-F238E27FC236}">
                <a16:creationId xmlns:a16="http://schemas.microsoft.com/office/drawing/2014/main" id="{D136BBC8-50D9-2535-9282-423C799008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0132778"/>
      </p:ext>
    </p:extLst>
  </p:cSld>
  <p:clrMapOvr>
    <a:masterClrMapping/>
  </p:clrMapOvr>
  <mc:AlternateContent xmlns:mc="http://schemas.openxmlformats.org/markup-compatibility/2006" xmlns:p14="http://schemas.microsoft.com/office/powerpoint/2010/main">
    <mc:Choice Requires="p14">
      <p:transition spd="slow" p14:dur="2000" advTm="18026"/>
    </mc:Choice>
    <mc:Fallback xmlns="">
      <p:transition spd="slow" advTm="1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 picture containing tree, grass, outdoor, horse&#10;&#10;Description automatically generated">
            <a:extLst>
              <a:ext uri="{FF2B5EF4-FFF2-40B4-BE49-F238E27FC236}">
                <a16:creationId xmlns:a16="http://schemas.microsoft.com/office/drawing/2014/main" id="{7B6041E3-CEEC-11A1-E533-498E3D7167E5}"/>
              </a:ext>
            </a:extLst>
          </p:cNvPr>
          <p:cNvPicPr>
            <a:picLocks noChangeAspect="1"/>
          </p:cNvPicPr>
          <p:nvPr/>
        </p:nvPicPr>
        <p:blipFill rotWithShape="1">
          <a:blip r:embed="rId3"/>
          <a:srcRect l="27454" r="27454"/>
          <a:stretch/>
        </p:blipFill>
        <p:spPr>
          <a:xfrm>
            <a:off x="0" y="10"/>
            <a:ext cx="4639713" cy="6857990"/>
          </a:xfrm>
          <a:prstGeom prst="rect">
            <a:avLst/>
          </a:prstGeom>
        </p:spPr>
      </p:pic>
      <p:sp>
        <p:nvSpPr>
          <p:cNvPr id="7" name="TextBox 6">
            <a:extLst>
              <a:ext uri="{FF2B5EF4-FFF2-40B4-BE49-F238E27FC236}">
                <a16:creationId xmlns:a16="http://schemas.microsoft.com/office/drawing/2014/main" id="{43420A7E-72CD-B395-D34C-E345781FC77E}"/>
              </a:ext>
            </a:extLst>
          </p:cNvPr>
          <p:cNvSpPr txBox="1"/>
          <p:nvPr/>
        </p:nvSpPr>
        <p:spPr>
          <a:xfrm>
            <a:off x="4964391" y="192364"/>
            <a:ext cx="7141018" cy="137962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TRAINING VERIFICATION FORM</a:t>
            </a:r>
            <a:endParaRPr kumimoji="0" lang="en-US" sz="4000" b="1" i="0" u="sng"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068FEE42-CB54-424D-BBE7-0B0F815487EA}"/>
              </a:ext>
            </a:extLst>
          </p:cNvPr>
          <p:cNvSpPr txBox="1"/>
          <p:nvPr/>
        </p:nvSpPr>
        <p:spPr>
          <a:xfrm>
            <a:off x="3896591" y="1279524"/>
            <a:ext cx="8208818" cy="4298952"/>
          </a:xfrm>
          <a:prstGeom prst="rect">
            <a:avLst/>
          </a:prstGeom>
        </p:spPr>
        <p:txBody>
          <a:bodyPr vert="horz" lIns="91440" tIns="45720" rIns="91440" bIns="45720" rtlCol="0">
            <a:normAutofit/>
          </a:bodyPr>
          <a:lstStyle/>
          <a:p>
            <a:pPr marL="971550" marR="0" lvl="2"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71550" marR="0" lvl="2"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Thanks for attending Office for Institutional Equity training.  Please fill out the form below to verify your successful completion of OIE training.</a:t>
            </a:r>
          </a:p>
          <a:p>
            <a:pPr marL="971550" marR="0" lvl="2"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hlinkClick r:id="" action="ppaction://noaction"/>
            </a:endParaRPr>
          </a:p>
          <a:p>
            <a:pPr marL="971550" marR="0" lvl="2"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hlinkClick r:id="" action="ppaction://noaction"/>
              </a:rPr>
              <a:t>https://www.mines.edu/institutional-equity-title-ix/training_attendance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71550" marR="0" lvl="2"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71550" marR="0" lvl="2"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971550" marR="0" lvl="2"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E6F072-D746-A9D8-B7BB-77475320635F}"/>
              </a:ext>
            </a:extLst>
          </p:cNvPr>
          <p:cNvPicPr>
            <a:picLocks noChangeAspect="1"/>
          </p:cNvPicPr>
          <p:nvPr/>
        </p:nvPicPr>
        <p:blipFill>
          <a:blip r:embed="rId4"/>
          <a:stretch>
            <a:fillRect/>
          </a:stretch>
        </p:blipFill>
        <p:spPr>
          <a:xfrm>
            <a:off x="10161124" y="4909836"/>
            <a:ext cx="1761897" cy="1755800"/>
          </a:xfrm>
          <a:prstGeom prst="rect">
            <a:avLst/>
          </a:prstGeom>
        </p:spPr>
      </p:pic>
      <p:pic>
        <p:nvPicPr>
          <p:cNvPr id="10" name="Picture 9">
            <a:extLst>
              <a:ext uri="{FF2B5EF4-FFF2-40B4-BE49-F238E27FC236}">
                <a16:creationId xmlns:a16="http://schemas.microsoft.com/office/drawing/2014/main" id="{02B9B147-12F4-8F3B-803A-DF824ECF5DD2}"/>
              </a:ext>
            </a:extLst>
          </p:cNvPr>
          <p:cNvPicPr>
            <a:picLocks noChangeAspect="1"/>
          </p:cNvPicPr>
          <p:nvPr/>
        </p:nvPicPr>
        <p:blipFill>
          <a:blip r:embed="rId5"/>
          <a:stretch>
            <a:fillRect/>
          </a:stretch>
        </p:blipFill>
        <p:spPr>
          <a:xfrm>
            <a:off x="8307516" y="3836847"/>
            <a:ext cx="1956986" cy="1950889"/>
          </a:xfrm>
          <a:prstGeom prst="rect">
            <a:avLst/>
          </a:prstGeom>
        </p:spPr>
      </p:pic>
      <p:sp>
        <p:nvSpPr>
          <p:cNvPr id="11" name="TextBox 10">
            <a:extLst>
              <a:ext uri="{FF2B5EF4-FFF2-40B4-BE49-F238E27FC236}">
                <a16:creationId xmlns:a16="http://schemas.microsoft.com/office/drawing/2014/main" id="{C13F94D1-B900-59DD-3680-AB58966929C5}"/>
              </a:ext>
            </a:extLst>
          </p:cNvPr>
          <p:cNvSpPr txBox="1"/>
          <p:nvPr/>
        </p:nvSpPr>
        <p:spPr>
          <a:xfrm>
            <a:off x="5404997" y="4142509"/>
            <a:ext cx="60994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Make sure you get credit!</a:t>
            </a:r>
          </a:p>
        </p:txBody>
      </p:sp>
    </p:spTree>
    <p:extLst>
      <p:ext uri="{BB962C8B-B14F-4D97-AF65-F5344CB8AC3E}">
        <p14:creationId xmlns:p14="http://schemas.microsoft.com/office/powerpoint/2010/main" val="203976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Google Shape;96;p5"/>
          <p:cNvSpPr txBox="1"/>
          <p:nvPr/>
        </p:nvSpPr>
        <p:spPr>
          <a:xfrm>
            <a:off x="3364055" y="841519"/>
            <a:ext cx="9010042" cy="96359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234B"/>
              </a:buClr>
              <a:buSzPts val="7200"/>
              <a:buFont typeface="Oswald"/>
              <a:buNone/>
            </a:pPr>
            <a:r>
              <a:rPr lang="en-US" sz="4000" b="1" dirty="0">
                <a:solidFill>
                  <a:schemeClr val="bg1"/>
                </a:solidFill>
                <a:latin typeface="Arial Black" panose="020B0604020202020204" pitchFamily="34" charset="0"/>
                <a:ea typeface="Oswald"/>
                <a:cs typeface="Arial Black" panose="020B0604020202020204" pitchFamily="34" charset="0"/>
                <a:sym typeface="Oswald"/>
              </a:rPr>
              <a:t>Why am I taking this training?</a:t>
            </a:r>
            <a:endParaRPr sz="4000" b="1" u="none" strike="noStrike" cap="none" dirty="0">
              <a:solidFill>
                <a:schemeClr val="bg1"/>
              </a:solidFill>
              <a:latin typeface="Arial Black" panose="020B0604020202020204" pitchFamily="34" charset="0"/>
              <a:ea typeface="Oswald"/>
              <a:cs typeface="Arial Black" panose="020B0604020202020204" pitchFamily="34" charset="0"/>
              <a:sym typeface="Oswald"/>
            </a:endParaRPr>
          </a:p>
        </p:txBody>
      </p:sp>
      <p:sp>
        <p:nvSpPr>
          <p:cNvPr id="98" name="Google Shape;98;p5"/>
          <p:cNvSpPr txBox="1"/>
          <p:nvPr/>
        </p:nvSpPr>
        <p:spPr>
          <a:xfrm>
            <a:off x="3364055" y="1805114"/>
            <a:ext cx="8646155" cy="32477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The Colorado School of Mines takes seriously its duty to train and educate all Campus Security Authorities (CSA’s) on their reporting obligations.</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dirty="0">
                <a:solidFill>
                  <a:schemeClr val="bg1"/>
                </a:solidFill>
                <a:latin typeface="Arial" panose="020B0604020202020204" pitchFamily="34" charset="0"/>
                <a:ea typeface="Open Sans"/>
                <a:cs typeface="Arial" panose="020B0604020202020204" pitchFamily="34" charset="0"/>
                <a:sym typeface="Open Sans"/>
              </a:rPr>
              <a:t>Per </a:t>
            </a:r>
            <a:r>
              <a:rPr lang="en-US" sz="2400" dirty="0" err="1">
                <a:solidFill>
                  <a:schemeClr val="bg1"/>
                </a:solidFill>
                <a:latin typeface="Arial" panose="020B0604020202020204" pitchFamily="34" charset="0"/>
                <a:ea typeface="Open Sans"/>
                <a:cs typeface="Arial" panose="020B0604020202020204" pitchFamily="34" charset="0"/>
                <a:sym typeface="Open Sans"/>
              </a:rPr>
              <a:t>Clery</a:t>
            </a:r>
            <a:r>
              <a:rPr lang="en-US" sz="2400" dirty="0">
                <a:solidFill>
                  <a:schemeClr val="bg1"/>
                </a:solidFill>
                <a:latin typeface="Arial" panose="020B0604020202020204" pitchFamily="34" charset="0"/>
                <a:ea typeface="Open Sans"/>
                <a:cs typeface="Arial" panose="020B0604020202020204" pitchFamily="34" charset="0"/>
                <a:sym typeface="Open Sans"/>
              </a:rPr>
              <a:t> mandates, all campuses must identify and train CSA’s</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You have been identified as a Mine’s CSA and are in the process of fulfilling your obligation to receive the necessary </a:t>
            </a:r>
            <a:r>
              <a:rPr lang="en-US" sz="2400" u="none" strike="noStrike" cap="none" dirty="0" err="1">
                <a:solidFill>
                  <a:schemeClr val="bg1"/>
                </a:solidFill>
                <a:latin typeface="Arial" panose="020B0604020202020204" pitchFamily="34" charset="0"/>
                <a:ea typeface="Open Sans"/>
                <a:cs typeface="Arial" panose="020B0604020202020204" pitchFamily="34" charset="0"/>
                <a:sym typeface="Open Sans"/>
              </a:rPr>
              <a:t>Clery</a:t>
            </a:r>
            <a:r>
              <a:rPr lang="en-US" sz="2400" u="none" strike="noStrike" cap="none" dirty="0">
                <a:solidFill>
                  <a:schemeClr val="bg1"/>
                </a:solidFill>
                <a:latin typeface="Arial" panose="020B0604020202020204" pitchFamily="34" charset="0"/>
                <a:ea typeface="Open Sans"/>
                <a:cs typeface="Arial" panose="020B0604020202020204" pitchFamily="34" charset="0"/>
                <a:sym typeface="Open Sans"/>
              </a:rPr>
              <a:t> Act training.</a:t>
            </a:r>
          </a:p>
          <a:p>
            <a:pPr marL="342900" marR="0" lvl="0" indent="-342900" algn="l" rtl="0">
              <a:lnSpc>
                <a:spcPct val="140000"/>
              </a:lnSpc>
              <a:spcBef>
                <a:spcPts val="0"/>
              </a:spcBef>
              <a:spcAft>
                <a:spcPts val="0"/>
              </a:spcAft>
              <a:buClr>
                <a:schemeClr val="bg1"/>
              </a:buClr>
              <a:buSzPts val="1200"/>
              <a:buFont typeface="Wingdings" panose="05000000000000000000" pitchFamily="2" charset="2"/>
              <a:buChar char="v"/>
            </a:pPr>
            <a:endParaRPr sz="2400" u="none" strike="noStrike" cap="none" dirty="0">
              <a:solidFill>
                <a:schemeClr val="bg1"/>
              </a:solidFill>
              <a:latin typeface="Arial" panose="020B0604020202020204" pitchFamily="34" charset="0"/>
              <a:ea typeface="Open Sans"/>
              <a:cs typeface="Arial" panose="020B0604020202020204" pitchFamily="34" charset="0"/>
              <a:sym typeface="Open Sans"/>
            </a:endParaRPr>
          </a:p>
        </p:txBody>
      </p:sp>
      <p:pic>
        <p:nvPicPr>
          <p:cNvPr id="4" name="Picture 3">
            <a:extLst>
              <a:ext uri="{FF2B5EF4-FFF2-40B4-BE49-F238E27FC236}">
                <a16:creationId xmlns:a16="http://schemas.microsoft.com/office/drawing/2014/main" id="{D2552B1C-BD4B-1CCD-E8B7-D9DB0381DD4F}"/>
              </a:ext>
            </a:extLst>
          </p:cNvPr>
          <p:cNvPicPr>
            <a:picLocks noChangeAspect="1"/>
          </p:cNvPicPr>
          <p:nvPr/>
        </p:nvPicPr>
        <p:blipFill>
          <a:blip r:embed="rId5"/>
          <a:stretch>
            <a:fillRect/>
          </a:stretch>
        </p:blipFill>
        <p:spPr>
          <a:xfrm>
            <a:off x="0" y="864167"/>
            <a:ext cx="2974541" cy="5993833"/>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04D65BC9-E1DD-6F47-A03A-A6718991FB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74166"/>
            <a:ext cx="2680070" cy="978808"/>
          </a:xfrm>
          <a:prstGeom prst="rect">
            <a:avLst/>
          </a:prstGeom>
        </p:spPr>
      </p:pic>
      <p:pic>
        <p:nvPicPr>
          <p:cNvPr id="17" name="Audio 16">
            <a:hlinkClick r:id="" action="ppaction://media"/>
            <a:extLst>
              <a:ext uri="{FF2B5EF4-FFF2-40B4-BE49-F238E27FC236}">
                <a16:creationId xmlns:a16="http://schemas.microsoft.com/office/drawing/2014/main" id="{12BCD08A-DEBE-34BA-2051-D1704471CDD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342324" y="5052886"/>
            <a:ext cx="2057400" cy="2057400"/>
          </a:xfrm>
          <a:prstGeom prst="ellipse">
            <a:avLst/>
          </a:prstGeom>
        </p:spPr>
      </p:pic>
    </p:spTree>
    <p:extLst>
      <p:ext uri="{BB962C8B-B14F-4D97-AF65-F5344CB8AC3E}">
        <p14:creationId xmlns:p14="http://schemas.microsoft.com/office/powerpoint/2010/main" val="1769484625"/>
      </p:ext>
    </p:extLst>
  </p:cSld>
  <p:clrMapOvr>
    <a:masterClrMapping/>
  </p:clrMapOvr>
  <mc:AlternateContent xmlns:mc="http://schemas.openxmlformats.org/markup-compatibility/2006" xmlns:p14="http://schemas.microsoft.com/office/powerpoint/2010/main">
    <mc:Choice Requires="p14">
      <p:transition spd="slow" p14:dur="2000" advTm="27037"/>
    </mc:Choice>
    <mc:Fallback xmlns="">
      <p:transition spd="slow" advTm="2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8" name="Google Shape;78;p3"/>
          <p:cNvSpPr txBox="1"/>
          <p:nvPr/>
        </p:nvSpPr>
        <p:spPr>
          <a:xfrm>
            <a:off x="9392044" y="6604353"/>
            <a:ext cx="2743200" cy="17909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900" u="none" strike="noStrike" cap="none">
                <a:solidFill>
                  <a:schemeClr val="lt1"/>
                </a:solidFill>
                <a:latin typeface="Courier New" panose="02070309020205020404" pitchFamily="49" charset="0"/>
                <a:ea typeface="Roboto Mono Light"/>
                <a:cs typeface="Courier New" panose="02070309020205020404" pitchFamily="49" charset="0"/>
                <a:sym typeface="Roboto Mono Light"/>
              </a:rPr>
              <a:t>5</a:t>
            </a:fld>
            <a:endParaRPr sz="900" u="none" strike="noStrike" cap="none" dirty="0">
              <a:solidFill>
                <a:schemeClr val="lt1"/>
              </a:solidFill>
              <a:latin typeface="Courier New" panose="02070309020205020404" pitchFamily="49" charset="0"/>
              <a:ea typeface="Roboto Mono Light"/>
              <a:cs typeface="Courier New" panose="02070309020205020404" pitchFamily="49" charset="0"/>
              <a:sym typeface="Roboto Mono Light"/>
            </a:endParaRPr>
          </a:p>
        </p:txBody>
      </p:sp>
      <p:sp>
        <p:nvSpPr>
          <p:cNvPr id="2" name="TextBox 1">
            <a:extLst>
              <a:ext uri="{FF2B5EF4-FFF2-40B4-BE49-F238E27FC236}">
                <a16:creationId xmlns:a16="http://schemas.microsoft.com/office/drawing/2014/main" id="{4A40D706-025A-8DFB-3FA6-5415333B0DBC}"/>
              </a:ext>
            </a:extLst>
          </p:cNvPr>
          <p:cNvSpPr txBox="1"/>
          <p:nvPr/>
        </p:nvSpPr>
        <p:spPr>
          <a:xfrm>
            <a:off x="5043376" y="188889"/>
            <a:ext cx="4153786" cy="923330"/>
          </a:xfrm>
          <a:prstGeom prst="rect">
            <a:avLst/>
          </a:prstGeom>
          <a:noFill/>
        </p:spPr>
        <p:txBody>
          <a:bodyPr wrap="square" rtlCol="0">
            <a:spAutoFit/>
          </a:bodyPr>
          <a:lstStyle/>
          <a:p>
            <a:r>
              <a:rPr lang="en-US" sz="5400" u="sng" dirty="0">
                <a:solidFill>
                  <a:schemeClr val="bg1"/>
                </a:solidFill>
              </a:rPr>
              <a:t>Objectives</a:t>
            </a:r>
            <a:r>
              <a:rPr lang="en-US" dirty="0"/>
              <a:t> </a:t>
            </a:r>
          </a:p>
        </p:txBody>
      </p:sp>
      <p:sp>
        <p:nvSpPr>
          <p:cNvPr id="4" name="Rectangle: Rounded Corners 3">
            <a:extLst>
              <a:ext uri="{FF2B5EF4-FFF2-40B4-BE49-F238E27FC236}">
                <a16:creationId xmlns:a16="http://schemas.microsoft.com/office/drawing/2014/main" id="{63A1B7A9-B61E-6E25-E3CA-E0657049FBFD}"/>
              </a:ext>
            </a:extLst>
          </p:cNvPr>
          <p:cNvSpPr/>
          <p:nvPr/>
        </p:nvSpPr>
        <p:spPr>
          <a:xfrm>
            <a:off x="3494567" y="1738021"/>
            <a:ext cx="3466214" cy="1435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1</a:t>
            </a:r>
          </a:p>
          <a:p>
            <a:pPr algn="ctr"/>
            <a:r>
              <a:rPr lang="en-US" sz="2400" u="sng" dirty="0"/>
              <a:t>Clery Act</a:t>
            </a:r>
          </a:p>
          <a:p>
            <a:pPr algn="ctr"/>
            <a:r>
              <a:rPr lang="en-US" sz="1600" dirty="0"/>
              <a:t>Identify and Adhere to </a:t>
            </a:r>
          </a:p>
          <a:p>
            <a:pPr algn="ctr"/>
            <a:r>
              <a:rPr lang="en-US" sz="1600" dirty="0"/>
              <a:t>Clery Act Requirements </a:t>
            </a:r>
          </a:p>
          <a:p>
            <a:pPr algn="ctr"/>
            <a:endParaRPr lang="en-US" sz="1600" dirty="0"/>
          </a:p>
        </p:txBody>
      </p:sp>
      <p:sp>
        <p:nvSpPr>
          <p:cNvPr id="5" name="Rectangle: Rounded Corners 4">
            <a:extLst>
              <a:ext uri="{FF2B5EF4-FFF2-40B4-BE49-F238E27FC236}">
                <a16:creationId xmlns:a16="http://schemas.microsoft.com/office/drawing/2014/main" id="{2AA7A1DE-5F6E-82E6-E6C6-5CA769876D37}"/>
              </a:ext>
            </a:extLst>
          </p:cNvPr>
          <p:cNvSpPr/>
          <p:nvPr/>
        </p:nvSpPr>
        <p:spPr>
          <a:xfrm>
            <a:off x="7297430" y="1738143"/>
            <a:ext cx="3466214" cy="1435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2</a:t>
            </a:r>
          </a:p>
          <a:p>
            <a:pPr algn="ctr"/>
            <a:r>
              <a:rPr lang="en-US" sz="2400" u="sng" dirty="0"/>
              <a:t>Responsibilities</a:t>
            </a:r>
          </a:p>
          <a:p>
            <a:pPr algn="ctr"/>
            <a:r>
              <a:rPr lang="en-US" sz="1600" dirty="0"/>
              <a:t>Recognize and fulfill your responsibilities as a CSA</a:t>
            </a:r>
          </a:p>
          <a:p>
            <a:pPr algn="ctr"/>
            <a:r>
              <a:rPr lang="en-US" sz="1600" dirty="0"/>
              <a:t> </a:t>
            </a:r>
          </a:p>
        </p:txBody>
      </p:sp>
      <p:sp>
        <p:nvSpPr>
          <p:cNvPr id="7" name="Rectangle: Rounded Corners 6">
            <a:extLst>
              <a:ext uri="{FF2B5EF4-FFF2-40B4-BE49-F238E27FC236}">
                <a16:creationId xmlns:a16="http://schemas.microsoft.com/office/drawing/2014/main" id="{52BDAA18-21A6-FF34-091F-FEA49A6F5661}"/>
              </a:ext>
            </a:extLst>
          </p:cNvPr>
          <p:cNvSpPr/>
          <p:nvPr/>
        </p:nvSpPr>
        <p:spPr>
          <a:xfrm>
            <a:off x="7297430" y="3587725"/>
            <a:ext cx="3466214" cy="1435396"/>
          </a:xfrm>
          <a:prstGeom prst="roundRect">
            <a:avLst>
              <a:gd name="adj" fmla="val 192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dirty="0"/>
          </a:p>
          <a:p>
            <a:r>
              <a:rPr lang="en-US" b="1" dirty="0"/>
              <a:t>4</a:t>
            </a:r>
          </a:p>
          <a:p>
            <a:pPr algn="ctr"/>
            <a:r>
              <a:rPr lang="en-US" sz="2400" u="sng" dirty="0"/>
              <a:t>Resources</a:t>
            </a:r>
          </a:p>
          <a:p>
            <a:pPr algn="ctr"/>
            <a:r>
              <a:rPr lang="en-US" sz="1600" dirty="0"/>
              <a:t>Understand Timely Warnings and ASR Requirements</a:t>
            </a:r>
          </a:p>
          <a:p>
            <a:pPr algn="ctr"/>
            <a:r>
              <a:rPr lang="en-US" sz="1600" dirty="0"/>
              <a:t> Locate campus specific resources</a:t>
            </a:r>
          </a:p>
          <a:p>
            <a:pPr algn="ctr"/>
            <a:endParaRPr lang="en-US" sz="1600" dirty="0"/>
          </a:p>
        </p:txBody>
      </p:sp>
      <p:pic>
        <p:nvPicPr>
          <p:cNvPr id="8" name="Picture 7">
            <a:extLst>
              <a:ext uri="{FF2B5EF4-FFF2-40B4-BE49-F238E27FC236}">
                <a16:creationId xmlns:a16="http://schemas.microsoft.com/office/drawing/2014/main" id="{A3A1AD96-6979-ECB5-1439-7FEA2EC85BB3}"/>
              </a:ext>
            </a:extLst>
          </p:cNvPr>
          <p:cNvPicPr>
            <a:picLocks noChangeAspect="1"/>
          </p:cNvPicPr>
          <p:nvPr/>
        </p:nvPicPr>
        <p:blipFill>
          <a:blip r:embed="rId5"/>
          <a:stretch>
            <a:fillRect/>
          </a:stretch>
        </p:blipFill>
        <p:spPr>
          <a:xfrm>
            <a:off x="0" y="864167"/>
            <a:ext cx="2974541" cy="5993833"/>
          </a:xfrm>
          <a:prstGeom prst="rect">
            <a:avLst/>
          </a:prstGeom>
        </p:spPr>
      </p:pic>
      <p:sp>
        <p:nvSpPr>
          <p:cNvPr id="11" name="Rectangle: Rounded Corners 10">
            <a:extLst>
              <a:ext uri="{FF2B5EF4-FFF2-40B4-BE49-F238E27FC236}">
                <a16:creationId xmlns:a16="http://schemas.microsoft.com/office/drawing/2014/main" id="{46728E1F-8A4A-1BDF-B361-9DF753520084}"/>
              </a:ext>
            </a:extLst>
          </p:cNvPr>
          <p:cNvSpPr/>
          <p:nvPr/>
        </p:nvSpPr>
        <p:spPr>
          <a:xfrm>
            <a:off x="3494567" y="3587725"/>
            <a:ext cx="3466214" cy="1435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3</a:t>
            </a:r>
          </a:p>
          <a:p>
            <a:pPr algn="ctr"/>
            <a:r>
              <a:rPr lang="en-US" sz="2400" u="sng" dirty="0"/>
              <a:t>Reporting</a:t>
            </a:r>
          </a:p>
          <a:p>
            <a:pPr algn="ctr"/>
            <a:r>
              <a:rPr lang="en-US" sz="1600" dirty="0"/>
              <a:t>Properly engage with reporting parties &amp; report all Clery crimes</a:t>
            </a:r>
          </a:p>
          <a:p>
            <a:pPr algn="ctr"/>
            <a:r>
              <a:rPr lang="en-US" sz="1600" dirty="0"/>
              <a:t> </a:t>
            </a:r>
          </a:p>
        </p:txBody>
      </p:sp>
      <p:pic>
        <p:nvPicPr>
          <p:cNvPr id="17" name="Audio 16">
            <a:hlinkClick r:id="" action="ppaction://media"/>
            <a:extLst>
              <a:ext uri="{FF2B5EF4-FFF2-40B4-BE49-F238E27FC236}">
                <a16:creationId xmlns:a16="http://schemas.microsoft.com/office/drawing/2014/main" id="{21D43438-A80B-808E-2E5D-A3A02A7A116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2041275"/>
      </p:ext>
    </p:extLst>
  </p:cSld>
  <p:clrMapOvr>
    <a:masterClrMapping/>
  </p:clrMapOvr>
  <mc:AlternateContent xmlns:mc="http://schemas.openxmlformats.org/markup-compatibility/2006" xmlns:p14="http://schemas.microsoft.com/office/powerpoint/2010/main">
    <mc:Choice Requires="p14">
      <p:transition spd="slow" p14:dur="2000" advTm="22787"/>
    </mc:Choice>
    <mc:Fallback xmlns="">
      <p:transition spd="slow" advTm="2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5" name="TextBox 4">
            <a:extLst>
              <a:ext uri="{FF2B5EF4-FFF2-40B4-BE49-F238E27FC236}">
                <a16:creationId xmlns:a16="http://schemas.microsoft.com/office/drawing/2014/main" id="{2AB134EA-6C12-A17F-37C0-E44316C2CA0A}"/>
              </a:ext>
            </a:extLst>
          </p:cNvPr>
          <p:cNvSpPr txBox="1"/>
          <p:nvPr/>
        </p:nvSpPr>
        <p:spPr>
          <a:xfrm>
            <a:off x="1676400" y="1132104"/>
            <a:ext cx="9296400" cy="1477328"/>
          </a:xfrm>
          <a:prstGeom prst="rect">
            <a:avLst/>
          </a:prstGeom>
          <a:solidFill>
            <a:schemeClr val="accent1">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prst="relaxedInset"/>
          </a:sp3d>
        </p:spPr>
        <p:txBody>
          <a:bodyPr wrap="square" rtlCol="0">
            <a:spAutoFit/>
          </a:bodyPr>
          <a:lstStyle/>
          <a:p>
            <a:pPr algn="ctr">
              <a:lnSpc>
                <a:spcPct val="150000"/>
              </a:lnSpc>
            </a:pPr>
            <a:r>
              <a:rPr lang="en-US" sz="2400" b="1" dirty="0"/>
              <a:t>Let's Understand the History and Importance of the Clery Act</a:t>
            </a:r>
            <a:r>
              <a:rPr lang="en-US" sz="2400" dirty="0"/>
              <a:t>.</a:t>
            </a:r>
            <a:r>
              <a:rPr lang="en-US" sz="2400" b="1" dirty="0"/>
              <a:t> </a:t>
            </a:r>
          </a:p>
          <a:p>
            <a:pPr algn="ctr">
              <a:lnSpc>
                <a:spcPct val="150000"/>
              </a:lnSpc>
            </a:pPr>
            <a:r>
              <a:rPr lang="en-US" sz="2000" b="1" dirty="0"/>
              <a:t>Watch the following introductory video about Jeanne Clery.</a:t>
            </a:r>
          </a:p>
          <a:p>
            <a:r>
              <a:rPr lang="en-US" sz="2400" dirty="0"/>
              <a:t> </a:t>
            </a:r>
          </a:p>
        </p:txBody>
      </p:sp>
      <p:pic>
        <p:nvPicPr>
          <p:cNvPr id="8" name="Online Media 7" title="Introduction to the Clery Act &amp; Campus Security Authorities (CSA) (1/5)">
            <a:hlinkClick r:id="" action="ppaction://media"/>
            <a:extLst>
              <a:ext uri="{FF2B5EF4-FFF2-40B4-BE49-F238E27FC236}">
                <a16:creationId xmlns:a16="http://schemas.microsoft.com/office/drawing/2014/main" id="{51915C22-759A-5A65-AF18-BA9D201C20A2}"/>
              </a:ext>
            </a:extLst>
          </p:cNvPr>
          <p:cNvPicPr>
            <a:picLocks noRot="1" noChangeAspect="1"/>
          </p:cNvPicPr>
          <p:nvPr>
            <a:videoFile r:link="rId2"/>
          </p:nvPr>
        </p:nvPicPr>
        <p:blipFill>
          <a:blip r:embed="rId7"/>
          <a:stretch>
            <a:fillRect/>
          </a:stretch>
        </p:blipFill>
        <p:spPr>
          <a:xfrm>
            <a:off x="3081557" y="2822402"/>
            <a:ext cx="6028886" cy="3406321"/>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F08C38C8-173B-6000-866E-CE6543D706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72460"/>
            <a:ext cx="2680070" cy="978808"/>
          </a:xfrm>
          <a:prstGeom prst="rect">
            <a:avLst/>
          </a:prstGeom>
        </p:spPr>
      </p:pic>
      <p:pic>
        <p:nvPicPr>
          <p:cNvPr id="21" name="Audio 20">
            <a:hlinkClick r:id="" action="ppaction://media"/>
            <a:extLst>
              <a:ext uri="{FF2B5EF4-FFF2-40B4-BE49-F238E27FC236}">
                <a16:creationId xmlns:a16="http://schemas.microsoft.com/office/drawing/2014/main" id="{14C0A93D-335B-17E2-C287-7C33111ED37C}"/>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118750" t="-118750" r="-118750" b="-118750"/>
          <a:stretch>
            <a:fillRect/>
          </a:stretch>
        </p:blipFill>
        <p:spPr>
          <a:xfrm>
            <a:off x="10052304" y="4718304"/>
            <a:ext cx="2057400" cy="2057400"/>
          </a:xfrm>
          <a:prstGeom prst="ellipse">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2777"/>
    </mc:Choice>
    <mc:Fallback xmlns="">
      <p:transition spd="slow" advTm="21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8" name="Google Shape;98;p5"/>
          <p:cNvSpPr txBox="1"/>
          <p:nvPr/>
        </p:nvSpPr>
        <p:spPr>
          <a:xfrm>
            <a:off x="598311" y="1751382"/>
            <a:ext cx="10814755" cy="1415858"/>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n-US" sz="24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Under the Clery Act, any postsecondary institution that participates in federal student financial assistance programs </a:t>
            </a:r>
            <a:r>
              <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are</a:t>
            </a:r>
            <a:r>
              <a:rPr lang="en-US" sz="24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required by law to:</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bg1"/>
              </a:buClr>
              <a:buSzPts val="1000"/>
              <a:buFont typeface="Wingdings" panose="05000000000000000000" pitchFamily="2" charset="2"/>
              <a:buChar char="Ø"/>
              <a:tabLst>
                <a:tab pos="457200" algn="l"/>
              </a:tabLst>
            </a:pPr>
            <a:r>
              <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A</a:t>
            </a:r>
            <a:r>
              <a:rPr lang="en-US" sz="24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dvise students and employees of Clery crimes and issue timely safety warnings and emergency notifications for crimes that pose a serious or continuous threat to the campus community.</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Clr>
                <a:schemeClr val="bg1"/>
              </a:buClr>
              <a:buSzPts val="1000"/>
              <a:buFont typeface="Wingdings" panose="05000000000000000000" pitchFamily="2" charset="2"/>
              <a:buChar char="Ø"/>
              <a:tabLst>
                <a:tab pos="457200" algn="l"/>
              </a:tabLst>
            </a:pPr>
            <a:r>
              <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I</a:t>
            </a:r>
            <a:r>
              <a:rPr lang="en-US" sz="24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ssue an annual security report that discloses campus crime statistics to current and prospective students, employees, and the U.S. Department of Education.</a:t>
            </a:r>
            <a:endPar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Clr>
                <a:schemeClr val="bg1"/>
              </a:buClr>
              <a:buSzPts val="1000"/>
              <a:buFont typeface="Wingdings" panose="05000000000000000000" pitchFamily="2" charset="2"/>
              <a:buChar char="Ø"/>
              <a:tabLst>
                <a:tab pos="457200" algn="l"/>
              </a:tabLst>
            </a:pPr>
            <a:r>
              <a:rPr lang="en-US" sz="2400" dirty="0">
                <a:solidFill>
                  <a:schemeClr val="bg1"/>
                </a:solidFill>
                <a:latin typeface="Calibri" panose="020F0502020204030204" pitchFamily="34" charset="0"/>
                <a:ea typeface="Times New Roman" panose="02020603050405020304" pitchFamily="18" charset="0"/>
                <a:cs typeface="Calibri" panose="020F0502020204030204" pitchFamily="34" charset="0"/>
              </a:rPr>
              <a:t>M</a:t>
            </a:r>
            <a:r>
              <a:rPr lang="en-US" sz="24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ake available its campus security policies.</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bg1"/>
              </a:buClr>
              <a:buSzPts val="1000"/>
              <a:buFont typeface="Wingdings" panose="05000000000000000000" pitchFamily="2" charset="2"/>
              <a:buChar char="Ø"/>
              <a:tabLst>
                <a:tab pos="457200" algn="l"/>
              </a:tabLst>
            </a:pPr>
            <a:r>
              <a:rPr lang="en-US" sz="24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Maintain a public, daily log of reported crimes.</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Text&#10;&#10;Description automatically generated with medium confidence">
            <a:extLst>
              <a:ext uri="{FF2B5EF4-FFF2-40B4-BE49-F238E27FC236}">
                <a16:creationId xmlns:a16="http://schemas.microsoft.com/office/drawing/2014/main" id="{8B1B56EA-FB5C-83F4-1E3A-653D12982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11930" y="5879192"/>
            <a:ext cx="2680070" cy="978808"/>
          </a:xfrm>
          <a:prstGeom prst="rect">
            <a:avLst/>
          </a:prstGeom>
        </p:spPr>
      </p:pic>
      <p:sp>
        <p:nvSpPr>
          <p:cNvPr id="6" name="TextBox 5">
            <a:extLst>
              <a:ext uri="{FF2B5EF4-FFF2-40B4-BE49-F238E27FC236}">
                <a16:creationId xmlns:a16="http://schemas.microsoft.com/office/drawing/2014/main" id="{89D81E1A-BDB0-E6B6-8C7B-F7E765D5FB33}"/>
              </a:ext>
            </a:extLst>
          </p:cNvPr>
          <p:cNvSpPr txBox="1"/>
          <p:nvPr/>
        </p:nvSpPr>
        <p:spPr>
          <a:xfrm>
            <a:off x="598311" y="609600"/>
            <a:ext cx="8365067" cy="584775"/>
          </a:xfrm>
          <a:prstGeom prst="rect">
            <a:avLst/>
          </a:prstGeom>
          <a:noFill/>
        </p:spPr>
        <p:txBody>
          <a:bodyPr wrap="square" rtlCol="0">
            <a:spAutoFit/>
          </a:bodyPr>
          <a:lstStyle/>
          <a:p>
            <a:r>
              <a:rPr lang="en-US" sz="3200" dirty="0">
                <a:solidFill>
                  <a:schemeClr val="bg1"/>
                </a:solidFill>
              </a:rPr>
              <a:t>What are the requirements of the Clery Act?</a:t>
            </a:r>
          </a:p>
        </p:txBody>
      </p:sp>
      <p:pic>
        <p:nvPicPr>
          <p:cNvPr id="7" name="Google Shape;27;p17">
            <a:extLst>
              <a:ext uri="{FF2B5EF4-FFF2-40B4-BE49-F238E27FC236}">
                <a16:creationId xmlns:a16="http://schemas.microsoft.com/office/drawing/2014/main" id="{35821E0B-581F-D680-B246-C5AC0C0C3F11}"/>
              </a:ext>
            </a:extLst>
          </p:cNvPr>
          <p:cNvPicPr preferRelativeResize="0"/>
          <p:nvPr/>
        </p:nvPicPr>
        <p:blipFill>
          <a:blip r:embed="rId6" cstate="screen">
            <a:extLst>
              <a:ext uri="{28A0092B-C50C-407E-A947-70E740481C1C}">
                <a14:useLocalDpi xmlns:a14="http://schemas.microsoft.com/office/drawing/2010/main"/>
              </a:ext>
            </a:extLst>
          </a:blip>
          <a:srcRect/>
          <a:stretch/>
        </p:blipFill>
        <p:spPr>
          <a:xfrm>
            <a:off x="11590317" y="0"/>
            <a:ext cx="601683" cy="1549329"/>
          </a:xfrm>
          <a:prstGeom prst="rect">
            <a:avLst/>
          </a:prstGeom>
          <a:noFill/>
          <a:ln>
            <a:noFill/>
          </a:ln>
        </p:spPr>
      </p:pic>
      <p:pic>
        <p:nvPicPr>
          <p:cNvPr id="8" name="Google Shape;29;p17" descr="A picture containing shoji, window, standing&#10;&#10;Description automatically generated">
            <a:extLst>
              <a:ext uri="{FF2B5EF4-FFF2-40B4-BE49-F238E27FC236}">
                <a16:creationId xmlns:a16="http://schemas.microsoft.com/office/drawing/2014/main" id="{A3172677-BA27-7B81-733D-24BD13C3618B}"/>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flipH="1">
            <a:off x="10357465" y="-1"/>
            <a:ext cx="1834535" cy="531928"/>
          </a:xfrm>
          <a:prstGeom prst="rect">
            <a:avLst/>
          </a:prstGeom>
          <a:noFill/>
          <a:ln>
            <a:noFill/>
          </a:ln>
        </p:spPr>
      </p:pic>
      <p:pic>
        <p:nvPicPr>
          <p:cNvPr id="36" name="Audio 35">
            <a:hlinkClick r:id="" action="ppaction://media"/>
            <a:extLst>
              <a:ext uri="{FF2B5EF4-FFF2-40B4-BE49-F238E27FC236}">
                <a16:creationId xmlns:a16="http://schemas.microsoft.com/office/drawing/2014/main" id="{DAD5A78C-D979-FACD-13BF-D24418C8F92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0653942"/>
      </p:ext>
    </p:extLst>
  </p:cSld>
  <p:clrMapOvr>
    <a:masterClrMapping/>
  </p:clrMapOvr>
  <mc:AlternateContent xmlns:mc="http://schemas.openxmlformats.org/markup-compatibility/2006" xmlns:p14="http://schemas.microsoft.com/office/powerpoint/2010/main">
    <mc:Choice Requires="p14">
      <p:transition spd="slow" p14:dur="2000" advTm="41901"/>
    </mc:Choice>
    <mc:Fallback xmlns="">
      <p:transition spd="slow" advTm="4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8B1B56EA-FB5C-83F4-1E3A-653D12982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86416" y="6125526"/>
            <a:ext cx="2005584" cy="732474"/>
          </a:xfrm>
          <a:prstGeom prst="rect">
            <a:avLst/>
          </a:prstGeom>
        </p:spPr>
      </p:pic>
      <p:pic>
        <p:nvPicPr>
          <p:cNvPr id="7" name="Google Shape;27;p17">
            <a:extLst>
              <a:ext uri="{FF2B5EF4-FFF2-40B4-BE49-F238E27FC236}">
                <a16:creationId xmlns:a16="http://schemas.microsoft.com/office/drawing/2014/main" id="{35821E0B-581F-D680-B246-C5AC0C0C3F11}"/>
              </a:ext>
            </a:extLst>
          </p:cNvPr>
          <p:cNvPicPr preferRelativeResize="0"/>
          <p:nvPr/>
        </p:nvPicPr>
        <p:blipFill>
          <a:blip r:embed="rId6" cstate="screen">
            <a:extLst>
              <a:ext uri="{28A0092B-C50C-407E-A947-70E740481C1C}">
                <a14:useLocalDpi xmlns:a14="http://schemas.microsoft.com/office/drawing/2010/main"/>
              </a:ext>
            </a:extLst>
          </a:blip>
          <a:srcRect/>
          <a:stretch/>
        </p:blipFill>
        <p:spPr>
          <a:xfrm>
            <a:off x="11590317" y="0"/>
            <a:ext cx="601683" cy="1549329"/>
          </a:xfrm>
          <a:prstGeom prst="rect">
            <a:avLst/>
          </a:prstGeom>
          <a:noFill/>
          <a:ln>
            <a:noFill/>
          </a:ln>
        </p:spPr>
      </p:pic>
      <p:pic>
        <p:nvPicPr>
          <p:cNvPr id="8" name="Google Shape;29;p17" descr="A picture containing shoji, window, standing&#10;&#10;Description automatically generated">
            <a:extLst>
              <a:ext uri="{FF2B5EF4-FFF2-40B4-BE49-F238E27FC236}">
                <a16:creationId xmlns:a16="http://schemas.microsoft.com/office/drawing/2014/main" id="{A3172677-BA27-7B81-733D-24BD13C3618B}"/>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800000" flipH="1">
            <a:off x="10357465" y="-1"/>
            <a:ext cx="1834535" cy="531928"/>
          </a:xfrm>
          <a:prstGeom prst="rect">
            <a:avLst/>
          </a:prstGeom>
          <a:noFill/>
          <a:ln>
            <a:noFill/>
          </a:ln>
        </p:spPr>
      </p:pic>
      <p:sp>
        <p:nvSpPr>
          <p:cNvPr id="3" name="Google Shape;87;p4">
            <a:extLst>
              <a:ext uri="{FF2B5EF4-FFF2-40B4-BE49-F238E27FC236}">
                <a16:creationId xmlns:a16="http://schemas.microsoft.com/office/drawing/2014/main" id="{0ECDBBFF-4C8D-FF8C-195E-109855B5E2A2}"/>
              </a:ext>
            </a:extLst>
          </p:cNvPr>
          <p:cNvSpPr txBox="1"/>
          <p:nvPr/>
        </p:nvSpPr>
        <p:spPr>
          <a:xfrm>
            <a:off x="729341" y="403661"/>
            <a:ext cx="8109857" cy="348343"/>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n-US" sz="24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Why is the Clery Act relevant to you?</a:t>
            </a:r>
            <a:endPar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rtl="0">
              <a:lnSpc>
                <a:spcPct val="90000"/>
              </a:lnSpc>
              <a:spcBef>
                <a:spcPts val="0"/>
              </a:spcBef>
              <a:spcAft>
                <a:spcPts val="0"/>
              </a:spcAft>
              <a:buClr>
                <a:srgbClr val="06234B"/>
              </a:buClr>
              <a:buSzPts val="1600"/>
              <a:buFont typeface="Roboto Mono"/>
              <a:buNone/>
            </a:pPr>
            <a:endParaRPr sz="1600" b="1" u="none" strike="noStrike" cap="none" dirty="0">
              <a:solidFill>
                <a:srgbClr val="06234B"/>
              </a:solidFill>
              <a:latin typeface="Courier New" panose="02070309020205020404" pitchFamily="49" charset="0"/>
              <a:ea typeface="Roboto Mono"/>
              <a:cs typeface="Courier New" panose="02070309020205020404" pitchFamily="49" charset="0"/>
              <a:sym typeface="Roboto Mono"/>
            </a:endParaRPr>
          </a:p>
        </p:txBody>
      </p:sp>
      <p:sp>
        <p:nvSpPr>
          <p:cNvPr id="4" name="Google Shape;90;p4">
            <a:extLst>
              <a:ext uri="{FF2B5EF4-FFF2-40B4-BE49-F238E27FC236}">
                <a16:creationId xmlns:a16="http://schemas.microsoft.com/office/drawing/2014/main" id="{16EE67C8-A771-5F69-65C4-D953FF8106A3}"/>
              </a:ext>
            </a:extLst>
          </p:cNvPr>
          <p:cNvSpPr txBox="1"/>
          <p:nvPr/>
        </p:nvSpPr>
        <p:spPr>
          <a:xfrm>
            <a:off x="909565" y="1079658"/>
            <a:ext cx="10583708" cy="1499825"/>
          </a:xfrm>
          <a:prstGeom prst="rect">
            <a:avLst/>
          </a:prstGeom>
          <a:noFill/>
          <a:ln>
            <a:noFill/>
          </a:ln>
        </p:spPr>
        <p:txBody>
          <a:bodyPr spcFirstLastPara="1" wrap="square" lIns="91425" tIns="45700" rIns="91425" bIns="45700" anchor="t" anchorCtr="0">
            <a:noAutofit/>
          </a:bodyPr>
          <a:lstStyle/>
          <a:p>
            <a:pPr>
              <a:lnSpc>
                <a:spcPct val="107000"/>
              </a:lnSpc>
            </a:pPr>
            <a:r>
              <a:rPr lang="en-US"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Individuals in certain positions throughout campus are designated as Campus Security Authorities (CSAs) and they are required to promptly report Clery crimes of which they are aware so that the incidents can be included in campus crime reports in accordance with the Clery Act. CSAs also help promote campus safety because timely reports allow campus police to issue alerts when others on campus may be in danger.</a:t>
            </a:r>
          </a:p>
          <a:p>
            <a:pPr>
              <a:lnSpc>
                <a:spcPct val="107000"/>
              </a:lnSpc>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kern="100" dirty="0">
              <a:solidFill>
                <a:srgbClr val="44444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87;p4">
            <a:extLst>
              <a:ext uri="{FF2B5EF4-FFF2-40B4-BE49-F238E27FC236}">
                <a16:creationId xmlns:a16="http://schemas.microsoft.com/office/drawing/2014/main" id="{11132307-9659-11AF-7B6D-7C583434B67C}"/>
              </a:ext>
            </a:extLst>
          </p:cNvPr>
          <p:cNvSpPr txBox="1"/>
          <p:nvPr/>
        </p:nvSpPr>
        <p:spPr>
          <a:xfrm>
            <a:off x="729342" y="2782712"/>
            <a:ext cx="8109857" cy="348343"/>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n-US" sz="1800" b="1" kern="0" dirty="0">
                <a:solidFill>
                  <a:srgbClr val="444444"/>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What is the purpose of the CSA?</a:t>
            </a:r>
            <a:endPar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rtl="0">
              <a:lnSpc>
                <a:spcPct val="90000"/>
              </a:lnSpc>
              <a:spcBef>
                <a:spcPts val="0"/>
              </a:spcBef>
              <a:spcAft>
                <a:spcPts val="0"/>
              </a:spcAft>
              <a:buClr>
                <a:srgbClr val="06234B"/>
              </a:buClr>
              <a:buSzPts val="1600"/>
              <a:buFont typeface="Roboto Mono"/>
              <a:buNone/>
            </a:pPr>
            <a:endParaRPr sz="1600" b="1" u="none" strike="noStrike" cap="none" dirty="0">
              <a:solidFill>
                <a:srgbClr val="06234B"/>
              </a:solidFill>
              <a:latin typeface="Courier New" panose="02070309020205020404" pitchFamily="49" charset="0"/>
              <a:ea typeface="Roboto Mono"/>
              <a:cs typeface="Courier New" panose="02070309020205020404" pitchFamily="49" charset="0"/>
              <a:sym typeface="Roboto Mono"/>
            </a:endParaRPr>
          </a:p>
        </p:txBody>
      </p:sp>
      <p:sp>
        <p:nvSpPr>
          <p:cNvPr id="9" name="TextBox 8">
            <a:extLst>
              <a:ext uri="{FF2B5EF4-FFF2-40B4-BE49-F238E27FC236}">
                <a16:creationId xmlns:a16="http://schemas.microsoft.com/office/drawing/2014/main" id="{F3C9E3CE-FB21-6246-BC97-B513D3185BEE}"/>
              </a:ext>
            </a:extLst>
          </p:cNvPr>
          <p:cNvSpPr txBox="1"/>
          <p:nvPr/>
        </p:nvSpPr>
        <p:spPr>
          <a:xfrm>
            <a:off x="909565" y="3781557"/>
            <a:ext cx="10597851" cy="2915798"/>
          </a:xfrm>
          <a:prstGeom prst="rect">
            <a:avLst/>
          </a:prstGeom>
          <a:noFill/>
        </p:spPr>
        <p:txBody>
          <a:bodyPr wrap="square">
            <a:spAutoFit/>
          </a:bodyPr>
          <a:lstStyle/>
          <a:p>
            <a:pPr>
              <a:lnSpc>
                <a:spcPct val="107000"/>
              </a:lnSpc>
            </a:pPr>
            <a:r>
              <a:rPr lang="en-US"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 </a:t>
            </a:r>
            <a:r>
              <a:rPr lang="en-US"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Clery</a:t>
            </a:r>
            <a:r>
              <a:rPr lang="en-US"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Act was enacted to increase the accountability and  transparency of Institutions of Higher Education in meeting certain responsibilities regarding the safety and security of students on their campuses. </a:t>
            </a:r>
          </a:p>
          <a:p>
            <a:pPr>
              <a:lnSpc>
                <a:spcPct val="107000"/>
              </a:lnSpc>
            </a:pPr>
            <a:endParaRPr lang="en-US"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pPr>
            <a:r>
              <a:rPr lang="en-US"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 intent of including non-law enforcement personnel in the role of CSA is to acknowledge that some community members, particularly students, may be hesitant about reporting crimes to the police; however, they may be more inclined to report incidents to other campus-affiliated individuals.  </a:t>
            </a:r>
            <a:endParaRPr lang="en-US"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7" name="Audio 36">
            <a:hlinkClick r:id="" action="ppaction://media"/>
            <a:extLst>
              <a:ext uri="{FF2B5EF4-FFF2-40B4-BE49-F238E27FC236}">
                <a16:creationId xmlns:a16="http://schemas.microsoft.com/office/drawing/2014/main" id="{C6B61E09-D2CF-C241-C9A7-4DA4893E533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3622337"/>
      </p:ext>
    </p:extLst>
  </p:cSld>
  <p:clrMapOvr>
    <a:masterClrMapping/>
  </p:clrMapOvr>
  <mc:AlternateContent xmlns:mc="http://schemas.openxmlformats.org/markup-compatibility/2006" xmlns:p14="http://schemas.microsoft.com/office/powerpoint/2010/main">
    <mc:Choice Requires="p14">
      <p:transition spd="slow" p14:dur="2000" advTm="68989"/>
    </mc:Choice>
    <mc:Fallback xmlns="">
      <p:transition spd="slow" advTm="6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AB5D00-076A-F9CE-3A57-17721E54C5D0}"/>
              </a:ext>
            </a:extLst>
          </p:cNvPr>
          <p:cNvPicPr>
            <a:picLocks noChangeAspect="1"/>
          </p:cNvPicPr>
          <p:nvPr/>
        </p:nvPicPr>
        <p:blipFill>
          <a:blip r:embed="rId5"/>
          <a:stretch>
            <a:fillRect/>
          </a:stretch>
        </p:blipFill>
        <p:spPr>
          <a:xfrm>
            <a:off x="0" y="1499616"/>
            <a:ext cx="9820886" cy="5358384"/>
          </a:xfrm>
          <a:prstGeom prst="rect">
            <a:avLst/>
          </a:prstGeom>
        </p:spPr>
      </p:pic>
      <p:sp>
        <p:nvSpPr>
          <p:cNvPr id="8" name="TextBox 7">
            <a:extLst>
              <a:ext uri="{FF2B5EF4-FFF2-40B4-BE49-F238E27FC236}">
                <a16:creationId xmlns:a16="http://schemas.microsoft.com/office/drawing/2014/main" id="{D22F512F-18CA-AFD0-223B-E9B9D209BA16}"/>
              </a:ext>
            </a:extLst>
          </p:cNvPr>
          <p:cNvSpPr txBox="1"/>
          <p:nvPr/>
        </p:nvSpPr>
        <p:spPr>
          <a:xfrm>
            <a:off x="274548" y="261157"/>
            <a:ext cx="9546337" cy="769441"/>
          </a:xfrm>
          <a:prstGeom prst="rect">
            <a:avLst/>
          </a:prstGeom>
          <a:noFill/>
        </p:spPr>
        <p:txBody>
          <a:bodyPr wrap="square" rtlCol="0">
            <a:spAutoFit/>
          </a:bodyPr>
          <a:lstStyle/>
          <a:p>
            <a:r>
              <a:rPr lang="en-US" sz="4400" dirty="0">
                <a:solidFill>
                  <a:schemeClr val="bg1"/>
                </a:solidFill>
              </a:rPr>
              <a:t>Failure to Comply has Consequences</a:t>
            </a:r>
          </a:p>
        </p:txBody>
      </p:sp>
      <p:sp>
        <p:nvSpPr>
          <p:cNvPr id="9" name="Speech Bubble: Oval 8">
            <a:extLst>
              <a:ext uri="{FF2B5EF4-FFF2-40B4-BE49-F238E27FC236}">
                <a16:creationId xmlns:a16="http://schemas.microsoft.com/office/drawing/2014/main" id="{8837A310-029D-1217-5BE7-8269BCE1705B}"/>
              </a:ext>
            </a:extLst>
          </p:cNvPr>
          <p:cNvSpPr/>
          <p:nvPr/>
        </p:nvSpPr>
        <p:spPr>
          <a:xfrm>
            <a:off x="10259340" y="491102"/>
            <a:ext cx="1658112" cy="1481328"/>
          </a:xfrm>
          <a:prstGeom prst="wedgeEllipseCallout">
            <a:avLst>
              <a:gd name="adj1" fmla="val -52818"/>
              <a:gd name="adj2" fmla="val 921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 are an essential part in compliance!</a:t>
            </a:r>
          </a:p>
        </p:txBody>
      </p:sp>
      <p:pic>
        <p:nvPicPr>
          <p:cNvPr id="10" name="Audio 9">
            <a:hlinkClick r:id="" action="ppaction://media"/>
            <a:extLst>
              <a:ext uri="{FF2B5EF4-FFF2-40B4-BE49-F238E27FC236}">
                <a16:creationId xmlns:a16="http://schemas.microsoft.com/office/drawing/2014/main" id="{BB8112D2-4A7B-18CA-A873-B1240B01E5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8299958"/>
      </p:ext>
    </p:extLst>
  </p:cSld>
  <p:clrMapOvr>
    <a:masterClrMapping/>
  </p:clrMapOvr>
  <mc:AlternateContent xmlns:mc="http://schemas.openxmlformats.org/markup-compatibility/2006" xmlns:p14="http://schemas.microsoft.com/office/powerpoint/2010/main">
    <mc:Choice Requires="p14">
      <p:transition spd="slow" p14:dur="2000" advTm="35851"/>
    </mc:Choice>
    <mc:Fallback xmlns="">
      <p:transition spd="slow" advTm="3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7"/>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4DB65D5AD56242BC9152EFC813D404" ma:contentTypeVersion="15" ma:contentTypeDescription="Create a new document." ma:contentTypeScope="" ma:versionID="49f84709cbec00c00ae3df57ebc90fea">
  <xsd:schema xmlns:xsd="http://www.w3.org/2001/XMLSchema" xmlns:xs="http://www.w3.org/2001/XMLSchema" xmlns:p="http://schemas.microsoft.com/office/2006/metadata/properties" xmlns:ns2="2b36130b-3242-416e-89a8-18935bbaa6aa" xmlns:ns3="40311648-de0d-4bb1-bb92-8b85df7891c8" targetNamespace="http://schemas.microsoft.com/office/2006/metadata/properties" ma:root="true" ma:fieldsID="d8dfb7f122a2182415ef02e89345df87" ns2:_="" ns3:_="">
    <xsd:import namespace="2b36130b-3242-416e-89a8-18935bbaa6aa"/>
    <xsd:import namespace="40311648-de0d-4bb1-bb92-8b85df7891c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36130b-3242-416e-89a8-18935bbaa6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21a25f2-d1c3-4928-9dd0-7930b0011dc6}" ma:internalName="TaxCatchAll" ma:showField="CatchAllData" ma:web="2b36130b-3242-416e-89a8-18935bbaa6a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11648-de0d-4bb1-bb92-8b85df7891c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92c282-ceba-42ac-8ce1-c7c398cdd30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11B783-A74D-42D2-8796-2C811CECFE92}"/>
</file>

<file path=customXml/itemProps2.xml><?xml version="1.0" encoding="utf-8"?>
<ds:datastoreItem xmlns:ds="http://schemas.openxmlformats.org/officeDocument/2006/customXml" ds:itemID="{DB0473E9-14A0-45F9-8D3A-5A55A30427DC}"/>
</file>

<file path=docProps/app.xml><?xml version="1.0" encoding="utf-8"?>
<Properties xmlns="http://schemas.openxmlformats.org/officeDocument/2006/extended-properties" xmlns:vt="http://schemas.openxmlformats.org/officeDocument/2006/docPropsVTypes">
  <TotalTime>23354</TotalTime>
  <Words>6036</Words>
  <Application>Microsoft Office PowerPoint</Application>
  <PresentationFormat>Widescreen</PresentationFormat>
  <Paragraphs>537</Paragraphs>
  <Slides>36</Slides>
  <Notes>36</Notes>
  <HiddenSlides>0</HiddenSlides>
  <MMClips>27</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36</vt:i4>
      </vt:variant>
    </vt:vector>
  </HeadingPairs>
  <TitlesOfParts>
    <vt:vector size="51" baseType="lpstr">
      <vt:lpstr>Arial</vt:lpstr>
      <vt:lpstr>Arial Black</vt:lpstr>
      <vt:lpstr>Calibri</vt:lpstr>
      <vt:lpstr>Calibri Light</vt:lpstr>
      <vt:lpstr>Consolas</vt:lpstr>
      <vt:lpstr>Courier New</vt:lpstr>
      <vt:lpstr>inherit</vt:lpstr>
      <vt:lpstr>Open Sans</vt:lpstr>
      <vt:lpstr>Open Sans Light</vt:lpstr>
      <vt:lpstr>Oswald</vt:lpstr>
      <vt:lpstr>Roboto Mono</vt:lpstr>
      <vt:lpstr>Symbol</vt:lpstr>
      <vt:lpstr>Wingdings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if you are a CSA:</vt:lpstr>
      <vt:lpstr>PowerPoint Presentation</vt:lpstr>
      <vt:lpstr>PowerPoint Presentation</vt:lpstr>
      <vt:lpstr>What to Report?</vt:lpstr>
      <vt:lpstr>PowerPoint Presentation</vt:lpstr>
      <vt:lpstr>When in Doubt…Report.</vt:lpstr>
      <vt:lpstr>PowerPoint Presentation</vt:lpstr>
      <vt:lpstr>PowerPoint Presentation</vt:lpstr>
      <vt:lpstr>PowerPoint Presentation</vt:lpstr>
      <vt:lpstr>PowerPoint Presentation</vt:lpstr>
      <vt:lpstr>Scenario #1</vt:lpstr>
      <vt:lpstr>Scenario #2</vt:lpstr>
      <vt:lpstr>Scenario #3</vt:lpstr>
      <vt:lpstr>Scenario #4</vt:lpstr>
      <vt:lpstr>Reminders and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Ologie Three</dc:creator>
  <cp:lastModifiedBy>Kristin Moulton</cp:lastModifiedBy>
  <cp:revision>238</cp:revision>
  <dcterms:created xsi:type="dcterms:W3CDTF">2022-06-01T12:48:44Z</dcterms:created>
  <dcterms:modified xsi:type="dcterms:W3CDTF">2024-03-18T22:18:45Z</dcterms:modified>
</cp:coreProperties>
</file>