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notesSlides/notesSlide2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8.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56"/>
  </p:notesMasterIdLst>
  <p:sldIdLst>
    <p:sldId id="791" r:id="rId6"/>
    <p:sldId id="788" r:id="rId7"/>
    <p:sldId id="779" r:id="rId8"/>
    <p:sldId id="639" r:id="rId9"/>
    <p:sldId id="638" r:id="rId10"/>
    <p:sldId id="795" r:id="rId11"/>
    <p:sldId id="640" r:id="rId12"/>
    <p:sldId id="796" r:id="rId13"/>
    <p:sldId id="637" r:id="rId14"/>
    <p:sldId id="259" r:id="rId15"/>
    <p:sldId id="537" r:id="rId16"/>
    <p:sldId id="776" r:id="rId17"/>
    <p:sldId id="713" r:id="rId18"/>
    <p:sldId id="781" r:id="rId19"/>
    <p:sldId id="790" r:id="rId20"/>
    <p:sldId id="641" r:id="rId21"/>
    <p:sldId id="643" r:id="rId22"/>
    <p:sldId id="786" r:id="rId23"/>
    <p:sldId id="769" r:id="rId24"/>
    <p:sldId id="783" r:id="rId25"/>
    <p:sldId id="787" r:id="rId26"/>
    <p:sldId id="280" r:id="rId27"/>
    <p:sldId id="281" r:id="rId28"/>
    <p:sldId id="282" r:id="rId29"/>
    <p:sldId id="283" r:id="rId30"/>
    <p:sldId id="284" r:id="rId31"/>
    <p:sldId id="770" r:id="rId32"/>
    <p:sldId id="780" r:id="rId33"/>
    <p:sldId id="285" r:id="rId34"/>
    <p:sldId id="286" r:id="rId35"/>
    <p:sldId id="767" r:id="rId36"/>
    <p:sldId id="768" r:id="rId37"/>
    <p:sldId id="784" r:id="rId38"/>
    <p:sldId id="771" r:id="rId39"/>
    <p:sldId id="778" r:id="rId40"/>
    <p:sldId id="287" r:id="rId41"/>
    <p:sldId id="288" r:id="rId42"/>
    <p:sldId id="773" r:id="rId43"/>
    <p:sldId id="273" r:id="rId44"/>
    <p:sldId id="647" r:id="rId45"/>
    <p:sldId id="782" r:id="rId46"/>
    <p:sldId id="648" r:id="rId47"/>
    <p:sldId id="777" r:id="rId48"/>
    <p:sldId id="644" r:id="rId49"/>
    <p:sldId id="649" r:id="rId50"/>
    <p:sldId id="661" r:id="rId51"/>
    <p:sldId id="263" r:id="rId52"/>
    <p:sldId id="672" r:id="rId53"/>
    <p:sldId id="792" r:id="rId54"/>
    <p:sldId id="26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314D"/>
    <a:srgbClr val="7EC442"/>
    <a:srgbClr val="263F6A"/>
    <a:srgbClr val="F1592A"/>
    <a:srgbClr val="CED5DD"/>
    <a:srgbClr val="D2492A"/>
    <a:srgbClr val="92A2BD"/>
    <a:srgbClr val="B3B5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AF7403-FCED-43F4-96C1-43B67CB1674D}" v="6" dt="2023-12-05T20:30:23.5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08"/>
    <p:restoredTop sz="94648"/>
  </p:normalViewPr>
  <p:slideViewPr>
    <p:cSldViewPr snapToGrid="0">
      <p:cViewPr varScale="1">
        <p:scale>
          <a:sx n="101" d="100"/>
          <a:sy n="101" d="100"/>
        </p:scale>
        <p:origin x="208"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her Houlton" userId="S::hhoulton@mines.edu::f6e25665-d552-4c3e-947c-b0a1965d11cb" providerId="AD" clId="Web-{726A3363-71F8-4EFA-B297-98513EF10885}"/>
    <pc:docChg chg="modSld">
      <pc:chgData name="Heather Houlton" userId="S::hhoulton@mines.edu::f6e25665-d552-4c3e-947c-b0a1965d11cb" providerId="AD" clId="Web-{726A3363-71F8-4EFA-B297-98513EF10885}" dt="2022-09-24T20:54:32.581" v="17" actId="20577"/>
      <pc:docMkLst>
        <pc:docMk/>
      </pc:docMkLst>
      <pc:sldChg chg="modSp">
        <pc:chgData name="Heather Houlton" userId="S::hhoulton@mines.edu::f6e25665-d552-4c3e-947c-b0a1965d11cb" providerId="AD" clId="Web-{726A3363-71F8-4EFA-B297-98513EF10885}" dt="2022-09-24T20:45:26.206" v="0" actId="20577"/>
        <pc:sldMkLst>
          <pc:docMk/>
          <pc:sldMk cId="1343198272" sldId="636"/>
        </pc:sldMkLst>
        <pc:spChg chg="mod">
          <ac:chgData name="Heather Houlton" userId="S::hhoulton@mines.edu::f6e25665-d552-4c3e-947c-b0a1965d11cb" providerId="AD" clId="Web-{726A3363-71F8-4EFA-B297-98513EF10885}" dt="2022-09-24T20:45:26.206" v="0" actId="20577"/>
          <ac:spMkLst>
            <pc:docMk/>
            <pc:sldMk cId="1343198272" sldId="636"/>
            <ac:spMk id="2" creationId="{4173A70A-2DAF-F845-B38E-5B678964877F}"/>
          </ac:spMkLst>
        </pc:spChg>
      </pc:sldChg>
      <pc:sldChg chg="modSp">
        <pc:chgData name="Heather Houlton" userId="S::hhoulton@mines.edu::f6e25665-d552-4c3e-947c-b0a1965d11cb" providerId="AD" clId="Web-{726A3363-71F8-4EFA-B297-98513EF10885}" dt="2022-09-24T20:49:26.352" v="12" actId="20577"/>
        <pc:sldMkLst>
          <pc:docMk/>
          <pc:sldMk cId="1451583417" sldId="641"/>
        </pc:sldMkLst>
        <pc:spChg chg="mod">
          <ac:chgData name="Heather Houlton" userId="S::hhoulton@mines.edu::f6e25665-d552-4c3e-947c-b0a1965d11cb" providerId="AD" clId="Web-{726A3363-71F8-4EFA-B297-98513EF10885}" dt="2022-09-24T20:49:26.352" v="12" actId="20577"/>
          <ac:spMkLst>
            <pc:docMk/>
            <pc:sldMk cId="1451583417" sldId="641"/>
            <ac:spMk id="6" creationId="{97794AE9-EE12-4749-BCA3-4CFFF829F91F}"/>
          </ac:spMkLst>
        </pc:spChg>
      </pc:sldChg>
      <pc:sldChg chg="modSp">
        <pc:chgData name="Heather Houlton" userId="S::hhoulton@mines.edu::f6e25665-d552-4c3e-947c-b0a1965d11cb" providerId="AD" clId="Web-{726A3363-71F8-4EFA-B297-98513EF10885}" dt="2022-09-24T20:54:32.581" v="17" actId="20577"/>
        <pc:sldMkLst>
          <pc:docMk/>
          <pc:sldMk cId="1930834638" sldId="769"/>
        </pc:sldMkLst>
        <pc:spChg chg="mod">
          <ac:chgData name="Heather Houlton" userId="S::hhoulton@mines.edu::f6e25665-d552-4c3e-947c-b0a1965d11cb" providerId="AD" clId="Web-{726A3363-71F8-4EFA-B297-98513EF10885}" dt="2022-09-24T20:54:32.581" v="17" actId="20577"/>
          <ac:spMkLst>
            <pc:docMk/>
            <pc:sldMk cId="1930834638" sldId="769"/>
            <ac:spMk id="10" creationId="{9AC3C722-4B62-4477-984D-C6BA7F59A9ED}"/>
          </ac:spMkLst>
        </pc:spChg>
      </pc:sldChg>
    </pc:docChg>
  </pc:docChgLst>
  <pc:docChgLst>
    <pc:chgData name="Amanda Jameer" userId="70577d7a-9845-4115-b8f7-1823775a701a" providerId="ADAL" clId="{F8454645-DD29-AA4F-8207-4A65B731871E}"/>
    <pc:docChg chg="modSld">
      <pc:chgData name="Amanda Jameer" userId="70577d7a-9845-4115-b8f7-1823775a701a" providerId="ADAL" clId="{F8454645-DD29-AA4F-8207-4A65B731871E}" dt="2023-02-24T20:50:57.137" v="100" actId="20577"/>
      <pc:docMkLst>
        <pc:docMk/>
      </pc:docMkLst>
      <pc:sldChg chg="modNotesTx">
        <pc:chgData name="Amanda Jameer" userId="70577d7a-9845-4115-b8f7-1823775a701a" providerId="ADAL" clId="{F8454645-DD29-AA4F-8207-4A65B731871E}" dt="2023-02-24T20:50:57.137" v="100" actId="20577"/>
        <pc:sldMkLst>
          <pc:docMk/>
          <pc:sldMk cId="3944924875" sldId="280"/>
        </pc:sldMkLst>
      </pc:sldChg>
    </pc:docChg>
  </pc:docChgLst>
  <pc:docChgLst>
    <pc:chgData name="Olivia Livneh" userId="S::olivneh@mines.edu::0d369836-c25b-43b4-a292-2a8c4ef66a18" providerId="AD" clId="Web-{F0AF7403-FCED-43F4-96C1-43B67CB1674D}"/>
    <pc:docChg chg="modSld">
      <pc:chgData name="Olivia Livneh" userId="S::olivneh@mines.edu::0d369836-c25b-43b4-a292-2a8c4ef66a18" providerId="AD" clId="Web-{F0AF7403-FCED-43F4-96C1-43B67CB1674D}" dt="2023-12-05T20:30:23.572" v="5"/>
      <pc:docMkLst>
        <pc:docMk/>
      </pc:docMkLst>
      <pc:sldChg chg="mod modShow">
        <pc:chgData name="Olivia Livneh" userId="S::olivneh@mines.edu::0d369836-c25b-43b4-a292-2a8c4ef66a18" providerId="AD" clId="Web-{F0AF7403-FCED-43F4-96C1-43B67CB1674D}" dt="2023-12-05T20:29:36.118" v="4"/>
        <pc:sldMkLst>
          <pc:docMk/>
          <pc:sldMk cId="1177170405" sldId="285"/>
        </pc:sldMkLst>
      </pc:sldChg>
      <pc:sldChg chg="mod modShow">
        <pc:chgData name="Olivia Livneh" userId="S::olivneh@mines.edu::0d369836-c25b-43b4-a292-2a8c4ef66a18" providerId="AD" clId="Web-{F0AF7403-FCED-43F4-96C1-43B67CB1674D}" dt="2023-12-05T20:30:23.572" v="5"/>
        <pc:sldMkLst>
          <pc:docMk/>
          <pc:sldMk cId="199306258" sldId="770"/>
        </pc:sldMkLst>
      </pc:sldChg>
      <pc:sldChg chg="modSp">
        <pc:chgData name="Olivia Livneh" userId="S::olivneh@mines.edu::0d369836-c25b-43b4-a292-2a8c4ef66a18" providerId="AD" clId="Web-{F0AF7403-FCED-43F4-96C1-43B67CB1674D}" dt="2023-12-05T20:07:02.410" v="3" actId="20577"/>
        <pc:sldMkLst>
          <pc:docMk/>
          <pc:sldMk cId="3086969640" sldId="781"/>
        </pc:sldMkLst>
        <pc:spChg chg="mod">
          <ac:chgData name="Olivia Livneh" userId="S::olivneh@mines.edu::0d369836-c25b-43b4-a292-2a8c4ef66a18" providerId="AD" clId="Web-{F0AF7403-FCED-43F4-96C1-43B67CB1674D}" dt="2023-12-05T20:07:02.410" v="3" actId="20577"/>
          <ac:spMkLst>
            <pc:docMk/>
            <pc:sldMk cId="3086969640" sldId="781"/>
            <ac:spMk id="3" creationId="{9632201F-BD3E-4BD5-B14A-1D4D2162F45D}"/>
          </ac:spMkLst>
        </pc:spChg>
      </pc:sldChg>
    </pc:docChg>
  </pc:docChgLst>
  <pc:docChgLst>
    <pc:chgData name="Heather Houlton" userId="S::hhoulton@mines.edu::f6e25665-d552-4c3e-947c-b0a1965d11cb" providerId="AD" clId="Web-{BDC3AAE9-A285-4759-BE69-6A02838F0E7A}"/>
    <pc:docChg chg="modSld">
      <pc:chgData name="Heather Houlton" userId="S::hhoulton@mines.edu::f6e25665-d552-4c3e-947c-b0a1965d11cb" providerId="AD" clId="Web-{BDC3AAE9-A285-4759-BE69-6A02838F0E7A}" dt="2022-08-17T17:55:37.878" v="523"/>
      <pc:docMkLst>
        <pc:docMk/>
      </pc:docMkLst>
      <pc:sldChg chg="addSp delSp modSp modNotes">
        <pc:chgData name="Heather Houlton" userId="S::hhoulton@mines.edu::f6e25665-d552-4c3e-947c-b0a1965d11cb" providerId="AD" clId="Web-{BDC3AAE9-A285-4759-BE69-6A02838F0E7A}" dt="2022-08-17T17:55:37.878" v="523"/>
        <pc:sldMkLst>
          <pc:docMk/>
          <pc:sldMk cId="1176027794" sldId="780"/>
        </pc:sldMkLst>
        <pc:spChg chg="mod">
          <ac:chgData name="Heather Houlton" userId="S::hhoulton@mines.edu::f6e25665-d552-4c3e-947c-b0a1965d11cb" providerId="AD" clId="Web-{BDC3AAE9-A285-4759-BE69-6A02838F0E7A}" dt="2022-08-17T17:33:15.732" v="16" actId="20577"/>
          <ac:spMkLst>
            <pc:docMk/>
            <pc:sldMk cId="1176027794" sldId="780"/>
            <ac:spMk id="2" creationId="{AAB746D1-F73B-46C2-9051-C5F4DD471F72}"/>
          </ac:spMkLst>
        </pc:spChg>
        <pc:spChg chg="add del mod">
          <ac:chgData name="Heather Houlton" userId="S::hhoulton@mines.edu::f6e25665-d552-4c3e-947c-b0a1965d11cb" providerId="AD" clId="Web-{BDC3AAE9-A285-4759-BE69-6A02838F0E7A}" dt="2022-08-17T17:32:27.185" v="1"/>
          <ac:spMkLst>
            <pc:docMk/>
            <pc:sldMk cId="1176027794" sldId="780"/>
            <ac:spMk id="5" creationId="{7E15F1BD-8C26-D2DB-A351-D1FB03EF2439}"/>
          </ac:spMkLst>
        </pc:spChg>
        <pc:picChg chg="del">
          <ac:chgData name="Heather Houlton" userId="S::hhoulton@mines.edu::f6e25665-d552-4c3e-947c-b0a1965d11cb" providerId="AD" clId="Web-{BDC3AAE9-A285-4759-BE69-6A02838F0E7A}" dt="2022-08-17T17:32:23.247" v="0"/>
          <ac:picMkLst>
            <pc:docMk/>
            <pc:sldMk cId="1176027794" sldId="780"/>
            <ac:picMk id="4" creationId="{BBE3ACED-CAAE-4B24-B1D9-17C3D5A0B25D}"/>
          </ac:picMkLst>
        </pc:picChg>
        <pc:picChg chg="add mod ord">
          <ac:chgData name="Heather Houlton" userId="S::hhoulton@mines.edu::f6e25665-d552-4c3e-947c-b0a1965d11cb" providerId="AD" clId="Web-{BDC3AAE9-A285-4759-BE69-6A02838F0E7A}" dt="2022-08-17T17:33:47.873" v="21" actId="14100"/>
          <ac:picMkLst>
            <pc:docMk/>
            <pc:sldMk cId="1176027794" sldId="780"/>
            <ac:picMk id="6" creationId="{F933C1C7-1B60-EE4E-F5D0-AD57350AB12E}"/>
          </ac:picMkLst>
        </pc:picChg>
      </pc:sldChg>
    </pc:docChg>
  </pc:docChgLst>
  <pc:docChgLst>
    <pc:chgData name="Tammy Curry" userId="S::tcurry@mines.edu::e027328a-a75f-4a6b-90b1-e8f9e05ec165" providerId="AD" clId="Web-{AD03CDBA-F38F-4225-861D-0EF106CAB511}"/>
    <pc:docChg chg="modSld">
      <pc:chgData name="Tammy Curry" userId="S::tcurry@mines.edu::e027328a-a75f-4a6b-90b1-e8f9e05ec165" providerId="AD" clId="Web-{AD03CDBA-F38F-4225-861D-0EF106CAB511}" dt="2023-01-19T22:08:02.738" v="6"/>
      <pc:docMkLst>
        <pc:docMk/>
      </pc:docMkLst>
      <pc:sldChg chg="modSp modNotes">
        <pc:chgData name="Tammy Curry" userId="S::tcurry@mines.edu::e027328a-a75f-4a6b-90b1-e8f9e05ec165" providerId="AD" clId="Web-{AD03CDBA-F38F-4225-861D-0EF106CAB511}" dt="2023-01-19T22:08:02.738" v="6"/>
        <pc:sldMkLst>
          <pc:docMk/>
          <pc:sldMk cId="3098544217" sldId="713"/>
        </pc:sldMkLst>
        <pc:graphicFrameChg chg="mod">
          <ac:chgData name="Tammy Curry" userId="S::tcurry@mines.edu::e027328a-a75f-4a6b-90b1-e8f9e05ec165" providerId="AD" clId="Web-{AD03CDBA-F38F-4225-861D-0EF106CAB511}" dt="2023-01-19T22:03:58.456" v="2" actId="1076"/>
          <ac:graphicFrameMkLst>
            <pc:docMk/>
            <pc:sldMk cId="3098544217" sldId="713"/>
            <ac:graphicFrameMk id="4" creationId="{40294D3B-BB68-407F-8791-3ABAEB22BBF0}"/>
          </ac:graphicFrameMkLst>
        </pc:graphicFrameChg>
      </pc:sldChg>
    </pc:docChg>
  </pc:docChgLst>
  <pc:docChgLst>
    <pc:chgData name="Heather Houlton" userId="S::hhoulton@mines.edu::f6e25665-d552-4c3e-947c-b0a1965d11cb" providerId="AD" clId="Web-{C10437D8-D392-4B24-BC1D-4D28B0C5A204}"/>
    <pc:docChg chg="modSld">
      <pc:chgData name="Heather Houlton" userId="S::hhoulton@mines.edu::f6e25665-d552-4c3e-947c-b0a1965d11cb" providerId="AD" clId="Web-{C10437D8-D392-4B24-BC1D-4D28B0C5A204}" dt="2022-11-30T16:18:09.082" v="1" actId="14100"/>
      <pc:docMkLst>
        <pc:docMk/>
      </pc:docMkLst>
      <pc:sldChg chg="modSp">
        <pc:chgData name="Heather Houlton" userId="S::hhoulton@mines.edu::f6e25665-d552-4c3e-947c-b0a1965d11cb" providerId="AD" clId="Web-{C10437D8-D392-4B24-BC1D-4D28B0C5A204}" dt="2022-11-30T16:18:09.082" v="1" actId="14100"/>
        <pc:sldMkLst>
          <pc:docMk/>
          <pc:sldMk cId="3098544217" sldId="713"/>
        </pc:sldMkLst>
        <pc:graphicFrameChg chg="mod">
          <ac:chgData name="Heather Houlton" userId="S::hhoulton@mines.edu::f6e25665-d552-4c3e-947c-b0a1965d11cb" providerId="AD" clId="Web-{C10437D8-D392-4B24-BC1D-4D28B0C5A204}" dt="2022-11-30T16:18:09.082" v="1" actId="14100"/>
          <ac:graphicFrameMkLst>
            <pc:docMk/>
            <pc:sldMk cId="3098544217" sldId="713"/>
            <ac:graphicFrameMk id="4" creationId="{40294D3B-BB68-407F-8791-3ABAEB22BBF0}"/>
          </ac:graphicFrameMkLst>
        </pc:graphicFrameChg>
      </pc:sldChg>
    </pc:docChg>
  </pc:docChgLst>
  <pc:docChgLst>
    <pc:chgData name="Jerilin Brewer" userId="c7cf15d1-e3a0-4355-900a-b76cf16585f6" providerId="ADAL" clId="{E5F9B99A-6190-224B-923D-88EAE0E75BA3}"/>
    <pc:docChg chg="modSld">
      <pc:chgData name="Jerilin Brewer" userId="c7cf15d1-e3a0-4355-900a-b76cf16585f6" providerId="ADAL" clId="{E5F9B99A-6190-224B-923D-88EAE0E75BA3}" dt="2022-11-11T15:28:30.856" v="3" actId="729"/>
      <pc:docMkLst>
        <pc:docMk/>
      </pc:docMkLst>
      <pc:sldChg chg="mod modShow">
        <pc:chgData name="Jerilin Brewer" userId="c7cf15d1-e3a0-4355-900a-b76cf16585f6" providerId="ADAL" clId="{E5F9B99A-6190-224B-923D-88EAE0E75BA3}" dt="2022-11-11T15:25:41.584" v="0" actId="729"/>
        <pc:sldMkLst>
          <pc:docMk/>
          <pc:sldMk cId="1257411787" sldId="284"/>
        </pc:sldMkLst>
      </pc:sldChg>
      <pc:sldChg chg="mod modShow">
        <pc:chgData name="Jerilin Brewer" userId="c7cf15d1-e3a0-4355-900a-b76cf16585f6" providerId="ADAL" clId="{E5F9B99A-6190-224B-923D-88EAE0E75BA3}" dt="2022-11-11T15:27:30.322" v="1" actId="729"/>
        <pc:sldMkLst>
          <pc:docMk/>
          <pc:sldMk cId="1177170405" sldId="285"/>
        </pc:sldMkLst>
      </pc:sldChg>
      <pc:sldChg chg="mod modShow">
        <pc:chgData name="Jerilin Brewer" userId="c7cf15d1-e3a0-4355-900a-b76cf16585f6" providerId="ADAL" clId="{E5F9B99A-6190-224B-923D-88EAE0E75BA3}" dt="2022-11-11T15:27:35.399" v="2" actId="729"/>
        <pc:sldMkLst>
          <pc:docMk/>
          <pc:sldMk cId="1446139235" sldId="286"/>
        </pc:sldMkLst>
      </pc:sldChg>
      <pc:sldChg chg="mod modShow">
        <pc:chgData name="Jerilin Brewer" userId="c7cf15d1-e3a0-4355-900a-b76cf16585f6" providerId="ADAL" clId="{E5F9B99A-6190-224B-923D-88EAE0E75BA3}" dt="2022-11-11T15:28:30.856" v="3" actId="729"/>
        <pc:sldMkLst>
          <pc:docMk/>
          <pc:sldMk cId="2157437697" sldId="768"/>
        </pc:sldMkLst>
      </pc:sldChg>
    </pc:docChg>
  </pc:docChgLst>
  <pc:docChgLst>
    <pc:chgData name="Heather Houlton" userId="S::hhoulton@mines.edu::f6e25665-d552-4c3e-947c-b0a1965d11cb" providerId="AD" clId="Web-{9FC33DC2-0BC9-43F3-8BD3-5A821DC576ED}"/>
    <pc:docChg chg="modSld">
      <pc:chgData name="Heather Houlton" userId="S::hhoulton@mines.edu::f6e25665-d552-4c3e-947c-b0a1965d11cb" providerId="AD" clId="Web-{9FC33DC2-0BC9-43F3-8BD3-5A821DC576ED}" dt="2022-09-24T19:48:56.322" v="45"/>
      <pc:docMkLst>
        <pc:docMk/>
      </pc:docMkLst>
      <pc:sldChg chg="modNotes">
        <pc:chgData name="Heather Houlton" userId="S::hhoulton@mines.edu::f6e25665-d552-4c3e-947c-b0a1965d11cb" providerId="AD" clId="Web-{9FC33DC2-0BC9-43F3-8BD3-5A821DC576ED}" dt="2022-09-24T19:48:56.322" v="45"/>
        <pc:sldMkLst>
          <pc:docMk/>
          <pc:sldMk cId="1176027794" sldId="780"/>
        </pc:sldMkLst>
      </pc:sldChg>
    </pc:docChg>
  </pc:docChgLst>
  <pc:docChgLst>
    <pc:chgData name="Tammy Curry" userId="e027328a-a75f-4a6b-90b1-e8f9e05ec165" providerId="ADAL" clId="{C664EB8D-EA87-AE44-A848-DF027DB9F38C}"/>
    <pc:docChg chg="undo custSel addSld delSld modSld sldOrd modMainMaster">
      <pc:chgData name="Tammy Curry" userId="e027328a-a75f-4a6b-90b1-e8f9e05ec165" providerId="ADAL" clId="{C664EB8D-EA87-AE44-A848-DF027DB9F38C}" dt="2022-10-18T21:56:43.109" v="1827" actId="14100"/>
      <pc:docMkLst>
        <pc:docMk/>
      </pc:docMkLst>
      <pc:sldChg chg="add del">
        <pc:chgData name="Tammy Curry" userId="e027328a-a75f-4a6b-90b1-e8f9e05ec165" providerId="ADAL" clId="{C664EB8D-EA87-AE44-A848-DF027DB9F38C}" dt="2022-10-07T21:54:30.456" v="299" actId="2696"/>
        <pc:sldMkLst>
          <pc:docMk/>
          <pc:sldMk cId="32175196" sldId="257"/>
        </pc:sldMkLst>
      </pc:sldChg>
      <pc:sldChg chg="add mod ord modShow">
        <pc:chgData name="Tammy Curry" userId="e027328a-a75f-4a6b-90b1-e8f9e05ec165" providerId="ADAL" clId="{C664EB8D-EA87-AE44-A848-DF027DB9F38C}" dt="2022-10-07T22:57:05.702" v="360" actId="20578"/>
        <pc:sldMkLst>
          <pc:docMk/>
          <pc:sldMk cId="1823724327" sldId="259"/>
        </pc:sldMkLst>
      </pc:sldChg>
      <pc:sldChg chg="add">
        <pc:chgData name="Tammy Curry" userId="e027328a-a75f-4a6b-90b1-e8f9e05ec165" providerId="ADAL" clId="{C664EB8D-EA87-AE44-A848-DF027DB9F38C}" dt="2022-10-07T22:08:07.450" v="323"/>
        <pc:sldMkLst>
          <pc:docMk/>
          <pc:sldMk cId="4182193355" sldId="263"/>
        </pc:sldMkLst>
      </pc:sldChg>
      <pc:sldChg chg="add">
        <pc:chgData name="Tammy Curry" userId="e027328a-a75f-4a6b-90b1-e8f9e05ec165" providerId="ADAL" clId="{C664EB8D-EA87-AE44-A848-DF027DB9F38C}" dt="2022-10-07T22:46:56.031" v="327"/>
        <pc:sldMkLst>
          <pc:docMk/>
          <pc:sldMk cId="29700794" sldId="269"/>
        </pc:sldMkLst>
      </pc:sldChg>
      <pc:sldChg chg="modSp mod">
        <pc:chgData name="Tammy Curry" userId="e027328a-a75f-4a6b-90b1-e8f9e05ec165" providerId="ADAL" clId="{C664EB8D-EA87-AE44-A848-DF027DB9F38C}" dt="2022-10-07T22:50:27.808" v="334" actId="2711"/>
        <pc:sldMkLst>
          <pc:docMk/>
          <pc:sldMk cId="1177170405" sldId="285"/>
        </pc:sldMkLst>
        <pc:spChg chg="mod">
          <ac:chgData name="Tammy Curry" userId="e027328a-a75f-4a6b-90b1-e8f9e05ec165" providerId="ADAL" clId="{C664EB8D-EA87-AE44-A848-DF027DB9F38C}" dt="2022-10-07T22:50:27.808" v="334" actId="2711"/>
          <ac:spMkLst>
            <pc:docMk/>
            <pc:sldMk cId="1177170405" sldId="285"/>
            <ac:spMk id="4" creationId="{5EF76CC6-2A62-4B04-B147-86B90BC3E854}"/>
          </ac:spMkLst>
        </pc:spChg>
      </pc:sldChg>
      <pc:sldChg chg="modSp mod">
        <pc:chgData name="Tammy Curry" userId="e027328a-a75f-4a6b-90b1-e8f9e05ec165" providerId="ADAL" clId="{C664EB8D-EA87-AE44-A848-DF027DB9F38C}" dt="2022-10-07T22:50:37.436" v="335" actId="2711"/>
        <pc:sldMkLst>
          <pc:docMk/>
          <pc:sldMk cId="1446139235" sldId="286"/>
        </pc:sldMkLst>
        <pc:spChg chg="mod">
          <ac:chgData name="Tammy Curry" userId="e027328a-a75f-4a6b-90b1-e8f9e05ec165" providerId="ADAL" clId="{C664EB8D-EA87-AE44-A848-DF027DB9F38C}" dt="2022-10-07T22:50:37.436" v="335" actId="2711"/>
          <ac:spMkLst>
            <pc:docMk/>
            <pc:sldMk cId="1446139235" sldId="286"/>
            <ac:spMk id="4" creationId="{5EF76CC6-2A62-4B04-B147-86B90BC3E854}"/>
          </ac:spMkLst>
        </pc:spChg>
      </pc:sldChg>
      <pc:sldChg chg="delSp modSp mod modNotesTx">
        <pc:chgData name="Tammy Curry" userId="e027328a-a75f-4a6b-90b1-e8f9e05ec165" providerId="ADAL" clId="{C664EB8D-EA87-AE44-A848-DF027DB9F38C}" dt="2022-09-28T16:43:27.839" v="162" actId="1076"/>
        <pc:sldMkLst>
          <pc:docMk/>
          <pc:sldMk cId="1743006955" sldId="287"/>
        </pc:sldMkLst>
        <pc:spChg chg="mod">
          <ac:chgData name="Tammy Curry" userId="e027328a-a75f-4a6b-90b1-e8f9e05ec165" providerId="ADAL" clId="{C664EB8D-EA87-AE44-A848-DF027DB9F38C}" dt="2022-09-28T16:43:27.839" v="162" actId="1076"/>
          <ac:spMkLst>
            <pc:docMk/>
            <pc:sldMk cId="1743006955" sldId="287"/>
            <ac:spMk id="4" creationId="{5EF76CC6-2A62-4B04-B147-86B90BC3E854}"/>
          </ac:spMkLst>
        </pc:spChg>
        <pc:spChg chg="del">
          <ac:chgData name="Tammy Curry" userId="e027328a-a75f-4a6b-90b1-e8f9e05ec165" providerId="ADAL" clId="{C664EB8D-EA87-AE44-A848-DF027DB9F38C}" dt="2022-09-28T16:42:57.054" v="156" actId="478"/>
          <ac:spMkLst>
            <pc:docMk/>
            <pc:sldMk cId="1743006955" sldId="287"/>
            <ac:spMk id="5" creationId="{3E18DA79-0008-5048-A337-88494A23CB98}"/>
          </ac:spMkLst>
        </pc:spChg>
        <pc:picChg chg="mod">
          <ac:chgData name="Tammy Curry" userId="e027328a-a75f-4a6b-90b1-e8f9e05ec165" providerId="ADAL" clId="{C664EB8D-EA87-AE44-A848-DF027DB9F38C}" dt="2022-09-28T16:43:23.159" v="161" actId="1076"/>
          <ac:picMkLst>
            <pc:docMk/>
            <pc:sldMk cId="1743006955" sldId="287"/>
            <ac:picMk id="2" creationId="{AD5ABA36-79CB-C26D-2774-BF7B7D022417}"/>
          </ac:picMkLst>
        </pc:picChg>
      </pc:sldChg>
      <pc:sldChg chg="del">
        <pc:chgData name="Tammy Curry" userId="e027328a-a75f-4a6b-90b1-e8f9e05ec165" providerId="ADAL" clId="{C664EB8D-EA87-AE44-A848-DF027DB9F38C}" dt="2022-09-28T16:59:36.857" v="232" actId="2696"/>
        <pc:sldMkLst>
          <pc:docMk/>
          <pc:sldMk cId="682160320" sldId="309"/>
        </pc:sldMkLst>
      </pc:sldChg>
      <pc:sldChg chg="del">
        <pc:chgData name="Tammy Curry" userId="e027328a-a75f-4a6b-90b1-e8f9e05ec165" providerId="ADAL" clId="{C664EB8D-EA87-AE44-A848-DF027DB9F38C}" dt="2022-09-28T16:35:03.617" v="9" actId="2696"/>
        <pc:sldMkLst>
          <pc:docMk/>
          <pc:sldMk cId="1343198272" sldId="636"/>
        </pc:sldMkLst>
      </pc:sldChg>
      <pc:sldChg chg="modSp mod ord modClrScheme chgLayout modNotesTx">
        <pc:chgData name="Tammy Curry" userId="e027328a-a75f-4a6b-90b1-e8f9e05ec165" providerId="ADAL" clId="{C664EB8D-EA87-AE44-A848-DF027DB9F38C}" dt="2022-10-07T22:58:30.426" v="379" actId="1038"/>
        <pc:sldMkLst>
          <pc:docMk/>
          <pc:sldMk cId="327445372" sldId="637"/>
        </pc:sldMkLst>
        <pc:spChg chg="mod ord">
          <ac:chgData name="Tammy Curry" userId="e027328a-a75f-4a6b-90b1-e8f9e05ec165" providerId="ADAL" clId="{C664EB8D-EA87-AE44-A848-DF027DB9F38C}" dt="2022-10-07T22:57:58.948" v="364" actId="700"/>
          <ac:spMkLst>
            <pc:docMk/>
            <pc:sldMk cId="327445372" sldId="637"/>
            <ac:spMk id="4" creationId="{6591C834-B615-7240-87F0-5488E3FD65DA}"/>
          </ac:spMkLst>
        </pc:spChg>
        <pc:spChg chg="mod ord">
          <ac:chgData name="Tammy Curry" userId="e027328a-a75f-4a6b-90b1-e8f9e05ec165" providerId="ADAL" clId="{C664EB8D-EA87-AE44-A848-DF027DB9F38C}" dt="2022-10-07T22:58:13.526" v="368" actId="14100"/>
          <ac:spMkLst>
            <pc:docMk/>
            <pc:sldMk cId="327445372" sldId="637"/>
            <ac:spMk id="8" creationId="{00000000-0000-0000-0000-000000000000}"/>
          </ac:spMkLst>
        </pc:spChg>
        <pc:picChg chg="mod">
          <ac:chgData name="Tammy Curry" userId="e027328a-a75f-4a6b-90b1-e8f9e05ec165" providerId="ADAL" clId="{C664EB8D-EA87-AE44-A848-DF027DB9F38C}" dt="2022-10-07T22:58:08.981" v="367" actId="1076"/>
          <ac:picMkLst>
            <pc:docMk/>
            <pc:sldMk cId="327445372" sldId="637"/>
            <ac:picMk id="6" creationId="{00000000-0000-0000-0000-000000000000}"/>
          </ac:picMkLst>
        </pc:picChg>
        <pc:picChg chg="mod">
          <ac:chgData name="Tammy Curry" userId="e027328a-a75f-4a6b-90b1-e8f9e05ec165" providerId="ADAL" clId="{C664EB8D-EA87-AE44-A848-DF027DB9F38C}" dt="2022-10-07T22:58:30.426" v="379" actId="1038"/>
          <ac:picMkLst>
            <pc:docMk/>
            <pc:sldMk cId="327445372" sldId="637"/>
            <ac:picMk id="7" creationId="{00000000-0000-0000-0000-000000000000}"/>
          </ac:picMkLst>
        </pc:picChg>
      </pc:sldChg>
      <pc:sldChg chg="modSp mod ord">
        <pc:chgData name="Tammy Curry" userId="e027328a-a75f-4a6b-90b1-e8f9e05ec165" providerId="ADAL" clId="{C664EB8D-EA87-AE44-A848-DF027DB9F38C}" dt="2022-10-07T21:43:31.141" v="288" actId="20578"/>
        <pc:sldMkLst>
          <pc:docMk/>
          <pc:sldMk cId="3003065095" sldId="638"/>
        </pc:sldMkLst>
        <pc:spChg chg="mod">
          <ac:chgData name="Tammy Curry" userId="e027328a-a75f-4a6b-90b1-e8f9e05ec165" providerId="ADAL" clId="{C664EB8D-EA87-AE44-A848-DF027DB9F38C}" dt="2022-09-28T19:38:18.522" v="233" actId="313"/>
          <ac:spMkLst>
            <pc:docMk/>
            <pc:sldMk cId="3003065095" sldId="638"/>
            <ac:spMk id="2" creationId="{5B5F85E1-5F6A-A342-8C60-50CD4C15C1D0}"/>
          </ac:spMkLst>
        </pc:spChg>
      </pc:sldChg>
      <pc:sldChg chg="modSp mod">
        <pc:chgData name="Tammy Curry" userId="e027328a-a75f-4a6b-90b1-e8f9e05ec165" providerId="ADAL" clId="{C664EB8D-EA87-AE44-A848-DF027DB9F38C}" dt="2022-09-28T19:51:37.317" v="244" actId="20577"/>
        <pc:sldMkLst>
          <pc:docMk/>
          <pc:sldMk cId="744789112" sldId="640"/>
        </pc:sldMkLst>
        <pc:spChg chg="mod">
          <ac:chgData name="Tammy Curry" userId="e027328a-a75f-4a6b-90b1-e8f9e05ec165" providerId="ADAL" clId="{C664EB8D-EA87-AE44-A848-DF027DB9F38C}" dt="2022-09-28T19:51:37.317" v="244" actId="20577"/>
          <ac:spMkLst>
            <pc:docMk/>
            <pc:sldMk cId="744789112" sldId="640"/>
            <ac:spMk id="5" creationId="{794E2ABB-6BEA-1B4C-B109-2F13DFED9853}"/>
          </ac:spMkLst>
        </pc:spChg>
      </pc:sldChg>
      <pc:sldChg chg="delSp mod modNotesTx">
        <pc:chgData name="Tammy Curry" userId="e027328a-a75f-4a6b-90b1-e8f9e05ec165" providerId="ADAL" clId="{C664EB8D-EA87-AE44-A848-DF027DB9F38C}" dt="2022-09-28T16:41:50.501" v="146" actId="478"/>
        <pc:sldMkLst>
          <pc:docMk/>
          <pc:sldMk cId="1451583417" sldId="641"/>
        </pc:sldMkLst>
        <pc:spChg chg="del">
          <ac:chgData name="Tammy Curry" userId="e027328a-a75f-4a6b-90b1-e8f9e05ec165" providerId="ADAL" clId="{C664EB8D-EA87-AE44-A848-DF027DB9F38C}" dt="2022-09-28T16:41:50.501" v="146" actId="478"/>
          <ac:spMkLst>
            <pc:docMk/>
            <pc:sldMk cId="1451583417" sldId="641"/>
            <ac:spMk id="7" creationId="{AEE5F5F0-B8FC-4145-A261-BA58A0E99576}"/>
          </ac:spMkLst>
        </pc:spChg>
      </pc:sldChg>
      <pc:sldChg chg="delSp mod modNotesTx">
        <pc:chgData name="Tammy Curry" userId="e027328a-a75f-4a6b-90b1-e8f9e05ec165" providerId="ADAL" clId="{C664EB8D-EA87-AE44-A848-DF027DB9F38C}" dt="2022-09-28T16:42:08.453" v="150" actId="478"/>
        <pc:sldMkLst>
          <pc:docMk/>
          <pc:sldMk cId="1451854169" sldId="643"/>
        </pc:sldMkLst>
        <pc:spChg chg="del">
          <ac:chgData name="Tammy Curry" userId="e027328a-a75f-4a6b-90b1-e8f9e05ec165" providerId="ADAL" clId="{C664EB8D-EA87-AE44-A848-DF027DB9F38C}" dt="2022-09-28T16:42:08.453" v="150" actId="478"/>
          <ac:spMkLst>
            <pc:docMk/>
            <pc:sldMk cId="1451854169" sldId="643"/>
            <ac:spMk id="4" creationId="{CC821324-22CC-F04E-90BE-57943DAFADF7}"/>
          </ac:spMkLst>
        </pc:spChg>
      </pc:sldChg>
      <pc:sldChg chg="delSp modSp mod modNotesTx">
        <pc:chgData name="Tammy Curry" userId="e027328a-a75f-4a6b-90b1-e8f9e05ec165" providerId="ADAL" clId="{C664EB8D-EA87-AE44-A848-DF027DB9F38C}" dt="2022-09-28T16:44:23.865" v="169" actId="14100"/>
        <pc:sldMkLst>
          <pc:docMk/>
          <pc:sldMk cId="3310299411" sldId="647"/>
        </pc:sldMkLst>
        <pc:spChg chg="mod">
          <ac:chgData name="Tammy Curry" userId="e027328a-a75f-4a6b-90b1-e8f9e05ec165" providerId="ADAL" clId="{C664EB8D-EA87-AE44-A848-DF027DB9F38C}" dt="2022-09-28T16:44:23.865" v="169" actId="14100"/>
          <ac:spMkLst>
            <pc:docMk/>
            <pc:sldMk cId="3310299411" sldId="647"/>
            <ac:spMk id="3" creationId="{07A85B50-7E84-1547-B345-EA8A9120DF23}"/>
          </ac:spMkLst>
        </pc:spChg>
        <pc:spChg chg="del">
          <ac:chgData name="Tammy Curry" userId="e027328a-a75f-4a6b-90b1-e8f9e05ec165" providerId="ADAL" clId="{C664EB8D-EA87-AE44-A848-DF027DB9F38C}" dt="2022-09-28T16:43:50.320" v="165" actId="478"/>
          <ac:spMkLst>
            <pc:docMk/>
            <pc:sldMk cId="3310299411" sldId="647"/>
            <ac:spMk id="4" creationId="{88F88DB1-16AD-A742-9D8E-8F4234D8966C}"/>
          </ac:spMkLst>
        </pc:spChg>
        <pc:spChg chg="mod">
          <ac:chgData name="Tammy Curry" userId="e027328a-a75f-4a6b-90b1-e8f9e05ec165" providerId="ADAL" clId="{C664EB8D-EA87-AE44-A848-DF027DB9F38C}" dt="2022-09-28T16:44:05.175" v="167" actId="207"/>
          <ac:spMkLst>
            <pc:docMk/>
            <pc:sldMk cId="3310299411" sldId="647"/>
            <ac:spMk id="5" creationId="{4C23A099-2D50-334B-8774-31A54CD594DF}"/>
          </ac:spMkLst>
        </pc:spChg>
      </pc:sldChg>
      <pc:sldChg chg="modNotesTx">
        <pc:chgData name="Tammy Curry" userId="e027328a-a75f-4a6b-90b1-e8f9e05ec165" providerId="ADAL" clId="{C664EB8D-EA87-AE44-A848-DF027DB9F38C}" dt="2022-09-28T16:44:40.068" v="170"/>
        <pc:sldMkLst>
          <pc:docMk/>
          <pc:sldMk cId="3574117824" sldId="648"/>
        </pc:sldMkLst>
      </pc:sldChg>
      <pc:sldChg chg="modSp add mod">
        <pc:chgData name="Tammy Curry" userId="e027328a-a75f-4a6b-90b1-e8f9e05ec165" providerId="ADAL" clId="{C664EB8D-EA87-AE44-A848-DF027DB9F38C}" dt="2022-10-07T22:50:08.247" v="333" actId="2711"/>
        <pc:sldMkLst>
          <pc:docMk/>
          <pc:sldMk cId="3993778279" sldId="661"/>
        </pc:sldMkLst>
        <pc:spChg chg="mod">
          <ac:chgData name="Tammy Curry" userId="e027328a-a75f-4a6b-90b1-e8f9e05ec165" providerId="ADAL" clId="{C664EB8D-EA87-AE44-A848-DF027DB9F38C}" dt="2022-10-07T22:50:08.247" v="333" actId="2711"/>
          <ac:spMkLst>
            <pc:docMk/>
            <pc:sldMk cId="3993778279" sldId="661"/>
            <ac:spMk id="2" creationId="{8AFFE0F5-5B7E-1742-9D9D-A138EB3ACE1F}"/>
          </ac:spMkLst>
        </pc:spChg>
        <pc:spChg chg="mod">
          <ac:chgData name="Tammy Curry" userId="e027328a-a75f-4a6b-90b1-e8f9e05ec165" providerId="ADAL" clId="{C664EB8D-EA87-AE44-A848-DF027DB9F38C}" dt="2022-10-07T22:50:02.855" v="332" actId="2711"/>
          <ac:spMkLst>
            <pc:docMk/>
            <pc:sldMk cId="3993778279" sldId="661"/>
            <ac:spMk id="5" creationId="{94D7BFB5-47FF-4369-9DCE-E1A6474D82B6}"/>
          </ac:spMkLst>
        </pc:spChg>
      </pc:sldChg>
      <pc:sldChg chg="modSp del mod">
        <pc:chgData name="Tammy Curry" userId="e027328a-a75f-4a6b-90b1-e8f9e05ec165" providerId="ADAL" clId="{C664EB8D-EA87-AE44-A848-DF027DB9F38C}" dt="2022-10-07T22:43:52.681" v="326" actId="2696"/>
        <pc:sldMkLst>
          <pc:docMk/>
          <pc:sldMk cId="2231324495" sldId="663"/>
        </pc:sldMkLst>
        <pc:picChg chg="mod">
          <ac:chgData name="Tammy Curry" userId="e027328a-a75f-4a6b-90b1-e8f9e05ec165" providerId="ADAL" clId="{C664EB8D-EA87-AE44-A848-DF027DB9F38C}" dt="2022-09-28T16:52:55.084" v="173" actId="1076"/>
          <ac:picMkLst>
            <pc:docMk/>
            <pc:sldMk cId="2231324495" sldId="663"/>
            <ac:picMk id="3" creationId="{48815E38-1C33-864A-AD88-4161BF45E646}"/>
          </ac:picMkLst>
        </pc:picChg>
      </pc:sldChg>
      <pc:sldChg chg="addSp delSp modSp add mod delAnim modAnim modNotesTx">
        <pc:chgData name="Tammy Curry" userId="e027328a-a75f-4a6b-90b1-e8f9e05ec165" providerId="ADAL" clId="{C664EB8D-EA87-AE44-A848-DF027DB9F38C}" dt="2022-10-18T21:56:43.109" v="1827" actId="14100"/>
        <pc:sldMkLst>
          <pc:docMk/>
          <pc:sldMk cId="436759359" sldId="672"/>
        </pc:sldMkLst>
        <pc:spChg chg="add mod">
          <ac:chgData name="Tammy Curry" userId="e027328a-a75f-4a6b-90b1-e8f9e05ec165" providerId="ADAL" clId="{C664EB8D-EA87-AE44-A848-DF027DB9F38C}" dt="2022-10-18T21:51:20.427" v="1809" actId="20577"/>
          <ac:spMkLst>
            <pc:docMk/>
            <pc:sldMk cId="436759359" sldId="672"/>
            <ac:spMk id="2" creationId="{22822690-F1D9-F9F1-6AF5-0C23A3FC31DF}"/>
          </ac:spMkLst>
        </pc:spChg>
        <pc:spChg chg="add mod">
          <ac:chgData name="Tammy Curry" userId="e027328a-a75f-4a6b-90b1-e8f9e05ec165" providerId="ADAL" clId="{C664EB8D-EA87-AE44-A848-DF027DB9F38C}" dt="2022-10-18T21:56:43.109" v="1827" actId="14100"/>
          <ac:spMkLst>
            <pc:docMk/>
            <pc:sldMk cId="436759359" sldId="672"/>
            <ac:spMk id="3" creationId="{4D780240-3CA7-6238-0AD2-C8CA091798B3}"/>
          </ac:spMkLst>
        </pc:spChg>
        <pc:spChg chg="add del mod">
          <ac:chgData name="Tammy Curry" userId="e027328a-a75f-4a6b-90b1-e8f9e05ec165" providerId="ADAL" clId="{C664EB8D-EA87-AE44-A848-DF027DB9F38C}" dt="2022-10-10T21:14:13.087" v="542"/>
          <ac:spMkLst>
            <pc:docMk/>
            <pc:sldMk cId="436759359" sldId="672"/>
            <ac:spMk id="4" creationId="{28389F65-AE77-CC73-4B44-8324D16C3281}"/>
          </ac:spMkLst>
        </pc:spChg>
        <pc:spChg chg="add del mod">
          <ac:chgData name="Tammy Curry" userId="e027328a-a75f-4a6b-90b1-e8f9e05ec165" providerId="ADAL" clId="{C664EB8D-EA87-AE44-A848-DF027DB9F38C}" dt="2022-10-10T21:14:11.577" v="540"/>
          <ac:spMkLst>
            <pc:docMk/>
            <pc:sldMk cId="436759359" sldId="672"/>
            <ac:spMk id="5" creationId="{A9B4C5CF-D5B8-88ED-2C6B-ABEA8D19362A}"/>
          </ac:spMkLst>
        </pc:spChg>
        <pc:spChg chg="add del mod">
          <ac:chgData name="Tammy Curry" userId="e027328a-a75f-4a6b-90b1-e8f9e05ec165" providerId="ADAL" clId="{C664EB8D-EA87-AE44-A848-DF027DB9F38C}" dt="2022-10-10T21:14:10.606" v="538"/>
          <ac:spMkLst>
            <pc:docMk/>
            <pc:sldMk cId="436759359" sldId="672"/>
            <ac:spMk id="6" creationId="{10C8AF53-2191-95ED-75A8-FBF8B554182D}"/>
          </ac:spMkLst>
        </pc:spChg>
        <pc:spChg chg="mod">
          <ac:chgData name="Tammy Curry" userId="e027328a-a75f-4a6b-90b1-e8f9e05ec165" providerId="ADAL" clId="{C664EB8D-EA87-AE44-A848-DF027DB9F38C}" dt="2022-10-12T20:55:55.937" v="1647" actId="14100"/>
          <ac:spMkLst>
            <pc:docMk/>
            <pc:sldMk cId="436759359" sldId="672"/>
            <ac:spMk id="7" creationId="{C37A5549-2DBE-7166-CCD3-B42BD07C2EC9}"/>
          </ac:spMkLst>
        </pc:spChg>
        <pc:spChg chg="del mod">
          <ac:chgData name="Tammy Curry" userId="e027328a-a75f-4a6b-90b1-e8f9e05ec165" providerId="ADAL" clId="{C664EB8D-EA87-AE44-A848-DF027DB9F38C}" dt="2022-10-10T21:22:22.776" v="633" actId="478"/>
          <ac:spMkLst>
            <pc:docMk/>
            <pc:sldMk cId="436759359" sldId="672"/>
            <ac:spMk id="8" creationId="{46037773-8699-7231-7E23-0BD27BE4AD41}"/>
          </ac:spMkLst>
        </pc:spChg>
        <pc:spChg chg="add del mod">
          <ac:chgData name="Tammy Curry" userId="e027328a-a75f-4a6b-90b1-e8f9e05ec165" providerId="ADAL" clId="{C664EB8D-EA87-AE44-A848-DF027DB9F38C}" dt="2022-10-10T21:14:07.252" v="533"/>
          <ac:spMkLst>
            <pc:docMk/>
            <pc:sldMk cId="436759359" sldId="672"/>
            <ac:spMk id="9" creationId="{184F8F15-67E8-AA20-31A0-A29F813C1811}"/>
          </ac:spMkLst>
        </pc:spChg>
        <pc:spChg chg="add del mod">
          <ac:chgData name="Tammy Curry" userId="e027328a-a75f-4a6b-90b1-e8f9e05ec165" providerId="ADAL" clId="{C664EB8D-EA87-AE44-A848-DF027DB9F38C}" dt="2022-10-10T21:14:07.252" v="533"/>
          <ac:spMkLst>
            <pc:docMk/>
            <pc:sldMk cId="436759359" sldId="672"/>
            <ac:spMk id="10" creationId="{516C7C30-870F-A378-42BB-A6DA6E819214}"/>
          </ac:spMkLst>
        </pc:spChg>
        <pc:spChg chg="add del mod">
          <ac:chgData name="Tammy Curry" userId="e027328a-a75f-4a6b-90b1-e8f9e05ec165" providerId="ADAL" clId="{C664EB8D-EA87-AE44-A848-DF027DB9F38C}" dt="2022-10-10T21:14:07.252" v="533"/>
          <ac:spMkLst>
            <pc:docMk/>
            <pc:sldMk cId="436759359" sldId="672"/>
            <ac:spMk id="11" creationId="{967D3E62-DD4F-871C-A1D9-2AC42638EFB3}"/>
          </ac:spMkLst>
        </pc:spChg>
        <pc:spChg chg="add del mod">
          <ac:chgData name="Tammy Curry" userId="e027328a-a75f-4a6b-90b1-e8f9e05ec165" providerId="ADAL" clId="{C664EB8D-EA87-AE44-A848-DF027DB9F38C}" dt="2022-10-10T21:14:07.252" v="533"/>
          <ac:spMkLst>
            <pc:docMk/>
            <pc:sldMk cId="436759359" sldId="672"/>
            <ac:spMk id="12" creationId="{2886A897-7582-5C5B-485B-E6FD6ADABF38}"/>
          </ac:spMkLst>
        </pc:spChg>
        <pc:spChg chg="add del mod">
          <ac:chgData name="Tammy Curry" userId="e027328a-a75f-4a6b-90b1-e8f9e05ec165" providerId="ADAL" clId="{C664EB8D-EA87-AE44-A848-DF027DB9F38C}" dt="2022-10-12T20:53:42.569" v="1623" actId="478"/>
          <ac:spMkLst>
            <pc:docMk/>
            <pc:sldMk cId="436759359" sldId="672"/>
            <ac:spMk id="13" creationId="{3FA87685-C02F-690F-B576-406A8AB3420B}"/>
          </ac:spMkLst>
        </pc:spChg>
        <pc:spChg chg="add del">
          <ac:chgData name="Tammy Curry" userId="e027328a-a75f-4a6b-90b1-e8f9e05ec165" providerId="ADAL" clId="{C664EB8D-EA87-AE44-A848-DF027DB9F38C}" dt="2022-10-10T21:15:39.161" v="561" actId="22"/>
          <ac:spMkLst>
            <pc:docMk/>
            <pc:sldMk cId="436759359" sldId="672"/>
            <ac:spMk id="15" creationId="{6D0FA314-2381-B88D-5EDC-0D3A70DF1E1F}"/>
          </ac:spMkLst>
        </pc:spChg>
        <pc:spChg chg="add del">
          <ac:chgData name="Tammy Curry" userId="e027328a-a75f-4a6b-90b1-e8f9e05ec165" providerId="ADAL" clId="{C664EB8D-EA87-AE44-A848-DF027DB9F38C}" dt="2022-10-10T21:15:52.124" v="567" actId="22"/>
          <ac:spMkLst>
            <pc:docMk/>
            <pc:sldMk cId="436759359" sldId="672"/>
            <ac:spMk id="17" creationId="{3543F469-8772-68CE-0DD3-002DF3B04CF2}"/>
          </ac:spMkLst>
        </pc:spChg>
        <pc:spChg chg="add del mod">
          <ac:chgData name="Tammy Curry" userId="e027328a-a75f-4a6b-90b1-e8f9e05ec165" providerId="ADAL" clId="{C664EB8D-EA87-AE44-A848-DF027DB9F38C}" dt="2022-10-12T20:53:44.818" v="1624" actId="478"/>
          <ac:spMkLst>
            <pc:docMk/>
            <pc:sldMk cId="436759359" sldId="672"/>
            <ac:spMk id="18" creationId="{CAAA9976-4C7C-B529-4AED-39C311681136}"/>
          </ac:spMkLst>
        </pc:spChg>
        <pc:spChg chg="mod">
          <ac:chgData name="Tammy Curry" userId="e027328a-a75f-4a6b-90b1-e8f9e05ec165" providerId="ADAL" clId="{C664EB8D-EA87-AE44-A848-DF027DB9F38C}" dt="2022-10-10T22:29:17.672" v="1488" actId="166"/>
          <ac:spMkLst>
            <pc:docMk/>
            <pc:sldMk cId="436759359" sldId="672"/>
            <ac:spMk id="19" creationId="{D4600B53-A332-9243-0026-77F1A3669405}"/>
          </ac:spMkLst>
        </pc:spChg>
        <pc:spChg chg="mod">
          <ac:chgData name="Tammy Curry" userId="e027328a-a75f-4a6b-90b1-e8f9e05ec165" providerId="ADAL" clId="{C664EB8D-EA87-AE44-A848-DF027DB9F38C}" dt="2022-10-10T22:29:17.672" v="1488" actId="166"/>
          <ac:spMkLst>
            <pc:docMk/>
            <pc:sldMk cId="436759359" sldId="672"/>
            <ac:spMk id="20" creationId="{26484E39-2509-61F8-2F30-D83CBCB3643D}"/>
          </ac:spMkLst>
        </pc:spChg>
        <pc:spChg chg="mod">
          <ac:chgData name="Tammy Curry" userId="e027328a-a75f-4a6b-90b1-e8f9e05ec165" providerId="ADAL" clId="{C664EB8D-EA87-AE44-A848-DF027DB9F38C}" dt="2022-10-10T22:29:17.672" v="1488" actId="166"/>
          <ac:spMkLst>
            <pc:docMk/>
            <pc:sldMk cId="436759359" sldId="672"/>
            <ac:spMk id="21" creationId="{1AEEA89F-7372-B44A-1629-257B396041AB}"/>
          </ac:spMkLst>
        </pc:spChg>
        <pc:spChg chg="add del mod">
          <ac:chgData name="Tammy Curry" userId="e027328a-a75f-4a6b-90b1-e8f9e05ec165" providerId="ADAL" clId="{C664EB8D-EA87-AE44-A848-DF027DB9F38C}" dt="2022-10-10T21:16:07.612" v="571"/>
          <ac:spMkLst>
            <pc:docMk/>
            <pc:sldMk cId="436759359" sldId="672"/>
            <ac:spMk id="22" creationId="{3385B1A8-D790-52DC-BDDE-E2C15D2CFDF2}"/>
          </ac:spMkLst>
        </pc:spChg>
        <pc:spChg chg="add del mod">
          <ac:chgData name="Tammy Curry" userId="e027328a-a75f-4a6b-90b1-e8f9e05ec165" providerId="ADAL" clId="{C664EB8D-EA87-AE44-A848-DF027DB9F38C}" dt="2022-10-10T22:24:56.591" v="1450" actId="478"/>
          <ac:spMkLst>
            <pc:docMk/>
            <pc:sldMk cId="436759359" sldId="672"/>
            <ac:spMk id="23" creationId="{0A90A637-696B-9E11-BFD3-871D2B5C8DAC}"/>
          </ac:spMkLst>
        </pc:spChg>
        <pc:spChg chg="add del mod">
          <ac:chgData name="Tammy Curry" userId="e027328a-a75f-4a6b-90b1-e8f9e05ec165" providerId="ADAL" clId="{C664EB8D-EA87-AE44-A848-DF027DB9F38C}" dt="2022-10-12T20:54:15.859" v="1631" actId="478"/>
          <ac:spMkLst>
            <pc:docMk/>
            <pc:sldMk cId="436759359" sldId="672"/>
            <ac:spMk id="24" creationId="{7C061E7C-C3AE-1111-D09B-429C2A6C6BE6}"/>
          </ac:spMkLst>
        </pc:spChg>
        <pc:spChg chg="add del mod">
          <ac:chgData name="Tammy Curry" userId="e027328a-a75f-4a6b-90b1-e8f9e05ec165" providerId="ADAL" clId="{C664EB8D-EA87-AE44-A848-DF027DB9F38C}" dt="2022-10-10T22:24:56.591" v="1450" actId="478"/>
          <ac:spMkLst>
            <pc:docMk/>
            <pc:sldMk cId="436759359" sldId="672"/>
            <ac:spMk id="25" creationId="{93DA70AC-4A65-0EED-B983-1FFB4ECB4015}"/>
          </ac:spMkLst>
        </pc:spChg>
        <pc:spChg chg="add del mod">
          <ac:chgData name="Tammy Curry" userId="e027328a-a75f-4a6b-90b1-e8f9e05ec165" providerId="ADAL" clId="{C664EB8D-EA87-AE44-A848-DF027DB9F38C}" dt="2022-10-10T22:24:56.591" v="1450" actId="478"/>
          <ac:spMkLst>
            <pc:docMk/>
            <pc:sldMk cId="436759359" sldId="672"/>
            <ac:spMk id="26" creationId="{97117B07-3575-61E0-1D18-95181DC9064B}"/>
          </ac:spMkLst>
        </pc:spChg>
        <pc:spChg chg="add del mod">
          <ac:chgData name="Tammy Curry" userId="e027328a-a75f-4a6b-90b1-e8f9e05ec165" providerId="ADAL" clId="{C664EB8D-EA87-AE44-A848-DF027DB9F38C}" dt="2022-10-10T22:24:56.591" v="1450" actId="478"/>
          <ac:spMkLst>
            <pc:docMk/>
            <pc:sldMk cId="436759359" sldId="672"/>
            <ac:spMk id="27" creationId="{526AE2BA-8819-F6D1-1F1C-000F021D63AC}"/>
          </ac:spMkLst>
        </pc:spChg>
        <pc:spChg chg="add del mod">
          <ac:chgData name="Tammy Curry" userId="e027328a-a75f-4a6b-90b1-e8f9e05ec165" providerId="ADAL" clId="{C664EB8D-EA87-AE44-A848-DF027DB9F38C}" dt="2022-10-10T21:22:25.405" v="634" actId="478"/>
          <ac:spMkLst>
            <pc:docMk/>
            <pc:sldMk cId="436759359" sldId="672"/>
            <ac:spMk id="29" creationId="{9F08E052-5BE5-4F9A-EB6B-CF67F20C3764}"/>
          </ac:spMkLst>
        </pc:spChg>
        <pc:spChg chg="add del mod">
          <ac:chgData name="Tammy Curry" userId="e027328a-a75f-4a6b-90b1-e8f9e05ec165" providerId="ADAL" clId="{C664EB8D-EA87-AE44-A848-DF027DB9F38C}" dt="2022-10-10T21:25:48.859" v="679"/>
          <ac:spMkLst>
            <pc:docMk/>
            <pc:sldMk cId="436759359" sldId="672"/>
            <ac:spMk id="30" creationId="{8ECB461A-EB9C-C55A-A4E3-716E9BF1CB2A}"/>
          </ac:spMkLst>
        </pc:spChg>
        <pc:spChg chg="add del mod">
          <ac:chgData name="Tammy Curry" userId="e027328a-a75f-4a6b-90b1-e8f9e05ec165" providerId="ADAL" clId="{C664EB8D-EA87-AE44-A848-DF027DB9F38C}" dt="2022-10-10T21:28:03.078" v="715"/>
          <ac:spMkLst>
            <pc:docMk/>
            <pc:sldMk cId="436759359" sldId="672"/>
            <ac:spMk id="31" creationId="{1CCC8754-9360-CA86-F53E-24DB4BE7F1D2}"/>
          </ac:spMkLst>
        </pc:spChg>
        <pc:spChg chg="add del mod">
          <ac:chgData name="Tammy Curry" userId="e027328a-a75f-4a6b-90b1-e8f9e05ec165" providerId="ADAL" clId="{C664EB8D-EA87-AE44-A848-DF027DB9F38C}" dt="2022-10-10T21:37:04.068" v="735" actId="478"/>
          <ac:spMkLst>
            <pc:docMk/>
            <pc:sldMk cId="436759359" sldId="672"/>
            <ac:spMk id="32" creationId="{08620951-FD30-C9DF-22A2-5B03B6EC8E0C}"/>
          </ac:spMkLst>
        </pc:spChg>
        <pc:spChg chg="add del mod">
          <ac:chgData name="Tammy Curry" userId="e027328a-a75f-4a6b-90b1-e8f9e05ec165" providerId="ADAL" clId="{C664EB8D-EA87-AE44-A848-DF027DB9F38C}" dt="2022-10-10T21:36:06.353" v="723"/>
          <ac:spMkLst>
            <pc:docMk/>
            <pc:sldMk cId="436759359" sldId="672"/>
            <ac:spMk id="33" creationId="{95573C56-296E-8611-133B-96FCC6483410}"/>
          </ac:spMkLst>
        </pc:spChg>
        <pc:spChg chg="add del mod">
          <ac:chgData name="Tammy Curry" userId="e027328a-a75f-4a6b-90b1-e8f9e05ec165" providerId="ADAL" clId="{C664EB8D-EA87-AE44-A848-DF027DB9F38C}" dt="2022-10-10T21:37:03.138" v="734" actId="478"/>
          <ac:spMkLst>
            <pc:docMk/>
            <pc:sldMk cId="436759359" sldId="672"/>
            <ac:spMk id="34" creationId="{D7BF026C-7E62-19D5-2B3F-DF61A58AF32D}"/>
          </ac:spMkLst>
        </pc:spChg>
        <pc:spChg chg="add del mod">
          <ac:chgData name="Tammy Curry" userId="e027328a-a75f-4a6b-90b1-e8f9e05ec165" providerId="ADAL" clId="{C664EB8D-EA87-AE44-A848-DF027DB9F38C}" dt="2022-10-12T20:53:21.744" v="1618" actId="478"/>
          <ac:spMkLst>
            <pc:docMk/>
            <pc:sldMk cId="436759359" sldId="672"/>
            <ac:spMk id="35" creationId="{D995C52F-A3F6-EFA8-70D1-28AF95D39198}"/>
          </ac:spMkLst>
        </pc:spChg>
        <pc:spChg chg="add del mod">
          <ac:chgData name="Tammy Curry" userId="e027328a-a75f-4a6b-90b1-e8f9e05ec165" providerId="ADAL" clId="{C664EB8D-EA87-AE44-A848-DF027DB9F38C}" dt="2022-10-10T22:07:50.958" v="1191" actId="478"/>
          <ac:spMkLst>
            <pc:docMk/>
            <pc:sldMk cId="436759359" sldId="672"/>
            <ac:spMk id="36" creationId="{28FA7A6D-0F1B-3BEF-316F-926D87A7ED51}"/>
          </ac:spMkLst>
        </pc:spChg>
        <pc:spChg chg="add del mod">
          <ac:chgData name="Tammy Curry" userId="e027328a-a75f-4a6b-90b1-e8f9e05ec165" providerId="ADAL" clId="{C664EB8D-EA87-AE44-A848-DF027DB9F38C}" dt="2022-10-10T22:24:56.591" v="1450" actId="478"/>
          <ac:spMkLst>
            <pc:docMk/>
            <pc:sldMk cId="436759359" sldId="672"/>
            <ac:spMk id="37" creationId="{EBABB769-88E2-9AC5-D359-8205FB5774AC}"/>
          </ac:spMkLst>
        </pc:spChg>
        <pc:spChg chg="add del mod">
          <ac:chgData name="Tammy Curry" userId="e027328a-a75f-4a6b-90b1-e8f9e05ec165" providerId="ADAL" clId="{C664EB8D-EA87-AE44-A848-DF027DB9F38C}" dt="2022-10-10T22:24:56.591" v="1450" actId="478"/>
          <ac:spMkLst>
            <pc:docMk/>
            <pc:sldMk cId="436759359" sldId="672"/>
            <ac:spMk id="38" creationId="{682258D7-8EE6-A1BE-FEE4-98584A25D630}"/>
          </ac:spMkLst>
        </pc:spChg>
        <pc:spChg chg="add del mod">
          <ac:chgData name="Tammy Curry" userId="e027328a-a75f-4a6b-90b1-e8f9e05ec165" providerId="ADAL" clId="{C664EB8D-EA87-AE44-A848-DF027DB9F38C}" dt="2022-10-12T20:54:18.580" v="1632" actId="478"/>
          <ac:spMkLst>
            <pc:docMk/>
            <pc:sldMk cId="436759359" sldId="672"/>
            <ac:spMk id="39" creationId="{948F6D5B-DD7F-6B83-2807-438A4D58D6E9}"/>
          </ac:spMkLst>
        </pc:spChg>
        <pc:spChg chg="add del mod">
          <ac:chgData name="Tammy Curry" userId="e027328a-a75f-4a6b-90b1-e8f9e05ec165" providerId="ADAL" clId="{C664EB8D-EA87-AE44-A848-DF027DB9F38C}" dt="2022-10-12T20:54:20.162" v="1633" actId="478"/>
          <ac:spMkLst>
            <pc:docMk/>
            <pc:sldMk cId="436759359" sldId="672"/>
            <ac:spMk id="40" creationId="{D202C8AD-520A-FF0F-C580-4C0194929E28}"/>
          </ac:spMkLst>
        </pc:spChg>
        <pc:spChg chg="add del mod">
          <ac:chgData name="Tammy Curry" userId="e027328a-a75f-4a6b-90b1-e8f9e05ec165" providerId="ADAL" clId="{C664EB8D-EA87-AE44-A848-DF027DB9F38C}" dt="2022-10-12T20:54:21.356" v="1634" actId="478"/>
          <ac:spMkLst>
            <pc:docMk/>
            <pc:sldMk cId="436759359" sldId="672"/>
            <ac:spMk id="41" creationId="{2D047B3C-06FF-00B0-A0A9-C8B38D1BFD9F}"/>
          </ac:spMkLst>
        </pc:spChg>
        <pc:spChg chg="add del mod">
          <ac:chgData name="Tammy Curry" userId="e027328a-a75f-4a6b-90b1-e8f9e05ec165" providerId="ADAL" clId="{C664EB8D-EA87-AE44-A848-DF027DB9F38C}" dt="2022-10-12T20:54:23.646" v="1635" actId="478"/>
          <ac:spMkLst>
            <pc:docMk/>
            <pc:sldMk cId="436759359" sldId="672"/>
            <ac:spMk id="42" creationId="{963550C3-6B62-789B-05C6-9B55FA665178}"/>
          </ac:spMkLst>
        </pc:spChg>
        <pc:spChg chg="add del mod">
          <ac:chgData name="Tammy Curry" userId="e027328a-a75f-4a6b-90b1-e8f9e05ec165" providerId="ADAL" clId="{C664EB8D-EA87-AE44-A848-DF027DB9F38C}" dt="2022-10-12T20:53:13.313" v="1611" actId="478"/>
          <ac:spMkLst>
            <pc:docMk/>
            <pc:sldMk cId="436759359" sldId="672"/>
            <ac:spMk id="43" creationId="{4690BDB6-4C10-3AB4-E9F1-1C735A4010CB}"/>
          </ac:spMkLst>
        </pc:spChg>
        <pc:spChg chg="add del mod">
          <ac:chgData name="Tammy Curry" userId="e027328a-a75f-4a6b-90b1-e8f9e05ec165" providerId="ADAL" clId="{C664EB8D-EA87-AE44-A848-DF027DB9F38C}" dt="2022-10-12T20:53:20.711" v="1617" actId="478"/>
          <ac:spMkLst>
            <pc:docMk/>
            <pc:sldMk cId="436759359" sldId="672"/>
            <ac:spMk id="44" creationId="{8817E1F7-7144-C85A-C65A-A31370E96E24}"/>
          </ac:spMkLst>
        </pc:spChg>
        <pc:spChg chg="add del mod">
          <ac:chgData name="Tammy Curry" userId="e027328a-a75f-4a6b-90b1-e8f9e05ec165" providerId="ADAL" clId="{C664EB8D-EA87-AE44-A848-DF027DB9F38C}" dt="2022-10-12T20:53:12.215" v="1610" actId="478"/>
          <ac:spMkLst>
            <pc:docMk/>
            <pc:sldMk cId="436759359" sldId="672"/>
            <ac:spMk id="45" creationId="{CC24416D-EE0C-293E-A232-AE7E564A233D}"/>
          </ac:spMkLst>
        </pc:spChg>
        <pc:spChg chg="add del mod">
          <ac:chgData name="Tammy Curry" userId="e027328a-a75f-4a6b-90b1-e8f9e05ec165" providerId="ADAL" clId="{C664EB8D-EA87-AE44-A848-DF027DB9F38C}" dt="2022-10-10T22:07:13.141" v="1187"/>
          <ac:spMkLst>
            <pc:docMk/>
            <pc:sldMk cId="436759359" sldId="672"/>
            <ac:spMk id="46" creationId="{0CC93C7D-146E-DC71-C8F0-A952AE4D1D67}"/>
          </ac:spMkLst>
        </pc:spChg>
        <pc:spChg chg="add del mod">
          <ac:chgData name="Tammy Curry" userId="e027328a-a75f-4a6b-90b1-e8f9e05ec165" providerId="ADAL" clId="{C664EB8D-EA87-AE44-A848-DF027DB9F38C}" dt="2022-10-12T20:53:17.284" v="1616" actId="478"/>
          <ac:spMkLst>
            <pc:docMk/>
            <pc:sldMk cId="436759359" sldId="672"/>
            <ac:spMk id="47" creationId="{C19B0153-2585-EB56-DC2E-E81AD8F76F2D}"/>
          </ac:spMkLst>
        </pc:spChg>
        <pc:spChg chg="add del mod">
          <ac:chgData name="Tammy Curry" userId="e027328a-a75f-4a6b-90b1-e8f9e05ec165" providerId="ADAL" clId="{C664EB8D-EA87-AE44-A848-DF027DB9F38C}" dt="2022-10-10T22:12:55.036" v="1223" actId="767"/>
          <ac:spMkLst>
            <pc:docMk/>
            <pc:sldMk cId="436759359" sldId="672"/>
            <ac:spMk id="48" creationId="{DFBFD4E1-D462-1359-160B-D7B53BB8A01C}"/>
          </ac:spMkLst>
        </pc:spChg>
        <pc:spChg chg="add del mod">
          <ac:chgData name="Tammy Curry" userId="e027328a-a75f-4a6b-90b1-e8f9e05ec165" providerId="ADAL" clId="{C664EB8D-EA87-AE44-A848-DF027DB9F38C}" dt="2022-10-12T20:53:16.593" v="1615" actId="478"/>
          <ac:spMkLst>
            <pc:docMk/>
            <pc:sldMk cId="436759359" sldId="672"/>
            <ac:spMk id="49" creationId="{717FFEED-0902-102B-C07A-99420B647F68}"/>
          </ac:spMkLst>
        </pc:spChg>
        <pc:spChg chg="add del mod">
          <ac:chgData name="Tammy Curry" userId="e027328a-a75f-4a6b-90b1-e8f9e05ec165" providerId="ADAL" clId="{C664EB8D-EA87-AE44-A848-DF027DB9F38C}" dt="2022-10-12T20:53:15.803" v="1614" actId="478"/>
          <ac:spMkLst>
            <pc:docMk/>
            <pc:sldMk cId="436759359" sldId="672"/>
            <ac:spMk id="50" creationId="{E5EA476B-A744-90E6-1AF4-36DC4CE6F5EE}"/>
          </ac:spMkLst>
        </pc:spChg>
        <pc:spChg chg="add del mod">
          <ac:chgData name="Tammy Curry" userId="e027328a-a75f-4a6b-90b1-e8f9e05ec165" providerId="ADAL" clId="{C664EB8D-EA87-AE44-A848-DF027DB9F38C}" dt="2022-10-12T20:53:15.088" v="1613" actId="478"/>
          <ac:spMkLst>
            <pc:docMk/>
            <pc:sldMk cId="436759359" sldId="672"/>
            <ac:spMk id="51" creationId="{ECD90FF1-6C3B-1E32-0DA1-01BD52A6DB9F}"/>
          </ac:spMkLst>
        </pc:spChg>
        <pc:spChg chg="add del mod">
          <ac:chgData name="Tammy Curry" userId="e027328a-a75f-4a6b-90b1-e8f9e05ec165" providerId="ADAL" clId="{C664EB8D-EA87-AE44-A848-DF027DB9F38C}" dt="2022-10-12T20:53:14.315" v="1612" actId="478"/>
          <ac:spMkLst>
            <pc:docMk/>
            <pc:sldMk cId="436759359" sldId="672"/>
            <ac:spMk id="52" creationId="{76E1C208-568A-8DD1-61D0-811411DF5E0B}"/>
          </ac:spMkLst>
        </pc:spChg>
        <pc:spChg chg="add del mod">
          <ac:chgData name="Tammy Curry" userId="e027328a-a75f-4a6b-90b1-e8f9e05ec165" providerId="ADAL" clId="{C664EB8D-EA87-AE44-A848-DF027DB9F38C}" dt="2022-10-10T22:28:15.831" v="1469" actId="478"/>
          <ac:spMkLst>
            <pc:docMk/>
            <pc:sldMk cId="436759359" sldId="672"/>
            <ac:spMk id="53" creationId="{312A4808-961B-BD0D-2595-99B1EC3B7136}"/>
          </ac:spMkLst>
        </pc:spChg>
        <pc:spChg chg="add del mod">
          <ac:chgData name="Tammy Curry" userId="e027328a-a75f-4a6b-90b1-e8f9e05ec165" providerId="ADAL" clId="{C664EB8D-EA87-AE44-A848-DF027DB9F38C}" dt="2022-10-12T20:53:06.218" v="1606" actId="478"/>
          <ac:spMkLst>
            <pc:docMk/>
            <pc:sldMk cId="436759359" sldId="672"/>
            <ac:spMk id="54" creationId="{7FCF375C-AD1E-AA52-A9E1-297DA86E984F}"/>
          </ac:spMkLst>
        </pc:spChg>
        <pc:spChg chg="add del mod">
          <ac:chgData name="Tammy Curry" userId="e027328a-a75f-4a6b-90b1-e8f9e05ec165" providerId="ADAL" clId="{C664EB8D-EA87-AE44-A848-DF027DB9F38C}" dt="2022-10-12T20:53:08.236" v="1607" actId="478"/>
          <ac:spMkLst>
            <pc:docMk/>
            <pc:sldMk cId="436759359" sldId="672"/>
            <ac:spMk id="55" creationId="{A3E82DA9-FA63-7527-EC8D-4DEC74193144}"/>
          </ac:spMkLst>
        </pc:spChg>
        <pc:picChg chg="add mod">
          <ac:chgData name="Tammy Curry" userId="e027328a-a75f-4a6b-90b1-e8f9e05ec165" providerId="ADAL" clId="{C664EB8D-EA87-AE44-A848-DF027DB9F38C}" dt="2022-10-18T21:50:42.101" v="1798" actId="1076"/>
          <ac:picMkLst>
            <pc:docMk/>
            <pc:sldMk cId="436759359" sldId="672"/>
            <ac:picMk id="57" creationId="{D83CAE9F-5708-A259-13AC-38528A20F997}"/>
          </ac:picMkLst>
        </pc:picChg>
      </pc:sldChg>
      <pc:sldChg chg="modSp add del mod modClrScheme chgLayout">
        <pc:chgData name="Tammy Curry" userId="e027328a-a75f-4a6b-90b1-e8f9e05ec165" providerId="ADAL" clId="{C664EB8D-EA87-AE44-A848-DF027DB9F38C}" dt="2022-10-07T22:53:35.159" v="350" actId="2696"/>
        <pc:sldMkLst>
          <pc:docMk/>
          <pc:sldMk cId="1795270803" sldId="705"/>
        </pc:sldMkLst>
        <pc:spChg chg="mod ord">
          <ac:chgData name="Tammy Curry" userId="e027328a-a75f-4a6b-90b1-e8f9e05ec165" providerId="ADAL" clId="{C664EB8D-EA87-AE44-A848-DF027DB9F38C}" dt="2022-10-07T22:52:59.838" v="347" actId="113"/>
          <ac:spMkLst>
            <pc:docMk/>
            <pc:sldMk cId="1795270803" sldId="705"/>
            <ac:spMk id="2" creationId="{C97FA0B8-4333-EB43-85DC-29E3A451D653}"/>
          </ac:spMkLst>
        </pc:spChg>
        <pc:spChg chg="mod ord">
          <ac:chgData name="Tammy Curry" userId="e027328a-a75f-4a6b-90b1-e8f9e05ec165" providerId="ADAL" clId="{C664EB8D-EA87-AE44-A848-DF027DB9F38C}" dt="2022-10-07T22:53:11.167" v="348" actId="14100"/>
          <ac:spMkLst>
            <pc:docMk/>
            <pc:sldMk cId="1795270803" sldId="705"/>
            <ac:spMk id="3" creationId="{35936768-B892-7841-84F9-41D33CCF638C}"/>
          </ac:spMkLst>
        </pc:spChg>
      </pc:sldChg>
      <pc:sldChg chg="add">
        <pc:chgData name="Tammy Curry" userId="e027328a-a75f-4a6b-90b1-e8f9e05ec165" providerId="ADAL" clId="{C664EB8D-EA87-AE44-A848-DF027DB9F38C}" dt="2022-10-17T15:41:38.132" v="1792"/>
        <pc:sldMkLst>
          <pc:docMk/>
          <pc:sldMk cId="3098544217" sldId="713"/>
        </pc:sldMkLst>
      </pc:sldChg>
      <pc:sldChg chg="modSp add del mod">
        <pc:chgData name="Tammy Curry" userId="e027328a-a75f-4a6b-90b1-e8f9e05ec165" providerId="ADAL" clId="{C664EB8D-EA87-AE44-A848-DF027DB9F38C}" dt="2022-10-07T22:57:22.573" v="361" actId="2696"/>
        <pc:sldMkLst>
          <pc:docMk/>
          <pc:sldMk cId="1443333828" sldId="726"/>
        </pc:sldMkLst>
        <pc:spChg chg="mod">
          <ac:chgData name="Tammy Curry" userId="e027328a-a75f-4a6b-90b1-e8f9e05ec165" providerId="ADAL" clId="{C664EB8D-EA87-AE44-A848-DF027DB9F38C}" dt="2022-10-07T22:54:06.410" v="351" actId="2711"/>
          <ac:spMkLst>
            <pc:docMk/>
            <pc:sldMk cId="1443333828" sldId="726"/>
            <ac:spMk id="3" creationId="{35936768-B892-7841-84F9-41D33CCF638C}"/>
          </ac:spMkLst>
        </pc:spChg>
      </pc:sldChg>
      <pc:sldChg chg="del">
        <pc:chgData name="Tammy Curry" userId="e027328a-a75f-4a6b-90b1-e8f9e05ec165" providerId="ADAL" clId="{C664EB8D-EA87-AE44-A848-DF027DB9F38C}" dt="2022-09-28T16:30:54.411" v="7" actId="2696"/>
        <pc:sldMkLst>
          <pc:docMk/>
          <pc:sldMk cId="1497436877" sldId="763"/>
        </pc:sldMkLst>
      </pc:sldChg>
      <pc:sldChg chg="delSp modSp mod modNotesTx">
        <pc:chgData name="Tammy Curry" userId="e027328a-a75f-4a6b-90b1-e8f9e05ec165" providerId="ADAL" clId="{C664EB8D-EA87-AE44-A848-DF027DB9F38C}" dt="2022-09-28T19:54:00.579" v="270" actId="14100"/>
        <pc:sldMkLst>
          <pc:docMk/>
          <pc:sldMk cId="2782665780" sldId="767"/>
        </pc:sldMkLst>
        <pc:spChg chg="del">
          <ac:chgData name="Tammy Curry" userId="e027328a-a75f-4a6b-90b1-e8f9e05ec165" providerId="ADAL" clId="{C664EB8D-EA87-AE44-A848-DF027DB9F38C}" dt="2022-09-28T19:53:56.438" v="269" actId="478"/>
          <ac:spMkLst>
            <pc:docMk/>
            <pc:sldMk cId="2782665780" sldId="767"/>
            <ac:spMk id="4" creationId="{CC821324-22CC-F04E-90BE-57943DAFADF7}"/>
          </ac:spMkLst>
        </pc:spChg>
        <pc:picChg chg="mod">
          <ac:chgData name="Tammy Curry" userId="e027328a-a75f-4a6b-90b1-e8f9e05ec165" providerId="ADAL" clId="{C664EB8D-EA87-AE44-A848-DF027DB9F38C}" dt="2022-09-28T19:54:00.579" v="270" actId="14100"/>
          <ac:picMkLst>
            <pc:docMk/>
            <pc:sldMk cId="2782665780" sldId="767"/>
            <ac:picMk id="6" creationId="{CDBB695D-7FED-4E45-B456-ADC2990CC608}"/>
          </ac:picMkLst>
        </pc:picChg>
      </pc:sldChg>
      <pc:sldChg chg="delSp modSp mod modNotesTx">
        <pc:chgData name="Tammy Curry" userId="e027328a-a75f-4a6b-90b1-e8f9e05ec165" providerId="ADAL" clId="{C664EB8D-EA87-AE44-A848-DF027DB9F38C}" dt="2022-09-28T19:52:14.051" v="257" actId="27636"/>
        <pc:sldMkLst>
          <pc:docMk/>
          <pc:sldMk cId="2157437697" sldId="768"/>
        </pc:sldMkLst>
        <pc:spChg chg="mod">
          <ac:chgData name="Tammy Curry" userId="e027328a-a75f-4a6b-90b1-e8f9e05ec165" providerId="ADAL" clId="{C664EB8D-EA87-AE44-A848-DF027DB9F38C}" dt="2022-09-28T19:52:14.051" v="257" actId="27636"/>
          <ac:spMkLst>
            <pc:docMk/>
            <pc:sldMk cId="2157437697" sldId="768"/>
            <ac:spMk id="5" creationId="{A960DEA7-21C8-E447-9D05-5D5272D752BC}"/>
          </ac:spMkLst>
        </pc:spChg>
        <pc:spChg chg="del">
          <ac:chgData name="Tammy Curry" userId="e027328a-a75f-4a6b-90b1-e8f9e05ec165" providerId="ADAL" clId="{C664EB8D-EA87-AE44-A848-DF027DB9F38C}" dt="2022-09-28T16:42:39.807" v="152" actId="478"/>
          <ac:spMkLst>
            <pc:docMk/>
            <pc:sldMk cId="2157437697" sldId="768"/>
            <ac:spMk id="6" creationId="{38721FCC-4283-B941-8DD5-84B08F7EAFF9}"/>
          </ac:spMkLst>
        </pc:spChg>
      </pc:sldChg>
      <pc:sldChg chg="modSp mod">
        <pc:chgData name="Tammy Curry" userId="e027328a-a75f-4a6b-90b1-e8f9e05ec165" providerId="ADAL" clId="{C664EB8D-EA87-AE44-A848-DF027DB9F38C}" dt="2022-10-07T22:51:54.184" v="339" actId="1076"/>
        <pc:sldMkLst>
          <pc:docMk/>
          <pc:sldMk cId="199306258" sldId="770"/>
        </pc:sldMkLst>
        <pc:spChg chg="mod">
          <ac:chgData name="Tammy Curry" userId="e027328a-a75f-4a6b-90b1-e8f9e05ec165" providerId="ADAL" clId="{C664EB8D-EA87-AE44-A848-DF027DB9F38C}" dt="2022-10-07T22:51:54.184" v="339" actId="1076"/>
          <ac:spMkLst>
            <pc:docMk/>
            <pc:sldMk cId="199306258" sldId="770"/>
            <ac:spMk id="9" creationId="{B67B8023-331D-E04C-9BEE-8EF2A62ECF16}"/>
          </ac:spMkLst>
        </pc:spChg>
        <pc:graphicFrameChg chg="mod modGraphic">
          <ac:chgData name="Tammy Curry" userId="e027328a-a75f-4a6b-90b1-e8f9e05ec165" providerId="ADAL" clId="{C664EB8D-EA87-AE44-A848-DF027DB9F38C}" dt="2022-10-07T22:51:11.029" v="337" actId="14100"/>
          <ac:graphicFrameMkLst>
            <pc:docMk/>
            <pc:sldMk cId="199306258" sldId="770"/>
            <ac:graphicFrameMk id="3" creationId="{DF61DAD8-3882-4D3D-897F-0E239ED935AA}"/>
          </ac:graphicFrameMkLst>
        </pc:graphicFrameChg>
      </pc:sldChg>
      <pc:sldChg chg="modSp mod">
        <pc:chgData name="Tammy Curry" userId="e027328a-a75f-4a6b-90b1-e8f9e05ec165" providerId="ADAL" clId="{C664EB8D-EA87-AE44-A848-DF027DB9F38C}" dt="2022-09-28T19:55:05.216" v="277" actId="14100"/>
        <pc:sldMkLst>
          <pc:docMk/>
          <pc:sldMk cId="3480714848" sldId="771"/>
        </pc:sldMkLst>
        <pc:spChg chg="mod">
          <ac:chgData name="Tammy Curry" userId="e027328a-a75f-4a6b-90b1-e8f9e05ec165" providerId="ADAL" clId="{C664EB8D-EA87-AE44-A848-DF027DB9F38C}" dt="2022-09-28T19:52:31.210" v="258" actId="6549"/>
          <ac:spMkLst>
            <pc:docMk/>
            <pc:sldMk cId="3480714848" sldId="771"/>
            <ac:spMk id="2" creationId="{C43B6062-14F1-4DF2-B99A-3954A750A51F}"/>
          </ac:spMkLst>
        </pc:spChg>
        <pc:spChg chg="mod">
          <ac:chgData name="Tammy Curry" userId="e027328a-a75f-4a6b-90b1-e8f9e05ec165" providerId="ADAL" clId="{C664EB8D-EA87-AE44-A848-DF027DB9F38C}" dt="2022-09-28T19:55:05.216" v="277" actId="14100"/>
          <ac:spMkLst>
            <pc:docMk/>
            <pc:sldMk cId="3480714848" sldId="771"/>
            <ac:spMk id="4" creationId="{C11A66B4-B83E-0D4D-8FCB-F02E28FE5F63}"/>
          </ac:spMkLst>
        </pc:spChg>
      </pc:sldChg>
      <pc:sldChg chg="addSp delSp mod">
        <pc:chgData name="Tammy Curry" userId="e027328a-a75f-4a6b-90b1-e8f9e05ec165" providerId="ADAL" clId="{C664EB8D-EA87-AE44-A848-DF027DB9F38C}" dt="2022-10-17T15:41:29.859" v="1791" actId="22"/>
        <pc:sldMkLst>
          <pc:docMk/>
          <pc:sldMk cId="539987068" sldId="776"/>
        </pc:sldMkLst>
        <pc:spChg chg="add del">
          <ac:chgData name="Tammy Curry" userId="e027328a-a75f-4a6b-90b1-e8f9e05ec165" providerId="ADAL" clId="{C664EB8D-EA87-AE44-A848-DF027DB9F38C}" dt="2022-10-17T15:41:29.859" v="1791" actId="22"/>
          <ac:spMkLst>
            <pc:docMk/>
            <pc:sldMk cId="539987068" sldId="776"/>
            <ac:spMk id="5" creationId="{B6CFD60F-25D4-59C6-4FD7-2B61BB33134F}"/>
          </ac:spMkLst>
        </pc:spChg>
      </pc:sldChg>
      <pc:sldChg chg="modSp mod">
        <pc:chgData name="Tammy Curry" userId="e027328a-a75f-4a6b-90b1-e8f9e05ec165" providerId="ADAL" clId="{C664EB8D-EA87-AE44-A848-DF027DB9F38C}" dt="2022-10-07T22:48:57.154" v="331" actId="14100"/>
        <pc:sldMkLst>
          <pc:docMk/>
          <pc:sldMk cId="2563290269" sldId="778"/>
        </pc:sldMkLst>
        <pc:spChg chg="mod">
          <ac:chgData name="Tammy Curry" userId="e027328a-a75f-4a6b-90b1-e8f9e05ec165" providerId="ADAL" clId="{C664EB8D-EA87-AE44-A848-DF027DB9F38C}" dt="2022-09-28T19:55:34.753" v="278" actId="6549"/>
          <ac:spMkLst>
            <pc:docMk/>
            <pc:sldMk cId="2563290269" sldId="778"/>
            <ac:spMk id="2" creationId="{C43B6062-14F1-4DF2-B99A-3954A750A51F}"/>
          </ac:spMkLst>
        </pc:spChg>
        <pc:spChg chg="mod">
          <ac:chgData name="Tammy Curry" userId="e027328a-a75f-4a6b-90b1-e8f9e05ec165" providerId="ADAL" clId="{C664EB8D-EA87-AE44-A848-DF027DB9F38C}" dt="2022-10-07T22:48:57.154" v="331" actId="14100"/>
          <ac:spMkLst>
            <pc:docMk/>
            <pc:sldMk cId="2563290269" sldId="778"/>
            <ac:spMk id="4" creationId="{C11A66B4-B83E-0D4D-8FCB-F02E28FE5F63}"/>
          </ac:spMkLst>
        </pc:spChg>
      </pc:sldChg>
      <pc:sldChg chg="modSp mod">
        <pc:chgData name="Tammy Curry" userId="e027328a-a75f-4a6b-90b1-e8f9e05ec165" providerId="ADAL" clId="{C664EB8D-EA87-AE44-A848-DF027DB9F38C}" dt="2022-10-07T22:52:19.922" v="344" actId="1076"/>
        <pc:sldMkLst>
          <pc:docMk/>
          <pc:sldMk cId="2213984124" sldId="783"/>
        </pc:sldMkLst>
        <pc:spChg chg="mod">
          <ac:chgData name="Tammy Curry" userId="e027328a-a75f-4a6b-90b1-e8f9e05ec165" providerId="ADAL" clId="{C664EB8D-EA87-AE44-A848-DF027DB9F38C}" dt="2022-10-07T22:52:19.922" v="344" actId="1076"/>
          <ac:spMkLst>
            <pc:docMk/>
            <pc:sldMk cId="2213984124" sldId="783"/>
            <ac:spMk id="4" creationId="{1A889AED-555F-E246-B735-666DBC321B6B}"/>
          </ac:spMkLst>
        </pc:spChg>
      </pc:sldChg>
      <pc:sldChg chg="modSp mod">
        <pc:chgData name="Tammy Curry" userId="e027328a-a75f-4a6b-90b1-e8f9e05ec165" providerId="ADAL" clId="{C664EB8D-EA87-AE44-A848-DF027DB9F38C}" dt="2022-09-28T19:53:16.050" v="264" actId="14100"/>
        <pc:sldMkLst>
          <pc:docMk/>
          <pc:sldMk cId="2966283141" sldId="784"/>
        </pc:sldMkLst>
        <pc:spChg chg="mod">
          <ac:chgData name="Tammy Curry" userId="e027328a-a75f-4a6b-90b1-e8f9e05ec165" providerId="ADAL" clId="{C664EB8D-EA87-AE44-A848-DF027DB9F38C}" dt="2022-09-28T19:53:16.050" v="264" actId="14100"/>
          <ac:spMkLst>
            <pc:docMk/>
            <pc:sldMk cId="2966283141" sldId="784"/>
            <ac:spMk id="3" creationId="{E7DDC3BD-C8A0-5B40-A68A-934D7AC5C952}"/>
          </ac:spMkLst>
        </pc:spChg>
      </pc:sldChg>
      <pc:sldChg chg="addSp modSp del mod ord">
        <pc:chgData name="Tammy Curry" userId="e027328a-a75f-4a6b-90b1-e8f9e05ec165" providerId="ADAL" clId="{C664EB8D-EA87-AE44-A848-DF027DB9F38C}" dt="2022-10-07T22:08:10.652" v="324" actId="2696"/>
        <pc:sldMkLst>
          <pc:docMk/>
          <pc:sldMk cId="3227051677" sldId="785"/>
        </pc:sldMkLst>
        <pc:picChg chg="add mod">
          <ac:chgData name="Tammy Curry" userId="e027328a-a75f-4a6b-90b1-e8f9e05ec165" providerId="ADAL" clId="{C664EB8D-EA87-AE44-A848-DF027DB9F38C}" dt="2022-09-28T16:59:34.073" v="231" actId="1076"/>
          <ac:picMkLst>
            <pc:docMk/>
            <pc:sldMk cId="3227051677" sldId="785"/>
            <ac:picMk id="2" creationId="{E2A66FCB-56DC-732F-E258-99E01DB79F8A}"/>
          </ac:picMkLst>
        </pc:picChg>
      </pc:sldChg>
      <pc:sldChg chg="modSp mod ord">
        <pc:chgData name="Tammy Curry" userId="e027328a-a75f-4a6b-90b1-e8f9e05ec165" providerId="ADAL" clId="{C664EB8D-EA87-AE44-A848-DF027DB9F38C}" dt="2022-10-07T22:03:30.582" v="322" actId="27636"/>
        <pc:sldMkLst>
          <pc:docMk/>
          <pc:sldMk cId="2284122739" sldId="788"/>
        </pc:sldMkLst>
        <pc:spChg chg="mod">
          <ac:chgData name="Tammy Curry" userId="e027328a-a75f-4a6b-90b1-e8f9e05ec165" providerId="ADAL" clId="{C664EB8D-EA87-AE44-A848-DF027DB9F38C}" dt="2022-10-07T21:59:46.881" v="310"/>
          <ac:spMkLst>
            <pc:docMk/>
            <pc:sldMk cId="2284122739" sldId="788"/>
            <ac:spMk id="2" creationId="{3729BC4B-6F74-447A-BA24-BD55C45CC6DC}"/>
          </ac:spMkLst>
        </pc:spChg>
        <pc:spChg chg="mod">
          <ac:chgData name="Tammy Curry" userId="e027328a-a75f-4a6b-90b1-e8f9e05ec165" providerId="ADAL" clId="{C664EB8D-EA87-AE44-A848-DF027DB9F38C}" dt="2022-10-07T22:03:30.582" v="322" actId="27636"/>
          <ac:spMkLst>
            <pc:docMk/>
            <pc:sldMk cId="2284122739" sldId="788"/>
            <ac:spMk id="3" creationId="{EE9DB448-444D-4E33-A776-DDF0700738E8}"/>
          </ac:spMkLst>
        </pc:spChg>
      </pc:sldChg>
      <pc:sldChg chg="delSp modSp mod modNotesTx">
        <pc:chgData name="Tammy Curry" userId="e027328a-a75f-4a6b-90b1-e8f9e05ec165" providerId="ADAL" clId="{C664EB8D-EA87-AE44-A848-DF027DB9F38C}" dt="2022-09-28T16:41:17.953" v="144" actId="12788"/>
        <pc:sldMkLst>
          <pc:docMk/>
          <pc:sldMk cId="978794568" sldId="790"/>
        </pc:sldMkLst>
        <pc:spChg chg="mod">
          <ac:chgData name="Tammy Curry" userId="e027328a-a75f-4a6b-90b1-e8f9e05ec165" providerId="ADAL" clId="{C664EB8D-EA87-AE44-A848-DF027DB9F38C}" dt="2022-09-28T16:41:17.953" v="144" actId="12788"/>
          <ac:spMkLst>
            <pc:docMk/>
            <pc:sldMk cId="978794568" sldId="790"/>
            <ac:spMk id="3" creationId="{003D1C67-3D3F-DB44-AA28-0799D637F50C}"/>
          </ac:spMkLst>
        </pc:spChg>
        <pc:spChg chg="del">
          <ac:chgData name="Tammy Curry" userId="e027328a-a75f-4a6b-90b1-e8f9e05ec165" providerId="ADAL" clId="{C664EB8D-EA87-AE44-A848-DF027DB9F38C}" dt="2022-09-28T16:40:06.662" v="127" actId="478"/>
          <ac:spMkLst>
            <pc:docMk/>
            <pc:sldMk cId="978794568" sldId="790"/>
            <ac:spMk id="4" creationId="{CC821324-22CC-F04E-90BE-57943DAFADF7}"/>
          </ac:spMkLst>
        </pc:spChg>
      </pc:sldChg>
      <pc:sldChg chg="add del">
        <pc:chgData name="Tammy Curry" userId="e027328a-a75f-4a6b-90b1-e8f9e05ec165" providerId="ADAL" clId="{C664EB8D-EA87-AE44-A848-DF027DB9F38C}" dt="2022-09-28T16:25:23.874" v="2" actId="2696"/>
        <pc:sldMkLst>
          <pc:docMk/>
          <pc:sldMk cId="995874545" sldId="793"/>
        </pc:sldMkLst>
      </pc:sldChg>
      <pc:sldChg chg="add del">
        <pc:chgData name="Tammy Curry" userId="e027328a-a75f-4a6b-90b1-e8f9e05ec165" providerId="ADAL" clId="{C664EB8D-EA87-AE44-A848-DF027DB9F38C}" dt="2022-09-28T16:29:05.689" v="3" actId="2696"/>
        <pc:sldMkLst>
          <pc:docMk/>
          <pc:sldMk cId="1064747442" sldId="794"/>
        </pc:sldMkLst>
      </pc:sldChg>
      <pc:sldChg chg="modSp add mod ord">
        <pc:chgData name="Tammy Curry" userId="e027328a-a75f-4a6b-90b1-e8f9e05ec165" providerId="ADAL" clId="{C664EB8D-EA87-AE44-A848-DF027DB9F38C}" dt="2022-10-07T21:50:23.627" v="297" actId="2711"/>
        <pc:sldMkLst>
          <pc:docMk/>
          <pc:sldMk cId="2730493676" sldId="795"/>
        </pc:sldMkLst>
        <pc:spChg chg="mod">
          <ac:chgData name="Tammy Curry" userId="e027328a-a75f-4a6b-90b1-e8f9e05ec165" providerId="ADAL" clId="{C664EB8D-EA87-AE44-A848-DF027DB9F38C}" dt="2022-10-07T21:50:23.627" v="297" actId="2711"/>
          <ac:spMkLst>
            <pc:docMk/>
            <pc:sldMk cId="2730493676" sldId="795"/>
            <ac:spMk id="2" creationId="{00000000-0000-0000-0000-000000000000}"/>
          </ac:spMkLst>
        </pc:spChg>
      </pc:sldChg>
      <pc:sldChg chg="add">
        <pc:chgData name="Tammy Curry" userId="e027328a-a75f-4a6b-90b1-e8f9e05ec165" providerId="ADAL" clId="{C664EB8D-EA87-AE44-A848-DF027DB9F38C}" dt="2022-10-07T21:54:20.840" v="298"/>
        <pc:sldMkLst>
          <pc:docMk/>
          <pc:sldMk cId="3551233737" sldId="796"/>
        </pc:sldMkLst>
      </pc:sldChg>
      <pc:sldMasterChg chg="delSp mod">
        <pc:chgData name="Tammy Curry" userId="e027328a-a75f-4a6b-90b1-e8f9e05ec165" providerId="ADAL" clId="{C664EB8D-EA87-AE44-A848-DF027DB9F38C}" dt="2022-10-07T21:49:28.018" v="296" actId="478"/>
        <pc:sldMasterMkLst>
          <pc:docMk/>
          <pc:sldMasterMk cId="3105589038" sldId="2147483648"/>
        </pc:sldMasterMkLst>
        <pc:cxnChg chg="del">
          <ac:chgData name="Tammy Curry" userId="e027328a-a75f-4a6b-90b1-e8f9e05ec165" providerId="ADAL" clId="{C664EB8D-EA87-AE44-A848-DF027DB9F38C}" dt="2022-10-07T21:49:28.018" v="296" actId="478"/>
          <ac:cxnSpMkLst>
            <pc:docMk/>
            <pc:sldMasterMk cId="3105589038" sldId="2147483648"/>
            <ac:cxnSpMk id="8" creationId="{92BB46DF-A7C5-1640-B535-C875F3C0AE55}"/>
          </ac:cxnSpMkLst>
        </pc:cxnChg>
      </pc:sldMasterChg>
      <pc:sldMasterChg chg="delSp mod delSldLayout">
        <pc:chgData name="Tammy Curry" userId="e027328a-a75f-4a6b-90b1-e8f9e05ec165" providerId="ADAL" clId="{C664EB8D-EA87-AE44-A848-DF027DB9F38C}" dt="2022-10-07T22:43:52.681" v="326" actId="2696"/>
        <pc:sldMasterMkLst>
          <pc:docMk/>
          <pc:sldMasterMk cId="4096109532" sldId="2147483661"/>
        </pc:sldMasterMkLst>
        <pc:cxnChg chg="del">
          <ac:chgData name="Tammy Curry" userId="e027328a-a75f-4a6b-90b1-e8f9e05ec165" providerId="ADAL" clId="{C664EB8D-EA87-AE44-A848-DF027DB9F38C}" dt="2022-10-07T21:49:22.862" v="295" actId="478"/>
          <ac:cxnSpMkLst>
            <pc:docMk/>
            <pc:sldMasterMk cId="4096109532" sldId="2147483661"/>
            <ac:cxnSpMk id="5" creationId="{856BCBE4-29D0-BF4A-8A19-49E276B935E7}"/>
          </ac:cxnSpMkLst>
        </pc:cxnChg>
        <pc:sldLayoutChg chg="del">
          <pc:chgData name="Tammy Curry" userId="e027328a-a75f-4a6b-90b1-e8f9e05ec165" providerId="ADAL" clId="{C664EB8D-EA87-AE44-A848-DF027DB9F38C}" dt="2022-10-07T22:43:52.681" v="326" actId="2696"/>
          <pc:sldLayoutMkLst>
            <pc:docMk/>
            <pc:sldMasterMk cId="4096109532" sldId="2147483661"/>
            <pc:sldLayoutMk cId="3807396156" sldId="2147483687"/>
          </pc:sldLayoutMkLst>
        </pc:sldLayoutChg>
      </pc:sldMasterChg>
    </pc:docChg>
  </pc:docChgLst>
  <pc:docChgLst>
    <pc:chgData name="Heather Houlton" userId="S::hhoulton@mines.edu::f6e25665-d552-4c3e-947c-b0a1965d11cb" providerId="AD" clId="Web-{371F8E9B-5FE0-412E-80C9-9ACFDACC1F15}"/>
    <pc:docChg chg="modSld">
      <pc:chgData name="Heather Houlton" userId="S::hhoulton@mines.edu::f6e25665-d552-4c3e-947c-b0a1965d11cb" providerId="AD" clId="Web-{371F8E9B-5FE0-412E-80C9-9ACFDACC1F15}" dt="2022-09-28T15:58:57.619" v="20"/>
      <pc:docMkLst>
        <pc:docMk/>
      </pc:docMkLst>
      <pc:sldChg chg="addSp delSp modSp modNotes">
        <pc:chgData name="Heather Houlton" userId="S::hhoulton@mines.edu::f6e25665-d552-4c3e-947c-b0a1965d11cb" providerId="AD" clId="Web-{371F8E9B-5FE0-412E-80C9-9ACFDACC1F15}" dt="2022-09-28T15:58:57.619" v="20"/>
        <pc:sldMkLst>
          <pc:docMk/>
          <pc:sldMk cId="1176027794" sldId="780"/>
        </pc:sldMkLst>
        <pc:spChg chg="mod">
          <ac:chgData name="Heather Houlton" userId="S::hhoulton@mines.edu::f6e25665-d552-4c3e-947c-b0a1965d11cb" providerId="AD" clId="Web-{371F8E9B-5FE0-412E-80C9-9ACFDACC1F15}" dt="2022-09-28T15:57:53.882" v="6" actId="1076"/>
          <ac:spMkLst>
            <pc:docMk/>
            <pc:sldMk cId="1176027794" sldId="780"/>
            <ac:spMk id="2" creationId="{AAB746D1-F73B-46C2-9051-C5F4DD471F72}"/>
          </ac:spMkLst>
        </pc:spChg>
        <pc:spChg chg="add del mod">
          <ac:chgData name="Heather Houlton" userId="S::hhoulton@mines.edu::f6e25665-d552-4c3e-947c-b0a1965d11cb" providerId="AD" clId="Web-{371F8E9B-5FE0-412E-80C9-9ACFDACC1F15}" dt="2022-09-28T15:57:29.835" v="1"/>
          <ac:spMkLst>
            <pc:docMk/>
            <pc:sldMk cId="1176027794" sldId="780"/>
            <ac:spMk id="4" creationId="{C501C725-9011-ACAA-802A-542FF29B17F6}"/>
          </ac:spMkLst>
        </pc:spChg>
        <pc:picChg chg="add mod ord">
          <ac:chgData name="Heather Houlton" userId="S::hhoulton@mines.edu::f6e25665-d552-4c3e-947c-b0a1965d11cb" providerId="AD" clId="Web-{371F8E9B-5FE0-412E-80C9-9ACFDACC1F15}" dt="2022-09-28T15:58:11.352" v="10" actId="1076"/>
          <ac:picMkLst>
            <pc:docMk/>
            <pc:sldMk cId="1176027794" sldId="780"/>
            <ac:picMk id="5" creationId="{FC37029C-E3B7-2C53-FB7A-B1E93F914A6A}"/>
          </ac:picMkLst>
        </pc:picChg>
        <pc:picChg chg="del">
          <ac:chgData name="Heather Houlton" userId="S::hhoulton@mines.edu::f6e25665-d552-4c3e-947c-b0a1965d11cb" providerId="AD" clId="Web-{371F8E9B-5FE0-412E-80C9-9ACFDACC1F15}" dt="2022-09-28T15:57:12.991" v="0"/>
          <ac:picMkLst>
            <pc:docMk/>
            <pc:sldMk cId="1176027794" sldId="780"/>
            <ac:picMk id="6" creationId="{F933C1C7-1B60-EE4E-F5D0-AD57350AB12E}"/>
          </ac:picMkLst>
        </pc:picChg>
      </pc:sldChg>
    </pc:docChg>
  </pc:docChgLst>
  <pc:docChgLst>
    <pc:chgData name="Tammy Curry" userId="S::tcurry@mines.edu::e027328a-a75f-4a6b-90b1-e8f9e05ec165" providerId="AD" clId="Web-{2316AD3B-70A8-4739-82DB-8079FF461FDB}"/>
    <pc:docChg chg="modSld">
      <pc:chgData name="Tammy Curry" userId="S::tcurry@mines.edu::e027328a-a75f-4a6b-90b1-e8f9e05ec165" providerId="AD" clId="Web-{2316AD3B-70A8-4739-82DB-8079FF461FDB}" dt="2022-11-11T17:07:02.886" v="22" actId="1076"/>
      <pc:docMkLst>
        <pc:docMk/>
      </pc:docMkLst>
      <pc:sldChg chg="modSp">
        <pc:chgData name="Tammy Curry" userId="S::tcurry@mines.edu::e027328a-a75f-4a6b-90b1-e8f9e05ec165" providerId="AD" clId="Web-{2316AD3B-70A8-4739-82DB-8079FF461FDB}" dt="2022-11-11T17:07:02.886" v="22" actId="1076"/>
        <pc:sldMkLst>
          <pc:docMk/>
          <pc:sldMk cId="1743006955" sldId="287"/>
        </pc:sldMkLst>
        <pc:spChg chg="mod">
          <ac:chgData name="Tammy Curry" userId="S::tcurry@mines.edu::e027328a-a75f-4a6b-90b1-e8f9e05ec165" providerId="AD" clId="Web-{2316AD3B-70A8-4739-82DB-8079FF461FDB}" dt="2022-11-11T17:07:02.886" v="22" actId="1076"/>
          <ac:spMkLst>
            <pc:docMk/>
            <pc:sldMk cId="1743006955" sldId="287"/>
            <ac:spMk id="4" creationId="{5EF76CC6-2A62-4B04-B147-86B90BC3E854}"/>
          </ac:spMkLst>
        </pc:spChg>
      </pc:sldChg>
      <pc:sldChg chg="delSp modSp modNotes">
        <pc:chgData name="Tammy Curry" userId="S::tcurry@mines.edu::e027328a-a75f-4a6b-90b1-e8f9e05ec165" providerId="AD" clId="Web-{2316AD3B-70A8-4739-82DB-8079FF461FDB}" dt="2022-11-11T17:06:45.230" v="20" actId="1076"/>
        <pc:sldMkLst>
          <pc:docMk/>
          <pc:sldMk cId="869429450" sldId="288"/>
        </pc:sldMkLst>
        <pc:spChg chg="mod">
          <ac:chgData name="Tammy Curry" userId="S::tcurry@mines.edu::e027328a-a75f-4a6b-90b1-e8f9e05ec165" providerId="AD" clId="Web-{2316AD3B-70A8-4739-82DB-8079FF461FDB}" dt="2022-11-11T17:06:45.230" v="20" actId="1076"/>
          <ac:spMkLst>
            <pc:docMk/>
            <pc:sldMk cId="869429450" sldId="288"/>
            <ac:spMk id="4" creationId="{5EF76CC6-2A62-4B04-B147-86B90BC3E854}"/>
          </ac:spMkLst>
        </pc:spChg>
        <pc:spChg chg="del">
          <ac:chgData name="Tammy Curry" userId="S::tcurry@mines.edu::e027328a-a75f-4a6b-90b1-e8f9e05ec165" providerId="AD" clId="Web-{2316AD3B-70A8-4739-82DB-8079FF461FDB}" dt="2022-11-11T16:50:47.585" v="7"/>
          <ac:spMkLst>
            <pc:docMk/>
            <pc:sldMk cId="869429450" sldId="288"/>
            <ac:spMk id="5" creationId="{F20BD23E-9523-104D-AEED-1B92848FEB4A}"/>
          </ac:spMkLst>
        </pc:spChg>
        <pc:picChg chg="mod">
          <ac:chgData name="Tammy Curry" userId="S::tcurry@mines.edu::e027328a-a75f-4a6b-90b1-e8f9e05ec165" providerId="AD" clId="Web-{2316AD3B-70A8-4739-82DB-8079FF461FDB}" dt="2022-11-11T17:06:00.932" v="15" actId="1076"/>
          <ac:picMkLst>
            <pc:docMk/>
            <pc:sldMk cId="869429450" sldId="288"/>
            <ac:picMk id="3" creationId="{19E20568-45BB-41D7-8FA1-9BE939EB650E}"/>
          </ac:picMkLst>
        </pc:picChg>
      </pc:sldChg>
      <pc:sldChg chg="modSp">
        <pc:chgData name="Tammy Curry" userId="S::tcurry@mines.edu::e027328a-a75f-4a6b-90b1-e8f9e05ec165" providerId="AD" clId="Web-{2316AD3B-70A8-4739-82DB-8079FF461FDB}" dt="2022-11-11T16:49:20.255" v="4" actId="20577"/>
        <pc:sldMkLst>
          <pc:docMk/>
          <pc:sldMk cId="3310299411" sldId="647"/>
        </pc:sldMkLst>
        <pc:spChg chg="mod">
          <ac:chgData name="Tammy Curry" userId="S::tcurry@mines.edu::e027328a-a75f-4a6b-90b1-e8f9e05ec165" providerId="AD" clId="Web-{2316AD3B-70A8-4739-82DB-8079FF461FDB}" dt="2022-11-11T16:49:20.255" v="4" actId="20577"/>
          <ac:spMkLst>
            <pc:docMk/>
            <pc:sldMk cId="3310299411" sldId="647"/>
            <ac:spMk id="3" creationId="{07A85B50-7E84-1547-B345-EA8A9120DF23}"/>
          </ac:spMkLst>
        </pc:spChg>
      </pc:sldChg>
    </pc:docChg>
  </pc:docChgLst>
  <pc:docChgLst>
    <pc:chgData name="Stepheny Beauchamp" userId="S::sbeauchamp@mines.edu::23be2ed8-9f96-4564-b772-a7ade2c710f5" providerId="AD" clId="Web-{5A633A13-FF6C-4690-A0E3-4C388897EA78}"/>
    <pc:docChg chg="modSld">
      <pc:chgData name="Stepheny Beauchamp" userId="S::sbeauchamp@mines.edu::23be2ed8-9f96-4564-b772-a7ade2c710f5" providerId="AD" clId="Web-{5A633A13-FF6C-4690-A0E3-4C388897EA78}" dt="2022-11-29T20:03:11.698" v="1" actId="14100"/>
      <pc:docMkLst>
        <pc:docMk/>
      </pc:docMkLst>
      <pc:sldChg chg="modSp">
        <pc:chgData name="Stepheny Beauchamp" userId="S::sbeauchamp@mines.edu::23be2ed8-9f96-4564-b772-a7ade2c710f5" providerId="AD" clId="Web-{5A633A13-FF6C-4690-A0E3-4C388897EA78}" dt="2022-11-29T20:03:11.698" v="1" actId="14100"/>
        <pc:sldMkLst>
          <pc:docMk/>
          <pc:sldMk cId="1239318143" sldId="644"/>
        </pc:sldMkLst>
        <pc:picChg chg="mod">
          <ac:chgData name="Stepheny Beauchamp" userId="S::sbeauchamp@mines.edu::23be2ed8-9f96-4564-b772-a7ade2c710f5" providerId="AD" clId="Web-{5A633A13-FF6C-4690-A0E3-4C388897EA78}" dt="2022-11-29T20:03:11.698" v="1" actId="14100"/>
          <ac:picMkLst>
            <pc:docMk/>
            <pc:sldMk cId="1239318143" sldId="644"/>
            <ac:picMk id="13" creationId="{C0B8028C-1E01-D542-856E-A8E4A66782E0}"/>
          </ac:picMkLst>
        </pc:picChg>
      </pc:sldChg>
    </pc:docChg>
  </pc:docChgLst>
  <pc:docChgLst>
    <pc:chgData name="Amy Landis" userId="S::amylandis@mines.edu::eab1d6e9-7fc8-4e15-b4ad-32a6cc4a6373" providerId="AD" clId="Web-{BF267D67-9321-4A04-8100-0C8CA32F2953}"/>
    <pc:docChg chg="modSld">
      <pc:chgData name="Amy Landis" userId="S::amylandis@mines.edu::eab1d6e9-7fc8-4e15-b4ad-32a6cc4a6373" providerId="AD" clId="Web-{BF267D67-9321-4A04-8100-0C8CA32F2953}" dt="2023-03-10T19:39:09.096" v="10"/>
      <pc:docMkLst>
        <pc:docMk/>
      </pc:docMkLst>
      <pc:sldChg chg="addSp modSp modNotes">
        <pc:chgData name="Amy Landis" userId="S::amylandis@mines.edu::eab1d6e9-7fc8-4e15-b4ad-32a6cc4a6373" providerId="AD" clId="Web-{BF267D67-9321-4A04-8100-0C8CA32F2953}" dt="2023-03-10T19:39:09.096" v="10"/>
        <pc:sldMkLst>
          <pc:docMk/>
          <pc:sldMk cId="2730493676" sldId="795"/>
        </pc:sldMkLst>
        <pc:spChg chg="add mod">
          <ac:chgData name="Amy Landis" userId="S::amylandis@mines.edu::eab1d6e9-7fc8-4e15-b4ad-32a6cc4a6373" providerId="AD" clId="Web-{BF267D67-9321-4A04-8100-0C8CA32F2953}" dt="2023-03-10T19:38:41.986" v="5" actId="20577"/>
          <ac:spMkLst>
            <pc:docMk/>
            <pc:sldMk cId="2730493676" sldId="795"/>
            <ac:spMk id="19" creationId="{63378B0D-70AF-0598-26D1-DB14FD9F9ECC}"/>
          </ac:spMkLst>
        </pc:spChg>
      </pc:sldChg>
    </pc:docChg>
  </pc:docChgLst>
  <pc:docChgLst>
    <pc:chgData name="Megan Rose" userId="S::meganrose@mines.edu::9b86b630-5d24-40e3-8a1d-79bc4610e3b6" providerId="AD" clId="Web-{A60683C1-B3DD-2232-F974-B77650CFA048}"/>
    <pc:docChg chg="modSld">
      <pc:chgData name="Megan Rose" userId="S::meganrose@mines.edu::9b86b630-5d24-40e3-8a1d-79bc4610e3b6" providerId="AD" clId="Web-{A60683C1-B3DD-2232-F974-B77650CFA048}" dt="2022-11-29T19:23:57.920" v="3" actId="1076"/>
      <pc:docMkLst>
        <pc:docMk/>
      </pc:docMkLst>
      <pc:sldChg chg="modSp">
        <pc:chgData name="Megan Rose" userId="S::meganrose@mines.edu::9b86b630-5d24-40e3-8a1d-79bc4610e3b6" providerId="AD" clId="Web-{A60683C1-B3DD-2232-F974-B77650CFA048}" dt="2022-11-29T19:23:57.920" v="3" actId="1076"/>
        <pc:sldMkLst>
          <pc:docMk/>
          <pc:sldMk cId="3480714848" sldId="771"/>
        </pc:sldMkLst>
        <pc:spChg chg="mod">
          <ac:chgData name="Megan Rose" userId="S::meganrose@mines.edu::9b86b630-5d24-40e3-8a1d-79bc4610e3b6" providerId="AD" clId="Web-{A60683C1-B3DD-2232-F974-B77650CFA048}" dt="2022-11-29T19:23:57.920" v="3" actId="1076"/>
          <ac:spMkLst>
            <pc:docMk/>
            <pc:sldMk cId="3480714848" sldId="771"/>
            <ac:spMk id="4" creationId="{C11A66B4-B83E-0D4D-8FCB-F02E28FE5F63}"/>
          </ac:spMkLst>
        </pc:spChg>
      </pc:sldChg>
    </pc:docChg>
  </pc:docChgLst>
  <pc:docChgLst>
    <pc:chgData name="Megan Rose" userId="S::meganrose@mines.edu::9b86b630-5d24-40e3-8a1d-79bc4610e3b6" providerId="AD" clId="Web-{AFED974B-0479-4E49-96A8-A4BC86940D15}"/>
    <pc:docChg chg="modSld">
      <pc:chgData name="Megan Rose" userId="S::meganrose@mines.edu::9b86b630-5d24-40e3-8a1d-79bc4610e3b6" providerId="AD" clId="Web-{AFED974B-0479-4E49-96A8-A4BC86940D15}" dt="2022-11-22T19:26:44.336" v="1" actId="20577"/>
      <pc:docMkLst>
        <pc:docMk/>
      </pc:docMkLst>
      <pc:sldChg chg="modSp">
        <pc:chgData name="Megan Rose" userId="S::meganrose@mines.edu::9b86b630-5d24-40e3-8a1d-79bc4610e3b6" providerId="AD" clId="Web-{AFED974B-0479-4E49-96A8-A4BC86940D15}" dt="2022-11-22T19:26:44.336" v="1" actId="20577"/>
        <pc:sldMkLst>
          <pc:docMk/>
          <pc:sldMk cId="3086969640" sldId="781"/>
        </pc:sldMkLst>
        <pc:spChg chg="mod">
          <ac:chgData name="Megan Rose" userId="S::meganrose@mines.edu::9b86b630-5d24-40e3-8a1d-79bc4610e3b6" providerId="AD" clId="Web-{AFED974B-0479-4E49-96A8-A4BC86940D15}" dt="2022-11-22T19:26:44.336" v="1" actId="20577"/>
          <ac:spMkLst>
            <pc:docMk/>
            <pc:sldMk cId="3086969640" sldId="781"/>
            <ac:spMk id="3" creationId="{9632201F-BD3E-4BD5-B14A-1D4D2162F45D}"/>
          </ac:spMkLst>
        </pc:spChg>
      </pc:sldChg>
    </pc:docChg>
  </pc:docChgLst>
  <pc:docChgLst>
    <pc:chgData name="Jerilin Brewer" userId="c7cf15d1-e3a0-4355-900a-b76cf16585f6" providerId="ADAL" clId="{E11779F1-C279-FA47-8F1F-930352050DEE}"/>
    <pc:docChg chg="modSld">
      <pc:chgData name="Jerilin Brewer" userId="c7cf15d1-e3a0-4355-900a-b76cf16585f6" providerId="ADAL" clId="{E11779F1-C279-FA47-8F1F-930352050DEE}" dt="2023-11-09T23:26:28.978" v="2" actId="20577"/>
      <pc:docMkLst>
        <pc:docMk/>
      </pc:docMkLst>
      <pc:sldChg chg="modSp mod">
        <pc:chgData name="Jerilin Brewer" userId="c7cf15d1-e3a0-4355-900a-b76cf16585f6" providerId="ADAL" clId="{E11779F1-C279-FA47-8F1F-930352050DEE}" dt="2023-11-09T23:26:28.978" v="2" actId="20577"/>
        <pc:sldMkLst>
          <pc:docMk/>
          <pc:sldMk cId="3098544217" sldId="713"/>
        </pc:sldMkLst>
        <pc:spChg chg="mod">
          <ac:chgData name="Jerilin Brewer" userId="c7cf15d1-e3a0-4355-900a-b76cf16585f6" providerId="ADAL" clId="{E11779F1-C279-FA47-8F1F-930352050DEE}" dt="2023-11-09T23:26:28.978" v="2" actId="20577"/>
          <ac:spMkLst>
            <pc:docMk/>
            <pc:sldMk cId="3098544217" sldId="713"/>
            <ac:spMk id="6" creationId="{61530DE2-B4D5-49BD-94A0-2F8AA029A34E}"/>
          </ac:spMkLst>
        </pc:spChg>
      </pc:sldChg>
      <pc:sldChg chg="modSp mod">
        <pc:chgData name="Jerilin Brewer" userId="c7cf15d1-e3a0-4355-900a-b76cf16585f6" providerId="ADAL" clId="{E11779F1-C279-FA47-8F1F-930352050DEE}" dt="2023-11-09T23:26:22.060" v="0" actId="20577"/>
        <pc:sldMkLst>
          <pc:docMk/>
          <pc:sldMk cId="539987068" sldId="776"/>
        </pc:sldMkLst>
        <pc:spChg chg="mod">
          <ac:chgData name="Jerilin Brewer" userId="c7cf15d1-e3a0-4355-900a-b76cf16585f6" providerId="ADAL" clId="{E11779F1-C279-FA47-8F1F-930352050DEE}" dt="2023-11-09T23:26:22.060" v="0" actId="20577"/>
          <ac:spMkLst>
            <pc:docMk/>
            <pc:sldMk cId="539987068" sldId="776"/>
            <ac:spMk id="3" creationId="{280226AB-AF68-4041-8B2A-C8E297BB90C4}"/>
          </ac:spMkLst>
        </pc:spChg>
      </pc:sldChg>
    </pc:docChg>
  </pc:docChgLst>
  <pc:docChgLst>
    <pc:chgData name="Heather Houlton" userId="S::hhoulton@mines.edu::f6e25665-d552-4c3e-947c-b0a1965d11cb" providerId="AD" clId="Web-{195A7034-7017-4410-B4B4-80C9B01FE2E1}"/>
    <pc:docChg chg="addSld modSld sldOrd">
      <pc:chgData name="Heather Houlton" userId="S::hhoulton@mines.edu::f6e25665-d552-4c3e-947c-b0a1965d11cb" providerId="AD" clId="Web-{195A7034-7017-4410-B4B4-80C9B01FE2E1}" dt="2022-09-20T20:48:37.481" v="66" actId="1076"/>
      <pc:docMkLst>
        <pc:docMk/>
      </pc:docMkLst>
      <pc:sldChg chg="addSp delSp modSp add ord replId">
        <pc:chgData name="Heather Houlton" userId="S::hhoulton@mines.edu::f6e25665-d552-4c3e-947c-b0a1965d11cb" providerId="AD" clId="Web-{195A7034-7017-4410-B4B4-80C9B01FE2E1}" dt="2022-09-20T20:48:37.481" v="66" actId="1076"/>
        <pc:sldMkLst>
          <pc:docMk/>
          <pc:sldMk cId="237106244" sldId="791"/>
        </pc:sldMkLst>
        <pc:spChg chg="add del mod">
          <ac:chgData name="Heather Houlton" userId="S::hhoulton@mines.edu::f6e25665-d552-4c3e-947c-b0a1965d11cb" providerId="AD" clId="Web-{195A7034-7017-4410-B4B4-80C9B01FE2E1}" dt="2022-09-20T20:47:45.933" v="50"/>
          <ac:spMkLst>
            <pc:docMk/>
            <pc:sldMk cId="237106244" sldId="791"/>
            <ac:spMk id="3" creationId="{5A489F08-E572-F129-AC2D-02B53469ED64}"/>
          </ac:spMkLst>
        </pc:spChg>
        <pc:spChg chg="mod">
          <ac:chgData name="Heather Houlton" userId="S::hhoulton@mines.edu::f6e25665-d552-4c3e-947c-b0a1965d11cb" providerId="AD" clId="Web-{195A7034-7017-4410-B4B4-80C9B01FE2E1}" dt="2022-09-20T20:47:44.074" v="49" actId="20577"/>
          <ac:spMkLst>
            <pc:docMk/>
            <pc:sldMk cId="237106244" sldId="791"/>
            <ac:spMk id="4" creationId="{038841FA-719F-DB4F-A142-CD361763C2BB}"/>
          </ac:spMkLst>
        </pc:spChg>
        <pc:spChg chg="del">
          <ac:chgData name="Heather Houlton" userId="S::hhoulton@mines.edu::f6e25665-d552-4c3e-947c-b0a1965d11cb" providerId="AD" clId="Web-{195A7034-7017-4410-B4B4-80C9B01FE2E1}" dt="2022-09-20T20:40:47.911" v="4"/>
          <ac:spMkLst>
            <pc:docMk/>
            <pc:sldMk cId="237106244" sldId="791"/>
            <ac:spMk id="5" creationId="{794E2ABB-6BEA-1B4C-B109-2F13DFED9853}"/>
          </ac:spMkLst>
        </pc:spChg>
        <pc:spChg chg="add mod">
          <ac:chgData name="Heather Houlton" userId="S::hhoulton@mines.edu::f6e25665-d552-4c3e-947c-b0a1965d11cb" providerId="AD" clId="Web-{195A7034-7017-4410-B4B4-80C9B01FE2E1}" dt="2022-09-20T20:48:23.668" v="61" actId="1076"/>
          <ac:spMkLst>
            <pc:docMk/>
            <pc:sldMk cId="237106244" sldId="791"/>
            <ac:spMk id="7" creationId="{AA20A775-B3BB-2DAC-647C-C59C9202FB2F}"/>
          </ac:spMkLst>
        </pc:spChg>
        <pc:picChg chg="add del mod">
          <ac:chgData name="Heather Houlton" userId="S::hhoulton@mines.edu::f6e25665-d552-4c3e-947c-b0a1965d11cb" providerId="AD" clId="Web-{195A7034-7017-4410-B4B4-80C9B01FE2E1}" dt="2022-09-20T20:47:52.699" v="53"/>
          <ac:picMkLst>
            <pc:docMk/>
            <pc:sldMk cId="237106244" sldId="791"/>
            <ac:picMk id="6" creationId="{89AC193F-A448-8AE8-0FDD-5DA3AC41CEBF}"/>
          </ac:picMkLst>
        </pc:picChg>
        <pc:picChg chg="add mod">
          <ac:chgData name="Heather Houlton" userId="S::hhoulton@mines.edu::f6e25665-d552-4c3e-947c-b0a1965d11cb" providerId="AD" clId="Web-{195A7034-7017-4410-B4B4-80C9B01FE2E1}" dt="2022-09-20T20:48:37.481" v="66" actId="1076"/>
          <ac:picMkLst>
            <pc:docMk/>
            <pc:sldMk cId="237106244" sldId="791"/>
            <ac:picMk id="8" creationId="{F6267400-3ED9-CF3C-0F1D-A8E51506291E}"/>
          </ac:picMkLst>
        </pc:picChg>
      </pc:sldChg>
      <pc:sldChg chg="addSp delSp modSp add mod ord replId modClrScheme delDesignElem chgLayout">
        <pc:chgData name="Heather Houlton" userId="S::hhoulton@mines.edu::f6e25665-d552-4c3e-947c-b0a1965d11cb" providerId="AD" clId="Web-{195A7034-7017-4410-B4B4-80C9B01FE2E1}" dt="2022-09-20T20:43:43.383" v="46" actId="1076"/>
        <pc:sldMkLst>
          <pc:docMk/>
          <pc:sldMk cId="1520493801" sldId="792"/>
        </pc:sldMkLst>
        <pc:spChg chg="del">
          <ac:chgData name="Heather Houlton" userId="S::hhoulton@mines.edu::f6e25665-d552-4c3e-947c-b0a1965d11cb" providerId="AD" clId="Web-{195A7034-7017-4410-B4B4-80C9B01FE2E1}" dt="2022-09-20T20:41:55.272" v="10"/>
          <ac:spMkLst>
            <pc:docMk/>
            <pc:sldMk cId="1520493801" sldId="792"/>
            <ac:spMk id="2" creationId="{E2DBE030-BBB4-A14D-878B-1C7C8928D673}"/>
          </ac:spMkLst>
        </pc:spChg>
        <pc:spChg chg="add del mod">
          <ac:chgData name="Heather Houlton" userId="S::hhoulton@mines.edu::f6e25665-d552-4c3e-947c-b0a1965d11cb" providerId="AD" clId="Web-{195A7034-7017-4410-B4B4-80C9B01FE2E1}" dt="2022-09-20T20:41:57.725" v="11"/>
          <ac:spMkLst>
            <pc:docMk/>
            <pc:sldMk cId="1520493801" sldId="792"/>
            <ac:spMk id="4" creationId="{9CCC8551-37E9-A2F6-2D8E-4CB7F61E22DA}"/>
          </ac:spMkLst>
        </pc:spChg>
        <pc:spChg chg="add del mod">
          <ac:chgData name="Heather Houlton" userId="S::hhoulton@mines.edu::f6e25665-d552-4c3e-947c-b0a1965d11cb" providerId="AD" clId="Web-{195A7034-7017-4410-B4B4-80C9B01FE2E1}" dt="2022-09-20T20:42:37.960" v="31" actId="20577"/>
          <ac:spMkLst>
            <pc:docMk/>
            <pc:sldMk cId="1520493801" sldId="792"/>
            <ac:spMk id="6" creationId="{C56CA4BE-7CBC-FE2C-93E1-F359B9D429CC}"/>
          </ac:spMkLst>
        </pc:spChg>
        <pc:spChg chg="add mod">
          <ac:chgData name="Heather Houlton" userId="S::hhoulton@mines.edu::f6e25665-d552-4c3e-947c-b0a1965d11cb" providerId="AD" clId="Web-{195A7034-7017-4410-B4B4-80C9B01FE2E1}" dt="2022-09-20T20:43:43.383" v="46" actId="1076"/>
          <ac:spMkLst>
            <pc:docMk/>
            <pc:sldMk cId="1520493801" sldId="792"/>
            <ac:spMk id="9" creationId="{809E7F04-9D40-0454-140D-0030A2CC753E}"/>
          </ac:spMkLst>
        </pc:spChg>
        <pc:spChg chg="del">
          <ac:chgData name="Heather Houlton" userId="S::hhoulton@mines.edu::f6e25665-d552-4c3e-947c-b0a1965d11cb" providerId="AD" clId="Web-{195A7034-7017-4410-B4B4-80C9B01FE2E1}" dt="2022-09-20T20:42:07.756" v="12"/>
          <ac:spMkLst>
            <pc:docMk/>
            <pc:sldMk cId="1520493801" sldId="792"/>
            <ac:spMk id="34" creationId="{FF638861-22F4-42BD-AB54-580F4FFF9F5F}"/>
          </ac:spMkLst>
        </pc:spChg>
        <pc:spChg chg="del">
          <ac:chgData name="Heather Houlton" userId="S::hhoulton@mines.edu::f6e25665-d552-4c3e-947c-b0a1965d11cb" providerId="AD" clId="Web-{195A7034-7017-4410-B4B4-80C9B01FE2E1}" dt="2022-09-20T20:42:07.756" v="12"/>
          <ac:spMkLst>
            <pc:docMk/>
            <pc:sldMk cId="1520493801" sldId="792"/>
            <ac:spMk id="35" creationId="{6CACE173-0A3A-4306-B76C-60A0714C31C3}"/>
          </ac:spMkLst>
        </pc:spChg>
        <pc:spChg chg="del">
          <ac:chgData name="Heather Houlton" userId="S::hhoulton@mines.edu::f6e25665-d552-4c3e-947c-b0a1965d11cb" providerId="AD" clId="Web-{195A7034-7017-4410-B4B4-80C9B01FE2E1}" dt="2022-09-20T20:42:07.756" v="12"/>
          <ac:spMkLst>
            <pc:docMk/>
            <pc:sldMk cId="1520493801" sldId="792"/>
            <ac:spMk id="36" creationId="{BE5996B0-F3AC-4A78-A5EF-139FD34959EF}"/>
          </ac:spMkLst>
        </pc:spChg>
        <pc:spChg chg="del">
          <ac:chgData name="Heather Houlton" userId="S::hhoulton@mines.edu::f6e25665-d552-4c3e-947c-b0a1965d11cb" providerId="AD" clId="Web-{195A7034-7017-4410-B4B4-80C9B01FE2E1}" dt="2022-09-20T20:42:07.756" v="12"/>
          <ac:spMkLst>
            <pc:docMk/>
            <pc:sldMk cId="1520493801" sldId="792"/>
            <ac:spMk id="37" creationId="{347C85EF-9B88-46AF-B40D-70F2DDDE18BE}"/>
          </ac:spMkLst>
        </pc:spChg>
        <pc:picChg chg="del">
          <ac:chgData name="Heather Houlton" userId="S::hhoulton@mines.edu::f6e25665-d552-4c3e-947c-b0a1965d11cb" providerId="AD" clId="Web-{195A7034-7017-4410-B4B4-80C9B01FE2E1}" dt="2022-09-20T20:41:50.459" v="7"/>
          <ac:picMkLst>
            <pc:docMk/>
            <pc:sldMk cId="1520493801" sldId="792"/>
            <ac:picMk id="5" creationId="{A96A392C-4EC2-604D-AF27-459F8ECAC5D1}"/>
          </ac:picMkLst>
        </pc:picChg>
        <pc:picChg chg="del">
          <ac:chgData name="Heather Houlton" userId="S::hhoulton@mines.edu::f6e25665-d552-4c3e-947c-b0a1965d11cb" providerId="AD" clId="Web-{195A7034-7017-4410-B4B4-80C9B01FE2E1}" dt="2022-09-20T20:41:51.225" v="8"/>
          <ac:picMkLst>
            <pc:docMk/>
            <pc:sldMk cId="1520493801" sldId="792"/>
            <ac:picMk id="7" creationId="{3EBEF8B1-99ED-164A-83BF-C129C60F04D6}"/>
          </ac:picMkLst>
        </pc:picChg>
        <pc:picChg chg="add mod">
          <ac:chgData name="Heather Houlton" userId="S::hhoulton@mines.edu::f6e25665-d552-4c3e-947c-b0a1965d11cb" providerId="AD" clId="Web-{195A7034-7017-4410-B4B4-80C9B01FE2E1}" dt="2022-09-20T20:42:52.601" v="34" actId="1076"/>
          <ac:picMkLst>
            <pc:docMk/>
            <pc:sldMk cId="1520493801" sldId="792"/>
            <ac:picMk id="8" creationId="{F3DB4099-43F6-BFC5-95B2-156270191346}"/>
          </ac:picMkLst>
        </pc:picChg>
        <pc:picChg chg="del">
          <ac:chgData name="Heather Houlton" userId="S::hhoulton@mines.edu::f6e25665-d552-4c3e-947c-b0a1965d11cb" providerId="AD" clId="Web-{195A7034-7017-4410-B4B4-80C9B01FE2E1}" dt="2022-09-20T20:41:51.928" v="9"/>
          <ac:picMkLst>
            <pc:docMk/>
            <pc:sldMk cId="1520493801" sldId="792"/>
            <ac:picMk id="13" creationId="{C0B8028C-1E01-D542-856E-A8E4A66782E0}"/>
          </ac:picMkLst>
        </pc:picChg>
      </pc:sldChg>
    </pc:docChg>
  </pc:docChgLst>
  <pc:docChgLst>
    <pc:chgData name="Laura Ball (FOUNDATION)" userId="S::lball@mines.edu::d6468cc9-c7b6-4140-bc0b-35758585a6f9" providerId="AD" clId="Web-{B63C4BEE-329C-4E50-872F-0F143AC318EC}"/>
    <pc:docChg chg="modSld">
      <pc:chgData name="Laura Ball (FOUNDATION)" userId="S::lball@mines.edu::d6468cc9-c7b6-4140-bc0b-35758585a6f9" providerId="AD" clId="Web-{B63C4BEE-329C-4E50-872F-0F143AC318EC}" dt="2023-04-06T22:23:32.229" v="3"/>
      <pc:docMkLst>
        <pc:docMk/>
      </pc:docMkLst>
      <pc:sldChg chg="mod modShow">
        <pc:chgData name="Laura Ball (FOUNDATION)" userId="S::lball@mines.edu::d6468cc9-c7b6-4140-bc0b-35758585a6f9" providerId="AD" clId="Web-{B63C4BEE-329C-4E50-872F-0F143AC318EC}" dt="2023-04-06T22:10:56.534" v="0"/>
        <pc:sldMkLst>
          <pc:docMk/>
          <pc:sldMk cId="1177170405" sldId="285"/>
        </pc:sldMkLst>
      </pc:sldChg>
      <pc:sldChg chg="mod modShow">
        <pc:chgData name="Laura Ball (FOUNDATION)" userId="S::lball@mines.edu::d6468cc9-c7b6-4140-bc0b-35758585a6f9" providerId="AD" clId="Web-{B63C4BEE-329C-4E50-872F-0F143AC318EC}" dt="2023-04-06T22:11:55.941" v="1"/>
        <pc:sldMkLst>
          <pc:docMk/>
          <pc:sldMk cId="2782665780" sldId="767"/>
        </pc:sldMkLst>
      </pc:sldChg>
      <pc:sldChg chg="mod modShow">
        <pc:chgData name="Laura Ball (FOUNDATION)" userId="S::lball@mines.edu::d6468cc9-c7b6-4140-bc0b-35758585a6f9" providerId="AD" clId="Web-{B63C4BEE-329C-4E50-872F-0F143AC318EC}" dt="2023-04-06T22:21:54.697" v="2"/>
        <pc:sldMkLst>
          <pc:docMk/>
          <pc:sldMk cId="1430007673" sldId="773"/>
        </pc:sldMkLst>
      </pc:sldChg>
      <pc:sldChg chg="mod modShow">
        <pc:chgData name="Laura Ball (FOUNDATION)" userId="S::lball@mines.edu::d6468cc9-c7b6-4140-bc0b-35758585a6f9" providerId="AD" clId="Web-{B63C4BEE-329C-4E50-872F-0F143AC318EC}" dt="2023-04-06T22:23:32.229" v="3"/>
        <pc:sldMkLst>
          <pc:docMk/>
          <pc:sldMk cId="539987068" sldId="77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hornet\Users\h\hhoulton\Workshops%20and%20Trainings\MinesColors_SocialIdentityWheel.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home.mines.edu\home\hhoulton\Data%20Requests\Implicit%20Bias%20workshop%20NSF%20to%20Mines%20data\Faculty-AcademiciansData_NSF-Mines.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home.mines.edu\home\hhoulton\Data%20Requests\Implicit%20Bias%20workshop%20NSF%20to%20Mines%20data\Faculty-AcademiciansData_NSF-Mines.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home.mines.edu\home\hhoulton\Data%20Requests\Implicit%20Bias%20workshop%20NSF%20to%20Mines%20data\BachelorData_NSF-Mines.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home.mines.edu\home\hhoulton\Data%20Requests\Implicit%20Bias%20workshop%20NSF%20to%20Mines%20data\BachelorData_NSF-Mine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home.mines.edu\home\hhoulton\Data%20Requests\Implicit%20Bias%20workshop%20NSF%20to%20Mines%20data\BachelorData_NSF-Mines.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file:///\\home.mines.edu\home\hhoulton\Data%20Requests\Implicit%20Bias%20workshop%20NSF%20to%20Mines%20data\BachelorData_NSF-Mine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home.mines.edu\home\hhoulton\Data%20Requests\Implicit%20Bias%20workshop%20NSF%20to%20Mines%20data\DoctoratesData_NSF-Mines.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home.mines.edu\home\hhoulton\Data%20Requests\Implicit%20Bias%20workshop%20NSF%20to%20Mines%20data\BachelorData_NSF-Mine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home.mines.edu\home\hhoulton\Data%20Requests\Implicit%20Bias%20workshop%20NSF%20to%20Mines%20data\DoctoratesData_NSF-Mine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home.mines.edu\home\hhoulton\Data%20Requests\Implicit%20Bias%20workshop%20NSF%20to%20Mines%20data\DoctoratesData_NSF-Min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26863383370339"/>
          <c:y val="4.579331406086741E-2"/>
          <c:w val="0.86452013314051612"/>
          <c:h val="0.93444432421847512"/>
        </c:manualLayout>
      </c:layout>
      <c:doughnutChart>
        <c:varyColors val="1"/>
        <c:ser>
          <c:idx val="0"/>
          <c:order val="0"/>
          <c:spPr>
            <a:solidFill>
              <a:srgbClr val="92A2BD"/>
            </a:solidFill>
          </c:spPr>
          <c:dPt>
            <c:idx val="0"/>
            <c:bubble3D val="0"/>
            <c:spPr>
              <a:solidFill>
                <a:srgbClr val="92A2BD"/>
              </a:solidFill>
              <a:ln w="19050">
                <a:solidFill>
                  <a:schemeClr val="lt1"/>
                </a:solidFill>
              </a:ln>
              <a:effectLst/>
            </c:spPr>
            <c:extLst>
              <c:ext xmlns:c16="http://schemas.microsoft.com/office/drawing/2014/chart" uri="{C3380CC4-5D6E-409C-BE32-E72D297353CC}">
                <c16:uniqueId val="{00000001-043B-4EAB-AE9F-E3F0F7C7607A}"/>
              </c:ext>
            </c:extLst>
          </c:dPt>
          <c:dPt>
            <c:idx val="1"/>
            <c:bubble3D val="0"/>
            <c:spPr>
              <a:solidFill>
                <a:srgbClr val="92A2BD"/>
              </a:solidFill>
              <a:ln w="19050">
                <a:solidFill>
                  <a:schemeClr val="lt1"/>
                </a:solidFill>
              </a:ln>
              <a:effectLst/>
            </c:spPr>
            <c:extLst>
              <c:ext xmlns:c16="http://schemas.microsoft.com/office/drawing/2014/chart" uri="{C3380CC4-5D6E-409C-BE32-E72D297353CC}">
                <c16:uniqueId val="{00000003-043B-4EAB-AE9F-E3F0F7C7607A}"/>
              </c:ext>
            </c:extLst>
          </c:dPt>
          <c:dPt>
            <c:idx val="2"/>
            <c:bubble3D val="0"/>
            <c:spPr>
              <a:solidFill>
                <a:srgbClr val="92A2BD"/>
              </a:solidFill>
              <a:ln w="19050">
                <a:solidFill>
                  <a:schemeClr val="lt1"/>
                </a:solidFill>
              </a:ln>
              <a:effectLst/>
            </c:spPr>
            <c:extLst>
              <c:ext xmlns:c16="http://schemas.microsoft.com/office/drawing/2014/chart" uri="{C3380CC4-5D6E-409C-BE32-E72D297353CC}">
                <c16:uniqueId val="{00000005-043B-4EAB-AE9F-E3F0F7C7607A}"/>
              </c:ext>
            </c:extLst>
          </c:dPt>
          <c:dPt>
            <c:idx val="3"/>
            <c:bubble3D val="0"/>
            <c:spPr>
              <a:solidFill>
                <a:srgbClr val="92A2BD"/>
              </a:solidFill>
              <a:ln w="19050">
                <a:solidFill>
                  <a:schemeClr val="lt1"/>
                </a:solidFill>
              </a:ln>
              <a:effectLst/>
            </c:spPr>
            <c:extLst>
              <c:ext xmlns:c16="http://schemas.microsoft.com/office/drawing/2014/chart" uri="{C3380CC4-5D6E-409C-BE32-E72D297353CC}">
                <c16:uniqueId val="{00000007-043B-4EAB-AE9F-E3F0F7C7607A}"/>
              </c:ext>
            </c:extLst>
          </c:dPt>
          <c:dPt>
            <c:idx val="4"/>
            <c:bubble3D val="0"/>
            <c:spPr>
              <a:solidFill>
                <a:srgbClr val="92A2BD"/>
              </a:solidFill>
              <a:ln w="19050">
                <a:solidFill>
                  <a:schemeClr val="lt1"/>
                </a:solidFill>
              </a:ln>
              <a:effectLst/>
            </c:spPr>
            <c:extLst>
              <c:ext xmlns:c16="http://schemas.microsoft.com/office/drawing/2014/chart" uri="{C3380CC4-5D6E-409C-BE32-E72D297353CC}">
                <c16:uniqueId val="{00000009-043B-4EAB-AE9F-E3F0F7C7607A}"/>
              </c:ext>
            </c:extLst>
          </c:dPt>
          <c:dPt>
            <c:idx val="5"/>
            <c:bubble3D val="0"/>
            <c:spPr>
              <a:solidFill>
                <a:srgbClr val="92A2BD"/>
              </a:solidFill>
              <a:ln w="19050">
                <a:solidFill>
                  <a:schemeClr val="lt1"/>
                </a:solidFill>
              </a:ln>
              <a:effectLst/>
            </c:spPr>
            <c:extLst>
              <c:ext xmlns:c16="http://schemas.microsoft.com/office/drawing/2014/chart" uri="{C3380CC4-5D6E-409C-BE32-E72D297353CC}">
                <c16:uniqueId val="{0000000B-043B-4EAB-AE9F-E3F0F7C7607A}"/>
              </c:ext>
            </c:extLst>
          </c:dPt>
          <c:dPt>
            <c:idx val="6"/>
            <c:bubble3D val="0"/>
            <c:spPr>
              <a:solidFill>
                <a:srgbClr val="92A2BD"/>
              </a:solidFill>
              <a:ln w="19050">
                <a:solidFill>
                  <a:schemeClr val="lt1"/>
                </a:solidFill>
              </a:ln>
              <a:effectLst/>
            </c:spPr>
            <c:extLst>
              <c:ext xmlns:c16="http://schemas.microsoft.com/office/drawing/2014/chart" uri="{C3380CC4-5D6E-409C-BE32-E72D297353CC}">
                <c16:uniqueId val="{0000000D-043B-4EAB-AE9F-E3F0F7C7607A}"/>
              </c:ext>
            </c:extLst>
          </c:dPt>
          <c:dPt>
            <c:idx val="7"/>
            <c:bubble3D val="0"/>
            <c:spPr>
              <a:solidFill>
                <a:srgbClr val="92A2BD"/>
              </a:solidFill>
              <a:ln w="19050">
                <a:solidFill>
                  <a:schemeClr val="lt1"/>
                </a:solidFill>
              </a:ln>
              <a:effectLst/>
            </c:spPr>
            <c:extLst>
              <c:ext xmlns:c16="http://schemas.microsoft.com/office/drawing/2014/chart" uri="{C3380CC4-5D6E-409C-BE32-E72D297353CC}">
                <c16:uniqueId val="{0000000F-043B-4EAB-AE9F-E3F0F7C7607A}"/>
              </c:ext>
            </c:extLst>
          </c:dPt>
          <c:dPt>
            <c:idx val="8"/>
            <c:bubble3D val="0"/>
            <c:spPr>
              <a:solidFill>
                <a:srgbClr val="92A2BD"/>
              </a:solidFill>
              <a:ln w="19050">
                <a:solidFill>
                  <a:schemeClr val="lt1"/>
                </a:solidFill>
              </a:ln>
              <a:effectLst/>
            </c:spPr>
            <c:extLst>
              <c:ext xmlns:c16="http://schemas.microsoft.com/office/drawing/2014/chart" uri="{C3380CC4-5D6E-409C-BE32-E72D297353CC}">
                <c16:uniqueId val="{00000011-043B-4EAB-AE9F-E3F0F7C7607A}"/>
              </c:ext>
            </c:extLst>
          </c:dPt>
          <c:dPt>
            <c:idx val="9"/>
            <c:bubble3D val="0"/>
            <c:spPr>
              <a:solidFill>
                <a:srgbClr val="92A2BD"/>
              </a:solidFill>
              <a:ln w="19050">
                <a:solidFill>
                  <a:schemeClr val="lt1"/>
                </a:solidFill>
              </a:ln>
              <a:effectLst/>
            </c:spPr>
            <c:extLst>
              <c:ext xmlns:c16="http://schemas.microsoft.com/office/drawing/2014/chart" uri="{C3380CC4-5D6E-409C-BE32-E72D297353CC}">
                <c16:uniqueId val="{00000013-043B-4EAB-AE9F-E3F0F7C7607A}"/>
              </c:ext>
            </c:extLst>
          </c:dPt>
          <c:dPt>
            <c:idx val="10"/>
            <c:bubble3D val="0"/>
            <c:spPr>
              <a:solidFill>
                <a:srgbClr val="92A2BD"/>
              </a:solidFill>
              <a:ln w="19050">
                <a:solidFill>
                  <a:schemeClr val="lt1"/>
                </a:solidFill>
              </a:ln>
              <a:effectLst/>
            </c:spPr>
            <c:extLst>
              <c:ext xmlns:c16="http://schemas.microsoft.com/office/drawing/2014/chart" uri="{C3380CC4-5D6E-409C-BE32-E72D297353CC}">
                <c16:uniqueId val="{00000015-043B-4EAB-AE9F-E3F0F7C7607A}"/>
              </c:ext>
            </c:extLst>
          </c:dPt>
          <c:dPt>
            <c:idx val="11"/>
            <c:bubble3D val="0"/>
            <c:spPr>
              <a:solidFill>
                <a:srgbClr val="92A2BD"/>
              </a:solidFill>
              <a:ln w="19050">
                <a:solidFill>
                  <a:schemeClr val="lt1"/>
                </a:solidFill>
              </a:ln>
              <a:effectLst/>
            </c:spPr>
            <c:extLst>
              <c:ext xmlns:c16="http://schemas.microsoft.com/office/drawing/2014/chart" uri="{C3380CC4-5D6E-409C-BE32-E72D297353CC}">
                <c16:uniqueId val="{00000017-043B-4EAB-AE9F-E3F0F7C7607A}"/>
              </c:ext>
            </c:extLst>
          </c:dPt>
          <c:dLbls>
            <c:dLbl>
              <c:idx val="0"/>
              <c:layout>
                <c:manualLayout>
                  <c:x val="1.0582011841616445E-2"/>
                  <c:y val="-2.8477228483681692E-2"/>
                </c:manualLayout>
              </c:layout>
              <c:tx>
                <c:rich>
                  <a:bodyPr/>
                  <a:lstStyle/>
                  <a:p>
                    <a:r>
                      <a:rPr lang="en-US"/>
                      <a:t>Race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43B-4EAB-AE9F-E3F0F7C7607A}"/>
                </c:ext>
              </c:extLst>
            </c:dLbl>
            <c:dLbl>
              <c:idx val="1"/>
              <c:layout>
                <c:manualLayout>
                  <c:x val="3.1635021861610726E-2"/>
                  <c:y val="8.5698645215337321E-2"/>
                </c:manualLayout>
              </c:layout>
              <c:tx>
                <c:rich>
                  <a:bodyPr/>
                  <a:lstStyle/>
                  <a:p>
                    <a:r>
                      <a:rPr lang="en-US"/>
                      <a:t>Ethnicity</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043B-4EAB-AE9F-E3F0F7C7607A}"/>
                </c:ext>
              </c:extLst>
            </c:dLbl>
            <c:dLbl>
              <c:idx val="2"/>
              <c:layout>
                <c:manualLayout>
                  <c:x val="2.9900078707924063E-2"/>
                  <c:y val="-9.4841931981523714E-2"/>
                </c:manualLayout>
              </c:layout>
              <c:tx>
                <c:rich>
                  <a:bodyPr/>
                  <a:lstStyle/>
                  <a:p>
                    <a:r>
                      <a:rPr lang="en-US"/>
                      <a:t>Sexual </a:t>
                    </a:r>
                  </a:p>
                  <a:p>
                    <a:r>
                      <a:rPr lang="en-US"/>
                      <a:t>Orientation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043B-4EAB-AE9F-E3F0F7C7607A}"/>
                </c:ext>
              </c:extLst>
            </c:dLbl>
            <c:dLbl>
              <c:idx val="3"/>
              <c:layout>
                <c:manualLayout>
                  <c:x val="2.116402368323278E-2"/>
                  <c:y val="3.677023354816613E-2"/>
                </c:manualLayout>
              </c:layout>
              <c:tx>
                <c:rich>
                  <a:bodyPr/>
                  <a:lstStyle/>
                  <a:p>
                    <a:r>
                      <a:rPr lang="en-US"/>
                      <a:t>Gender</a:t>
                    </a:r>
                    <a:endParaRPr lang="en-US" baseline="0"/>
                  </a:p>
                  <a:p>
                    <a:r>
                      <a:rPr lang="en-US" baseline="0"/>
                      <a:t>Identity </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043B-4EAB-AE9F-E3F0F7C7607A}"/>
                </c:ext>
              </c:extLst>
            </c:dLbl>
            <c:dLbl>
              <c:idx val="4"/>
              <c:layout>
                <c:manualLayout>
                  <c:x val="-9.3443137352984165E-2"/>
                  <c:y val="-5.0317290559577781E-2"/>
                </c:manualLayout>
              </c:layout>
              <c:tx>
                <c:rich>
                  <a:bodyPr/>
                  <a:lstStyle/>
                  <a:p>
                    <a:r>
                      <a:rPr lang="en-US" sz="1600"/>
                      <a:t>Cognitive/Physical </a:t>
                    </a:r>
                  </a:p>
                  <a:p>
                    <a:r>
                      <a:rPr lang="en-US" sz="1600"/>
                      <a:t>Ability </a:t>
                    </a:r>
                  </a:p>
                </c:rich>
              </c:tx>
              <c:showLegendKey val="0"/>
              <c:showVal val="1"/>
              <c:showCatName val="0"/>
              <c:showSerName val="0"/>
              <c:showPercent val="0"/>
              <c:showBubbleSize val="0"/>
              <c:extLst>
                <c:ext xmlns:c15="http://schemas.microsoft.com/office/drawing/2012/chart" uri="{CE6537A1-D6FC-4f65-9D91-7224C49458BB}">
                  <c15:layout>
                    <c:manualLayout>
                      <c:w val="0.14181407583743411"/>
                      <c:h val="0.11895423306131529"/>
                    </c:manualLayout>
                  </c15:layout>
                  <c15:showDataLabelsRange val="0"/>
                </c:ext>
                <c:ext xmlns:c16="http://schemas.microsoft.com/office/drawing/2014/chart" uri="{C3380CC4-5D6E-409C-BE32-E72D297353CC}">
                  <c16:uniqueId val="{00000009-043B-4EAB-AE9F-E3F0F7C7607A}"/>
                </c:ext>
              </c:extLst>
            </c:dLbl>
            <c:dLbl>
              <c:idx val="5"/>
              <c:layout>
                <c:manualLayout>
                  <c:x val="3.5667399300305949E-2"/>
                  <c:y val="0.10782498726031921"/>
                </c:manualLayout>
              </c:layout>
              <c:tx>
                <c:rich>
                  <a:bodyPr/>
                  <a:lstStyle/>
                  <a:p>
                    <a:r>
                      <a:rPr lang="en-US"/>
                      <a:t>Religion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043B-4EAB-AE9F-E3F0F7C7607A}"/>
                </c:ext>
              </c:extLst>
            </c:dLbl>
            <c:dLbl>
              <c:idx val="6"/>
              <c:layout>
                <c:manualLayout>
                  <c:x val="-2.4185432081160342E-2"/>
                  <c:y val="2.5613706755479465E-3"/>
                </c:manualLayout>
              </c:layout>
              <c:tx>
                <c:rich>
                  <a:bodyPr/>
                  <a:lstStyle/>
                  <a:p>
                    <a:r>
                      <a:rPr lang="en-US"/>
                      <a:t>Nationality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043B-4EAB-AE9F-E3F0F7C7607A}"/>
                </c:ext>
              </c:extLst>
            </c:dLbl>
            <c:dLbl>
              <c:idx val="7"/>
              <c:layout>
                <c:manualLayout>
                  <c:x val="-2.1164023683232946E-2"/>
                  <c:y val="-4.6374858939985213E-2"/>
                </c:manualLayout>
              </c:layout>
              <c:tx>
                <c:rich>
                  <a:bodyPr/>
                  <a:lstStyle/>
                  <a:p>
                    <a:r>
                      <a:rPr lang="en-US" sz="1600" b="1"/>
                      <a:t>Socio-</a:t>
                    </a:r>
                  </a:p>
                  <a:p>
                    <a:r>
                      <a:rPr lang="en-US" sz="1600" b="1"/>
                      <a:t>Economic</a:t>
                    </a:r>
                  </a:p>
                  <a:p>
                    <a:r>
                      <a:rPr lang="en-US" sz="1600" b="1"/>
                      <a:t>Status</a:t>
                    </a:r>
                    <a:r>
                      <a:rPr lang="en-US" sz="1600" b="1" baseline="0"/>
                      <a:t>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043B-4EAB-AE9F-E3F0F7C7607A}"/>
                </c:ext>
              </c:extLst>
            </c:dLbl>
            <c:spPr>
              <a:noFill/>
              <a:ln>
                <a:noFill/>
              </a:ln>
              <a:effectLst/>
            </c:spPr>
            <c:txPr>
              <a:bodyPr rot="0" spcFirstLastPara="1" vertOverflow="ellipsis" vert="horz" wrap="square" anchor="ctr" anchorCtr="1"/>
              <a:lstStyle/>
              <a:p>
                <a:pPr>
                  <a:defRPr sz="16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Sheet1!$A$1:$A$12</c:f>
              <c:numCache>
                <c:formatCode>General</c:formatCode>
                <c:ptCount val="12"/>
                <c:pt idx="0">
                  <c:v>45</c:v>
                </c:pt>
                <c:pt idx="1">
                  <c:v>45</c:v>
                </c:pt>
                <c:pt idx="2">
                  <c:v>45</c:v>
                </c:pt>
                <c:pt idx="3">
                  <c:v>45</c:v>
                </c:pt>
                <c:pt idx="4">
                  <c:v>45</c:v>
                </c:pt>
                <c:pt idx="5">
                  <c:v>45</c:v>
                </c:pt>
                <c:pt idx="6">
                  <c:v>45</c:v>
                </c:pt>
                <c:pt idx="7">
                  <c:v>45</c:v>
                </c:pt>
              </c:numCache>
            </c:numRef>
          </c:val>
          <c:extLst>
            <c:ext xmlns:c16="http://schemas.microsoft.com/office/drawing/2014/chart" uri="{C3380CC4-5D6E-409C-BE32-E72D297353CC}">
              <c16:uniqueId val="{00000018-043B-4EAB-AE9F-E3F0F7C7607A}"/>
            </c:ext>
          </c:extLst>
        </c:ser>
        <c:ser>
          <c:idx val="1"/>
          <c:order val="1"/>
          <c:spPr>
            <a:solidFill>
              <a:srgbClr val="21314D"/>
            </a:solidFill>
          </c:spPr>
          <c:dPt>
            <c:idx val="0"/>
            <c:bubble3D val="0"/>
            <c:spPr>
              <a:solidFill>
                <a:srgbClr val="21314D"/>
              </a:solidFill>
              <a:ln w="19050">
                <a:solidFill>
                  <a:schemeClr val="lt1"/>
                </a:solidFill>
              </a:ln>
              <a:effectLst/>
            </c:spPr>
            <c:extLst>
              <c:ext xmlns:c16="http://schemas.microsoft.com/office/drawing/2014/chart" uri="{C3380CC4-5D6E-409C-BE32-E72D297353CC}">
                <c16:uniqueId val="{0000001A-043B-4EAB-AE9F-E3F0F7C7607A}"/>
              </c:ext>
            </c:extLst>
          </c:dPt>
          <c:dPt>
            <c:idx val="1"/>
            <c:bubble3D val="0"/>
            <c:spPr>
              <a:solidFill>
                <a:srgbClr val="21314D"/>
              </a:solidFill>
              <a:ln w="19050">
                <a:solidFill>
                  <a:schemeClr val="lt1"/>
                </a:solidFill>
              </a:ln>
              <a:effectLst/>
            </c:spPr>
            <c:extLst>
              <c:ext xmlns:c16="http://schemas.microsoft.com/office/drawing/2014/chart" uri="{C3380CC4-5D6E-409C-BE32-E72D297353CC}">
                <c16:uniqueId val="{0000001C-043B-4EAB-AE9F-E3F0F7C7607A}"/>
              </c:ext>
            </c:extLst>
          </c:dPt>
          <c:dPt>
            <c:idx val="2"/>
            <c:bubble3D val="0"/>
            <c:spPr>
              <a:solidFill>
                <a:srgbClr val="21314D"/>
              </a:solidFill>
              <a:ln w="19050">
                <a:solidFill>
                  <a:schemeClr val="lt1"/>
                </a:solidFill>
              </a:ln>
              <a:effectLst/>
            </c:spPr>
            <c:extLst>
              <c:ext xmlns:c16="http://schemas.microsoft.com/office/drawing/2014/chart" uri="{C3380CC4-5D6E-409C-BE32-E72D297353CC}">
                <c16:uniqueId val="{0000001E-043B-4EAB-AE9F-E3F0F7C7607A}"/>
              </c:ext>
            </c:extLst>
          </c:dPt>
          <c:dPt>
            <c:idx val="3"/>
            <c:bubble3D val="0"/>
            <c:spPr>
              <a:solidFill>
                <a:srgbClr val="21314D"/>
              </a:solidFill>
              <a:ln w="19050">
                <a:solidFill>
                  <a:schemeClr val="lt1"/>
                </a:solidFill>
              </a:ln>
              <a:effectLst/>
            </c:spPr>
            <c:extLst>
              <c:ext xmlns:c16="http://schemas.microsoft.com/office/drawing/2014/chart" uri="{C3380CC4-5D6E-409C-BE32-E72D297353CC}">
                <c16:uniqueId val="{00000020-043B-4EAB-AE9F-E3F0F7C7607A}"/>
              </c:ext>
            </c:extLst>
          </c:dPt>
          <c:dPt>
            <c:idx val="4"/>
            <c:bubble3D val="0"/>
            <c:spPr>
              <a:solidFill>
                <a:srgbClr val="21314D"/>
              </a:solidFill>
              <a:ln w="19050">
                <a:solidFill>
                  <a:schemeClr val="lt1"/>
                </a:solidFill>
              </a:ln>
              <a:effectLst/>
            </c:spPr>
            <c:extLst>
              <c:ext xmlns:c16="http://schemas.microsoft.com/office/drawing/2014/chart" uri="{C3380CC4-5D6E-409C-BE32-E72D297353CC}">
                <c16:uniqueId val="{00000022-043B-4EAB-AE9F-E3F0F7C7607A}"/>
              </c:ext>
            </c:extLst>
          </c:dPt>
          <c:dPt>
            <c:idx val="5"/>
            <c:bubble3D val="0"/>
            <c:spPr>
              <a:solidFill>
                <a:srgbClr val="21314D"/>
              </a:solidFill>
              <a:ln w="19050">
                <a:solidFill>
                  <a:schemeClr val="lt1"/>
                </a:solidFill>
              </a:ln>
              <a:effectLst/>
            </c:spPr>
            <c:extLst>
              <c:ext xmlns:c16="http://schemas.microsoft.com/office/drawing/2014/chart" uri="{C3380CC4-5D6E-409C-BE32-E72D297353CC}">
                <c16:uniqueId val="{00000024-043B-4EAB-AE9F-E3F0F7C7607A}"/>
              </c:ext>
            </c:extLst>
          </c:dPt>
          <c:dPt>
            <c:idx val="6"/>
            <c:bubble3D val="0"/>
            <c:spPr>
              <a:solidFill>
                <a:srgbClr val="21314D"/>
              </a:solidFill>
              <a:ln w="19050">
                <a:solidFill>
                  <a:schemeClr val="lt1"/>
                </a:solidFill>
              </a:ln>
              <a:effectLst/>
            </c:spPr>
            <c:extLst>
              <c:ext xmlns:c16="http://schemas.microsoft.com/office/drawing/2014/chart" uri="{C3380CC4-5D6E-409C-BE32-E72D297353CC}">
                <c16:uniqueId val="{00000026-043B-4EAB-AE9F-E3F0F7C7607A}"/>
              </c:ext>
            </c:extLst>
          </c:dPt>
          <c:dPt>
            <c:idx val="7"/>
            <c:bubble3D val="0"/>
            <c:spPr>
              <a:solidFill>
                <a:srgbClr val="21314D"/>
              </a:solidFill>
              <a:ln w="19050">
                <a:solidFill>
                  <a:schemeClr val="lt1"/>
                </a:solidFill>
              </a:ln>
              <a:effectLst/>
            </c:spPr>
            <c:extLst>
              <c:ext xmlns:c16="http://schemas.microsoft.com/office/drawing/2014/chart" uri="{C3380CC4-5D6E-409C-BE32-E72D297353CC}">
                <c16:uniqueId val="{00000028-043B-4EAB-AE9F-E3F0F7C7607A}"/>
              </c:ext>
            </c:extLst>
          </c:dPt>
          <c:dPt>
            <c:idx val="8"/>
            <c:bubble3D val="0"/>
            <c:spPr>
              <a:solidFill>
                <a:srgbClr val="21314D"/>
              </a:solidFill>
              <a:ln w="19050">
                <a:solidFill>
                  <a:schemeClr val="lt1"/>
                </a:solidFill>
              </a:ln>
              <a:effectLst/>
            </c:spPr>
            <c:extLst>
              <c:ext xmlns:c16="http://schemas.microsoft.com/office/drawing/2014/chart" uri="{C3380CC4-5D6E-409C-BE32-E72D297353CC}">
                <c16:uniqueId val="{0000002A-043B-4EAB-AE9F-E3F0F7C7607A}"/>
              </c:ext>
            </c:extLst>
          </c:dPt>
          <c:dPt>
            <c:idx val="9"/>
            <c:bubble3D val="0"/>
            <c:spPr>
              <a:solidFill>
                <a:srgbClr val="21314D"/>
              </a:solidFill>
              <a:ln w="19050">
                <a:solidFill>
                  <a:schemeClr val="lt1"/>
                </a:solidFill>
              </a:ln>
              <a:effectLst/>
            </c:spPr>
            <c:extLst>
              <c:ext xmlns:c16="http://schemas.microsoft.com/office/drawing/2014/chart" uri="{C3380CC4-5D6E-409C-BE32-E72D297353CC}">
                <c16:uniqueId val="{0000002C-043B-4EAB-AE9F-E3F0F7C7607A}"/>
              </c:ext>
            </c:extLst>
          </c:dPt>
          <c:dPt>
            <c:idx val="10"/>
            <c:bubble3D val="0"/>
            <c:spPr>
              <a:solidFill>
                <a:srgbClr val="21314D"/>
              </a:solidFill>
              <a:ln w="19050">
                <a:solidFill>
                  <a:schemeClr val="lt1"/>
                </a:solidFill>
              </a:ln>
              <a:effectLst/>
            </c:spPr>
            <c:extLst>
              <c:ext xmlns:c16="http://schemas.microsoft.com/office/drawing/2014/chart" uri="{C3380CC4-5D6E-409C-BE32-E72D297353CC}">
                <c16:uniqueId val="{0000002E-043B-4EAB-AE9F-E3F0F7C7607A}"/>
              </c:ext>
            </c:extLst>
          </c:dPt>
          <c:dPt>
            <c:idx val="11"/>
            <c:bubble3D val="0"/>
            <c:spPr>
              <a:solidFill>
                <a:srgbClr val="21314D"/>
              </a:solidFill>
              <a:ln w="19050">
                <a:solidFill>
                  <a:schemeClr val="lt1"/>
                </a:solidFill>
              </a:ln>
              <a:effectLst/>
            </c:spPr>
            <c:extLst>
              <c:ext xmlns:c16="http://schemas.microsoft.com/office/drawing/2014/chart" uri="{C3380CC4-5D6E-409C-BE32-E72D297353CC}">
                <c16:uniqueId val="{00000030-043B-4EAB-AE9F-E3F0F7C7607A}"/>
              </c:ext>
            </c:extLst>
          </c:dPt>
          <c:dLbls>
            <c:dLbl>
              <c:idx val="0"/>
              <c:layout>
                <c:manualLayout>
                  <c:x val="4.5351479321213894E-3"/>
                  <c:y val="-1.6339867178752129E-2"/>
                </c:manualLayout>
              </c:layout>
              <c:tx>
                <c:rich>
                  <a:bodyPr/>
                  <a:lstStyle/>
                  <a:p>
                    <a:r>
                      <a:rPr lang="en-US"/>
                      <a:t>Smoker/</a:t>
                    </a:r>
                  </a:p>
                  <a:p>
                    <a:r>
                      <a:rPr lang="en-US"/>
                      <a:t>Non-Smoker</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043B-4EAB-AE9F-E3F0F7C7607A}"/>
                </c:ext>
              </c:extLst>
            </c:dLbl>
            <c:dLbl>
              <c:idx val="1"/>
              <c:tx>
                <c:rich>
                  <a:bodyPr/>
                  <a:lstStyle/>
                  <a:p>
                    <a:r>
                      <a:rPr lang="en-US"/>
                      <a:t>Education</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C-043B-4EAB-AE9F-E3F0F7C7607A}"/>
                </c:ext>
              </c:extLst>
            </c:dLbl>
            <c:dLbl>
              <c:idx val="2"/>
              <c:tx>
                <c:rich>
                  <a:bodyPr/>
                  <a:lstStyle/>
                  <a:p>
                    <a:r>
                      <a:rPr lang="en-US"/>
                      <a:t>Parental </a:t>
                    </a:r>
                  </a:p>
                  <a:p>
                    <a:r>
                      <a:rPr lang="en-US"/>
                      <a:t>Status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E-043B-4EAB-AE9F-E3F0F7C7607A}"/>
                </c:ext>
              </c:extLst>
            </c:dLbl>
            <c:dLbl>
              <c:idx val="3"/>
              <c:tx>
                <c:rich>
                  <a:bodyPr/>
                  <a:lstStyle/>
                  <a:p>
                    <a:r>
                      <a:rPr lang="en-US"/>
                      <a:t>Age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0-043B-4EAB-AE9F-E3F0F7C7607A}"/>
                </c:ext>
              </c:extLst>
            </c:dLbl>
            <c:dLbl>
              <c:idx val="4"/>
              <c:tx>
                <c:rich>
                  <a:bodyPr/>
                  <a:lstStyle/>
                  <a:p>
                    <a:r>
                      <a:rPr lang="en-US"/>
                      <a:t>Geographic</a:t>
                    </a:r>
                    <a:r>
                      <a:rPr lang="en-US" baseline="0"/>
                      <a:t> </a:t>
                    </a:r>
                  </a:p>
                  <a:p>
                    <a:r>
                      <a:rPr lang="en-US" baseline="0"/>
                      <a:t>Location</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2-043B-4EAB-AE9F-E3F0F7C7607A}"/>
                </c:ext>
              </c:extLst>
            </c:dLbl>
            <c:dLbl>
              <c:idx val="5"/>
              <c:tx>
                <c:rich>
                  <a:bodyPr/>
                  <a:lstStyle/>
                  <a:p>
                    <a:r>
                      <a:rPr lang="en-US"/>
                      <a:t>Citizenship </a:t>
                    </a:r>
                  </a:p>
                  <a:p>
                    <a:r>
                      <a:rPr lang="en-US"/>
                      <a:t>Status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4-043B-4EAB-AE9F-E3F0F7C7607A}"/>
                </c:ext>
              </c:extLst>
            </c:dLbl>
            <c:dLbl>
              <c:idx val="6"/>
              <c:tx>
                <c:rich>
                  <a:bodyPr/>
                  <a:lstStyle/>
                  <a:p>
                    <a:r>
                      <a:rPr lang="en-US"/>
                      <a:t>Job Level</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6-043B-4EAB-AE9F-E3F0F7C7607A}"/>
                </c:ext>
              </c:extLst>
            </c:dLbl>
            <c:dLbl>
              <c:idx val="7"/>
              <c:tx>
                <c:rich>
                  <a:bodyPr/>
                  <a:lstStyle/>
                  <a:p>
                    <a:r>
                      <a:rPr lang="en-US"/>
                      <a:t>Military </a:t>
                    </a:r>
                  </a:p>
                  <a:p>
                    <a:r>
                      <a:rPr lang="en-US"/>
                      <a:t>Experience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8-043B-4EAB-AE9F-E3F0F7C7607A}"/>
                </c:ext>
              </c:extLst>
            </c:dLbl>
            <c:dLbl>
              <c:idx val="8"/>
              <c:tx>
                <c:rich>
                  <a:bodyPr/>
                  <a:lstStyle/>
                  <a:p>
                    <a:r>
                      <a:rPr lang="en-US"/>
                      <a:t>Marital</a:t>
                    </a:r>
                    <a:r>
                      <a:rPr lang="en-US" baseline="0"/>
                      <a:t> Status</a:t>
                    </a:r>
                    <a:endParaRPr lang="en-US"/>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A-043B-4EAB-AE9F-E3F0F7C7607A}"/>
                </c:ext>
              </c:extLst>
            </c:dLbl>
            <c:dLbl>
              <c:idx val="9"/>
              <c:tx>
                <c:rich>
                  <a:bodyPr/>
                  <a:lstStyle/>
                  <a:p>
                    <a:r>
                      <a:rPr lang="en-US"/>
                      <a:t>Political</a:t>
                    </a:r>
                  </a:p>
                  <a:p>
                    <a:r>
                      <a:rPr lang="en-US"/>
                      <a:t>Beliefs</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C-043B-4EAB-AE9F-E3F0F7C7607A}"/>
                </c:ext>
              </c:extLst>
            </c:dLbl>
            <c:dLbl>
              <c:idx val="10"/>
              <c:layout>
                <c:manualLayout>
                  <c:x val="-1.3605445649166829E-2"/>
                  <c:y val="-3.2622359944267613E-17"/>
                </c:manualLayout>
              </c:layout>
              <c:tx>
                <c:rich>
                  <a:bodyPr/>
                  <a:lstStyle/>
                  <a:p>
                    <a:r>
                      <a:rPr lang="en-US"/>
                      <a:t>Neurodiversity </a:t>
                    </a:r>
                  </a:p>
                </c:rich>
              </c:tx>
              <c:showLegendKey val="0"/>
              <c:showVal val="1"/>
              <c:showCatName val="0"/>
              <c:showSerName val="0"/>
              <c:showPercent val="0"/>
              <c:showBubbleSize val="0"/>
              <c:extLst>
                <c:ext xmlns:c15="http://schemas.microsoft.com/office/drawing/2012/chart" uri="{CE6537A1-D6FC-4f65-9D91-7224C49458BB}">
                  <c15:layout>
                    <c:manualLayout>
                      <c:w val="0.20806174335499927"/>
                      <c:h val="7.3668071102340721E-2"/>
                    </c:manualLayout>
                  </c15:layout>
                  <c15:showDataLabelsRange val="0"/>
                </c:ext>
                <c:ext xmlns:c16="http://schemas.microsoft.com/office/drawing/2014/chart" uri="{C3380CC4-5D6E-409C-BE32-E72D297353CC}">
                  <c16:uniqueId val="{0000002E-043B-4EAB-AE9F-E3F0F7C7607A}"/>
                </c:ext>
              </c:extLst>
            </c:dLbl>
            <c:dLbl>
              <c:idx val="11"/>
              <c:layout>
                <c:manualLayout>
                  <c:x val="-7.5585798868688901E-3"/>
                  <c:y val="-2.9411760921753811E-2"/>
                </c:manualLayout>
              </c:layout>
              <c:tx>
                <c:rich>
                  <a:bodyPr/>
                  <a:lstStyle/>
                  <a:p>
                    <a:r>
                      <a:rPr lang="en-US"/>
                      <a:t>Work</a:t>
                    </a:r>
                  </a:p>
                  <a:p>
                    <a:r>
                      <a:rPr lang="en-US"/>
                      <a:t>Background</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30-043B-4EAB-AE9F-E3F0F7C7607A}"/>
                </c:ext>
              </c:extLst>
            </c:dLbl>
            <c:spPr>
              <a:noFill/>
              <a:ln>
                <a:noFill/>
              </a:ln>
              <a:effectLst/>
            </c:spPr>
            <c:txPr>
              <a:bodyPr rot="0" spcFirstLastPara="1" vertOverflow="ellipsis" vert="horz" wrap="square" anchor="ctr" anchorCtr="1"/>
              <a:lstStyle/>
              <a:p>
                <a:pPr>
                  <a:defRPr sz="1600" b="1" i="0" u="none" strike="noStrike" kern="1200" baseline="0">
                    <a:solidFill>
                      <a:schemeClr val="bg1"/>
                    </a:solidFill>
                    <a:latin typeface="Gotham Book" pitchFamily="50" charset="0"/>
                    <a:ea typeface="+mn-ea"/>
                    <a:cs typeface="Gotham Book" pitchFamily="50" charset="0"/>
                  </a:defRPr>
                </a:pPr>
                <a:endParaRPr lang="en-US"/>
              </a:p>
            </c:txPr>
            <c:showLegendKey val="0"/>
            <c:showVal val="0"/>
            <c:showCatName val="0"/>
            <c:showSerName val="0"/>
            <c:showPercent val="0"/>
            <c:showBubbleSize val="0"/>
            <c:extLst>
              <c:ext xmlns:c15="http://schemas.microsoft.com/office/drawing/2012/chart" uri="{CE6537A1-D6FC-4f65-9D91-7224C49458BB}"/>
            </c:extLst>
          </c:dLbls>
          <c:val>
            <c:numRef>
              <c:f>Sheet1!$B$1:$B$12</c:f>
              <c:numCache>
                <c:formatCode>General</c:formatCode>
                <c:ptCount val="12"/>
                <c:pt idx="0">
                  <c:v>30</c:v>
                </c:pt>
                <c:pt idx="1">
                  <c:v>30</c:v>
                </c:pt>
                <c:pt idx="2">
                  <c:v>30</c:v>
                </c:pt>
                <c:pt idx="3">
                  <c:v>30</c:v>
                </c:pt>
                <c:pt idx="4">
                  <c:v>30</c:v>
                </c:pt>
                <c:pt idx="5">
                  <c:v>30</c:v>
                </c:pt>
                <c:pt idx="6">
                  <c:v>30</c:v>
                </c:pt>
                <c:pt idx="7">
                  <c:v>30</c:v>
                </c:pt>
                <c:pt idx="8">
                  <c:v>30</c:v>
                </c:pt>
                <c:pt idx="9">
                  <c:v>30</c:v>
                </c:pt>
                <c:pt idx="10">
                  <c:v>30</c:v>
                </c:pt>
                <c:pt idx="11">
                  <c:v>30</c:v>
                </c:pt>
              </c:numCache>
            </c:numRef>
          </c:val>
          <c:extLst>
            <c:ext xmlns:c16="http://schemas.microsoft.com/office/drawing/2014/chart" uri="{C3380CC4-5D6E-409C-BE32-E72D297353CC}">
              <c16:uniqueId val="{00000031-043B-4EAB-AE9F-E3F0F7C7607A}"/>
            </c:ext>
          </c:extLst>
        </c:ser>
        <c:dLbls>
          <c:showLegendKey val="0"/>
          <c:showVal val="0"/>
          <c:showCatName val="0"/>
          <c:showSerName val="0"/>
          <c:showPercent val="0"/>
          <c:showBubbleSize val="0"/>
          <c:showLeaderLines val="1"/>
        </c:dLbls>
        <c:firstSliceAng val="0"/>
        <c:holeSize val="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Gotham Book" pitchFamily="50" charset="0"/>
          <a:cs typeface="Gotham Book" pitchFamily="50"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1417375671003859E-2"/>
          <c:y val="0.18392870033191883"/>
          <c:w val="0.88859078420533011"/>
          <c:h val="0.55281690620421697"/>
        </c:manualLayout>
      </c:layout>
      <c:barChart>
        <c:barDir val="col"/>
        <c:grouping val="clustered"/>
        <c:varyColors val="0"/>
        <c:ser>
          <c:idx val="0"/>
          <c:order val="0"/>
          <c:tx>
            <c:strRef>
              <c:f>Analyses!$M$26</c:f>
              <c:strCache>
                <c:ptCount val="1"/>
                <c:pt idx="0">
                  <c:v>NSF Data (2019)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Analyses!$N$24:$S$25</c:f>
              <c:multiLvlStrCache>
                <c:ptCount val="6"/>
                <c:lvl>
                  <c:pt idx="0">
                    <c:v>Female</c:v>
                  </c:pt>
                  <c:pt idx="1">
                    <c:v>Male</c:v>
                  </c:pt>
                  <c:pt idx="2">
                    <c:v>Female</c:v>
                  </c:pt>
                  <c:pt idx="3">
                    <c:v>Male</c:v>
                  </c:pt>
                  <c:pt idx="4">
                    <c:v>Female</c:v>
                  </c:pt>
                  <c:pt idx="5">
                    <c:v>Male</c:v>
                  </c:pt>
                </c:lvl>
                <c:lvl>
                  <c:pt idx="0">
                    <c:v>President/Provost/ Chancellor</c:v>
                  </c:pt>
                  <c:pt idx="2">
                    <c:v>Deans/Department Heads</c:v>
                  </c:pt>
                  <c:pt idx="4">
                    <c:v>Academic Faculty</c:v>
                  </c:pt>
                </c:lvl>
              </c:multiLvlStrCache>
            </c:multiLvlStrRef>
          </c:cat>
          <c:val>
            <c:numRef>
              <c:f>Analyses!$N$26:$S$26</c:f>
              <c:numCache>
                <c:formatCode>0%</c:formatCode>
                <c:ptCount val="6"/>
                <c:pt idx="0">
                  <c:v>0.41333333333333333</c:v>
                </c:pt>
                <c:pt idx="1">
                  <c:v>0.58666666666666667</c:v>
                </c:pt>
                <c:pt idx="2">
                  <c:v>0.35928961748633881</c:v>
                </c:pt>
                <c:pt idx="3">
                  <c:v>0.64071038251366119</c:v>
                </c:pt>
                <c:pt idx="4">
                  <c:v>0.361915797605253</c:v>
                </c:pt>
                <c:pt idx="5">
                  <c:v>0.63808420239474706</c:v>
                </c:pt>
              </c:numCache>
            </c:numRef>
          </c:val>
          <c:extLst>
            <c:ext xmlns:c16="http://schemas.microsoft.com/office/drawing/2014/chart" uri="{C3380CC4-5D6E-409C-BE32-E72D297353CC}">
              <c16:uniqueId val="{00000000-78BA-4B5B-BA7E-78652EE55A6A}"/>
            </c:ext>
          </c:extLst>
        </c:ser>
        <c:ser>
          <c:idx val="1"/>
          <c:order val="1"/>
          <c:tx>
            <c:strRef>
              <c:f>Analyses!$M$27</c:f>
              <c:strCache>
                <c:ptCount val="1"/>
                <c:pt idx="0">
                  <c:v>Mines Data (2019)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Analyses!$N$24:$S$25</c:f>
              <c:multiLvlStrCache>
                <c:ptCount val="6"/>
                <c:lvl>
                  <c:pt idx="0">
                    <c:v>Female</c:v>
                  </c:pt>
                  <c:pt idx="1">
                    <c:v>Male</c:v>
                  </c:pt>
                  <c:pt idx="2">
                    <c:v>Female</c:v>
                  </c:pt>
                  <c:pt idx="3">
                    <c:v>Male</c:v>
                  </c:pt>
                  <c:pt idx="4">
                    <c:v>Female</c:v>
                  </c:pt>
                  <c:pt idx="5">
                    <c:v>Male</c:v>
                  </c:pt>
                </c:lvl>
                <c:lvl>
                  <c:pt idx="0">
                    <c:v>President/Provost/ Chancellor</c:v>
                  </c:pt>
                  <c:pt idx="2">
                    <c:v>Deans/Department Heads</c:v>
                  </c:pt>
                  <c:pt idx="4">
                    <c:v>Academic Faculty</c:v>
                  </c:pt>
                </c:lvl>
              </c:multiLvlStrCache>
            </c:multiLvlStrRef>
          </c:cat>
          <c:val>
            <c:numRef>
              <c:f>Analyses!$N$27:$S$27</c:f>
              <c:numCache>
                <c:formatCode>0%</c:formatCode>
                <c:ptCount val="6"/>
                <c:pt idx="0">
                  <c:v>0</c:v>
                </c:pt>
                <c:pt idx="1">
                  <c:v>1</c:v>
                </c:pt>
                <c:pt idx="2">
                  <c:v>0.26315789473684209</c:v>
                </c:pt>
                <c:pt idx="3">
                  <c:v>0.73684210526315785</c:v>
                </c:pt>
                <c:pt idx="4">
                  <c:v>0.3054892601431981</c:v>
                </c:pt>
                <c:pt idx="5">
                  <c:v>0.6945107398568019</c:v>
                </c:pt>
              </c:numCache>
            </c:numRef>
          </c:val>
          <c:extLst>
            <c:ext xmlns:c16="http://schemas.microsoft.com/office/drawing/2014/chart" uri="{C3380CC4-5D6E-409C-BE32-E72D297353CC}">
              <c16:uniqueId val="{00000001-78BA-4B5B-BA7E-78652EE55A6A}"/>
            </c:ext>
          </c:extLst>
        </c:ser>
        <c:dLbls>
          <c:showLegendKey val="0"/>
          <c:showVal val="0"/>
          <c:showCatName val="0"/>
          <c:showSerName val="0"/>
          <c:showPercent val="0"/>
          <c:showBubbleSize val="0"/>
        </c:dLbls>
        <c:gapWidth val="150"/>
        <c:overlap val="-27"/>
        <c:axId val="306055376"/>
        <c:axId val="349188592"/>
      </c:barChart>
      <c:catAx>
        <c:axId val="30605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349188592"/>
        <c:crosses val="autoZero"/>
        <c:auto val="1"/>
        <c:lblAlgn val="ctr"/>
        <c:lblOffset val="100"/>
        <c:noMultiLvlLbl val="0"/>
      </c:catAx>
      <c:valAx>
        <c:axId val="349188592"/>
        <c:scaling>
          <c:orientation val="minMax"/>
          <c:max val="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30605537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Gotham Book" pitchFamily="50" charset="0"/>
          <a:cs typeface="Gotham Book" pitchFamily="50"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667460692854333E-2"/>
          <c:y val="0.17555343005111138"/>
          <c:w val="0.89142964605047958"/>
          <c:h val="0.56078153287773169"/>
        </c:manualLayout>
      </c:layout>
      <c:barChart>
        <c:barDir val="col"/>
        <c:grouping val="clustered"/>
        <c:varyColors val="0"/>
        <c:ser>
          <c:idx val="0"/>
          <c:order val="0"/>
          <c:tx>
            <c:strRef>
              <c:f>Analyses!$M$32</c:f>
              <c:strCache>
                <c:ptCount val="1"/>
                <c:pt idx="0">
                  <c:v>NSF Data (2019)</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Analyses!$N$30:$S$31</c:f>
              <c:multiLvlStrCache>
                <c:ptCount val="6"/>
                <c:lvl>
                  <c:pt idx="0">
                    <c:v>URG</c:v>
                  </c:pt>
                  <c:pt idx="1">
                    <c:v>White</c:v>
                  </c:pt>
                  <c:pt idx="2">
                    <c:v>URG</c:v>
                  </c:pt>
                  <c:pt idx="3">
                    <c:v>White</c:v>
                  </c:pt>
                  <c:pt idx="4">
                    <c:v>URG</c:v>
                  </c:pt>
                  <c:pt idx="5">
                    <c:v>White</c:v>
                  </c:pt>
                </c:lvl>
                <c:lvl>
                  <c:pt idx="0">
                    <c:v>President/Provost/ Chancellor</c:v>
                  </c:pt>
                  <c:pt idx="2">
                    <c:v>Deans/Department Heads</c:v>
                  </c:pt>
                  <c:pt idx="4">
                    <c:v>Academic Faculty</c:v>
                  </c:pt>
                </c:lvl>
              </c:multiLvlStrCache>
            </c:multiLvlStrRef>
          </c:cat>
          <c:val>
            <c:numRef>
              <c:f>Analyses!$N$32:$S$32</c:f>
              <c:numCache>
                <c:formatCode>0%</c:formatCode>
                <c:ptCount val="6"/>
                <c:pt idx="0">
                  <c:v>0.21333333333333335</c:v>
                </c:pt>
                <c:pt idx="1">
                  <c:v>0.78666666666666663</c:v>
                </c:pt>
                <c:pt idx="2">
                  <c:v>0.20765027322404372</c:v>
                </c:pt>
                <c:pt idx="3">
                  <c:v>0.79234972677595628</c:v>
                </c:pt>
                <c:pt idx="4">
                  <c:v>0.294231264486222</c:v>
                </c:pt>
                <c:pt idx="5">
                  <c:v>0.70576873551377806</c:v>
                </c:pt>
              </c:numCache>
            </c:numRef>
          </c:val>
          <c:extLst>
            <c:ext xmlns:c16="http://schemas.microsoft.com/office/drawing/2014/chart" uri="{C3380CC4-5D6E-409C-BE32-E72D297353CC}">
              <c16:uniqueId val="{00000000-95CB-418C-BAD5-21F5D701E9E8}"/>
            </c:ext>
          </c:extLst>
        </c:ser>
        <c:ser>
          <c:idx val="1"/>
          <c:order val="1"/>
          <c:tx>
            <c:strRef>
              <c:f>Analyses!$M$33</c:f>
              <c:strCache>
                <c:ptCount val="1"/>
                <c:pt idx="0">
                  <c:v>Mines Data (2019)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Analyses!$N$30:$S$31</c:f>
              <c:multiLvlStrCache>
                <c:ptCount val="6"/>
                <c:lvl>
                  <c:pt idx="0">
                    <c:v>URG</c:v>
                  </c:pt>
                  <c:pt idx="1">
                    <c:v>White</c:v>
                  </c:pt>
                  <c:pt idx="2">
                    <c:v>URG</c:v>
                  </c:pt>
                  <c:pt idx="3">
                    <c:v>White</c:v>
                  </c:pt>
                  <c:pt idx="4">
                    <c:v>URG</c:v>
                  </c:pt>
                  <c:pt idx="5">
                    <c:v>White</c:v>
                  </c:pt>
                </c:lvl>
                <c:lvl>
                  <c:pt idx="0">
                    <c:v>President/Provost/ Chancellor</c:v>
                  </c:pt>
                  <c:pt idx="2">
                    <c:v>Deans/Department Heads</c:v>
                  </c:pt>
                  <c:pt idx="4">
                    <c:v>Academic Faculty</c:v>
                  </c:pt>
                </c:lvl>
              </c:multiLvlStrCache>
            </c:multiLvlStrRef>
          </c:cat>
          <c:val>
            <c:numRef>
              <c:f>Analyses!$N$33:$S$33</c:f>
              <c:numCache>
                <c:formatCode>0%</c:formatCode>
                <c:ptCount val="6"/>
                <c:pt idx="0">
                  <c:v>0</c:v>
                </c:pt>
                <c:pt idx="1">
                  <c:v>1</c:v>
                </c:pt>
                <c:pt idx="2">
                  <c:v>5.5555555555555552E-2</c:v>
                </c:pt>
                <c:pt idx="3">
                  <c:v>0.94444444444444442</c:v>
                </c:pt>
                <c:pt idx="4">
                  <c:v>0.19809069212410502</c:v>
                </c:pt>
                <c:pt idx="5">
                  <c:v>0.80190930787589498</c:v>
                </c:pt>
              </c:numCache>
            </c:numRef>
          </c:val>
          <c:extLst>
            <c:ext xmlns:c16="http://schemas.microsoft.com/office/drawing/2014/chart" uri="{C3380CC4-5D6E-409C-BE32-E72D297353CC}">
              <c16:uniqueId val="{00000001-95CB-418C-BAD5-21F5D701E9E8}"/>
            </c:ext>
          </c:extLst>
        </c:ser>
        <c:dLbls>
          <c:showLegendKey val="0"/>
          <c:showVal val="0"/>
          <c:showCatName val="0"/>
          <c:showSerName val="0"/>
          <c:showPercent val="0"/>
          <c:showBubbleSize val="0"/>
        </c:dLbls>
        <c:gapWidth val="150"/>
        <c:overlap val="-27"/>
        <c:axId val="92479856"/>
        <c:axId val="349187760"/>
      </c:barChart>
      <c:catAx>
        <c:axId val="9247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349187760"/>
        <c:crosses val="autoZero"/>
        <c:auto val="1"/>
        <c:lblAlgn val="ctr"/>
        <c:lblOffset val="100"/>
        <c:noMultiLvlLbl val="0"/>
      </c:catAx>
      <c:valAx>
        <c:axId val="349187760"/>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9247985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Gotham Book" pitchFamily="50" charset="0"/>
          <a:cs typeface="Gotham Book" pitchFamily="50"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r>
              <a:rPr lang="en-US" sz="1400" b="1"/>
              <a:t>Bachelor's Degrees Awarded in Science &amp; Engineering Fields in 2018 by Gender</a:t>
            </a:r>
          </a:p>
          <a:p>
            <a:pPr>
              <a:defRPr sz="1400" b="1"/>
            </a:pPr>
            <a:r>
              <a:rPr lang="en-US" sz="1400" b="1"/>
              <a:t>NSF National Data</a:t>
            </a:r>
            <a:r>
              <a:rPr lang="en-US" sz="1400" b="1" baseline="0"/>
              <a:t> vs. Mines Data</a:t>
            </a:r>
            <a:endParaRPr lang="en-US" sz="1400"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endParaRPr lang="en-US"/>
        </a:p>
      </c:txPr>
    </c:title>
    <c:autoTitleDeleted val="0"/>
    <c:plotArea>
      <c:layout/>
      <c:barChart>
        <c:barDir val="col"/>
        <c:grouping val="percentStacked"/>
        <c:varyColors val="0"/>
        <c:ser>
          <c:idx val="0"/>
          <c:order val="0"/>
          <c:tx>
            <c:strRef>
              <c:f>Graphs!$AA$3</c:f>
              <c:strCache>
                <c:ptCount val="1"/>
                <c:pt idx="0">
                  <c:v>% Female</c:v>
                </c:pt>
              </c:strCache>
            </c:strRef>
          </c:tx>
          <c:spPr>
            <a:solidFill>
              <a:schemeClr val="accent1"/>
            </a:solidFill>
            <a:ln>
              <a:noFill/>
            </a:ln>
            <a:effectLst/>
          </c:spPr>
          <c:invertIfNegative val="0"/>
          <c:dPt>
            <c:idx val="10"/>
            <c:invertIfNegative val="0"/>
            <c:bubble3D val="0"/>
            <c:spPr>
              <a:pattFill prst="pct90">
                <a:fgClr>
                  <a:schemeClr val="accent1"/>
                </a:fgClr>
                <a:bgClr>
                  <a:schemeClr val="bg1"/>
                </a:bgClr>
              </a:pattFill>
              <a:ln>
                <a:noFill/>
              </a:ln>
              <a:effectLst/>
            </c:spPr>
            <c:extLst>
              <c:ext xmlns:c16="http://schemas.microsoft.com/office/drawing/2014/chart" uri="{C3380CC4-5D6E-409C-BE32-E72D297353CC}">
                <c16:uniqueId val="{00000001-4738-4F84-93A9-29932737EB34}"/>
              </c:ext>
            </c:extLst>
          </c:dPt>
          <c:dPt>
            <c:idx val="11"/>
            <c:invertIfNegative val="0"/>
            <c:bubble3D val="0"/>
            <c:spPr>
              <a:pattFill prst="pct90">
                <a:fgClr>
                  <a:schemeClr val="accent1"/>
                </a:fgClr>
                <a:bgClr>
                  <a:schemeClr val="bg1"/>
                </a:bgClr>
              </a:pattFill>
              <a:ln>
                <a:noFill/>
              </a:ln>
              <a:effectLst/>
            </c:spPr>
            <c:extLst>
              <c:ext xmlns:c16="http://schemas.microsoft.com/office/drawing/2014/chart" uri="{C3380CC4-5D6E-409C-BE32-E72D297353CC}">
                <c16:uniqueId val="{00000003-4738-4F84-93A9-29932737EB3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Graphs!$Y$4:$Z$15</c:f>
              <c:multiLvlStrCache>
                <c:ptCount val="12"/>
                <c:lvl>
                  <c:pt idx="0">
                    <c:v>National</c:v>
                  </c:pt>
                  <c:pt idx="1">
                    <c:v>Mines</c:v>
                  </c:pt>
                  <c:pt idx="2">
                    <c:v>National</c:v>
                  </c:pt>
                  <c:pt idx="3">
                    <c:v>Mines</c:v>
                  </c:pt>
                  <c:pt idx="4">
                    <c:v>National</c:v>
                  </c:pt>
                  <c:pt idx="5">
                    <c:v>Mines</c:v>
                  </c:pt>
                  <c:pt idx="6">
                    <c:v>National</c:v>
                  </c:pt>
                  <c:pt idx="7">
                    <c:v>Mines</c:v>
                  </c:pt>
                  <c:pt idx="8">
                    <c:v>National</c:v>
                  </c:pt>
                  <c:pt idx="9">
                    <c:v>Mines</c:v>
                  </c:pt>
                  <c:pt idx="10">
                    <c:v>National</c:v>
                  </c:pt>
                  <c:pt idx="11">
                    <c:v>Mines</c:v>
                  </c:pt>
                </c:lvl>
                <c:lvl>
                  <c:pt idx="0">
                    <c:v>Computer Sciences</c:v>
                  </c:pt>
                  <c:pt idx="2">
                    <c:v>Earth, Atmo, Ocean Sci</c:v>
                  </c:pt>
                  <c:pt idx="4">
                    <c:v>Mathematics &amp; Statistics</c:v>
                  </c:pt>
                  <c:pt idx="6">
                    <c:v>Physical Sciences</c:v>
                  </c:pt>
                  <c:pt idx="8">
                    <c:v>Engineering</c:v>
                  </c:pt>
                  <c:pt idx="10">
                    <c:v>All Science &amp; Engineering Fields</c:v>
                  </c:pt>
                </c:lvl>
              </c:multiLvlStrCache>
            </c:multiLvlStrRef>
          </c:cat>
          <c:val>
            <c:numRef>
              <c:f>Graphs!$AA$4:$AA$15</c:f>
              <c:numCache>
                <c:formatCode>0.0%</c:formatCode>
                <c:ptCount val="12"/>
                <c:pt idx="0">
                  <c:v>0.19933724508228376</c:v>
                </c:pt>
                <c:pt idx="1">
                  <c:v>7.1428571428571425E-2</c:v>
                </c:pt>
                <c:pt idx="2">
                  <c:v>0.38406674740950075</c:v>
                </c:pt>
                <c:pt idx="3">
                  <c:v>0.45161290322580644</c:v>
                </c:pt>
                <c:pt idx="4">
                  <c:v>0.42303302529361952</c:v>
                </c:pt>
                <c:pt idx="5">
                  <c:v>0.32258064516129031</c:v>
                </c:pt>
                <c:pt idx="6">
                  <c:v>0.40611261413594862</c:v>
                </c:pt>
                <c:pt idx="7">
                  <c:v>0.33707865168539325</c:v>
                </c:pt>
                <c:pt idx="8">
                  <c:v>0.22199343671578406</c:v>
                </c:pt>
                <c:pt idx="9">
                  <c:v>0.2572759022118743</c:v>
                </c:pt>
                <c:pt idx="10">
                  <c:v>0.25700122124277619</c:v>
                </c:pt>
                <c:pt idx="11">
                  <c:v>0.25685557586837293</c:v>
                </c:pt>
              </c:numCache>
            </c:numRef>
          </c:val>
          <c:extLst>
            <c:ext xmlns:c16="http://schemas.microsoft.com/office/drawing/2014/chart" uri="{C3380CC4-5D6E-409C-BE32-E72D297353CC}">
              <c16:uniqueId val="{00000004-4738-4F84-93A9-29932737EB34}"/>
            </c:ext>
          </c:extLst>
        </c:ser>
        <c:ser>
          <c:idx val="1"/>
          <c:order val="1"/>
          <c:tx>
            <c:strRef>
              <c:f>Graphs!$AB$3</c:f>
              <c:strCache>
                <c:ptCount val="1"/>
                <c:pt idx="0">
                  <c:v>% Male</c:v>
                </c:pt>
              </c:strCache>
            </c:strRef>
          </c:tx>
          <c:spPr>
            <a:solidFill>
              <a:schemeClr val="accent2"/>
            </a:solidFill>
            <a:ln>
              <a:noFill/>
            </a:ln>
            <a:effectLst/>
          </c:spPr>
          <c:invertIfNegative val="0"/>
          <c:dPt>
            <c:idx val="10"/>
            <c:invertIfNegative val="0"/>
            <c:bubble3D val="0"/>
            <c:spPr>
              <a:pattFill prst="pct90">
                <a:fgClr>
                  <a:schemeClr val="accent2"/>
                </a:fgClr>
                <a:bgClr>
                  <a:schemeClr val="bg1"/>
                </a:bgClr>
              </a:pattFill>
              <a:ln>
                <a:noFill/>
              </a:ln>
              <a:effectLst/>
            </c:spPr>
            <c:extLst>
              <c:ext xmlns:c16="http://schemas.microsoft.com/office/drawing/2014/chart" uri="{C3380CC4-5D6E-409C-BE32-E72D297353CC}">
                <c16:uniqueId val="{00000006-4738-4F84-93A9-29932737EB34}"/>
              </c:ext>
            </c:extLst>
          </c:dPt>
          <c:dPt>
            <c:idx val="11"/>
            <c:invertIfNegative val="0"/>
            <c:bubble3D val="0"/>
            <c:spPr>
              <a:pattFill prst="pct90">
                <a:fgClr>
                  <a:schemeClr val="accent2"/>
                </a:fgClr>
                <a:bgClr>
                  <a:schemeClr val="bg1"/>
                </a:bgClr>
              </a:pattFill>
              <a:ln>
                <a:noFill/>
              </a:ln>
              <a:effectLst/>
            </c:spPr>
            <c:extLst>
              <c:ext xmlns:c16="http://schemas.microsoft.com/office/drawing/2014/chart" uri="{C3380CC4-5D6E-409C-BE32-E72D297353CC}">
                <c16:uniqueId val="{00000008-4738-4F84-93A9-29932737EB3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Graphs!$Y$4:$Z$15</c:f>
              <c:multiLvlStrCache>
                <c:ptCount val="12"/>
                <c:lvl>
                  <c:pt idx="0">
                    <c:v>National</c:v>
                  </c:pt>
                  <c:pt idx="1">
                    <c:v>Mines</c:v>
                  </c:pt>
                  <c:pt idx="2">
                    <c:v>National</c:v>
                  </c:pt>
                  <c:pt idx="3">
                    <c:v>Mines</c:v>
                  </c:pt>
                  <c:pt idx="4">
                    <c:v>National</c:v>
                  </c:pt>
                  <c:pt idx="5">
                    <c:v>Mines</c:v>
                  </c:pt>
                  <c:pt idx="6">
                    <c:v>National</c:v>
                  </c:pt>
                  <c:pt idx="7">
                    <c:v>Mines</c:v>
                  </c:pt>
                  <c:pt idx="8">
                    <c:v>National</c:v>
                  </c:pt>
                  <c:pt idx="9">
                    <c:v>Mines</c:v>
                  </c:pt>
                  <c:pt idx="10">
                    <c:v>National</c:v>
                  </c:pt>
                  <c:pt idx="11">
                    <c:v>Mines</c:v>
                  </c:pt>
                </c:lvl>
                <c:lvl>
                  <c:pt idx="0">
                    <c:v>Computer Sciences</c:v>
                  </c:pt>
                  <c:pt idx="2">
                    <c:v>Earth, Atmo, Ocean Sci</c:v>
                  </c:pt>
                  <c:pt idx="4">
                    <c:v>Mathematics &amp; Statistics</c:v>
                  </c:pt>
                  <c:pt idx="6">
                    <c:v>Physical Sciences</c:v>
                  </c:pt>
                  <c:pt idx="8">
                    <c:v>Engineering</c:v>
                  </c:pt>
                  <c:pt idx="10">
                    <c:v>All Science &amp; Engineering Fields</c:v>
                  </c:pt>
                </c:lvl>
              </c:multiLvlStrCache>
            </c:multiLvlStrRef>
          </c:cat>
          <c:val>
            <c:numRef>
              <c:f>Graphs!$AB$4:$AB$15</c:f>
              <c:numCache>
                <c:formatCode>0.0%</c:formatCode>
                <c:ptCount val="12"/>
                <c:pt idx="0">
                  <c:v>0.80066275491771621</c:v>
                </c:pt>
                <c:pt idx="1">
                  <c:v>0.9285714285714286</c:v>
                </c:pt>
                <c:pt idx="2">
                  <c:v>0.61593325259049925</c:v>
                </c:pt>
                <c:pt idx="3">
                  <c:v>0.54838709677419351</c:v>
                </c:pt>
                <c:pt idx="4">
                  <c:v>0.57696697470638048</c:v>
                </c:pt>
                <c:pt idx="5">
                  <c:v>0.67741935483870963</c:v>
                </c:pt>
                <c:pt idx="6">
                  <c:v>0.59388738586405143</c:v>
                </c:pt>
                <c:pt idx="7">
                  <c:v>0.6629213483146067</c:v>
                </c:pt>
                <c:pt idx="8">
                  <c:v>0.77800656328421591</c:v>
                </c:pt>
                <c:pt idx="9">
                  <c:v>0.74272409778812576</c:v>
                </c:pt>
                <c:pt idx="10">
                  <c:v>0.74299877875722375</c:v>
                </c:pt>
                <c:pt idx="11">
                  <c:v>0.74314442413162707</c:v>
                </c:pt>
              </c:numCache>
            </c:numRef>
          </c:val>
          <c:extLst>
            <c:ext xmlns:c16="http://schemas.microsoft.com/office/drawing/2014/chart" uri="{C3380CC4-5D6E-409C-BE32-E72D297353CC}">
              <c16:uniqueId val="{00000009-4738-4F84-93A9-29932737EB34}"/>
            </c:ext>
          </c:extLst>
        </c:ser>
        <c:dLbls>
          <c:showLegendKey val="0"/>
          <c:showVal val="0"/>
          <c:showCatName val="0"/>
          <c:showSerName val="0"/>
          <c:showPercent val="0"/>
          <c:showBubbleSize val="0"/>
        </c:dLbls>
        <c:gapWidth val="50"/>
        <c:overlap val="100"/>
        <c:axId val="1122011727"/>
        <c:axId val="1025114415"/>
      </c:barChart>
      <c:catAx>
        <c:axId val="1122011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025114415"/>
        <c:crosses val="autoZero"/>
        <c:auto val="1"/>
        <c:lblAlgn val="ctr"/>
        <c:lblOffset val="100"/>
        <c:noMultiLvlLbl val="0"/>
      </c:catAx>
      <c:valAx>
        <c:axId val="102511441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1220117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Gotham Book" pitchFamily="50" charset="0"/>
          <a:cs typeface="Gotham Book" pitchFamily="50"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r>
              <a:rPr lang="en-US" sz="1400" b="1"/>
              <a:t>Bachelor's</a:t>
            </a:r>
            <a:r>
              <a:rPr lang="en-US" sz="1400" b="1" baseline="0"/>
              <a:t> Degrees Awarded in Science &amp; Engineering Fields in 2018 by Race/Ethnicity</a:t>
            </a:r>
          </a:p>
          <a:p>
            <a:pPr>
              <a:defRPr sz="1400" b="1"/>
            </a:pPr>
            <a:r>
              <a:rPr lang="en-US" sz="1400" b="1" baseline="0"/>
              <a:t>NSF National Data vs. Mines Data</a:t>
            </a:r>
            <a:endParaRPr lang="en-US" sz="1400"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endParaRPr lang="en-US"/>
        </a:p>
      </c:txPr>
    </c:title>
    <c:autoTitleDeleted val="0"/>
    <c:plotArea>
      <c:layout/>
      <c:barChart>
        <c:barDir val="col"/>
        <c:grouping val="percentStacked"/>
        <c:varyColors val="0"/>
        <c:ser>
          <c:idx val="0"/>
          <c:order val="0"/>
          <c:tx>
            <c:strRef>
              <c:f>Graphs!$AA$45</c:f>
              <c:strCache>
                <c:ptCount val="1"/>
                <c:pt idx="0">
                  <c:v>% White</c:v>
                </c:pt>
              </c:strCache>
            </c:strRef>
          </c:tx>
          <c:spPr>
            <a:solidFill>
              <a:schemeClr val="accent2"/>
            </a:solidFill>
            <a:ln>
              <a:noFill/>
            </a:ln>
            <a:effectLst/>
          </c:spPr>
          <c:invertIfNegative val="0"/>
          <c:dPt>
            <c:idx val="10"/>
            <c:invertIfNegative val="0"/>
            <c:bubble3D val="0"/>
            <c:spPr>
              <a:pattFill prst="pct90">
                <a:fgClr>
                  <a:schemeClr val="accent2"/>
                </a:fgClr>
                <a:bgClr>
                  <a:schemeClr val="bg1"/>
                </a:bgClr>
              </a:pattFill>
              <a:ln>
                <a:noFill/>
              </a:ln>
              <a:effectLst/>
            </c:spPr>
            <c:extLst>
              <c:ext xmlns:c16="http://schemas.microsoft.com/office/drawing/2014/chart" uri="{C3380CC4-5D6E-409C-BE32-E72D297353CC}">
                <c16:uniqueId val="{00000001-F0C7-484F-ACE9-AB3335420BFF}"/>
              </c:ext>
            </c:extLst>
          </c:dPt>
          <c:dPt>
            <c:idx val="11"/>
            <c:invertIfNegative val="0"/>
            <c:bubble3D val="0"/>
            <c:spPr>
              <a:pattFill prst="pct90">
                <a:fgClr>
                  <a:schemeClr val="accent2"/>
                </a:fgClr>
                <a:bgClr>
                  <a:schemeClr val="bg1"/>
                </a:bgClr>
              </a:pattFill>
              <a:ln>
                <a:noFill/>
              </a:ln>
              <a:effectLst/>
            </c:spPr>
            <c:extLst>
              <c:ext xmlns:c16="http://schemas.microsoft.com/office/drawing/2014/chart" uri="{C3380CC4-5D6E-409C-BE32-E72D297353CC}">
                <c16:uniqueId val="{00000003-F0C7-484F-ACE9-AB3335420BF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Graphs!$Y$46:$Z$57</c:f>
              <c:multiLvlStrCache>
                <c:ptCount val="12"/>
                <c:lvl>
                  <c:pt idx="0">
                    <c:v>National</c:v>
                  </c:pt>
                  <c:pt idx="1">
                    <c:v>Mines</c:v>
                  </c:pt>
                  <c:pt idx="2">
                    <c:v>National</c:v>
                  </c:pt>
                  <c:pt idx="3">
                    <c:v>Mines</c:v>
                  </c:pt>
                  <c:pt idx="4">
                    <c:v>National</c:v>
                  </c:pt>
                  <c:pt idx="5">
                    <c:v>Mines</c:v>
                  </c:pt>
                  <c:pt idx="6">
                    <c:v>National</c:v>
                  </c:pt>
                  <c:pt idx="7">
                    <c:v>Mines</c:v>
                  </c:pt>
                  <c:pt idx="8">
                    <c:v>National</c:v>
                  </c:pt>
                  <c:pt idx="9">
                    <c:v>Mines</c:v>
                  </c:pt>
                  <c:pt idx="10">
                    <c:v>National</c:v>
                  </c:pt>
                  <c:pt idx="11">
                    <c:v>Mines</c:v>
                  </c:pt>
                </c:lvl>
                <c:lvl>
                  <c:pt idx="0">
                    <c:v>Computer Sciences</c:v>
                  </c:pt>
                  <c:pt idx="2">
                    <c:v>Earth, Atmo, Ocean Sci</c:v>
                  </c:pt>
                  <c:pt idx="4">
                    <c:v>Mathematics &amp; Statistics</c:v>
                  </c:pt>
                  <c:pt idx="6">
                    <c:v>Physical Sciences</c:v>
                  </c:pt>
                  <c:pt idx="8">
                    <c:v>Engineering</c:v>
                  </c:pt>
                  <c:pt idx="10">
                    <c:v>All Science &amp; Engineering Fields</c:v>
                  </c:pt>
                </c:lvl>
              </c:multiLvlStrCache>
            </c:multiLvlStrRef>
          </c:cat>
          <c:val>
            <c:numRef>
              <c:f>Graphs!$AA$46:$AA$57</c:f>
              <c:numCache>
                <c:formatCode>0.0%</c:formatCode>
                <c:ptCount val="12"/>
                <c:pt idx="0">
                  <c:v>0.54707787788877693</c:v>
                </c:pt>
                <c:pt idx="1">
                  <c:v>0.69512195121951215</c:v>
                </c:pt>
                <c:pt idx="2">
                  <c:v>0.75678335442148181</c:v>
                </c:pt>
                <c:pt idx="3">
                  <c:v>0.7931034482758621</c:v>
                </c:pt>
                <c:pt idx="4">
                  <c:v>0.62068348541778495</c:v>
                </c:pt>
                <c:pt idx="5">
                  <c:v>0.76666666666666672</c:v>
                </c:pt>
                <c:pt idx="6">
                  <c:v>0.62292034997053358</c:v>
                </c:pt>
                <c:pt idx="7">
                  <c:v>0.87356321839080464</c:v>
                </c:pt>
                <c:pt idx="8">
                  <c:v>0.6436382963390026</c:v>
                </c:pt>
                <c:pt idx="9">
                  <c:v>0.76662484316185697</c:v>
                </c:pt>
                <c:pt idx="10">
                  <c:v>0.61287657302656662</c:v>
                </c:pt>
                <c:pt idx="11">
                  <c:v>0.77073170731707319</c:v>
                </c:pt>
              </c:numCache>
            </c:numRef>
          </c:val>
          <c:extLst>
            <c:ext xmlns:c16="http://schemas.microsoft.com/office/drawing/2014/chart" uri="{C3380CC4-5D6E-409C-BE32-E72D297353CC}">
              <c16:uniqueId val="{00000004-F0C7-484F-ACE9-AB3335420BFF}"/>
            </c:ext>
          </c:extLst>
        </c:ser>
        <c:ser>
          <c:idx val="1"/>
          <c:order val="1"/>
          <c:tx>
            <c:strRef>
              <c:f>Graphs!$AB$45</c:f>
              <c:strCache>
                <c:ptCount val="1"/>
                <c:pt idx="0">
                  <c:v>% URG</c:v>
                </c:pt>
              </c:strCache>
            </c:strRef>
          </c:tx>
          <c:spPr>
            <a:solidFill>
              <a:schemeClr val="bg2"/>
            </a:solidFill>
            <a:ln>
              <a:noFill/>
            </a:ln>
            <a:effectLst/>
          </c:spPr>
          <c:invertIfNegative val="0"/>
          <c:dPt>
            <c:idx val="10"/>
            <c:invertIfNegative val="0"/>
            <c:bubble3D val="0"/>
            <c:spPr>
              <a:pattFill prst="pct90">
                <a:fgClr>
                  <a:schemeClr val="bg2"/>
                </a:fgClr>
                <a:bgClr>
                  <a:schemeClr val="bg1"/>
                </a:bgClr>
              </a:pattFill>
              <a:ln>
                <a:noFill/>
              </a:ln>
              <a:effectLst/>
            </c:spPr>
            <c:extLst>
              <c:ext xmlns:c16="http://schemas.microsoft.com/office/drawing/2014/chart" uri="{C3380CC4-5D6E-409C-BE32-E72D297353CC}">
                <c16:uniqueId val="{00000006-F0C7-484F-ACE9-AB3335420BFF}"/>
              </c:ext>
            </c:extLst>
          </c:dPt>
          <c:dPt>
            <c:idx val="11"/>
            <c:invertIfNegative val="0"/>
            <c:bubble3D val="0"/>
            <c:spPr>
              <a:pattFill prst="pct90">
                <a:fgClr>
                  <a:schemeClr val="bg2"/>
                </a:fgClr>
                <a:bgClr>
                  <a:schemeClr val="bg1"/>
                </a:bgClr>
              </a:pattFill>
              <a:ln>
                <a:noFill/>
              </a:ln>
              <a:effectLst/>
            </c:spPr>
            <c:extLst>
              <c:ext xmlns:c16="http://schemas.microsoft.com/office/drawing/2014/chart" uri="{C3380CC4-5D6E-409C-BE32-E72D297353CC}">
                <c16:uniqueId val="{00000008-F0C7-484F-ACE9-AB3335420BFF}"/>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Graphs!$Y$46:$Z$57</c:f>
              <c:multiLvlStrCache>
                <c:ptCount val="12"/>
                <c:lvl>
                  <c:pt idx="0">
                    <c:v>National</c:v>
                  </c:pt>
                  <c:pt idx="1">
                    <c:v>Mines</c:v>
                  </c:pt>
                  <c:pt idx="2">
                    <c:v>National</c:v>
                  </c:pt>
                  <c:pt idx="3">
                    <c:v>Mines</c:v>
                  </c:pt>
                  <c:pt idx="4">
                    <c:v>National</c:v>
                  </c:pt>
                  <c:pt idx="5">
                    <c:v>Mines</c:v>
                  </c:pt>
                  <c:pt idx="6">
                    <c:v>National</c:v>
                  </c:pt>
                  <c:pt idx="7">
                    <c:v>Mines</c:v>
                  </c:pt>
                  <c:pt idx="8">
                    <c:v>National</c:v>
                  </c:pt>
                  <c:pt idx="9">
                    <c:v>Mines</c:v>
                  </c:pt>
                  <c:pt idx="10">
                    <c:v>National</c:v>
                  </c:pt>
                  <c:pt idx="11">
                    <c:v>Mines</c:v>
                  </c:pt>
                </c:lvl>
                <c:lvl>
                  <c:pt idx="0">
                    <c:v>Computer Sciences</c:v>
                  </c:pt>
                  <c:pt idx="2">
                    <c:v>Earth, Atmo, Ocean Sci</c:v>
                  </c:pt>
                  <c:pt idx="4">
                    <c:v>Mathematics &amp; Statistics</c:v>
                  </c:pt>
                  <c:pt idx="6">
                    <c:v>Physical Sciences</c:v>
                  </c:pt>
                  <c:pt idx="8">
                    <c:v>Engineering</c:v>
                  </c:pt>
                  <c:pt idx="10">
                    <c:v>All Science &amp; Engineering Fields</c:v>
                  </c:pt>
                </c:lvl>
              </c:multiLvlStrCache>
            </c:multiLvlStrRef>
          </c:cat>
          <c:val>
            <c:numRef>
              <c:f>Graphs!$AB$46:$AB$57</c:f>
              <c:numCache>
                <c:formatCode>0.0%</c:formatCode>
                <c:ptCount val="12"/>
                <c:pt idx="0">
                  <c:v>0.40848463402019763</c:v>
                </c:pt>
                <c:pt idx="1">
                  <c:v>0.29268292682926828</c:v>
                </c:pt>
                <c:pt idx="2">
                  <c:v>0.21762969211303249</c:v>
                </c:pt>
                <c:pt idx="3">
                  <c:v>0.20689655172413793</c:v>
                </c:pt>
                <c:pt idx="4">
                  <c:v>0.34693147253533729</c:v>
                </c:pt>
                <c:pt idx="5">
                  <c:v>0.23333333333333334</c:v>
                </c:pt>
                <c:pt idx="6">
                  <c:v>0.35123985674781266</c:v>
                </c:pt>
                <c:pt idx="7">
                  <c:v>0.12643678160919541</c:v>
                </c:pt>
                <c:pt idx="8">
                  <c:v>0.32850785528970883</c:v>
                </c:pt>
                <c:pt idx="9">
                  <c:v>0.2258469259723965</c:v>
                </c:pt>
                <c:pt idx="10">
                  <c:v>0.35393415533240119</c:v>
                </c:pt>
                <c:pt idx="11">
                  <c:v>0.22243902439024391</c:v>
                </c:pt>
              </c:numCache>
            </c:numRef>
          </c:val>
          <c:extLst>
            <c:ext xmlns:c16="http://schemas.microsoft.com/office/drawing/2014/chart" uri="{C3380CC4-5D6E-409C-BE32-E72D297353CC}">
              <c16:uniqueId val="{00000009-F0C7-484F-ACE9-AB3335420BFF}"/>
            </c:ext>
          </c:extLst>
        </c:ser>
        <c:ser>
          <c:idx val="2"/>
          <c:order val="2"/>
          <c:tx>
            <c:strRef>
              <c:f>Graphs!$AC$45</c:f>
              <c:strCache>
                <c:ptCount val="1"/>
                <c:pt idx="0">
                  <c:v>% Unknown</c:v>
                </c:pt>
              </c:strCache>
            </c:strRef>
          </c:tx>
          <c:spPr>
            <a:solidFill>
              <a:schemeClr val="accent3"/>
            </a:solidFill>
            <a:ln>
              <a:noFill/>
            </a:ln>
            <a:effectLst/>
          </c:spPr>
          <c:invertIfNegative val="0"/>
          <c:dPt>
            <c:idx val="10"/>
            <c:invertIfNegative val="0"/>
            <c:bubble3D val="0"/>
            <c:spPr>
              <a:pattFill prst="pct90">
                <a:fgClr>
                  <a:schemeClr val="accent3"/>
                </a:fgClr>
                <a:bgClr>
                  <a:schemeClr val="bg1"/>
                </a:bgClr>
              </a:pattFill>
              <a:ln>
                <a:noFill/>
              </a:ln>
              <a:effectLst/>
            </c:spPr>
            <c:extLst>
              <c:ext xmlns:c16="http://schemas.microsoft.com/office/drawing/2014/chart" uri="{C3380CC4-5D6E-409C-BE32-E72D297353CC}">
                <c16:uniqueId val="{0000000B-F0C7-484F-ACE9-AB3335420BFF}"/>
              </c:ext>
            </c:extLst>
          </c:dPt>
          <c:cat>
            <c:multiLvlStrRef>
              <c:f>Graphs!$Y$46:$Z$57</c:f>
              <c:multiLvlStrCache>
                <c:ptCount val="12"/>
                <c:lvl>
                  <c:pt idx="0">
                    <c:v>National</c:v>
                  </c:pt>
                  <c:pt idx="1">
                    <c:v>Mines</c:v>
                  </c:pt>
                  <c:pt idx="2">
                    <c:v>National</c:v>
                  </c:pt>
                  <c:pt idx="3">
                    <c:v>Mines</c:v>
                  </c:pt>
                  <c:pt idx="4">
                    <c:v>National</c:v>
                  </c:pt>
                  <c:pt idx="5">
                    <c:v>Mines</c:v>
                  </c:pt>
                  <c:pt idx="6">
                    <c:v>National</c:v>
                  </c:pt>
                  <c:pt idx="7">
                    <c:v>Mines</c:v>
                  </c:pt>
                  <c:pt idx="8">
                    <c:v>National</c:v>
                  </c:pt>
                  <c:pt idx="9">
                    <c:v>Mines</c:v>
                  </c:pt>
                  <c:pt idx="10">
                    <c:v>National</c:v>
                  </c:pt>
                  <c:pt idx="11">
                    <c:v>Mines</c:v>
                  </c:pt>
                </c:lvl>
                <c:lvl>
                  <c:pt idx="0">
                    <c:v>Computer Sciences</c:v>
                  </c:pt>
                  <c:pt idx="2">
                    <c:v>Earth, Atmo, Ocean Sci</c:v>
                  </c:pt>
                  <c:pt idx="4">
                    <c:v>Mathematics &amp; Statistics</c:v>
                  </c:pt>
                  <c:pt idx="6">
                    <c:v>Physical Sciences</c:v>
                  </c:pt>
                  <c:pt idx="8">
                    <c:v>Engineering</c:v>
                  </c:pt>
                  <c:pt idx="10">
                    <c:v>All Science &amp; Engineering Fields</c:v>
                  </c:pt>
                </c:lvl>
              </c:multiLvlStrCache>
            </c:multiLvlStrRef>
          </c:cat>
          <c:val>
            <c:numRef>
              <c:f>Graphs!$AC$46:$AC$57</c:f>
              <c:numCache>
                <c:formatCode>0.0%</c:formatCode>
                <c:ptCount val="12"/>
                <c:pt idx="0">
                  <c:v>4.44374880910254E-2</c:v>
                </c:pt>
                <c:pt idx="1">
                  <c:v>1.2195121951219513E-2</c:v>
                </c:pt>
                <c:pt idx="2">
                  <c:v>2.5586953465485729E-2</c:v>
                </c:pt>
                <c:pt idx="3">
                  <c:v>0</c:v>
                </c:pt>
                <c:pt idx="4">
                  <c:v>3.2385042046877796E-2</c:v>
                </c:pt>
                <c:pt idx="5">
                  <c:v>0</c:v>
                </c:pt>
                <c:pt idx="6">
                  <c:v>2.5839793281653745E-2</c:v>
                </c:pt>
                <c:pt idx="7">
                  <c:v>0</c:v>
                </c:pt>
                <c:pt idx="8">
                  <c:v>2.7853848371288556E-2</c:v>
                </c:pt>
                <c:pt idx="9">
                  <c:v>7.5282308657465494E-3</c:v>
                </c:pt>
                <c:pt idx="10">
                  <c:v>3.3189271641032157E-2</c:v>
                </c:pt>
                <c:pt idx="11">
                  <c:v>6.8292682926829268E-3</c:v>
                </c:pt>
              </c:numCache>
            </c:numRef>
          </c:val>
          <c:extLst>
            <c:ext xmlns:c16="http://schemas.microsoft.com/office/drawing/2014/chart" uri="{C3380CC4-5D6E-409C-BE32-E72D297353CC}">
              <c16:uniqueId val="{0000000C-F0C7-484F-ACE9-AB3335420BFF}"/>
            </c:ext>
          </c:extLst>
        </c:ser>
        <c:dLbls>
          <c:showLegendKey val="0"/>
          <c:showVal val="0"/>
          <c:showCatName val="0"/>
          <c:showSerName val="0"/>
          <c:showPercent val="0"/>
          <c:showBubbleSize val="0"/>
        </c:dLbls>
        <c:gapWidth val="50"/>
        <c:overlap val="100"/>
        <c:axId val="1033812895"/>
        <c:axId val="1113193087"/>
      </c:barChart>
      <c:catAx>
        <c:axId val="1033812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113193087"/>
        <c:crosses val="autoZero"/>
        <c:auto val="1"/>
        <c:lblAlgn val="ctr"/>
        <c:lblOffset val="100"/>
        <c:noMultiLvlLbl val="0"/>
      </c:catAx>
      <c:valAx>
        <c:axId val="111319308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033812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Gotham Book" pitchFamily="50" charset="0"/>
          <a:cs typeface="Gotham Book" pitchFamily="50"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r>
              <a:rPr lang="en-US" sz="1400" b="1"/>
              <a:t>Bachelor's Degrees Awarded in Science &amp; Engineering Fields in 2018 by Gender</a:t>
            </a:r>
            <a:r>
              <a:rPr lang="en-US" sz="1400" b="1" baseline="0"/>
              <a:t> and Race/Ethnicity</a:t>
            </a:r>
          </a:p>
          <a:p>
            <a:pPr>
              <a:defRPr sz="1400" b="1"/>
            </a:pPr>
            <a:r>
              <a:rPr lang="en-US" sz="1400" b="1" baseline="0"/>
              <a:t>NSF National Data vs. Mines Data</a:t>
            </a:r>
            <a:endParaRPr lang="en-US" sz="1400"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endParaRPr lang="en-US"/>
        </a:p>
      </c:txPr>
    </c:title>
    <c:autoTitleDeleted val="0"/>
    <c:plotArea>
      <c:layout/>
      <c:barChart>
        <c:barDir val="col"/>
        <c:grouping val="percentStacked"/>
        <c:varyColors val="0"/>
        <c:ser>
          <c:idx val="0"/>
          <c:order val="0"/>
          <c:tx>
            <c:strRef>
              <c:f>Graphs!$AO$3</c:f>
              <c:strCache>
                <c:ptCount val="1"/>
                <c:pt idx="0">
                  <c:v>% Non-Marginalized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Graphs!$AM$4:$AN$7</c:f>
              <c:multiLvlStrCache>
                <c:ptCount val="4"/>
                <c:lvl>
                  <c:pt idx="0">
                    <c:v>National</c:v>
                  </c:pt>
                  <c:pt idx="1">
                    <c:v>Mines</c:v>
                  </c:pt>
                  <c:pt idx="2">
                    <c:v>National</c:v>
                  </c:pt>
                  <c:pt idx="3">
                    <c:v>Mines</c:v>
                  </c:pt>
                </c:lvl>
                <c:lvl>
                  <c:pt idx="0">
                    <c:v>Gender</c:v>
                  </c:pt>
                  <c:pt idx="2">
                    <c:v>Race/Ethnicity</c:v>
                  </c:pt>
                </c:lvl>
              </c:multiLvlStrCache>
            </c:multiLvlStrRef>
          </c:cat>
          <c:val>
            <c:numRef>
              <c:f>Graphs!$AO$4:$AO$7</c:f>
              <c:numCache>
                <c:formatCode>0.0%</c:formatCode>
                <c:ptCount val="4"/>
                <c:pt idx="0">
                  <c:v>0.74299877875722375</c:v>
                </c:pt>
                <c:pt idx="1">
                  <c:v>0.74314442413162707</c:v>
                </c:pt>
                <c:pt idx="2">
                  <c:v>0.61287657302656662</c:v>
                </c:pt>
                <c:pt idx="3">
                  <c:v>0.77073170731707319</c:v>
                </c:pt>
              </c:numCache>
            </c:numRef>
          </c:val>
          <c:extLst>
            <c:ext xmlns:c16="http://schemas.microsoft.com/office/drawing/2014/chart" uri="{C3380CC4-5D6E-409C-BE32-E72D297353CC}">
              <c16:uniqueId val="{00000000-2B7E-4C74-897F-27618CA4FF6C}"/>
            </c:ext>
          </c:extLst>
        </c:ser>
        <c:ser>
          <c:idx val="1"/>
          <c:order val="1"/>
          <c:tx>
            <c:strRef>
              <c:f>Graphs!$AP$3</c:f>
              <c:strCache>
                <c:ptCount val="1"/>
                <c:pt idx="0">
                  <c:v>% Marginalized</c:v>
                </c:pt>
              </c:strCache>
            </c:strRef>
          </c:tx>
          <c:spPr>
            <a:solidFill>
              <a:schemeClr val="bg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Graphs!$AM$4:$AN$7</c:f>
              <c:multiLvlStrCache>
                <c:ptCount val="4"/>
                <c:lvl>
                  <c:pt idx="0">
                    <c:v>National</c:v>
                  </c:pt>
                  <c:pt idx="1">
                    <c:v>Mines</c:v>
                  </c:pt>
                  <c:pt idx="2">
                    <c:v>National</c:v>
                  </c:pt>
                  <c:pt idx="3">
                    <c:v>Mines</c:v>
                  </c:pt>
                </c:lvl>
                <c:lvl>
                  <c:pt idx="0">
                    <c:v>Gender</c:v>
                  </c:pt>
                  <c:pt idx="2">
                    <c:v>Race/Ethnicity</c:v>
                  </c:pt>
                </c:lvl>
              </c:multiLvlStrCache>
            </c:multiLvlStrRef>
          </c:cat>
          <c:val>
            <c:numRef>
              <c:f>Graphs!$AP$4:$AP$7</c:f>
              <c:numCache>
                <c:formatCode>0.0%</c:formatCode>
                <c:ptCount val="4"/>
                <c:pt idx="0">
                  <c:v>0.25700122124277619</c:v>
                </c:pt>
                <c:pt idx="1">
                  <c:v>0.25685557586837293</c:v>
                </c:pt>
                <c:pt idx="2">
                  <c:v>0.35393415533240119</c:v>
                </c:pt>
                <c:pt idx="3">
                  <c:v>0.22243902439024391</c:v>
                </c:pt>
              </c:numCache>
            </c:numRef>
          </c:val>
          <c:extLst>
            <c:ext xmlns:c16="http://schemas.microsoft.com/office/drawing/2014/chart" uri="{C3380CC4-5D6E-409C-BE32-E72D297353CC}">
              <c16:uniqueId val="{00000001-2B7E-4C74-897F-27618CA4FF6C}"/>
            </c:ext>
          </c:extLst>
        </c:ser>
        <c:ser>
          <c:idx val="2"/>
          <c:order val="2"/>
          <c:tx>
            <c:strRef>
              <c:f>Graphs!$AQ$3</c:f>
              <c:strCache>
                <c:ptCount val="1"/>
                <c:pt idx="0">
                  <c:v>% Unknown</c:v>
                </c:pt>
              </c:strCache>
            </c:strRef>
          </c:tx>
          <c:spPr>
            <a:solidFill>
              <a:schemeClr val="accent3"/>
            </a:solidFill>
            <a:ln>
              <a:noFill/>
            </a:ln>
            <a:effectLst/>
          </c:spPr>
          <c:invertIfNegative val="0"/>
          <c:cat>
            <c:multiLvlStrRef>
              <c:f>Graphs!$AM$4:$AN$7</c:f>
              <c:multiLvlStrCache>
                <c:ptCount val="4"/>
                <c:lvl>
                  <c:pt idx="0">
                    <c:v>National</c:v>
                  </c:pt>
                  <c:pt idx="1">
                    <c:v>Mines</c:v>
                  </c:pt>
                  <c:pt idx="2">
                    <c:v>National</c:v>
                  </c:pt>
                  <c:pt idx="3">
                    <c:v>Mines</c:v>
                  </c:pt>
                </c:lvl>
                <c:lvl>
                  <c:pt idx="0">
                    <c:v>Gender</c:v>
                  </c:pt>
                  <c:pt idx="2">
                    <c:v>Race/Ethnicity</c:v>
                  </c:pt>
                </c:lvl>
              </c:multiLvlStrCache>
            </c:multiLvlStrRef>
          </c:cat>
          <c:val>
            <c:numRef>
              <c:f>Graphs!$AQ$4:$AQ$7</c:f>
              <c:numCache>
                <c:formatCode>0.0%</c:formatCode>
                <c:ptCount val="4"/>
                <c:pt idx="0">
                  <c:v>0</c:v>
                </c:pt>
                <c:pt idx="1">
                  <c:v>0</c:v>
                </c:pt>
                <c:pt idx="2">
                  <c:v>3.3189271641032157E-2</c:v>
                </c:pt>
                <c:pt idx="3">
                  <c:v>6.8292682926829268E-3</c:v>
                </c:pt>
              </c:numCache>
            </c:numRef>
          </c:val>
          <c:extLst>
            <c:ext xmlns:c16="http://schemas.microsoft.com/office/drawing/2014/chart" uri="{C3380CC4-5D6E-409C-BE32-E72D297353CC}">
              <c16:uniqueId val="{00000002-2B7E-4C74-897F-27618CA4FF6C}"/>
            </c:ext>
          </c:extLst>
        </c:ser>
        <c:dLbls>
          <c:showLegendKey val="0"/>
          <c:showVal val="0"/>
          <c:showCatName val="0"/>
          <c:showSerName val="0"/>
          <c:showPercent val="0"/>
          <c:showBubbleSize val="0"/>
        </c:dLbls>
        <c:gapWidth val="150"/>
        <c:overlap val="100"/>
        <c:axId val="1129798159"/>
        <c:axId val="931110255"/>
      </c:barChart>
      <c:catAx>
        <c:axId val="1129798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931110255"/>
        <c:crosses val="autoZero"/>
        <c:auto val="1"/>
        <c:lblAlgn val="ctr"/>
        <c:lblOffset val="100"/>
        <c:noMultiLvlLbl val="0"/>
      </c:catAx>
      <c:valAx>
        <c:axId val="93111025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1297981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Gotham Book" pitchFamily="50" charset="0"/>
          <a:cs typeface="Gotham Book" pitchFamily="50"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Gotham Book" pitchFamily="50" charset="0"/>
                <a:ea typeface="+mn-ea"/>
                <a:cs typeface="Gotham Book" pitchFamily="50" charset="0"/>
              </a:defRPr>
            </a:pPr>
            <a:r>
              <a:rPr lang="en-US" b="1"/>
              <a:t>Resident population</a:t>
            </a:r>
            <a:r>
              <a:rPr lang="en-US" b="1" baseline="0"/>
              <a:t> of US in 2019</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Gotham Book" pitchFamily="50" charset="0"/>
              <a:ea typeface="+mn-ea"/>
              <a:cs typeface="Gotham Book" pitchFamily="50" charset="0"/>
            </a:defRPr>
          </a:pPr>
          <a:endParaRPr lang="en-US"/>
        </a:p>
      </c:txPr>
    </c:title>
    <c:autoTitleDeleted val="0"/>
    <c:plotArea>
      <c:layout/>
      <c:barChart>
        <c:barDir val="col"/>
        <c:grouping val="percentStacked"/>
        <c:varyColors val="0"/>
        <c:ser>
          <c:idx val="0"/>
          <c:order val="0"/>
          <c:tx>
            <c:strRef>
              <c:f>Graphs!$C$15</c:f>
              <c:strCache>
                <c:ptCount val="1"/>
                <c:pt idx="0">
                  <c:v>% Non-Marginalized</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Graphs!$B$16:$B$17</c:f>
              <c:strCache>
                <c:ptCount val="2"/>
                <c:pt idx="0">
                  <c:v>Gender</c:v>
                </c:pt>
                <c:pt idx="1">
                  <c:v>Race/Ethnicity</c:v>
                </c:pt>
              </c:strCache>
            </c:strRef>
          </c:cat>
          <c:val>
            <c:numRef>
              <c:f>Graphs!$C$16:$C$17</c:f>
              <c:numCache>
                <c:formatCode>0.0%</c:formatCode>
                <c:ptCount val="2"/>
                <c:pt idx="0">
                  <c:v>0.49249804692166821</c:v>
                </c:pt>
                <c:pt idx="1">
                  <c:v>0.60111536903494711</c:v>
                </c:pt>
              </c:numCache>
            </c:numRef>
          </c:val>
          <c:extLst>
            <c:ext xmlns:c16="http://schemas.microsoft.com/office/drawing/2014/chart" uri="{C3380CC4-5D6E-409C-BE32-E72D297353CC}">
              <c16:uniqueId val="{00000000-B56F-40D2-8B32-075781735A16}"/>
            </c:ext>
          </c:extLst>
        </c:ser>
        <c:ser>
          <c:idx val="1"/>
          <c:order val="1"/>
          <c:tx>
            <c:strRef>
              <c:f>Graphs!$D$15</c:f>
              <c:strCache>
                <c:ptCount val="1"/>
                <c:pt idx="0">
                  <c:v>% Marginalized</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Graphs!$B$16:$B$17</c:f>
              <c:strCache>
                <c:ptCount val="2"/>
                <c:pt idx="0">
                  <c:v>Gender</c:v>
                </c:pt>
                <c:pt idx="1">
                  <c:v>Race/Ethnicity</c:v>
                </c:pt>
              </c:strCache>
            </c:strRef>
          </c:cat>
          <c:val>
            <c:numRef>
              <c:f>Graphs!$D$16:$D$17</c:f>
              <c:numCache>
                <c:formatCode>0.0%</c:formatCode>
                <c:ptCount val="2"/>
                <c:pt idx="0">
                  <c:v>0.50750195307833201</c:v>
                </c:pt>
                <c:pt idx="1">
                  <c:v>0.39888463096505294</c:v>
                </c:pt>
              </c:numCache>
            </c:numRef>
          </c:val>
          <c:extLst>
            <c:ext xmlns:c16="http://schemas.microsoft.com/office/drawing/2014/chart" uri="{C3380CC4-5D6E-409C-BE32-E72D297353CC}">
              <c16:uniqueId val="{00000001-B56F-40D2-8B32-075781735A16}"/>
            </c:ext>
          </c:extLst>
        </c:ser>
        <c:dLbls>
          <c:showLegendKey val="0"/>
          <c:showVal val="0"/>
          <c:showCatName val="0"/>
          <c:showSerName val="0"/>
          <c:showPercent val="0"/>
          <c:showBubbleSize val="0"/>
        </c:dLbls>
        <c:gapWidth val="150"/>
        <c:overlap val="100"/>
        <c:axId val="1035268671"/>
        <c:axId val="1132804735"/>
      </c:barChart>
      <c:catAx>
        <c:axId val="1035268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132804735"/>
        <c:crosses val="autoZero"/>
        <c:auto val="1"/>
        <c:lblAlgn val="ctr"/>
        <c:lblOffset val="100"/>
        <c:noMultiLvlLbl val="0"/>
      </c:catAx>
      <c:valAx>
        <c:axId val="113280473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035268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legend>
    <c:plotVisOnly val="1"/>
    <c:dispBlanksAs val="gap"/>
    <c:showDLblsOverMax val="0"/>
  </c:chart>
  <c:spPr>
    <a:noFill/>
    <a:ln w="9525" cap="flat" cmpd="sng" algn="ctr">
      <a:noFill/>
      <a:round/>
    </a:ln>
    <a:effectLst/>
  </c:spPr>
  <c:txPr>
    <a:bodyPr/>
    <a:lstStyle/>
    <a:p>
      <a:pPr>
        <a:defRPr sz="1200">
          <a:latin typeface="Gotham Book" pitchFamily="50" charset="0"/>
          <a:cs typeface="Gotham Book" pitchFamily="50"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r>
              <a:rPr lang="en-US" sz="1400" b="1">
                <a:latin typeface="Gotham Book" pitchFamily="50" charset="0"/>
                <a:cs typeface="Gotham Book" pitchFamily="50" charset="0"/>
              </a:rPr>
              <a:t>Doctoral Degrees Awarded in </a:t>
            </a:r>
          </a:p>
          <a:p>
            <a:pPr>
              <a:defRPr sz="1400" b="1"/>
            </a:pPr>
            <a:r>
              <a:rPr lang="en-US" sz="1400" b="1">
                <a:latin typeface="Gotham Book" pitchFamily="50" charset="0"/>
                <a:cs typeface="Gotham Book" pitchFamily="50" charset="0"/>
              </a:rPr>
              <a:t>Science &amp; Engineering Fields</a:t>
            </a:r>
          </a:p>
          <a:p>
            <a:pPr>
              <a:defRPr sz="1400" b="1"/>
            </a:pPr>
            <a:r>
              <a:rPr lang="en-US" sz="1400" b="1">
                <a:latin typeface="Gotham Book" pitchFamily="50" charset="0"/>
                <a:cs typeface="Gotham Book" pitchFamily="50" charset="0"/>
              </a:rPr>
              <a:t>by Gender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endParaRPr lang="en-US"/>
        </a:p>
      </c:txPr>
    </c:title>
    <c:autoTitleDeleted val="0"/>
    <c:plotArea>
      <c:layout>
        <c:manualLayout>
          <c:layoutTarget val="inner"/>
          <c:xMode val="edge"/>
          <c:yMode val="edge"/>
          <c:x val="9.3715143715143709E-2"/>
          <c:y val="0.24434035909445745"/>
          <c:w val="0.8826898326898327"/>
          <c:h val="0.54162379292752338"/>
        </c:manualLayout>
      </c:layout>
      <c:barChart>
        <c:barDir val="col"/>
        <c:grouping val="clustered"/>
        <c:varyColors val="0"/>
        <c:ser>
          <c:idx val="0"/>
          <c:order val="0"/>
          <c:tx>
            <c:strRef>
              <c:f>Graphs!$A$22</c:f>
              <c:strCache>
                <c:ptCount val="1"/>
                <c:pt idx="0">
                  <c:v>NSF Data (2018)</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Graphs!$B$21:$C$21</c:f>
              <c:strCache>
                <c:ptCount val="2"/>
                <c:pt idx="0">
                  <c:v>% Female</c:v>
                </c:pt>
                <c:pt idx="1">
                  <c:v>% Male</c:v>
                </c:pt>
              </c:strCache>
            </c:strRef>
          </c:cat>
          <c:val>
            <c:numRef>
              <c:f>Graphs!$B$22:$C$22</c:f>
              <c:numCache>
                <c:formatCode>0.0%</c:formatCode>
                <c:ptCount val="2"/>
                <c:pt idx="0">
                  <c:v>0.2741162514827995</c:v>
                </c:pt>
                <c:pt idx="1">
                  <c:v>0.7258837485172005</c:v>
                </c:pt>
              </c:numCache>
            </c:numRef>
          </c:val>
          <c:extLst>
            <c:ext xmlns:c16="http://schemas.microsoft.com/office/drawing/2014/chart" uri="{C3380CC4-5D6E-409C-BE32-E72D297353CC}">
              <c16:uniqueId val="{00000000-1AA6-4BD6-AFBA-8FF061A38EC4}"/>
            </c:ext>
          </c:extLst>
        </c:ser>
        <c:ser>
          <c:idx val="1"/>
          <c:order val="1"/>
          <c:tx>
            <c:strRef>
              <c:f>Graphs!$A$23</c:f>
              <c:strCache>
                <c:ptCount val="1"/>
                <c:pt idx="0">
                  <c:v>Mines Data (2018-2021)</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Graphs!$B$21:$C$21</c:f>
              <c:strCache>
                <c:ptCount val="2"/>
                <c:pt idx="0">
                  <c:v>% Female</c:v>
                </c:pt>
                <c:pt idx="1">
                  <c:v>% Male</c:v>
                </c:pt>
              </c:strCache>
            </c:strRef>
          </c:cat>
          <c:val>
            <c:numRef>
              <c:f>Graphs!$B$23:$C$23</c:f>
              <c:numCache>
                <c:formatCode>0.0%</c:formatCode>
                <c:ptCount val="2"/>
                <c:pt idx="0">
                  <c:v>0.27272727272727271</c:v>
                </c:pt>
                <c:pt idx="1">
                  <c:v>0.72727272727272729</c:v>
                </c:pt>
              </c:numCache>
            </c:numRef>
          </c:val>
          <c:extLst>
            <c:ext xmlns:c16="http://schemas.microsoft.com/office/drawing/2014/chart" uri="{C3380CC4-5D6E-409C-BE32-E72D297353CC}">
              <c16:uniqueId val="{00000001-1AA6-4BD6-AFBA-8FF061A38EC4}"/>
            </c:ext>
          </c:extLst>
        </c:ser>
        <c:dLbls>
          <c:showLegendKey val="0"/>
          <c:showVal val="0"/>
          <c:showCatName val="0"/>
          <c:showSerName val="0"/>
          <c:showPercent val="0"/>
          <c:showBubbleSize val="0"/>
        </c:dLbls>
        <c:gapWidth val="219"/>
        <c:overlap val="-27"/>
        <c:axId val="1031147551"/>
        <c:axId val="938395423"/>
      </c:barChart>
      <c:catAx>
        <c:axId val="1031147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938395423"/>
        <c:crosses val="autoZero"/>
        <c:auto val="1"/>
        <c:lblAlgn val="ctr"/>
        <c:lblOffset val="100"/>
        <c:noMultiLvlLbl val="0"/>
      </c:catAx>
      <c:valAx>
        <c:axId val="938395423"/>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031147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legend>
    <c:plotVisOnly val="1"/>
    <c:dispBlanksAs val="gap"/>
    <c:showDLblsOverMax val="0"/>
  </c:chart>
  <c:spPr>
    <a:noFill/>
    <a:ln w="9525" cap="flat" cmpd="sng" algn="ctr">
      <a:noFill/>
      <a:round/>
    </a:ln>
    <a:effectLst/>
  </c:spPr>
  <c:txPr>
    <a:bodyPr/>
    <a:lstStyle/>
    <a:p>
      <a:pPr>
        <a:defRPr sz="1200">
          <a:latin typeface="Gotham Book" pitchFamily="50" charset="0"/>
          <a:cs typeface="Gotham Book" pitchFamily="50"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Gotham Book" pitchFamily="50" charset="0"/>
                <a:ea typeface="+mn-ea"/>
                <a:cs typeface="Gotham Book" pitchFamily="50" charset="0"/>
              </a:defRPr>
            </a:pPr>
            <a:r>
              <a:rPr lang="en-US" b="1"/>
              <a:t>Resident population</a:t>
            </a:r>
            <a:r>
              <a:rPr lang="en-US" b="1" baseline="0"/>
              <a:t> of US in 2019</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Gotham Book" pitchFamily="50" charset="0"/>
              <a:ea typeface="+mn-ea"/>
              <a:cs typeface="Gotham Book" pitchFamily="50" charset="0"/>
            </a:defRPr>
          </a:pPr>
          <a:endParaRPr lang="en-US"/>
        </a:p>
      </c:txPr>
    </c:title>
    <c:autoTitleDeleted val="0"/>
    <c:plotArea>
      <c:layout/>
      <c:barChart>
        <c:barDir val="col"/>
        <c:grouping val="percentStacked"/>
        <c:varyColors val="0"/>
        <c:ser>
          <c:idx val="0"/>
          <c:order val="0"/>
          <c:tx>
            <c:strRef>
              <c:f>Graphs!$C$15</c:f>
              <c:strCache>
                <c:ptCount val="1"/>
                <c:pt idx="0">
                  <c:v>% Non-Marginalized</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Graphs!$B$16:$B$17</c:f>
              <c:strCache>
                <c:ptCount val="2"/>
                <c:pt idx="0">
                  <c:v>Gender</c:v>
                </c:pt>
                <c:pt idx="1">
                  <c:v>Race/Ethnicity</c:v>
                </c:pt>
              </c:strCache>
            </c:strRef>
          </c:cat>
          <c:val>
            <c:numRef>
              <c:f>Graphs!$C$16:$C$17</c:f>
              <c:numCache>
                <c:formatCode>0.0%</c:formatCode>
                <c:ptCount val="2"/>
                <c:pt idx="0">
                  <c:v>0.49249804692166821</c:v>
                </c:pt>
                <c:pt idx="1">
                  <c:v>0.60111536903494711</c:v>
                </c:pt>
              </c:numCache>
            </c:numRef>
          </c:val>
          <c:extLst>
            <c:ext xmlns:c16="http://schemas.microsoft.com/office/drawing/2014/chart" uri="{C3380CC4-5D6E-409C-BE32-E72D297353CC}">
              <c16:uniqueId val="{00000000-5992-4670-A5B0-73DADD247C46}"/>
            </c:ext>
          </c:extLst>
        </c:ser>
        <c:ser>
          <c:idx val="1"/>
          <c:order val="1"/>
          <c:tx>
            <c:strRef>
              <c:f>Graphs!$D$15</c:f>
              <c:strCache>
                <c:ptCount val="1"/>
                <c:pt idx="0">
                  <c:v>% Marginalized</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Graphs!$B$16:$B$17</c:f>
              <c:strCache>
                <c:ptCount val="2"/>
                <c:pt idx="0">
                  <c:v>Gender</c:v>
                </c:pt>
                <c:pt idx="1">
                  <c:v>Race/Ethnicity</c:v>
                </c:pt>
              </c:strCache>
            </c:strRef>
          </c:cat>
          <c:val>
            <c:numRef>
              <c:f>Graphs!$D$16:$D$17</c:f>
              <c:numCache>
                <c:formatCode>0.0%</c:formatCode>
                <c:ptCount val="2"/>
                <c:pt idx="0">
                  <c:v>0.50750195307833201</c:v>
                </c:pt>
                <c:pt idx="1">
                  <c:v>0.39888463096505294</c:v>
                </c:pt>
              </c:numCache>
            </c:numRef>
          </c:val>
          <c:extLst>
            <c:ext xmlns:c16="http://schemas.microsoft.com/office/drawing/2014/chart" uri="{C3380CC4-5D6E-409C-BE32-E72D297353CC}">
              <c16:uniqueId val="{00000001-5992-4670-A5B0-73DADD247C46}"/>
            </c:ext>
          </c:extLst>
        </c:ser>
        <c:dLbls>
          <c:showLegendKey val="0"/>
          <c:showVal val="0"/>
          <c:showCatName val="0"/>
          <c:showSerName val="0"/>
          <c:showPercent val="0"/>
          <c:showBubbleSize val="0"/>
        </c:dLbls>
        <c:gapWidth val="150"/>
        <c:overlap val="100"/>
        <c:axId val="1035268671"/>
        <c:axId val="1132804735"/>
      </c:barChart>
      <c:catAx>
        <c:axId val="1035268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132804735"/>
        <c:crosses val="autoZero"/>
        <c:auto val="1"/>
        <c:lblAlgn val="ctr"/>
        <c:lblOffset val="100"/>
        <c:noMultiLvlLbl val="0"/>
      </c:catAx>
      <c:valAx>
        <c:axId val="113280473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0352686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legend>
    <c:plotVisOnly val="1"/>
    <c:dispBlanksAs val="gap"/>
    <c:showDLblsOverMax val="0"/>
  </c:chart>
  <c:spPr>
    <a:noFill/>
    <a:ln w="9525" cap="flat" cmpd="sng" algn="ctr">
      <a:noFill/>
      <a:round/>
    </a:ln>
    <a:effectLst/>
  </c:spPr>
  <c:txPr>
    <a:bodyPr/>
    <a:lstStyle/>
    <a:p>
      <a:pPr>
        <a:defRPr sz="1200">
          <a:latin typeface="Gotham Book" pitchFamily="50" charset="0"/>
          <a:cs typeface="Gotham Book" pitchFamily="50"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r>
              <a:rPr lang="en-US" sz="1400" b="1"/>
              <a:t>Doctoral Degrees Awarded in</a:t>
            </a:r>
          </a:p>
          <a:p>
            <a:pPr>
              <a:defRPr sz="1400" b="1"/>
            </a:pPr>
            <a:r>
              <a:rPr lang="en-US" sz="1400" b="1"/>
              <a:t>Science &amp; Engineering Fields</a:t>
            </a:r>
          </a:p>
          <a:p>
            <a:pPr>
              <a:defRPr sz="1400" b="1"/>
            </a:pPr>
            <a:r>
              <a:rPr lang="en-US" sz="1400" b="1"/>
              <a:t>by Race/Ethnicity</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endParaRPr lang="en-US"/>
        </a:p>
      </c:txPr>
    </c:title>
    <c:autoTitleDeleted val="0"/>
    <c:plotArea>
      <c:layout/>
      <c:barChart>
        <c:barDir val="col"/>
        <c:grouping val="clustered"/>
        <c:varyColors val="0"/>
        <c:ser>
          <c:idx val="0"/>
          <c:order val="0"/>
          <c:tx>
            <c:strRef>
              <c:f>Graphs!$A$27</c:f>
              <c:strCache>
                <c:ptCount val="1"/>
                <c:pt idx="0">
                  <c:v>NSF Data (2018)</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Graphs!$B$26:$D$26</c:f>
              <c:strCache>
                <c:ptCount val="3"/>
                <c:pt idx="0">
                  <c:v>% White</c:v>
                </c:pt>
                <c:pt idx="1">
                  <c:v>% URG</c:v>
                </c:pt>
                <c:pt idx="2">
                  <c:v>% Unknown</c:v>
                </c:pt>
              </c:strCache>
            </c:strRef>
          </c:cat>
          <c:val>
            <c:numRef>
              <c:f>Graphs!$B$27:$D$27</c:f>
              <c:numCache>
                <c:formatCode>0.0%</c:formatCode>
                <c:ptCount val="3"/>
                <c:pt idx="0">
                  <c:v>0.67440716323920102</c:v>
                </c:pt>
                <c:pt idx="1">
                  <c:v>0.24697431860671062</c:v>
                </c:pt>
                <c:pt idx="2">
                  <c:v>7.8618518154088365E-2</c:v>
                </c:pt>
              </c:numCache>
            </c:numRef>
          </c:val>
          <c:extLst>
            <c:ext xmlns:c16="http://schemas.microsoft.com/office/drawing/2014/chart" uri="{C3380CC4-5D6E-409C-BE32-E72D297353CC}">
              <c16:uniqueId val="{00000000-A90C-447B-9D83-160959E01338}"/>
            </c:ext>
          </c:extLst>
        </c:ser>
        <c:ser>
          <c:idx val="1"/>
          <c:order val="1"/>
          <c:tx>
            <c:strRef>
              <c:f>Graphs!$A$28</c:f>
              <c:strCache>
                <c:ptCount val="1"/>
                <c:pt idx="0">
                  <c:v>Mines Data (2018-2021)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Graphs!$B$26:$D$26</c:f>
              <c:strCache>
                <c:ptCount val="3"/>
                <c:pt idx="0">
                  <c:v>% White</c:v>
                </c:pt>
                <c:pt idx="1">
                  <c:v>% URG</c:v>
                </c:pt>
                <c:pt idx="2">
                  <c:v>% Unknown</c:v>
                </c:pt>
              </c:strCache>
            </c:strRef>
          </c:cat>
          <c:val>
            <c:numRef>
              <c:f>Graphs!$B$28:$D$28</c:f>
              <c:numCache>
                <c:formatCode>0.0%</c:formatCode>
                <c:ptCount val="3"/>
                <c:pt idx="0">
                  <c:v>0.83817427385892118</c:v>
                </c:pt>
                <c:pt idx="1">
                  <c:v>0.15352697095435686</c:v>
                </c:pt>
                <c:pt idx="2">
                  <c:v>8.2987551867219917E-3</c:v>
                </c:pt>
              </c:numCache>
            </c:numRef>
          </c:val>
          <c:extLst>
            <c:ext xmlns:c16="http://schemas.microsoft.com/office/drawing/2014/chart" uri="{C3380CC4-5D6E-409C-BE32-E72D297353CC}">
              <c16:uniqueId val="{00000001-A90C-447B-9D83-160959E01338}"/>
            </c:ext>
          </c:extLst>
        </c:ser>
        <c:dLbls>
          <c:showLegendKey val="0"/>
          <c:showVal val="0"/>
          <c:showCatName val="0"/>
          <c:showSerName val="0"/>
          <c:showPercent val="0"/>
          <c:showBubbleSize val="0"/>
        </c:dLbls>
        <c:gapWidth val="219"/>
        <c:overlap val="-27"/>
        <c:axId val="1122008927"/>
        <c:axId val="938395839"/>
      </c:barChart>
      <c:catAx>
        <c:axId val="11220089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938395839"/>
        <c:crosses val="autoZero"/>
        <c:auto val="1"/>
        <c:lblAlgn val="ctr"/>
        <c:lblOffset val="100"/>
        <c:noMultiLvlLbl val="0"/>
      </c:catAx>
      <c:valAx>
        <c:axId val="938395839"/>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1220089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legend>
    <c:plotVisOnly val="1"/>
    <c:dispBlanksAs val="gap"/>
    <c:showDLblsOverMax val="0"/>
  </c:chart>
  <c:spPr>
    <a:noFill/>
    <a:ln w="9525" cap="flat" cmpd="sng" algn="ctr">
      <a:noFill/>
      <a:round/>
    </a:ln>
    <a:effectLst/>
  </c:spPr>
  <c:txPr>
    <a:bodyPr/>
    <a:lstStyle/>
    <a:p>
      <a:pPr>
        <a:defRPr sz="1200">
          <a:latin typeface="Gotham Book" pitchFamily="50" charset="0"/>
          <a:cs typeface="Gotham Book" pitchFamily="50"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r>
              <a:rPr lang="en-US" sz="1400" b="1"/>
              <a:t>Doctoral Degrees Awarded in</a:t>
            </a:r>
          </a:p>
          <a:p>
            <a:pPr>
              <a:defRPr sz="1400" b="1"/>
            </a:pPr>
            <a:r>
              <a:rPr lang="en-US" sz="1400" b="1"/>
              <a:t>Science &amp; Engineering Fields by Race/Ethnicity</a:t>
            </a:r>
          </a:p>
          <a:p>
            <a:pPr>
              <a:defRPr sz="1400" b="1"/>
            </a:pPr>
            <a:r>
              <a:rPr lang="en-US" sz="1400" b="1"/>
              <a:t>NSF Data 2018</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Gotham Book" pitchFamily="50" charset="0"/>
              <a:ea typeface="+mn-ea"/>
              <a:cs typeface="Gotham Book" pitchFamily="50" charset="0"/>
            </a:defRPr>
          </a:pPr>
          <a:endParaRPr lang="en-US"/>
        </a:p>
      </c:txPr>
    </c:title>
    <c:autoTitleDeleted val="0"/>
    <c:plotArea>
      <c:layout>
        <c:manualLayout>
          <c:layoutTarget val="inner"/>
          <c:xMode val="edge"/>
          <c:yMode val="edge"/>
          <c:x val="0.42268094720918503"/>
          <c:y val="0.27398932112890922"/>
          <c:w val="0.53271207478375548"/>
          <c:h val="0.51687267638455947"/>
        </c:manualLayout>
      </c:layout>
      <c:barChart>
        <c:barDir val="bar"/>
        <c:grouping val="stacked"/>
        <c:varyColors val="0"/>
        <c:ser>
          <c:idx val="0"/>
          <c:order val="0"/>
          <c:tx>
            <c:strRef>
              <c:f>Graphs!$B$11</c:f>
              <c:strCache>
                <c:ptCount val="1"/>
                <c:pt idx="0">
                  <c:v>% White</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Graphs!$A$12:$A$17</c:f>
              <c:strCache>
                <c:ptCount val="6"/>
                <c:pt idx="0">
                  <c:v>Computer sciences</c:v>
                </c:pt>
                <c:pt idx="1">
                  <c:v>Earth, atmo &amp; ocean sciences</c:v>
                </c:pt>
                <c:pt idx="2">
                  <c:v>Mathematics &amp; statistics</c:v>
                </c:pt>
                <c:pt idx="3">
                  <c:v>Physical sciences</c:v>
                </c:pt>
                <c:pt idx="4">
                  <c:v>Engineering</c:v>
                </c:pt>
                <c:pt idx="5">
                  <c:v>Total S&amp;E</c:v>
                </c:pt>
              </c:strCache>
            </c:strRef>
          </c:cat>
          <c:val>
            <c:numRef>
              <c:f>Graphs!$B$12:$B$17</c:f>
              <c:numCache>
                <c:formatCode>0.00%</c:formatCode>
                <c:ptCount val="6"/>
                <c:pt idx="0">
                  <c:v>0.60687960687960685</c:v>
                </c:pt>
                <c:pt idx="1">
                  <c:v>0.77059773828756062</c:v>
                </c:pt>
                <c:pt idx="2">
                  <c:v>0.68118811881188124</c:v>
                </c:pt>
                <c:pt idx="3">
                  <c:v>0.72497570456754135</c:v>
                </c:pt>
                <c:pt idx="4">
                  <c:v>0.63824735592488668</c:v>
                </c:pt>
                <c:pt idx="5">
                  <c:v>0.67440716323920102</c:v>
                </c:pt>
              </c:numCache>
            </c:numRef>
          </c:val>
          <c:extLst>
            <c:ext xmlns:c16="http://schemas.microsoft.com/office/drawing/2014/chart" uri="{C3380CC4-5D6E-409C-BE32-E72D297353CC}">
              <c16:uniqueId val="{00000000-189A-4796-9B55-2CA4FBE062E5}"/>
            </c:ext>
          </c:extLst>
        </c:ser>
        <c:ser>
          <c:idx val="1"/>
          <c:order val="1"/>
          <c:tx>
            <c:strRef>
              <c:f>Graphs!$C$11</c:f>
              <c:strCache>
                <c:ptCount val="1"/>
                <c:pt idx="0">
                  <c:v>% URG</c:v>
                </c:pt>
              </c:strCache>
            </c:strRef>
          </c:tx>
          <c:spPr>
            <a:solidFill>
              <a:schemeClr val="bg1">
                <a:lumMod val="65000"/>
              </a:schemeClr>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Gotham Book" pitchFamily="50" charset="0"/>
                    <a:ea typeface="+mn-ea"/>
                    <a:cs typeface="Gotham Book" pitchFamily="50"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Graphs!$A$12:$A$17</c:f>
              <c:strCache>
                <c:ptCount val="6"/>
                <c:pt idx="0">
                  <c:v>Computer sciences</c:v>
                </c:pt>
                <c:pt idx="1">
                  <c:v>Earth, atmo &amp; ocean sciences</c:v>
                </c:pt>
                <c:pt idx="2">
                  <c:v>Mathematics &amp; statistics</c:v>
                </c:pt>
                <c:pt idx="3">
                  <c:v>Physical sciences</c:v>
                </c:pt>
                <c:pt idx="4">
                  <c:v>Engineering</c:v>
                </c:pt>
                <c:pt idx="5">
                  <c:v>Total S&amp;E</c:v>
                </c:pt>
              </c:strCache>
            </c:strRef>
          </c:cat>
          <c:val>
            <c:numRef>
              <c:f>Graphs!$C$12:$C$17</c:f>
              <c:numCache>
                <c:formatCode>0.00%</c:formatCode>
                <c:ptCount val="6"/>
                <c:pt idx="0">
                  <c:v>0.29115479115479115</c:v>
                </c:pt>
                <c:pt idx="1">
                  <c:v>0.17124394184168013</c:v>
                </c:pt>
                <c:pt idx="2">
                  <c:v>0.2306930693069307</c:v>
                </c:pt>
                <c:pt idx="3">
                  <c:v>0.21639131843213477</c:v>
                </c:pt>
                <c:pt idx="4">
                  <c:v>0.27325706885387435</c:v>
                </c:pt>
                <c:pt idx="5">
                  <c:v>0.24697431860671062</c:v>
                </c:pt>
              </c:numCache>
            </c:numRef>
          </c:val>
          <c:extLst>
            <c:ext xmlns:c16="http://schemas.microsoft.com/office/drawing/2014/chart" uri="{C3380CC4-5D6E-409C-BE32-E72D297353CC}">
              <c16:uniqueId val="{00000001-189A-4796-9B55-2CA4FBE062E5}"/>
            </c:ext>
          </c:extLst>
        </c:ser>
        <c:ser>
          <c:idx val="2"/>
          <c:order val="2"/>
          <c:tx>
            <c:strRef>
              <c:f>Graphs!$D$11</c:f>
              <c:strCache>
                <c:ptCount val="1"/>
                <c:pt idx="0">
                  <c:v>% Unknown</c:v>
                </c:pt>
              </c:strCache>
            </c:strRef>
          </c:tx>
          <c:spPr>
            <a:solidFill>
              <a:schemeClr val="bg1">
                <a:lumMod val="85000"/>
              </a:schemeClr>
            </a:solidFill>
            <a:ln>
              <a:noFill/>
            </a:ln>
            <a:effectLst/>
          </c:spPr>
          <c:invertIfNegative val="0"/>
          <c:cat>
            <c:strRef>
              <c:f>Graphs!$A$12:$A$17</c:f>
              <c:strCache>
                <c:ptCount val="6"/>
                <c:pt idx="0">
                  <c:v>Computer sciences</c:v>
                </c:pt>
                <c:pt idx="1">
                  <c:v>Earth, atmo &amp; ocean sciences</c:v>
                </c:pt>
                <c:pt idx="2">
                  <c:v>Mathematics &amp; statistics</c:v>
                </c:pt>
                <c:pt idx="3">
                  <c:v>Physical sciences</c:v>
                </c:pt>
                <c:pt idx="4">
                  <c:v>Engineering</c:v>
                </c:pt>
                <c:pt idx="5">
                  <c:v>Total S&amp;E</c:v>
                </c:pt>
              </c:strCache>
            </c:strRef>
          </c:cat>
          <c:val>
            <c:numRef>
              <c:f>Graphs!$D$12:$D$17</c:f>
              <c:numCache>
                <c:formatCode>0.00%</c:formatCode>
                <c:ptCount val="6"/>
                <c:pt idx="0">
                  <c:v>0.10196560196560196</c:v>
                </c:pt>
                <c:pt idx="1">
                  <c:v>5.8158319870759291E-2</c:v>
                </c:pt>
                <c:pt idx="2">
                  <c:v>8.8118811881188114E-2</c:v>
                </c:pt>
                <c:pt idx="3">
                  <c:v>5.8632977000323938E-2</c:v>
                </c:pt>
                <c:pt idx="4">
                  <c:v>8.8495575221238937E-2</c:v>
                </c:pt>
                <c:pt idx="5">
                  <c:v>7.8618518154088365E-2</c:v>
                </c:pt>
              </c:numCache>
            </c:numRef>
          </c:val>
          <c:extLst>
            <c:ext xmlns:c16="http://schemas.microsoft.com/office/drawing/2014/chart" uri="{C3380CC4-5D6E-409C-BE32-E72D297353CC}">
              <c16:uniqueId val="{00000002-189A-4796-9B55-2CA4FBE062E5}"/>
            </c:ext>
          </c:extLst>
        </c:ser>
        <c:dLbls>
          <c:showLegendKey val="0"/>
          <c:showVal val="0"/>
          <c:showCatName val="0"/>
          <c:showSerName val="0"/>
          <c:showPercent val="0"/>
          <c:showBubbleSize val="0"/>
        </c:dLbls>
        <c:gapWidth val="100"/>
        <c:overlap val="100"/>
        <c:axId val="1128145999"/>
        <c:axId val="1128242815"/>
      </c:barChart>
      <c:catAx>
        <c:axId val="112814599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128242815"/>
        <c:crosses val="autoZero"/>
        <c:auto val="1"/>
        <c:lblAlgn val="ctr"/>
        <c:lblOffset val="100"/>
        <c:noMultiLvlLbl val="0"/>
      </c:catAx>
      <c:valAx>
        <c:axId val="1128242815"/>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crossAx val="1128145999"/>
        <c:crosses val="autoZero"/>
        <c:crossBetween val="between"/>
      </c:valAx>
      <c:spPr>
        <a:noFill/>
        <a:ln>
          <a:noFill/>
        </a:ln>
        <a:effectLst/>
      </c:spPr>
    </c:plotArea>
    <c:legend>
      <c:legendPos val="b"/>
      <c:layout>
        <c:manualLayout>
          <c:xMode val="edge"/>
          <c:yMode val="edge"/>
          <c:x val="0.47775219786094414"/>
          <c:y val="0.89891859913391836"/>
          <c:w val="0.45185417033120534"/>
          <c:h val="7.819810567157366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Gotham Book" pitchFamily="50" charset="0"/>
              <a:ea typeface="+mn-ea"/>
              <a:cs typeface="Gotham Book" pitchFamily="50" charset="0"/>
            </a:defRPr>
          </a:pPr>
          <a:endParaRPr lang="en-US"/>
        </a:p>
      </c:txPr>
    </c:legend>
    <c:plotVisOnly val="1"/>
    <c:dispBlanksAs val="gap"/>
    <c:showDLblsOverMax val="0"/>
  </c:chart>
  <c:spPr>
    <a:noFill/>
    <a:ln w="9525" cap="flat" cmpd="sng" algn="ctr">
      <a:noFill/>
      <a:round/>
    </a:ln>
    <a:effectLst/>
  </c:spPr>
  <c:txPr>
    <a:bodyPr/>
    <a:lstStyle/>
    <a:p>
      <a:pPr>
        <a:defRPr sz="1200">
          <a:latin typeface="Gotham Book" pitchFamily="50" charset="0"/>
          <a:cs typeface="Gotham Book" pitchFamily="50"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3A2BB1-5B40-4AA6-ACE5-463E3EAD0FB0}" type="doc">
      <dgm:prSet loTypeId="urn:microsoft.com/office/officeart/2016/7/layout/BasicProcessNew" loCatId="process" qsTypeId="urn:microsoft.com/office/officeart/2005/8/quickstyle/simple1" qsCatId="simple" csTypeId="urn:microsoft.com/office/officeart/2005/8/colors/colorful5" csCatId="colorful" phldr="1"/>
      <dgm:spPr/>
      <dgm:t>
        <a:bodyPr/>
        <a:lstStyle/>
        <a:p>
          <a:endParaRPr lang="en-US"/>
        </a:p>
      </dgm:t>
    </dgm:pt>
    <dgm:pt modelId="{C8283B1A-0122-4AE7-8E2A-A6807BBC99A5}">
      <dgm:prSet custT="1"/>
      <dgm:spPr>
        <a:solidFill>
          <a:srgbClr val="CED5DD"/>
        </a:solidFill>
      </dgm:spPr>
      <dgm:t>
        <a:bodyPr/>
        <a:lstStyle/>
        <a:p>
          <a:r>
            <a:rPr lang="en-US" sz="1800" b="0" i="0">
              <a:solidFill>
                <a:schemeClr val="tx1"/>
              </a:solidFill>
            </a:rPr>
            <a:t>Participate Rule of 3</a:t>
          </a:r>
          <a:endParaRPr lang="en-US" sz="1800">
            <a:solidFill>
              <a:schemeClr val="tx1"/>
            </a:solidFill>
          </a:endParaRPr>
        </a:p>
      </dgm:t>
    </dgm:pt>
    <dgm:pt modelId="{E702DDF9-E10D-464C-9764-BBAF47441CEB}" type="parTrans" cxnId="{FE48038B-8899-41CA-9204-3D8B6AF06D30}">
      <dgm:prSet/>
      <dgm:spPr/>
      <dgm:t>
        <a:bodyPr/>
        <a:lstStyle/>
        <a:p>
          <a:endParaRPr lang="en-US"/>
        </a:p>
      </dgm:t>
    </dgm:pt>
    <dgm:pt modelId="{4153207B-B7E6-4718-B17A-141D903B86EE}" type="sibTrans" cxnId="{FE48038B-8899-41CA-9204-3D8B6AF06D30}">
      <dgm:prSet/>
      <dgm:spPr>
        <a:solidFill>
          <a:srgbClr val="D2492A"/>
        </a:solidFill>
      </dgm:spPr>
      <dgm:t>
        <a:bodyPr/>
        <a:lstStyle/>
        <a:p>
          <a:endParaRPr lang="en-US"/>
        </a:p>
      </dgm:t>
    </dgm:pt>
    <dgm:pt modelId="{543A537C-D599-40D7-AA7C-250DF80CCFFA}">
      <dgm:prSet custT="1"/>
      <dgm:spPr>
        <a:solidFill>
          <a:srgbClr val="92A2BD"/>
        </a:solidFill>
      </dgm:spPr>
      <dgm:t>
        <a:bodyPr/>
        <a:lstStyle/>
        <a:p>
          <a:r>
            <a:rPr lang="en-US" sz="1800" b="0" i="0"/>
            <a:t>Be open, honest, respectful, candid and collaborative</a:t>
          </a:r>
          <a:endParaRPr lang="en-US" sz="1800"/>
        </a:p>
      </dgm:t>
    </dgm:pt>
    <dgm:pt modelId="{804FEBD3-540F-44A6-B84C-682F99318F25}" type="parTrans" cxnId="{520180CE-BE77-4B66-9603-DFD0B7E252A0}">
      <dgm:prSet/>
      <dgm:spPr/>
      <dgm:t>
        <a:bodyPr/>
        <a:lstStyle/>
        <a:p>
          <a:endParaRPr lang="en-US"/>
        </a:p>
      </dgm:t>
    </dgm:pt>
    <dgm:pt modelId="{03F0653C-2D88-4D62-8CF9-432BD08EAC44}" type="sibTrans" cxnId="{520180CE-BE77-4B66-9603-DFD0B7E252A0}">
      <dgm:prSet/>
      <dgm:spPr>
        <a:solidFill>
          <a:srgbClr val="D2492A"/>
        </a:solidFill>
      </dgm:spPr>
      <dgm:t>
        <a:bodyPr/>
        <a:lstStyle/>
        <a:p>
          <a:endParaRPr lang="en-US"/>
        </a:p>
      </dgm:t>
    </dgm:pt>
    <dgm:pt modelId="{B39C4245-E427-4919-809E-921D136D7A31}">
      <dgm:prSet custT="1"/>
      <dgm:spPr>
        <a:solidFill>
          <a:srgbClr val="576C8F"/>
        </a:solidFill>
      </dgm:spPr>
      <dgm:t>
        <a:bodyPr/>
        <a:lstStyle/>
        <a:p>
          <a:r>
            <a:rPr lang="en-US" sz="1800" b="0" i="0"/>
            <a:t>Be respectful of everyone’s identities and acknowledge how they impact our experiences</a:t>
          </a:r>
          <a:endParaRPr lang="en-US" sz="1800"/>
        </a:p>
      </dgm:t>
    </dgm:pt>
    <dgm:pt modelId="{7EF53057-45EF-4639-AEE8-0CC166167BEF}" type="parTrans" cxnId="{8E280184-C4F0-44CC-88C2-978A4E54D803}">
      <dgm:prSet/>
      <dgm:spPr/>
      <dgm:t>
        <a:bodyPr/>
        <a:lstStyle/>
        <a:p>
          <a:endParaRPr lang="en-US"/>
        </a:p>
      </dgm:t>
    </dgm:pt>
    <dgm:pt modelId="{F7D4126F-91F7-4107-83FF-557C12375994}" type="sibTrans" cxnId="{8E280184-C4F0-44CC-88C2-978A4E54D803}">
      <dgm:prSet/>
      <dgm:spPr>
        <a:solidFill>
          <a:srgbClr val="D2492A"/>
        </a:solidFill>
      </dgm:spPr>
      <dgm:t>
        <a:bodyPr/>
        <a:lstStyle/>
        <a:p>
          <a:endParaRPr lang="en-US"/>
        </a:p>
      </dgm:t>
    </dgm:pt>
    <dgm:pt modelId="{AE06BEA7-ECA5-40E8-A69E-03C57EAFE6CC}">
      <dgm:prSet custT="1"/>
      <dgm:spPr>
        <a:solidFill>
          <a:srgbClr val="445774"/>
        </a:solidFill>
      </dgm:spPr>
      <dgm:t>
        <a:bodyPr/>
        <a:lstStyle/>
        <a:p>
          <a:r>
            <a:rPr lang="en-US" sz="1800" b="0" i="0"/>
            <a:t>Acknowledge we are all taught misinformation about our own group and about members of other groups</a:t>
          </a:r>
          <a:endParaRPr lang="en-US" sz="1800"/>
        </a:p>
      </dgm:t>
    </dgm:pt>
    <dgm:pt modelId="{3E56AC88-6EAC-4184-9832-CE2F600E6A4C}" type="parTrans" cxnId="{1D3820CA-C5D4-4801-9F25-7C74393061F1}">
      <dgm:prSet/>
      <dgm:spPr/>
      <dgm:t>
        <a:bodyPr/>
        <a:lstStyle/>
        <a:p>
          <a:endParaRPr lang="en-US"/>
        </a:p>
      </dgm:t>
    </dgm:pt>
    <dgm:pt modelId="{4540F9BE-B6C9-45B1-A603-18DF99035F2E}" type="sibTrans" cxnId="{1D3820CA-C5D4-4801-9F25-7C74393061F1}">
      <dgm:prSet/>
      <dgm:spPr>
        <a:solidFill>
          <a:srgbClr val="D2492A"/>
        </a:solidFill>
      </dgm:spPr>
      <dgm:t>
        <a:bodyPr/>
        <a:lstStyle/>
        <a:p>
          <a:endParaRPr lang="en-US"/>
        </a:p>
      </dgm:t>
    </dgm:pt>
    <dgm:pt modelId="{37CCA261-2305-46A8-8B40-CF8763550F70}">
      <dgm:prSet custT="1"/>
      <dgm:spPr>
        <a:solidFill>
          <a:srgbClr val="384860"/>
        </a:solidFill>
      </dgm:spPr>
      <dgm:t>
        <a:bodyPr/>
        <a:lstStyle/>
        <a:p>
          <a:r>
            <a:rPr lang="en-US" sz="1800" b="0" i="0"/>
            <a:t>Take risks. Comfort is overrated. Dare to engage yourself.</a:t>
          </a:r>
          <a:endParaRPr lang="en-US" sz="1800"/>
        </a:p>
      </dgm:t>
    </dgm:pt>
    <dgm:pt modelId="{1B8B5260-738E-490F-B755-7E98D5928EED}" type="parTrans" cxnId="{B72E797E-94D0-401E-ABE4-504252A630AD}">
      <dgm:prSet/>
      <dgm:spPr/>
      <dgm:t>
        <a:bodyPr/>
        <a:lstStyle/>
        <a:p>
          <a:endParaRPr lang="en-US"/>
        </a:p>
      </dgm:t>
    </dgm:pt>
    <dgm:pt modelId="{5751383E-FD07-467F-81F2-30CBC184D0FD}" type="sibTrans" cxnId="{B72E797E-94D0-401E-ABE4-504252A630AD}">
      <dgm:prSet/>
      <dgm:spPr>
        <a:solidFill>
          <a:srgbClr val="D2492A"/>
        </a:solidFill>
      </dgm:spPr>
      <dgm:t>
        <a:bodyPr/>
        <a:lstStyle/>
        <a:p>
          <a:endParaRPr lang="en-US"/>
        </a:p>
      </dgm:t>
    </dgm:pt>
    <dgm:pt modelId="{1D501978-115B-4A66-BDA5-5E7043C7DB65}">
      <dgm:prSet custT="1"/>
      <dgm:spPr>
        <a:solidFill>
          <a:srgbClr val="21314D"/>
        </a:solidFill>
      </dgm:spPr>
      <dgm:t>
        <a:bodyPr/>
        <a:lstStyle/>
        <a:p>
          <a:r>
            <a:rPr lang="en-US" sz="1800" b="0" i="0"/>
            <a:t>Be open to discomfort to learn new things</a:t>
          </a:r>
          <a:endParaRPr lang="en-US" sz="1800"/>
        </a:p>
      </dgm:t>
    </dgm:pt>
    <dgm:pt modelId="{DB391AC4-6477-487B-839B-43B2342BA306}" type="parTrans" cxnId="{ECCE2652-CEF9-418A-A7E9-A5027A77572B}">
      <dgm:prSet/>
      <dgm:spPr/>
      <dgm:t>
        <a:bodyPr/>
        <a:lstStyle/>
        <a:p>
          <a:endParaRPr lang="en-US"/>
        </a:p>
      </dgm:t>
    </dgm:pt>
    <dgm:pt modelId="{F91A1667-82CD-40EF-B35D-DBE447EB34D6}" type="sibTrans" cxnId="{ECCE2652-CEF9-418A-A7E9-A5027A77572B}">
      <dgm:prSet/>
      <dgm:spPr/>
      <dgm:t>
        <a:bodyPr/>
        <a:lstStyle/>
        <a:p>
          <a:endParaRPr lang="en-US"/>
        </a:p>
      </dgm:t>
    </dgm:pt>
    <dgm:pt modelId="{86BC5363-6584-4113-AA39-F51E133F1519}">
      <dgm:prSet custT="1"/>
      <dgm:spPr>
        <a:solidFill>
          <a:srgbClr val="758AAB"/>
        </a:solidFill>
      </dgm:spPr>
      <dgm:t>
        <a:bodyPr/>
        <a:lstStyle/>
        <a:p>
          <a:r>
            <a:rPr lang="en-US" sz="1800"/>
            <a:t>Use ‘I’ statements to describe an experience</a:t>
          </a:r>
        </a:p>
      </dgm:t>
    </dgm:pt>
    <dgm:pt modelId="{111D7E67-55DE-4F34-B11F-2EE8355E5A54}" type="parTrans" cxnId="{327ED78F-F3C5-4C58-A981-4C348B9FEE42}">
      <dgm:prSet/>
      <dgm:spPr/>
      <dgm:t>
        <a:bodyPr/>
        <a:lstStyle/>
        <a:p>
          <a:endParaRPr lang="en-US"/>
        </a:p>
      </dgm:t>
    </dgm:pt>
    <dgm:pt modelId="{6E2855D0-E90D-46F0-A1B7-9E8F413A1074}" type="sibTrans" cxnId="{327ED78F-F3C5-4C58-A981-4C348B9FEE42}">
      <dgm:prSet/>
      <dgm:spPr>
        <a:solidFill>
          <a:srgbClr val="D2492A"/>
        </a:solidFill>
      </dgm:spPr>
      <dgm:t>
        <a:bodyPr/>
        <a:lstStyle/>
        <a:p>
          <a:endParaRPr lang="en-US"/>
        </a:p>
      </dgm:t>
    </dgm:pt>
    <dgm:pt modelId="{70940F37-8DB6-41C8-B3A1-A5B1043DCD4F}" type="pres">
      <dgm:prSet presAssocID="{8B3A2BB1-5B40-4AA6-ACE5-463E3EAD0FB0}" presName="Name0" presStyleCnt="0">
        <dgm:presLayoutVars>
          <dgm:dir/>
          <dgm:resizeHandles val="exact"/>
        </dgm:presLayoutVars>
      </dgm:prSet>
      <dgm:spPr/>
    </dgm:pt>
    <dgm:pt modelId="{C1A0B46C-F92B-4705-BC20-91F536326BC8}" type="pres">
      <dgm:prSet presAssocID="{C8283B1A-0122-4AE7-8E2A-A6807BBC99A5}" presName="node" presStyleLbl="node1" presStyleIdx="0" presStyleCnt="13" custScaleX="108877">
        <dgm:presLayoutVars>
          <dgm:bulletEnabled val="1"/>
        </dgm:presLayoutVars>
      </dgm:prSet>
      <dgm:spPr/>
    </dgm:pt>
    <dgm:pt modelId="{DD82149D-ED44-48E0-80D2-073AD34FFA12}" type="pres">
      <dgm:prSet presAssocID="{4153207B-B7E6-4718-B17A-141D903B86EE}" presName="sibTransSpacerBeforeConnector" presStyleCnt="0"/>
      <dgm:spPr/>
    </dgm:pt>
    <dgm:pt modelId="{20B6A4C9-D43D-4F66-B3E3-80838C2A0BCF}" type="pres">
      <dgm:prSet presAssocID="{4153207B-B7E6-4718-B17A-141D903B86EE}" presName="sibTrans" presStyleLbl="node1" presStyleIdx="1" presStyleCnt="13"/>
      <dgm:spPr/>
    </dgm:pt>
    <dgm:pt modelId="{02F8FB14-EE0D-44E4-A8D0-DBDC8D940299}" type="pres">
      <dgm:prSet presAssocID="{4153207B-B7E6-4718-B17A-141D903B86EE}" presName="sibTransSpacerAfterConnector" presStyleCnt="0"/>
      <dgm:spPr/>
    </dgm:pt>
    <dgm:pt modelId="{875991C0-025E-4E51-8B79-E556DB875387}" type="pres">
      <dgm:prSet presAssocID="{543A537C-D599-40D7-AA7C-250DF80CCFFA}" presName="node" presStyleLbl="node1" presStyleIdx="2" presStyleCnt="13" custScaleX="126370">
        <dgm:presLayoutVars>
          <dgm:bulletEnabled val="1"/>
        </dgm:presLayoutVars>
      </dgm:prSet>
      <dgm:spPr/>
    </dgm:pt>
    <dgm:pt modelId="{F0689CE2-CC88-4CA0-AED8-9357F24C7C69}" type="pres">
      <dgm:prSet presAssocID="{03F0653C-2D88-4D62-8CF9-432BD08EAC44}" presName="sibTransSpacerBeforeConnector" presStyleCnt="0"/>
      <dgm:spPr/>
    </dgm:pt>
    <dgm:pt modelId="{5AAB24F8-4526-4ABB-B263-9FAFD720B0E5}" type="pres">
      <dgm:prSet presAssocID="{03F0653C-2D88-4D62-8CF9-432BD08EAC44}" presName="sibTrans" presStyleLbl="node1" presStyleIdx="3" presStyleCnt="13"/>
      <dgm:spPr/>
    </dgm:pt>
    <dgm:pt modelId="{56DE5ED0-EA4F-4889-BC7D-A1BBCD66A3CF}" type="pres">
      <dgm:prSet presAssocID="{03F0653C-2D88-4D62-8CF9-432BD08EAC44}" presName="sibTransSpacerAfterConnector" presStyleCnt="0"/>
      <dgm:spPr/>
    </dgm:pt>
    <dgm:pt modelId="{29F3C1AA-00FE-48F6-8F61-74C53E4E123C}" type="pres">
      <dgm:prSet presAssocID="{86BC5363-6584-4113-AA39-F51E133F1519}" presName="node" presStyleLbl="node1" presStyleIdx="4" presStyleCnt="13" custScaleX="115694">
        <dgm:presLayoutVars>
          <dgm:bulletEnabled val="1"/>
        </dgm:presLayoutVars>
      </dgm:prSet>
      <dgm:spPr/>
    </dgm:pt>
    <dgm:pt modelId="{EB8C8E4E-6545-4ECB-A4A1-BC22D416C106}" type="pres">
      <dgm:prSet presAssocID="{6E2855D0-E90D-46F0-A1B7-9E8F413A1074}" presName="sibTransSpacerBeforeConnector" presStyleCnt="0"/>
      <dgm:spPr/>
    </dgm:pt>
    <dgm:pt modelId="{806578E3-D1B0-4A8A-BF07-F4B4598A77CB}" type="pres">
      <dgm:prSet presAssocID="{6E2855D0-E90D-46F0-A1B7-9E8F413A1074}" presName="sibTrans" presStyleLbl="node1" presStyleIdx="5" presStyleCnt="13"/>
      <dgm:spPr/>
    </dgm:pt>
    <dgm:pt modelId="{06700EAE-11FF-419D-9BAF-A04C70310B09}" type="pres">
      <dgm:prSet presAssocID="{6E2855D0-E90D-46F0-A1B7-9E8F413A1074}" presName="sibTransSpacerAfterConnector" presStyleCnt="0"/>
      <dgm:spPr/>
    </dgm:pt>
    <dgm:pt modelId="{4D487ED2-B1B3-420F-933F-DF3678058078}" type="pres">
      <dgm:prSet presAssocID="{B39C4245-E427-4919-809E-921D136D7A31}" presName="node" presStyleLbl="node1" presStyleIdx="6" presStyleCnt="13" custScaleX="129294">
        <dgm:presLayoutVars>
          <dgm:bulletEnabled val="1"/>
        </dgm:presLayoutVars>
      </dgm:prSet>
      <dgm:spPr/>
    </dgm:pt>
    <dgm:pt modelId="{EEF28D5F-333D-4570-A0C9-946B9CBD7370}" type="pres">
      <dgm:prSet presAssocID="{F7D4126F-91F7-4107-83FF-557C12375994}" presName="sibTransSpacerBeforeConnector" presStyleCnt="0"/>
      <dgm:spPr/>
    </dgm:pt>
    <dgm:pt modelId="{01A042BF-1FA7-4CA6-8292-D3B83EC4B479}" type="pres">
      <dgm:prSet presAssocID="{F7D4126F-91F7-4107-83FF-557C12375994}" presName="sibTrans" presStyleLbl="node1" presStyleIdx="7" presStyleCnt="13"/>
      <dgm:spPr/>
    </dgm:pt>
    <dgm:pt modelId="{E10B2D4A-E631-43B8-92B5-A016BA806680}" type="pres">
      <dgm:prSet presAssocID="{F7D4126F-91F7-4107-83FF-557C12375994}" presName="sibTransSpacerAfterConnector" presStyleCnt="0"/>
      <dgm:spPr/>
    </dgm:pt>
    <dgm:pt modelId="{77F121F0-DE90-4D52-8B03-A812F6DE88C3}" type="pres">
      <dgm:prSet presAssocID="{AE06BEA7-ECA5-40E8-A69E-03C57EAFE6CC}" presName="node" presStyleLbl="node1" presStyleIdx="8" presStyleCnt="13" custScaleX="142730">
        <dgm:presLayoutVars>
          <dgm:bulletEnabled val="1"/>
        </dgm:presLayoutVars>
      </dgm:prSet>
      <dgm:spPr/>
    </dgm:pt>
    <dgm:pt modelId="{A61D0908-6142-45DD-ABEE-3D7A88D6B4DC}" type="pres">
      <dgm:prSet presAssocID="{4540F9BE-B6C9-45B1-A603-18DF99035F2E}" presName="sibTransSpacerBeforeConnector" presStyleCnt="0"/>
      <dgm:spPr/>
    </dgm:pt>
    <dgm:pt modelId="{990C005A-A5A4-45D5-8833-A931FBF2D162}" type="pres">
      <dgm:prSet presAssocID="{4540F9BE-B6C9-45B1-A603-18DF99035F2E}" presName="sibTrans" presStyleLbl="node1" presStyleIdx="9" presStyleCnt="13"/>
      <dgm:spPr/>
    </dgm:pt>
    <dgm:pt modelId="{85A69D7E-8DC9-4FEB-95DE-3F7E3E57BA28}" type="pres">
      <dgm:prSet presAssocID="{4540F9BE-B6C9-45B1-A603-18DF99035F2E}" presName="sibTransSpacerAfterConnector" presStyleCnt="0"/>
      <dgm:spPr/>
    </dgm:pt>
    <dgm:pt modelId="{9F090F53-F53E-4E89-BF29-269E63C9B03C}" type="pres">
      <dgm:prSet presAssocID="{37CCA261-2305-46A8-8B40-CF8763550F70}" presName="node" presStyleLbl="node1" presStyleIdx="10" presStyleCnt="13" custScaleX="107695">
        <dgm:presLayoutVars>
          <dgm:bulletEnabled val="1"/>
        </dgm:presLayoutVars>
      </dgm:prSet>
      <dgm:spPr/>
    </dgm:pt>
    <dgm:pt modelId="{D16BDAF6-2BE8-4215-B133-F9AB0A842FB2}" type="pres">
      <dgm:prSet presAssocID="{5751383E-FD07-467F-81F2-30CBC184D0FD}" presName="sibTransSpacerBeforeConnector" presStyleCnt="0"/>
      <dgm:spPr/>
    </dgm:pt>
    <dgm:pt modelId="{B504880A-CC3A-40F4-854F-C1DCC03B3A62}" type="pres">
      <dgm:prSet presAssocID="{5751383E-FD07-467F-81F2-30CBC184D0FD}" presName="sibTrans" presStyleLbl="node1" presStyleIdx="11" presStyleCnt="13"/>
      <dgm:spPr/>
    </dgm:pt>
    <dgm:pt modelId="{E1290AE0-4B08-4525-B57F-C1780A807B6F}" type="pres">
      <dgm:prSet presAssocID="{5751383E-FD07-467F-81F2-30CBC184D0FD}" presName="sibTransSpacerAfterConnector" presStyleCnt="0"/>
      <dgm:spPr/>
    </dgm:pt>
    <dgm:pt modelId="{C75AA506-ABB6-457D-AE45-F73159195C07}" type="pres">
      <dgm:prSet presAssocID="{1D501978-115B-4A66-BDA5-5E7043C7DB65}" presName="node" presStyleLbl="node1" presStyleIdx="12" presStyleCnt="13" custScaleX="108516">
        <dgm:presLayoutVars>
          <dgm:bulletEnabled val="1"/>
        </dgm:presLayoutVars>
      </dgm:prSet>
      <dgm:spPr/>
    </dgm:pt>
  </dgm:ptLst>
  <dgm:cxnLst>
    <dgm:cxn modelId="{884CB83F-77F1-41BF-9BDF-351B3EFC0598}" type="presOf" srcId="{B39C4245-E427-4919-809E-921D136D7A31}" destId="{4D487ED2-B1B3-420F-933F-DF3678058078}" srcOrd="0" destOrd="0" presId="urn:microsoft.com/office/officeart/2016/7/layout/BasicProcessNew"/>
    <dgm:cxn modelId="{6558FC42-6A24-4181-B3D6-4FBE556CFB3F}" type="presOf" srcId="{8B3A2BB1-5B40-4AA6-ACE5-463E3EAD0FB0}" destId="{70940F37-8DB6-41C8-B3A1-A5B1043DCD4F}" srcOrd="0" destOrd="0" presId="urn:microsoft.com/office/officeart/2016/7/layout/BasicProcessNew"/>
    <dgm:cxn modelId="{5E4B9045-81F6-4101-AA30-1E7B7F9AE121}" type="presOf" srcId="{37CCA261-2305-46A8-8B40-CF8763550F70}" destId="{9F090F53-F53E-4E89-BF29-269E63C9B03C}" srcOrd="0" destOrd="0" presId="urn:microsoft.com/office/officeart/2016/7/layout/BasicProcessNew"/>
    <dgm:cxn modelId="{F47B7068-269A-4D65-8993-CD763EA214CB}" type="presOf" srcId="{AE06BEA7-ECA5-40E8-A69E-03C57EAFE6CC}" destId="{77F121F0-DE90-4D52-8B03-A812F6DE88C3}" srcOrd="0" destOrd="0" presId="urn:microsoft.com/office/officeart/2016/7/layout/BasicProcessNew"/>
    <dgm:cxn modelId="{F2E8696E-CCA8-4A38-AC6E-8246C4A5F332}" type="presOf" srcId="{4153207B-B7E6-4718-B17A-141D903B86EE}" destId="{20B6A4C9-D43D-4F66-B3E3-80838C2A0BCF}" srcOrd="0" destOrd="0" presId="urn:microsoft.com/office/officeart/2016/7/layout/BasicProcessNew"/>
    <dgm:cxn modelId="{ECCE2652-CEF9-418A-A7E9-A5027A77572B}" srcId="{8B3A2BB1-5B40-4AA6-ACE5-463E3EAD0FB0}" destId="{1D501978-115B-4A66-BDA5-5E7043C7DB65}" srcOrd="6" destOrd="0" parTransId="{DB391AC4-6477-487B-839B-43B2342BA306}" sibTransId="{F91A1667-82CD-40EF-B35D-DBE447EB34D6}"/>
    <dgm:cxn modelId="{A73F6458-8F7E-4985-8FDD-42D770CF627C}" type="presOf" srcId="{F7D4126F-91F7-4107-83FF-557C12375994}" destId="{01A042BF-1FA7-4CA6-8292-D3B83EC4B479}" srcOrd="0" destOrd="0" presId="urn:microsoft.com/office/officeart/2016/7/layout/BasicProcessNew"/>
    <dgm:cxn modelId="{3067EF5A-736B-4395-9E34-397A58AE27CA}" type="presOf" srcId="{1D501978-115B-4A66-BDA5-5E7043C7DB65}" destId="{C75AA506-ABB6-457D-AE45-F73159195C07}" srcOrd="0" destOrd="0" presId="urn:microsoft.com/office/officeart/2016/7/layout/BasicProcessNew"/>
    <dgm:cxn modelId="{2BC46C7D-4CED-4040-8A6E-1027B09537EE}" type="presOf" srcId="{C8283B1A-0122-4AE7-8E2A-A6807BBC99A5}" destId="{C1A0B46C-F92B-4705-BC20-91F536326BC8}" srcOrd="0" destOrd="0" presId="urn:microsoft.com/office/officeart/2016/7/layout/BasicProcessNew"/>
    <dgm:cxn modelId="{B72E797E-94D0-401E-ABE4-504252A630AD}" srcId="{8B3A2BB1-5B40-4AA6-ACE5-463E3EAD0FB0}" destId="{37CCA261-2305-46A8-8B40-CF8763550F70}" srcOrd="5" destOrd="0" parTransId="{1B8B5260-738E-490F-B755-7E98D5928EED}" sibTransId="{5751383E-FD07-467F-81F2-30CBC184D0FD}"/>
    <dgm:cxn modelId="{36D59A7E-46DA-40C2-9132-08AA078B187F}" type="presOf" srcId="{4540F9BE-B6C9-45B1-A603-18DF99035F2E}" destId="{990C005A-A5A4-45D5-8833-A931FBF2D162}" srcOrd="0" destOrd="0" presId="urn:microsoft.com/office/officeart/2016/7/layout/BasicProcessNew"/>
    <dgm:cxn modelId="{8E280184-C4F0-44CC-88C2-978A4E54D803}" srcId="{8B3A2BB1-5B40-4AA6-ACE5-463E3EAD0FB0}" destId="{B39C4245-E427-4919-809E-921D136D7A31}" srcOrd="3" destOrd="0" parTransId="{7EF53057-45EF-4639-AEE8-0CC166167BEF}" sibTransId="{F7D4126F-91F7-4107-83FF-557C12375994}"/>
    <dgm:cxn modelId="{93E00688-A171-45A0-9847-372A209969BD}" type="presOf" srcId="{543A537C-D599-40D7-AA7C-250DF80CCFFA}" destId="{875991C0-025E-4E51-8B79-E556DB875387}" srcOrd="0" destOrd="0" presId="urn:microsoft.com/office/officeart/2016/7/layout/BasicProcessNew"/>
    <dgm:cxn modelId="{FE48038B-8899-41CA-9204-3D8B6AF06D30}" srcId="{8B3A2BB1-5B40-4AA6-ACE5-463E3EAD0FB0}" destId="{C8283B1A-0122-4AE7-8E2A-A6807BBC99A5}" srcOrd="0" destOrd="0" parTransId="{E702DDF9-E10D-464C-9764-BBAF47441CEB}" sibTransId="{4153207B-B7E6-4718-B17A-141D903B86EE}"/>
    <dgm:cxn modelId="{327ED78F-F3C5-4C58-A981-4C348B9FEE42}" srcId="{8B3A2BB1-5B40-4AA6-ACE5-463E3EAD0FB0}" destId="{86BC5363-6584-4113-AA39-F51E133F1519}" srcOrd="2" destOrd="0" parTransId="{111D7E67-55DE-4F34-B11F-2EE8355E5A54}" sibTransId="{6E2855D0-E90D-46F0-A1B7-9E8F413A1074}"/>
    <dgm:cxn modelId="{A66796A3-023B-4397-8C07-D51962096107}" type="presOf" srcId="{6E2855D0-E90D-46F0-A1B7-9E8F413A1074}" destId="{806578E3-D1B0-4A8A-BF07-F4B4598A77CB}" srcOrd="0" destOrd="0" presId="urn:microsoft.com/office/officeart/2016/7/layout/BasicProcessNew"/>
    <dgm:cxn modelId="{89A1D5A4-EF11-4495-A7C9-D381E26FA2D9}" type="presOf" srcId="{5751383E-FD07-467F-81F2-30CBC184D0FD}" destId="{B504880A-CC3A-40F4-854F-C1DCC03B3A62}" srcOrd="0" destOrd="0" presId="urn:microsoft.com/office/officeart/2016/7/layout/BasicProcessNew"/>
    <dgm:cxn modelId="{C1B1AFAF-E934-4596-99E8-D15A059F038C}" type="presOf" srcId="{03F0653C-2D88-4D62-8CF9-432BD08EAC44}" destId="{5AAB24F8-4526-4ABB-B263-9FAFD720B0E5}" srcOrd="0" destOrd="0" presId="urn:microsoft.com/office/officeart/2016/7/layout/BasicProcessNew"/>
    <dgm:cxn modelId="{1D3820CA-C5D4-4801-9F25-7C74393061F1}" srcId="{8B3A2BB1-5B40-4AA6-ACE5-463E3EAD0FB0}" destId="{AE06BEA7-ECA5-40E8-A69E-03C57EAFE6CC}" srcOrd="4" destOrd="0" parTransId="{3E56AC88-6EAC-4184-9832-CE2F600E6A4C}" sibTransId="{4540F9BE-B6C9-45B1-A603-18DF99035F2E}"/>
    <dgm:cxn modelId="{520180CE-BE77-4B66-9603-DFD0B7E252A0}" srcId="{8B3A2BB1-5B40-4AA6-ACE5-463E3EAD0FB0}" destId="{543A537C-D599-40D7-AA7C-250DF80CCFFA}" srcOrd="1" destOrd="0" parTransId="{804FEBD3-540F-44A6-B84C-682F99318F25}" sibTransId="{03F0653C-2D88-4D62-8CF9-432BD08EAC44}"/>
    <dgm:cxn modelId="{3C1935E4-9779-40F5-8E4D-692741731AC8}" type="presOf" srcId="{86BC5363-6584-4113-AA39-F51E133F1519}" destId="{29F3C1AA-00FE-48F6-8F61-74C53E4E123C}" srcOrd="0" destOrd="0" presId="urn:microsoft.com/office/officeart/2016/7/layout/BasicProcessNew"/>
    <dgm:cxn modelId="{527F7106-41B3-4EC9-B052-16F88A598206}" type="presParOf" srcId="{70940F37-8DB6-41C8-B3A1-A5B1043DCD4F}" destId="{C1A0B46C-F92B-4705-BC20-91F536326BC8}" srcOrd="0" destOrd="0" presId="urn:microsoft.com/office/officeart/2016/7/layout/BasicProcessNew"/>
    <dgm:cxn modelId="{78A3E8A5-2265-452D-8E02-4EC249865CE5}" type="presParOf" srcId="{70940F37-8DB6-41C8-B3A1-A5B1043DCD4F}" destId="{DD82149D-ED44-48E0-80D2-073AD34FFA12}" srcOrd="1" destOrd="0" presId="urn:microsoft.com/office/officeart/2016/7/layout/BasicProcessNew"/>
    <dgm:cxn modelId="{886725FD-9D52-4525-8D67-64E941C42372}" type="presParOf" srcId="{70940F37-8DB6-41C8-B3A1-A5B1043DCD4F}" destId="{20B6A4C9-D43D-4F66-B3E3-80838C2A0BCF}" srcOrd="2" destOrd="0" presId="urn:microsoft.com/office/officeart/2016/7/layout/BasicProcessNew"/>
    <dgm:cxn modelId="{83D2F8E2-A0D6-41B6-9E2D-C7CA70FAC3FD}" type="presParOf" srcId="{70940F37-8DB6-41C8-B3A1-A5B1043DCD4F}" destId="{02F8FB14-EE0D-44E4-A8D0-DBDC8D940299}" srcOrd="3" destOrd="0" presId="urn:microsoft.com/office/officeart/2016/7/layout/BasicProcessNew"/>
    <dgm:cxn modelId="{19CA2225-9650-4CAC-BE7C-3C01A117F1D4}" type="presParOf" srcId="{70940F37-8DB6-41C8-B3A1-A5B1043DCD4F}" destId="{875991C0-025E-4E51-8B79-E556DB875387}" srcOrd="4" destOrd="0" presId="urn:microsoft.com/office/officeart/2016/7/layout/BasicProcessNew"/>
    <dgm:cxn modelId="{DBBA14FA-4642-4312-B5F6-FBB5452F5A9F}" type="presParOf" srcId="{70940F37-8DB6-41C8-B3A1-A5B1043DCD4F}" destId="{F0689CE2-CC88-4CA0-AED8-9357F24C7C69}" srcOrd="5" destOrd="0" presId="urn:microsoft.com/office/officeart/2016/7/layout/BasicProcessNew"/>
    <dgm:cxn modelId="{213CDC27-EE40-4F0E-9556-F0585A18BE6E}" type="presParOf" srcId="{70940F37-8DB6-41C8-B3A1-A5B1043DCD4F}" destId="{5AAB24F8-4526-4ABB-B263-9FAFD720B0E5}" srcOrd="6" destOrd="0" presId="urn:microsoft.com/office/officeart/2016/7/layout/BasicProcessNew"/>
    <dgm:cxn modelId="{773E5B06-531E-4562-B313-9E9DF4DF25C7}" type="presParOf" srcId="{70940F37-8DB6-41C8-B3A1-A5B1043DCD4F}" destId="{56DE5ED0-EA4F-4889-BC7D-A1BBCD66A3CF}" srcOrd="7" destOrd="0" presId="urn:microsoft.com/office/officeart/2016/7/layout/BasicProcessNew"/>
    <dgm:cxn modelId="{CFFE9F23-D7AE-4155-B4FA-0BFC9281EB59}" type="presParOf" srcId="{70940F37-8DB6-41C8-B3A1-A5B1043DCD4F}" destId="{29F3C1AA-00FE-48F6-8F61-74C53E4E123C}" srcOrd="8" destOrd="0" presId="urn:microsoft.com/office/officeart/2016/7/layout/BasicProcessNew"/>
    <dgm:cxn modelId="{4973178A-CE58-4AC5-B316-D0DDA2B4BE2A}" type="presParOf" srcId="{70940F37-8DB6-41C8-B3A1-A5B1043DCD4F}" destId="{EB8C8E4E-6545-4ECB-A4A1-BC22D416C106}" srcOrd="9" destOrd="0" presId="urn:microsoft.com/office/officeart/2016/7/layout/BasicProcessNew"/>
    <dgm:cxn modelId="{48115F47-4A5D-4F42-87FC-D1B5D72E5C93}" type="presParOf" srcId="{70940F37-8DB6-41C8-B3A1-A5B1043DCD4F}" destId="{806578E3-D1B0-4A8A-BF07-F4B4598A77CB}" srcOrd="10" destOrd="0" presId="urn:microsoft.com/office/officeart/2016/7/layout/BasicProcessNew"/>
    <dgm:cxn modelId="{2C9E1CEB-F2F8-49D7-A2F4-FFC3AF536E0A}" type="presParOf" srcId="{70940F37-8DB6-41C8-B3A1-A5B1043DCD4F}" destId="{06700EAE-11FF-419D-9BAF-A04C70310B09}" srcOrd="11" destOrd="0" presId="urn:microsoft.com/office/officeart/2016/7/layout/BasicProcessNew"/>
    <dgm:cxn modelId="{78F6B911-20C4-409D-AA30-FF575A8DD5D2}" type="presParOf" srcId="{70940F37-8DB6-41C8-B3A1-A5B1043DCD4F}" destId="{4D487ED2-B1B3-420F-933F-DF3678058078}" srcOrd="12" destOrd="0" presId="urn:microsoft.com/office/officeart/2016/7/layout/BasicProcessNew"/>
    <dgm:cxn modelId="{E38B48D6-0644-4A2E-AF61-3C5AC9B846A5}" type="presParOf" srcId="{70940F37-8DB6-41C8-B3A1-A5B1043DCD4F}" destId="{EEF28D5F-333D-4570-A0C9-946B9CBD7370}" srcOrd="13" destOrd="0" presId="urn:microsoft.com/office/officeart/2016/7/layout/BasicProcessNew"/>
    <dgm:cxn modelId="{1CF67115-9C64-4BEF-9DF1-F64D327F475C}" type="presParOf" srcId="{70940F37-8DB6-41C8-B3A1-A5B1043DCD4F}" destId="{01A042BF-1FA7-4CA6-8292-D3B83EC4B479}" srcOrd="14" destOrd="0" presId="urn:microsoft.com/office/officeart/2016/7/layout/BasicProcessNew"/>
    <dgm:cxn modelId="{EF0808ED-64E5-46EB-96FB-FFB01258954C}" type="presParOf" srcId="{70940F37-8DB6-41C8-B3A1-A5B1043DCD4F}" destId="{E10B2D4A-E631-43B8-92B5-A016BA806680}" srcOrd="15" destOrd="0" presId="urn:microsoft.com/office/officeart/2016/7/layout/BasicProcessNew"/>
    <dgm:cxn modelId="{6D4E7A18-34FB-4E23-B1D8-9799ED57414C}" type="presParOf" srcId="{70940F37-8DB6-41C8-B3A1-A5B1043DCD4F}" destId="{77F121F0-DE90-4D52-8B03-A812F6DE88C3}" srcOrd="16" destOrd="0" presId="urn:microsoft.com/office/officeart/2016/7/layout/BasicProcessNew"/>
    <dgm:cxn modelId="{20B2EED9-AAC3-40E3-9FB8-A2510276F397}" type="presParOf" srcId="{70940F37-8DB6-41C8-B3A1-A5B1043DCD4F}" destId="{A61D0908-6142-45DD-ABEE-3D7A88D6B4DC}" srcOrd="17" destOrd="0" presId="urn:microsoft.com/office/officeart/2016/7/layout/BasicProcessNew"/>
    <dgm:cxn modelId="{25D96B83-3D3F-4D0B-8FC6-E9354869213B}" type="presParOf" srcId="{70940F37-8DB6-41C8-B3A1-A5B1043DCD4F}" destId="{990C005A-A5A4-45D5-8833-A931FBF2D162}" srcOrd="18" destOrd="0" presId="urn:microsoft.com/office/officeart/2016/7/layout/BasicProcessNew"/>
    <dgm:cxn modelId="{75A9060A-3929-421C-B0B0-6981CF01408E}" type="presParOf" srcId="{70940F37-8DB6-41C8-B3A1-A5B1043DCD4F}" destId="{85A69D7E-8DC9-4FEB-95DE-3F7E3E57BA28}" srcOrd="19" destOrd="0" presId="urn:microsoft.com/office/officeart/2016/7/layout/BasicProcessNew"/>
    <dgm:cxn modelId="{EF651433-F421-4FEE-B11D-F9BBF50C28CC}" type="presParOf" srcId="{70940F37-8DB6-41C8-B3A1-A5B1043DCD4F}" destId="{9F090F53-F53E-4E89-BF29-269E63C9B03C}" srcOrd="20" destOrd="0" presId="urn:microsoft.com/office/officeart/2016/7/layout/BasicProcessNew"/>
    <dgm:cxn modelId="{74CA9A55-D823-4B1B-B3A4-4BE57C1B2DD3}" type="presParOf" srcId="{70940F37-8DB6-41C8-B3A1-A5B1043DCD4F}" destId="{D16BDAF6-2BE8-4215-B133-F9AB0A842FB2}" srcOrd="21" destOrd="0" presId="urn:microsoft.com/office/officeart/2016/7/layout/BasicProcessNew"/>
    <dgm:cxn modelId="{1EF6657C-AD43-4BB4-BEF2-263261B6308D}" type="presParOf" srcId="{70940F37-8DB6-41C8-B3A1-A5B1043DCD4F}" destId="{B504880A-CC3A-40F4-854F-C1DCC03B3A62}" srcOrd="22" destOrd="0" presId="urn:microsoft.com/office/officeart/2016/7/layout/BasicProcessNew"/>
    <dgm:cxn modelId="{3086DA5D-4964-461D-B35B-E1391F5E8DA5}" type="presParOf" srcId="{70940F37-8DB6-41C8-B3A1-A5B1043DCD4F}" destId="{E1290AE0-4B08-4525-B57F-C1780A807B6F}" srcOrd="23" destOrd="0" presId="urn:microsoft.com/office/officeart/2016/7/layout/BasicProcessNew"/>
    <dgm:cxn modelId="{5DAD417C-3592-480C-9538-79A861DBF80E}" type="presParOf" srcId="{70940F37-8DB6-41C8-B3A1-A5B1043DCD4F}" destId="{C75AA506-ABB6-457D-AE45-F73159195C07}" srcOrd="24" destOrd="0" presId="urn:microsoft.com/office/officeart/2016/7/layout/Basic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0B46C-F92B-4705-BC20-91F536326BC8}">
      <dsp:nvSpPr>
        <dsp:cNvPr id="0" name=""/>
        <dsp:cNvSpPr/>
      </dsp:nvSpPr>
      <dsp:spPr>
        <a:xfrm>
          <a:off x="10385" y="1329462"/>
          <a:ext cx="1390090" cy="2318517"/>
        </a:xfrm>
        <a:prstGeom prst="rect">
          <a:avLst/>
        </a:prstGeom>
        <a:solidFill>
          <a:srgbClr val="CED5D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b="0" i="0" kern="1200">
              <a:solidFill>
                <a:schemeClr val="tx1"/>
              </a:solidFill>
            </a:rPr>
            <a:t>Participate Rule of 3</a:t>
          </a:r>
          <a:endParaRPr lang="en-US" sz="1800" kern="1200">
            <a:solidFill>
              <a:schemeClr val="tx1"/>
            </a:solidFill>
          </a:endParaRPr>
        </a:p>
      </dsp:txBody>
      <dsp:txXfrm>
        <a:off x="10385" y="1329462"/>
        <a:ext cx="1390090" cy="2318517"/>
      </dsp:txXfrm>
    </dsp:sp>
    <dsp:sp modelId="{20B6A4C9-D43D-4F66-B3E3-80838C2A0BCF}">
      <dsp:nvSpPr>
        <dsp:cNvPr id="0" name=""/>
        <dsp:cNvSpPr/>
      </dsp:nvSpPr>
      <dsp:spPr>
        <a:xfrm>
          <a:off x="1417585" y="2367221"/>
          <a:ext cx="191513" cy="243000"/>
        </a:xfrm>
        <a:prstGeom prst="rightArrow">
          <a:avLst>
            <a:gd name="adj1" fmla="val 50000"/>
            <a:gd name="adj2" fmla="val 50000"/>
          </a:avLst>
        </a:prstGeom>
        <a:solidFill>
          <a:srgbClr val="D249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5991C0-025E-4E51-8B79-E556DB875387}">
      <dsp:nvSpPr>
        <dsp:cNvPr id="0" name=""/>
        <dsp:cNvSpPr/>
      </dsp:nvSpPr>
      <dsp:spPr>
        <a:xfrm>
          <a:off x="1626206" y="1329462"/>
          <a:ext cx="1613433" cy="2318517"/>
        </a:xfrm>
        <a:prstGeom prst="rect">
          <a:avLst/>
        </a:prstGeom>
        <a:solidFill>
          <a:srgbClr val="92A2B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b="0" i="0" kern="1200"/>
            <a:t>Be open, honest, respectful, candid and collaborative</a:t>
          </a:r>
          <a:endParaRPr lang="en-US" sz="1800" kern="1200"/>
        </a:p>
      </dsp:txBody>
      <dsp:txXfrm>
        <a:off x="1626206" y="1329462"/>
        <a:ext cx="1613433" cy="2318517"/>
      </dsp:txXfrm>
    </dsp:sp>
    <dsp:sp modelId="{5AAB24F8-4526-4ABB-B263-9FAFD720B0E5}">
      <dsp:nvSpPr>
        <dsp:cNvPr id="0" name=""/>
        <dsp:cNvSpPr/>
      </dsp:nvSpPr>
      <dsp:spPr>
        <a:xfrm>
          <a:off x="3256749" y="2367221"/>
          <a:ext cx="191513" cy="243000"/>
        </a:xfrm>
        <a:prstGeom prst="rightArrow">
          <a:avLst>
            <a:gd name="adj1" fmla="val 50000"/>
            <a:gd name="adj2" fmla="val 50000"/>
          </a:avLst>
        </a:prstGeom>
        <a:solidFill>
          <a:srgbClr val="D249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F3C1AA-00FE-48F6-8F61-74C53E4E123C}">
      <dsp:nvSpPr>
        <dsp:cNvPr id="0" name=""/>
        <dsp:cNvSpPr/>
      </dsp:nvSpPr>
      <dsp:spPr>
        <a:xfrm>
          <a:off x="3465370" y="1329462"/>
          <a:ext cx="1477127" cy="2318517"/>
        </a:xfrm>
        <a:prstGeom prst="rect">
          <a:avLst/>
        </a:prstGeom>
        <a:solidFill>
          <a:srgbClr val="758AA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kern="1200"/>
            <a:t>Use ‘I’ statements to describe an experience</a:t>
          </a:r>
        </a:p>
      </dsp:txBody>
      <dsp:txXfrm>
        <a:off x="3465370" y="1329462"/>
        <a:ext cx="1477127" cy="2318517"/>
      </dsp:txXfrm>
    </dsp:sp>
    <dsp:sp modelId="{806578E3-D1B0-4A8A-BF07-F4B4598A77CB}">
      <dsp:nvSpPr>
        <dsp:cNvPr id="0" name=""/>
        <dsp:cNvSpPr/>
      </dsp:nvSpPr>
      <dsp:spPr>
        <a:xfrm>
          <a:off x="4959606" y="2367221"/>
          <a:ext cx="191513" cy="243000"/>
        </a:xfrm>
        <a:prstGeom prst="rightArrow">
          <a:avLst>
            <a:gd name="adj1" fmla="val 50000"/>
            <a:gd name="adj2" fmla="val 50000"/>
          </a:avLst>
        </a:prstGeom>
        <a:solidFill>
          <a:srgbClr val="D249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487ED2-B1B3-420F-933F-DF3678058078}">
      <dsp:nvSpPr>
        <dsp:cNvPr id="0" name=""/>
        <dsp:cNvSpPr/>
      </dsp:nvSpPr>
      <dsp:spPr>
        <a:xfrm>
          <a:off x="5168228" y="1329462"/>
          <a:ext cx="1650765" cy="2318517"/>
        </a:xfrm>
        <a:prstGeom prst="rect">
          <a:avLst/>
        </a:prstGeom>
        <a:solidFill>
          <a:srgbClr val="576C8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b="0" i="0" kern="1200"/>
            <a:t>Be respectful of everyone’s identities and acknowledge how they impact our experiences</a:t>
          </a:r>
          <a:endParaRPr lang="en-US" sz="1800" kern="1200"/>
        </a:p>
      </dsp:txBody>
      <dsp:txXfrm>
        <a:off x="5168228" y="1329462"/>
        <a:ext cx="1650765" cy="2318517"/>
      </dsp:txXfrm>
    </dsp:sp>
    <dsp:sp modelId="{01A042BF-1FA7-4CA6-8292-D3B83EC4B479}">
      <dsp:nvSpPr>
        <dsp:cNvPr id="0" name=""/>
        <dsp:cNvSpPr/>
      </dsp:nvSpPr>
      <dsp:spPr>
        <a:xfrm>
          <a:off x="6836102" y="2367221"/>
          <a:ext cx="191513" cy="243000"/>
        </a:xfrm>
        <a:prstGeom prst="rightArrow">
          <a:avLst>
            <a:gd name="adj1" fmla="val 50000"/>
            <a:gd name="adj2" fmla="val 50000"/>
          </a:avLst>
        </a:prstGeom>
        <a:solidFill>
          <a:srgbClr val="D249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F121F0-DE90-4D52-8B03-A812F6DE88C3}">
      <dsp:nvSpPr>
        <dsp:cNvPr id="0" name=""/>
        <dsp:cNvSpPr/>
      </dsp:nvSpPr>
      <dsp:spPr>
        <a:xfrm>
          <a:off x="7044724" y="1329462"/>
          <a:ext cx="1822310" cy="2318517"/>
        </a:xfrm>
        <a:prstGeom prst="rect">
          <a:avLst/>
        </a:prstGeom>
        <a:solidFill>
          <a:srgbClr val="44577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b="0" i="0" kern="1200"/>
            <a:t>Acknowledge we are all taught misinformation about our own group and about members of other groups</a:t>
          </a:r>
          <a:endParaRPr lang="en-US" sz="1800" kern="1200"/>
        </a:p>
      </dsp:txBody>
      <dsp:txXfrm>
        <a:off x="7044724" y="1329462"/>
        <a:ext cx="1822310" cy="2318517"/>
      </dsp:txXfrm>
    </dsp:sp>
    <dsp:sp modelId="{990C005A-A5A4-45D5-8833-A931FBF2D162}">
      <dsp:nvSpPr>
        <dsp:cNvPr id="0" name=""/>
        <dsp:cNvSpPr/>
      </dsp:nvSpPr>
      <dsp:spPr>
        <a:xfrm>
          <a:off x="8884143" y="2367221"/>
          <a:ext cx="191513" cy="243000"/>
        </a:xfrm>
        <a:prstGeom prst="rightArrow">
          <a:avLst>
            <a:gd name="adj1" fmla="val 50000"/>
            <a:gd name="adj2" fmla="val 50000"/>
          </a:avLst>
        </a:prstGeom>
        <a:solidFill>
          <a:srgbClr val="D249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090F53-F53E-4E89-BF29-269E63C9B03C}">
      <dsp:nvSpPr>
        <dsp:cNvPr id="0" name=""/>
        <dsp:cNvSpPr/>
      </dsp:nvSpPr>
      <dsp:spPr>
        <a:xfrm>
          <a:off x="9092765" y="1329462"/>
          <a:ext cx="1374999" cy="2318517"/>
        </a:xfrm>
        <a:prstGeom prst="rect">
          <a:avLst/>
        </a:prstGeom>
        <a:solidFill>
          <a:srgbClr val="3848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b="0" i="0" kern="1200"/>
            <a:t>Take risks. Comfort is overrated. Dare to engage yourself.</a:t>
          </a:r>
          <a:endParaRPr lang="en-US" sz="1800" kern="1200"/>
        </a:p>
      </dsp:txBody>
      <dsp:txXfrm>
        <a:off x="9092765" y="1329462"/>
        <a:ext cx="1374999" cy="2318517"/>
      </dsp:txXfrm>
    </dsp:sp>
    <dsp:sp modelId="{B504880A-CC3A-40F4-854F-C1DCC03B3A62}">
      <dsp:nvSpPr>
        <dsp:cNvPr id="0" name=""/>
        <dsp:cNvSpPr/>
      </dsp:nvSpPr>
      <dsp:spPr>
        <a:xfrm>
          <a:off x="10484873" y="2367221"/>
          <a:ext cx="191513" cy="243000"/>
        </a:xfrm>
        <a:prstGeom prst="rightArrow">
          <a:avLst>
            <a:gd name="adj1" fmla="val 50000"/>
            <a:gd name="adj2" fmla="val 50000"/>
          </a:avLst>
        </a:prstGeom>
        <a:solidFill>
          <a:srgbClr val="D2492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AA506-ABB6-457D-AE45-F73159195C07}">
      <dsp:nvSpPr>
        <dsp:cNvPr id="0" name=""/>
        <dsp:cNvSpPr/>
      </dsp:nvSpPr>
      <dsp:spPr>
        <a:xfrm>
          <a:off x="10693495" y="1329462"/>
          <a:ext cx="1385481" cy="2318517"/>
        </a:xfrm>
        <a:prstGeom prst="rect">
          <a:avLst/>
        </a:prstGeom>
        <a:solidFill>
          <a:srgbClr val="2131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800100">
            <a:lnSpc>
              <a:spcPct val="90000"/>
            </a:lnSpc>
            <a:spcBef>
              <a:spcPct val="0"/>
            </a:spcBef>
            <a:spcAft>
              <a:spcPct val="35000"/>
            </a:spcAft>
            <a:buNone/>
          </a:pPr>
          <a:r>
            <a:rPr lang="en-US" sz="1800" b="0" i="0" kern="1200"/>
            <a:t>Be open to discomfort to learn new things</a:t>
          </a:r>
          <a:endParaRPr lang="en-US" sz="1800" kern="1200"/>
        </a:p>
      </dsp:txBody>
      <dsp:txXfrm>
        <a:off x="10693495" y="1329462"/>
        <a:ext cx="1385481" cy="2318517"/>
      </dsp:txXfrm>
    </dsp:sp>
  </dsp:spTree>
</dsp:drawing>
</file>

<file path=ppt/diagrams/layout1.xml><?xml version="1.0" encoding="utf-8"?>
<dgm:layoutDef xmlns:dgm="http://schemas.openxmlformats.org/drawingml/2006/diagram" xmlns:a="http://schemas.openxmlformats.org/drawingml/2006/main" uniqueId="urn:microsoft.com/office/officeart/2016/7/layout/BasicProcessNew">
  <dgm:title val="Basic Process New"/>
  <dgm:desc val=""/>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fact="0.15"/>
      <dgm:constr type="h" for="ch" forName="sibTrans" op="equ"/>
    </dgm:constrLst>
    <dgm:ruleLst>
      <dgm:rule type="h" for="ch" forName="sibTrans" val="6.75" fact="NaN" max="NaN"/>
      <dgm:rule type="w" for="ch" forName="sibTrans" val="8.75" fact="NaN" max="NaN"/>
    </dgm:ruleLst>
    <dgm:forEach name="nodesForEach" axis="ch" ptType="node">
      <dgm:layoutNode name="node">
        <dgm:varLst>
          <dgm:bulletEnabled val="1"/>
        </dgm:varLst>
        <dgm:alg type="tx"/>
        <dgm:shape xmlns:r="http://schemas.openxmlformats.org/officeDocument/2006/relationships" type="rect" r:blip="">
          <dgm:adjLst>
            <dgm:adj idx="1" val="0.1"/>
          </dgm:adjLst>
        </dgm:shape>
        <dgm:presOf axis="desOrSelf" ptType="node"/>
        <dgm:constrLst>
          <dgm:constr type="h" refType="w" fact="0.6"/>
          <dgm:constr type="lMarg" val="12"/>
          <dgm:constr type="rMarg" val="12"/>
          <dgm:constr type="tMarg" val="12"/>
          <dgm:constr type="bMarg" val="12"/>
        </dgm:constrLst>
        <dgm:ruleLst>
          <dgm:rule type="primFontSz" val="11" fact="NaN" max="NaN"/>
          <dgm:rule type="primFontSz" val="18" fact="NaN" max="NaN"/>
          <dgm:rule type="h" val="NaN" fact="1.5" max="NaN"/>
          <dgm:rule type="primFontSz" val="11" fact="NaN" max="NaN"/>
          <dgm:rule type="h" val="INF" fact="NaN" max="NaN"/>
        </dgm:ruleLst>
      </dgm:layoutNode>
      <dgm:forEach name="sibTransForEach" axis="followSib" ptType="sibTrans" cnt="1">
        <dgm:layoutNode name="sibTransSpacerBeforeConnector" styleLbl="node1">
          <dgm:alg type="sp"/>
          <dgm:shape xmlns:r="http://schemas.openxmlformats.org/officeDocument/2006/relationships" r:blip="">
            <dgm:adjLst/>
          </dgm:shape>
          <dgm:constrLst>
            <dgm:constr type="w" val="4.5"/>
          </dgm:constrLst>
          <dgm:presOf/>
          <dgm:ruleLst>
            <dgm:rule type="w" val="4.5" fact="NaN" max="NaN"/>
          </dgm:ruleLst>
        </dgm:layoutNode>
        <dgm:layoutNode name="sibTrans" styleLbl="node1">
          <dgm:alg type="sp"/>
          <dgm:shape xmlns:r="http://schemas.openxmlformats.org/officeDocument/2006/relationships" type="rightArrow" r:blip="">
            <dgm:adjLst>
              <dgm:adj idx="1" val="0.5"/>
            </dgm:adjLst>
          </dgm:shape>
          <dgm:presOf axis="self"/>
          <dgm:constrLst>
            <dgm:constr type="h" val="6.75"/>
          </dgm:constrLst>
          <dgm:ruleLst>
            <dgm:rule type="h" val="6.75" fact="NaN" max="NaN"/>
            <dgm:rule type="w" val="8.75" fact="NaN" max="NaN"/>
          </dgm:ruleLst>
        </dgm:layoutNode>
        <dgm:layoutNode name="sibTransSpacerAfterConnector">
          <dgm:alg type="sp"/>
          <dgm:shape xmlns:r="http://schemas.openxmlformats.org/officeDocument/2006/relationships" r:blip="">
            <dgm:adjLst/>
          </dgm:shape>
          <dgm:constrLst>
            <dgm:constr type="w" val="4.5"/>
          </dgm:constrLst>
          <dgm:presOf/>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A0D25-E13D-4E16-91F4-8C9758703BF4}" type="datetimeFigureOut">
              <a:rPr lang="en-US" smtClean="0"/>
              <a:t>12/5/2023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59AB6C-257F-4F44-9270-634F74DB3418}" type="slidenum">
              <a:rPr lang="en-US" smtClean="0"/>
              <a:t>‹#›</a:t>
            </a:fld>
            <a:endParaRPr lang="en-US"/>
          </a:p>
        </p:txBody>
      </p:sp>
    </p:spTree>
    <p:extLst>
      <p:ext uri="{BB962C8B-B14F-4D97-AF65-F5344CB8AC3E}">
        <p14:creationId xmlns:p14="http://schemas.microsoft.com/office/powerpoint/2010/main" val="150764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ciencedirect.com/topics/biochemistry-genetics-and-molecular-biology/associative-learnin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1177/0001839216639577"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1177/000183921663957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journals.sagepub.com/doi/full/10.3102/0013189X19831006?journalCode=edra"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doi.org/10.1037/a0037944"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implypsychology.org/pavlov.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sych.wustl.edu/news/understanding-your-biases"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doi.org/10.1016/j.jcbs.2017.02.001" TargetMode="External"/><Relationship Id="rId5" Type="http://schemas.openxmlformats.org/officeDocument/2006/relationships/hyperlink" Target="https://doi.org/10.1002/jnr.24631" TargetMode="External"/><Relationship Id="rId4" Type="http://schemas.openxmlformats.org/officeDocument/2006/relationships/hyperlink" Target="https://stemeducationjournal.springeropen.com/articles/10.1186/s40594-020-00241-4"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i.org/10.1186/s40359-019-0299-7"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oi.org/10.1073/pnas.2026308118"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doi.org/10.1002/2017je005256" TargetMode="External"/><Relationship Id="rId4" Type="http://schemas.openxmlformats.org/officeDocument/2006/relationships/hyperlink" Target="https://doi.org/10.1002/jnr.24631"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i.org/10.1016/j.neuron.2018.07.045"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doi.org/10.3389/fpsyg.2021.671481"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tandfonline.com/doi/abs/10.1080/09500690701250452"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tandfonline.com/doi/abs/10.1080/09500690701250452"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1</a:t>
            </a:fld>
            <a:endParaRPr lang="en-US"/>
          </a:p>
        </p:txBody>
      </p:sp>
    </p:spTree>
    <p:extLst>
      <p:ext uri="{BB962C8B-B14F-4D97-AF65-F5344CB8AC3E}">
        <p14:creationId xmlns:p14="http://schemas.microsoft.com/office/powerpoint/2010/main" val="211587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plan has 24 specific recommendations that fit under each of these 7 areas. </a:t>
            </a:r>
          </a:p>
          <a:p>
            <a:endParaRPr lang="en-US"/>
          </a:p>
          <a:p>
            <a:r>
              <a:rPr lang="en-US"/>
              <a:t>Many of the resulting programs revolve around institutional change. However, we won’t achieve true culture change at Mines unless each and every one of us finds a way to support DI&amp;A at Mines- that’s what shared responsibility means. </a:t>
            </a:r>
          </a:p>
        </p:txBody>
      </p:sp>
      <p:sp>
        <p:nvSpPr>
          <p:cNvPr id="4" name="Slide Number Placeholder 3"/>
          <p:cNvSpPr>
            <a:spLocks noGrp="1"/>
          </p:cNvSpPr>
          <p:nvPr>
            <p:ph type="sldNum" sz="quarter" idx="5"/>
          </p:nvPr>
        </p:nvSpPr>
        <p:spPr/>
        <p:txBody>
          <a:bodyPr/>
          <a:lstStyle/>
          <a:p>
            <a:fld id="{2D32B055-8A5A-0E4B-9C45-F016D8ECF411}" type="slidenum">
              <a:rPr lang="en-US" smtClean="0"/>
              <a:t>11</a:t>
            </a:fld>
            <a:endParaRPr lang="en-US"/>
          </a:p>
        </p:txBody>
      </p:sp>
    </p:spTree>
    <p:extLst>
      <p:ext uri="{BB962C8B-B14F-4D97-AF65-F5344CB8AC3E}">
        <p14:creationId xmlns:p14="http://schemas.microsoft.com/office/powerpoint/2010/main" val="1568193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Social Identities:</a:t>
            </a:r>
          </a:p>
          <a:p>
            <a:pPr marL="171450" indent="-171450">
              <a:buFont typeface="Arial" panose="020B0604020202020204" pitchFamily="34" charset="0"/>
              <a:buChar char="•"/>
            </a:pPr>
            <a:r>
              <a:rPr lang="en-US"/>
              <a:t>This image is a depiction of some of the different social identities that people have.</a:t>
            </a:r>
            <a:endParaRPr lang="en-US">
              <a:ea typeface="Calibri"/>
              <a:cs typeface="Calibri"/>
            </a:endParaRPr>
          </a:p>
          <a:p>
            <a:pPr marL="171450" indent="-171450">
              <a:buFont typeface="Arial" panose="020B0604020202020204" pitchFamily="34" charset="0"/>
              <a:buChar char="•"/>
            </a:pPr>
            <a:r>
              <a:rPr lang="en-US"/>
              <a:t>In each, there are identities that are marginalized and those that are considered the dominant/accepted/most trusted identity.</a:t>
            </a:r>
            <a:endParaRPr lang="en-US">
              <a:ea typeface="Calibri"/>
              <a:cs typeface="Calibri"/>
            </a:endParaRPr>
          </a:p>
          <a:p>
            <a:pPr marL="628650" lvl="1" indent="-171450">
              <a:buFont typeface="Arial" panose="020B0604020202020204" pitchFamily="34" charset="0"/>
              <a:buChar char="•"/>
            </a:pPr>
            <a:r>
              <a:rPr lang="en-US"/>
              <a:t>For example, when discussing sexual orientation – marginalized identities include homosexual, bisexual, or asexual, whereas the most accepted identity would be heterosexual. </a:t>
            </a:r>
          </a:p>
          <a:p>
            <a:pPr marL="628650" lvl="1" indent="-171450">
              <a:buFont typeface="Arial" panose="020B0604020202020204" pitchFamily="34" charset="0"/>
              <a:buChar char="•"/>
            </a:pPr>
            <a:r>
              <a:rPr lang="en-US"/>
              <a:t>There are also identities which may be more or less visible to others:</a:t>
            </a:r>
            <a:endParaRPr lang="en-US">
              <a:ea typeface="Calibri"/>
              <a:cs typeface="Calibri"/>
            </a:endParaRPr>
          </a:p>
          <a:p>
            <a:pPr marL="628650" lvl="1" indent="-171450">
              <a:buFont typeface="Arial" panose="020B0604020202020204" pitchFamily="34" charset="0"/>
              <a:buChar char="•"/>
            </a:pPr>
            <a:r>
              <a:rPr lang="en-US"/>
              <a:t>i.e. race/ethnicity perhaps versus one’s education status</a:t>
            </a:r>
            <a:endParaRPr lang="en-US">
              <a:ea typeface="Calibri"/>
              <a:cs typeface="Calibri"/>
            </a:endParaRPr>
          </a:p>
          <a:p>
            <a:pPr marL="628650" lvl="1" indent="-171450">
              <a:buFont typeface="Arial" panose="020B0604020202020204" pitchFamily="34" charset="0"/>
              <a:buChar char="•"/>
            </a:pPr>
            <a:r>
              <a:rPr lang="en-US"/>
              <a:t>This can lead us all to make assumptions, whether intentional or not. </a:t>
            </a:r>
            <a:endParaRPr lang="en-US">
              <a:ea typeface="Calibri"/>
              <a:cs typeface="Calibri"/>
            </a:endParaRPr>
          </a:p>
          <a:p>
            <a:endParaRPr lang="en-US"/>
          </a:p>
          <a:p>
            <a:r>
              <a:rPr lang="en-US" b="1"/>
              <a:t>Reflection:</a:t>
            </a:r>
            <a:endParaRPr lang="en-US" b="1">
              <a:ea typeface="Calibri"/>
              <a:cs typeface="Calibri"/>
            </a:endParaRPr>
          </a:p>
          <a:p>
            <a:pPr marL="171450" indent="-171450">
              <a:buFont typeface="Arial" panose="020B0604020202020204" pitchFamily="34" charset="0"/>
              <a:buChar char="•"/>
            </a:pPr>
            <a:r>
              <a:rPr lang="en-US" b="0"/>
              <a:t>Take a look at this wheel and point your cursor to the ones that you feel are a marginalized part of your identity.</a:t>
            </a:r>
            <a:endParaRPr lang="en-US" b="0">
              <a:ea typeface="Calibri"/>
              <a:cs typeface="Calibri"/>
            </a:endParaRPr>
          </a:p>
          <a:p>
            <a:pPr marL="171450" indent="-171450">
              <a:buFont typeface="Arial" panose="020B0604020202020204" pitchFamily="34" charset="0"/>
              <a:buChar char="•"/>
            </a:pPr>
            <a:r>
              <a:rPr lang="en-US" b="0"/>
              <a:t>Reflect on these social identities in which you feel marginalized.</a:t>
            </a:r>
            <a:endParaRPr lang="en-US" b="0">
              <a:ea typeface="Calibri"/>
              <a:cs typeface="Calibri"/>
            </a:endParaRPr>
          </a:p>
          <a:p>
            <a:endParaRPr lang="en-US" b="1"/>
          </a:p>
          <a:p>
            <a:r>
              <a:rPr lang="en-US" b="1"/>
              <a:t>Thinking back on our breakout groups:</a:t>
            </a:r>
            <a:endParaRPr lang="en-US" b="1">
              <a:ea typeface="Calibri"/>
              <a:cs typeface="Calibri"/>
            </a:endParaRPr>
          </a:p>
          <a:p>
            <a:pPr marL="171450" indent="-171450">
              <a:buFont typeface="Arial" panose="020B0604020202020204" pitchFamily="34" charset="0"/>
              <a:buChar char="•"/>
            </a:pPr>
            <a:r>
              <a:rPr lang="en-US"/>
              <a:t>Which social identities played a role in the time that someone made a stereotypical comment about you? </a:t>
            </a:r>
            <a:endParaRPr lang="en-US">
              <a:ea typeface="Calibri"/>
              <a:cs typeface="Calibri"/>
            </a:endParaRPr>
          </a:p>
          <a:p>
            <a:pPr marL="171450" indent="-171450">
              <a:buFont typeface="Arial" panose="020B0604020202020204" pitchFamily="34" charset="0"/>
              <a:buChar char="•"/>
            </a:pPr>
            <a:r>
              <a:rPr lang="en-US"/>
              <a:t>Was it a traditionally marginalized identity?</a:t>
            </a:r>
            <a:endParaRPr lang="en-US">
              <a:ea typeface="Calibri"/>
              <a:cs typeface="Calibri"/>
            </a:endParaRP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Important!!</a:t>
            </a:r>
            <a:endParaRPr lang="en-US" b="1">
              <a:ea typeface="Calibri"/>
              <a:cs typeface="Calibri"/>
            </a:endParaRPr>
          </a:p>
          <a:p>
            <a:pPr marL="171450" indent="-171450">
              <a:buFont typeface="Arial" panose="020B0604020202020204" pitchFamily="34" charset="0"/>
              <a:buChar char="•"/>
            </a:pPr>
            <a:r>
              <a:rPr lang="en-US"/>
              <a:t>Everyone has some sort of marginalized identity. </a:t>
            </a:r>
            <a:endParaRPr lang="en-US">
              <a:ea typeface="Calibri"/>
              <a:cs typeface="Calibri"/>
            </a:endParaRPr>
          </a:p>
          <a:p>
            <a:pPr marL="628650" lvl="1" indent="-171450">
              <a:buFont typeface="Arial" panose="020B0604020202020204" pitchFamily="34" charset="0"/>
              <a:buChar char="•"/>
            </a:pPr>
            <a:r>
              <a:rPr lang="en-US"/>
              <a:t>When someone makes assumptions based on stereotypes, it’s usually connected to one of these marginalized identities. </a:t>
            </a:r>
            <a:endParaRPr lang="en-US">
              <a:ea typeface="Calibri"/>
              <a:cs typeface="Calibri"/>
            </a:endParaRPr>
          </a:p>
          <a:p>
            <a:pPr marL="171450" indent="-171450">
              <a:buFont typeface="Arial" panose="020B0604020202020204" pitchFamily="34" charset="0"/>
              <a:buChar char="•"/>
            </a:pPr>
            <a:r>
              <a:rPr lang="en-US"/>
              <a:t>Imagine how you’d feel if you had a LOT of marginalized identities. </a:t>
            </a:r>
            <a:endParaRPr lang="en-US">
              <a:ea typeface="Calibri"/>
              <a:cs typeface="Calibri"/>
            </a:endParaRPr>
          </a:p>
          <a:p>
            <a:pPr marL="628650" lvl="1" indent="-171450">
              <a:buFont typeface="Arial" panose="020B0604020202020204" pitchFamily="34" charset="0"/>
              <a:buChar char="•"/>
            </a:pPr>
            <a:r>
              <a:rPr lang="en-US"/>
              <a:t>That would suck (and it does!!)</a:t>
            </a:r>
            <a:endParaRPr lang="en-US">
              <a:ea typeface="Calibri"/>
              <a:cs typeface="Calibri"/>
            </a:endParaRPr>
          </a:p>
          <a:p>
            <a:pPr marL="628650" lvl="1" indent="-171450">
              <a:buFont typeface="Arial" panose="020B0604020202020204" pitchFamily="34" charset="0"/>
              <a:buChar char="•"/>
            </a:pPr>
            <a:r>
              <a:rPr lang="en-US"/>
              <a:t>It would cause a lot of social exclusion.</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9AB6C-257F-4F44-9270-634F74DB34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305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Play these one by one and allow participants to process through each one for about 10 seconds. Ask them to write down what image and/or emotion comes to mind </a:t>
            </a:r>
          </a:p>
          <a:p>
            <a:endParaRPr lang="en-US">
              <a:cs typeface="Calibri"/>
            </a:endParaRPr>
          </a:p>
          <a:p>
            <a:r>
              <a:rPr lang="en-US"/>
              <a:t>(RE last line)</a:t>
            </a:r>
            <a:endParaRPr lang="en-US">
              <a:cs typeface="Calibri"/>
            </a:endParaRPr>
          </a:p>
          <a:p>
            <a:r>
              <a:rPr lang="en-US">
                <a:cs typeface="Calibri"/>
              </a:rPr>
              <a:t>Ambassadors should have a personal example of an association or bias that opposes their beliefs to show that we are also unlearning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14</a:t>
            </a:fld>
            <a:endParaRPr lang="en-US"/>
          </a:p>
        </p:txBody>
      </p:sp>
    </p:spTree>
    <p:extLst>
      <p:ext uri="{BB962C8B-B14F-4D97-AF65-F5344CB8AC3E}">
        <p14:creationId xmlns:p14="http://schemas.microsoft.com/office/powerpoint/2010/main" val="533717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what scenarios do we need to be aware of and how they’re interrupting our day?</a:t>
            </a:r>
          </a:p>
          <a:p>
            <a:endParaRPr lang="en-US"/>
          </a:p>
          <a:p>
            <a:pPr fontAlgn="base"/>
            <a:r>
              <a:rPr lang="en-US">
                <a:solidFill>
                  <a:srgbClr val="FF0000"/>
                </a:solidFill>
              </a:rPr>
              <a:t>LO: Participants will Recognize IB and its validity </a:t>
            </a:r>
          </a:p>
          <a:p>
            <a:pPr fontAlgn="base"/>
            <a:r>
              <a:rPr lang="en-US">
                <a:solidFill>
                  <a:srgbClr val="FF0000"/>
                </a:solidFill>
              </a:rPr>
              <a:t>LO: Participants will Internally acknowledge own biases  </a:t>
            </a:r>
          </a:p>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15</a:t>
            </a:fld>
            <a:endParaRPr lang="en-US"/>
          </a:p>
        </p:txBody>
      </p:sp>
    </p:spTree>
    <p:extLst>
      <p:ext uri="{BB962C8B-B14F-4D97-AF65-F5344CB8AC3E}">
        <p14:creationId xmlns:p14="http://schemas.microsoft.com/office/powerpoint/2010/main" val="2690539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solidFill>
                  <a:srgbClr val="FF0000"/>
                </a:solidFill>
              </a:rPr>
              <a:t>LO: Participants will Recognize IB and its validity </a:t>
            </a:r>
          </a:p>
          <a:p>
            <a:r>
              <a:rPr lang="en-US">
                <a:solidFill>
                  <a:srgbClr val="FF0000"/>
                </a:solidFill>
                <a:cs typeface="Calibri"/>
              </a:rPr>
              <a:t>References at the end</a:t>
            </a:r>
          </a:p>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16</a:t>
            </a:fld>
            <a:endParaRPr lang="en-US"/>
          </a:p>
        </p:txBody>
      </p:sp>
    </p:spTree>
    <p:extLst>
      <p:ext uri="{BB962C8B-B14F-4D97-AF65-F5344CB8AC3E}">
        <p14:creationId xmlns:p14="http://schemas.microsoft.com/office/powerpoint/2010/main" val="2735431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Often an experience you've had with someone can often dictate how you envision that identity or that role </a:t>
            </a:r>
            <a:r>
              <a:rPr lang="en-US" b="0" kern="1200">
                <a:effectLst/>
              </a:rPr>
              <a:t>in the </a:t>
            </a:r>
            <a:r>
              <a:rPr lang="en-US"/>
              <a:t>future</a:t>
            </a:r>
            <a:r>
              <a:rPr lang="en-US" b="0" kern="1200">
                <a:effectLst/>
              </a:rPr>
              <a:t>. </a:t>
            </a:r>
            <a:r>
              <a:rPr lang="en-US"/>
              <a:t>If President Johnson </a:t>
            </a:r>
            <a:r>
              <a:rPr lang="en-US" b="0" kern="1200">
                <a:effectLst/>
              </a:rPr>
              <a:t>is the </a:t>
            </a:r>
            <a:r>
              <a:rPr lang="en-US"/>
              <a:t>only university president you've ever known</a:t>
            </a:r>
            <a:r>
              <a:rPr lang="en-US" b="0" kern="1200">
                <a:effectLst/>
              </a:rPr>
              <a:t>, </a:t>
            </a:r>
            <a:r>
              <a:rPr lang="en-US"/>
              <a:t>there's a high likelihood you will imagine someone with similar identities </a:t>
            </a:r>
          </a:p>
          <a:p>
            <a:endParaRPr lang="en-US"/>
          </a:p>
          <a:p>
            <a:r>
              <a:rPr lang="en-US">
                <a:hlinkClick r:id="rId3"/>
              </a:rPr>
              <a:t>https://www.sciencedirect.com/topics/biochemistry-genetics-and-molecular-biology/associative-learning</a:t>
            </a:r>
            <a:endParaRPr lang="en-US"/>
          </a:p>
          <a:p>
            <a:endParaRPr lang="en-US">
              <a:cs typeface="Calibri"/>
            </a:endParaRPr>
          </a:p>
          <a:p>
            <a:pPr fontAlgn="base"/>
            <a:r>
              <a:rPr lang="en-US">
                <a:solidFill>
                  <a:srgbClr val="FF0000"/>
                </a:solidFill>
              </a:rPr>
              <a:t>LO: Participants will Recognize IB and its validity </a:t>
            </a:r>
          </a:p>
          <a:p>
            <a:pPr fontAlgn="base"/>
            <a:r>
              <a:rPr lang="en-US">
                <a:solidFill>
                  <a:srgbClr val="FF0000"/>
                </a:solidFill>
              </a:rPr>
              <a:t>LO: Participants will Internally acknowledge own biases  </a:t>
            </a:r>
          </a:p>
        </p:txBody>
      </p:sp>
      <p:sp>
        <p:nvSpPr>
          <p:cNvPr id="4" name="Slide Number Placeholder 3"/>
          <p:cNvSpPr>
            <a:spLocks noGrp="1"/>
          </p:cNvSpPr>
          <p:nvPr>
            <p:ph type="sldNum" sz="quarter" idx="5"/>
          </p:nvPr>
        </p:nvSpPr>
        <p:spPr/>
        <p:txBody>
          <a:bodyPr/>
          <a:lstStyle/>
          <a:p>
            <a:fld id="{7959AB6C-257F-4F44-9270-634F74DB3418}" type="slidenum">
              <a:rPr lang="en-US" smtClean="0"/>
              <a:t>17</a:t>
            </a:fld>
            <a:endParaRPr lang="en-US"/>
          </a:p>
        </p:txBody>
      </p:sp>
    </p:spTree>
    <p:extLst>
      <p:ext uri="{BB962C8B-B14F-4D97-AF65-F5344CB8AC3E}">
        <p14:creationId xmlns:p14="http://schemas.microsoft.com/office/powerpoint/2010/main" val="3866054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Review of Resumes Source: </a:t>
            </a:r>
            <a:r>
              <a:rPr lang="en-US"/>
              <a:t>Kang, S. K., </a:t>
            </a:r>
            <a:r>
              <a:rPr lang="en-US" err="1"/>
              <a:t>DeCelles</a:t>
            </a:r>
            <a:r>
              <a:rPr lang="en-US"/>
              <a:t>, K. A., </a:t>
            </a:r>
            <a:r>
              <a:rPr lang="en-US" err="1"/>
              <a:t>Tilcsik</a:t>
            </a:r>
            <a:r>
              <a:rPr lang="en-US"/>
              <a:t>, A., &amp; Jun, S. (2016). Whitened résumés. </a:t>
            </a:r>
            <a:r>
              <a:rPr lang="en-US" i="1"/>
              <a:t>Administrative Science Quarterly</a:t>
            </a:r>
            <a:r>
              <a:rPr lang="en-US"/>
              <a:t>, 61(3), 469–502. </a:t>
            </a:r>
            <a:r>
              <a:rPr lang="en-US">
                <a:hlinkClick r:id="rId3"/>
              </a:rPr>
              <a:t>https://doi.org/10.1177/0001839216639577</a:t>
            </a:r>
            <a:r>
              <a:rPr lang="en-US"/>
              <a:t>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18</a:t>
            </a:fld>
            <a:endParaRPr lang="en-US"/>
          </a:p>
        </p:txBody>
      </p:sp>
    </p:spTree>
    <p:extLst>
      <p:ext uri="{BB962C8B-B14F-4D97-AF65-F5344CB8AC3E}">
        <p14:creationId xmlns:p14="http://schemas.microsoft.com/office/powerpoint/2010/main" val="1583150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NOTE TO FACILITATOR: Tell a story about this as an experience (your own, or a story you’ve read)</a:t>
            </a:r>
          </a:p>
          <a:p>
            <a:endParaRPr lang="en-US">
              <a:cs typeface="Calibri"/>
            </a:endParaRPr>
          </a:p>
          <a:p>
            <a:r>
              <a:rPr lang="en-US">
                <a:cs typeface="Calibri"/>
              </a:rPr>
              <a:t>Review of Resumes Source: </a:t>
            </a:r>
            <a:r>
              <a:rPr lang="en-US"/>
              <a:t>Kang, S. K., </a:t>
            </a:r>
            <a:r>
              <a:rPr lang="en-US" err="1"/>
              <a:t>DeCelles</a:t>
            </a:r>
            <a:r>
              <a:rPr lang="en-US"/>
              <a:t>, K. A., </a:t>
            </a:r>
            <a:r>
              <a:rPr lang="en-US" err="1"/>
              <a:t>Tilcsik</a:t>
            </a:r>
            <a:r>
              <a:rPr lang="en-US"/>
              <a:t>, A., &amp; Jun, S. (2016). Whitened résumés. </a:t>
            </a:r>
            <a:r>
              <a:rPr lang="en-US" i="1"/>
              <a:t>Administrative Science Quarterly</a:t>
            </a:r>
            <a:r>
              <a:rPr lang="en-US"/>
              <a:t>, 61(3), 469–502. </a:t>
            </a:r>
            <a:r>
              <a:rPr lang="en-US">
                <a:hlinkClick r:id="rId3"/>
              </a:rPr>
              <a:t>https://doi.org/10.1177/0001839216639577</a:t>
            </a:r>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19</a:t>
            </a:fld>
            <a:endParaRPr lang="en-US"/>
          </a:p>
        </p:txBody>
      </p:sp>
    </p:spTree>
    <p:extLst>
      <p:ext uri="{BB962C8B-B14F-4D97-AF65-F5344CB8AC3E}">
        <p14:creationId xmlns:p14="http://schemas.microsoft.com/office/powerpoint/2010/main" val="1144077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20</a:t>
            </a:fld>
            <a:endParaRPr lang="en-US"/>
          </a:p>
        </p:txBody>
      </p:sp>
    </p:spTree>
    <p:extLst>
      <p:ext uri="{BB962C8B-B14F-4D97-AF65-F5344CB8AC3E}">
        <p14:creationId xmlns:p14="http://schemas.microsoft.com/office/powerpoint/2010/main" val="1439530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comparison to even National Statistics, Women are 50% of the population! Women are 50% of the college bound population!</a:t>
            </a:r>
          </a:p>
          <a:p>
            <a:endParaRPr lang="en-US"/>
          </a:p>
          <a:p>
            <a:r>
              <a:rPr lang="en-US"/>
              <a:t>Ask attendees what stands out?</a:t>
            </a:r>
          </a:p>
          <a:p>
            <a:endParaRPr lang="en-US"/>
          </a:p>
          <a:p>
            <a:r>
              <a:rPr lang="en-US"/>
              <a:t>We are still well below the gender distribution</a:t>
            </a:r>
          </a:p>
        </p:txBody>
      </p:sp>
      <p:sp>
        <p:nvSpPr>
          <p:cNvPr id="4" name="Slide Number Placeholder 3"/>
          <p:cNvSpPr>
            <a:spLocks noGrp="1"/>
          </p:cNvSpPr>
          <p:nvPr>
            <p:ph type="sldNum" sz="quarter" idx="5"/>
          </p:nvPr>
        </p:nvSpPr>
        <p:spPr/>
        <p:txBody>
          <a:bodyPr/>
          <a:lstStyle/>
          <a:p>
            <a:fld id="{7959AB6C-257F-4F44-9270-634F74DB3418}" type="slidenum">
              <a:rPr lang="en-US" smtClean="0"/>
              <a:t>22</a:t>
            </a:fld>
            <a:endParaRPr lang="en-US"/>
          </a:p>
        </p:txBody>
      </p:sp>
    </p:spTree>
    <p:extLst>
      <p:ext uri="{BB962C8B-B14F-4D97-AF65-F5344CB8AC3E}">
        <p14:creationId xmlns:p14="http://schemas.microsoft.com/office/powerpoint/2010/main" val="3599385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2</a:t>
            </a:fld>
            <a:endParaRPr lang="en-US"/>
          </a:p>
        </p:txBody>
      </p:sp>
    </p:spTree>
    <p:extLst>
      <p:ext uri="{BB962C8B-B14F-4D97-AF65-F5344CB8AC3E}">
        <p14:creationId xmlns:p14="http://schemas.microsoft.com/office/powerpoint/2010/main" val="459590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comparison to even National Statistics, Hispanic people are 18,5% of the population! They are nearly 20% of the college bound population in CO!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Black 13.4% US, 4..6% CO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Native American 1.3% US, 1.6% CO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Asian 5.9% US, 3.5% CO</a:t>
            </a:r>
          </a:p>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23</a:t>
            </a:fld>
            <a:endParaRPr lang="en-US"/>
          </a:p>
        </p:txBody>
      </p:sp>
    </p:spTree>
    <p:extLst>
      <p:ext uri="{BB962C8B-B14F-4D97-AF65-F5344CB8AC3E}">
        <p14:creationId xmlns:p14="http://schemas.microsoft.com/office/powerpoint/2010/main" val="2750120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26</a:t>
            </a:fld>
            <a:endParaRPr lang="en-US"/>
          </a:p>
        </p:txBody>
      </p:sp>
    </p:spTree>
    <p:extLst>
      <p:ext uri="{BB962C8B-B14F-4D97-AF65-F5344CB8AC3E}">
        <p14:creationId xmlns:p14="http://schemas.microsoft.com/office/powerpoint/2010/main" val="3735444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Script for presenters: "Black, white and Hispanic students </a:t>
            </a:r>
            <a:r>
              <a:rPr lang="en-US" u="sng">
                <a:hlinkClick r:id="rId3"/>
              </a:rPr>
              <a:t>declare STEM majors at roughly the same rates</a:t>
            </a:r>
            <a:r>
              <a:rPr lang="en-US"/>
              <a:t> — 18%, 19% and 20%, respectively. Students who earn a stem degree: 58% for white, 43% for Hispanic, and 34% for Black students. Black and Hispanic students tend to switch majors or leave college in higher numbers, according to the same study."* (Riegle-Crumb, King, and Irizarry, 2019).  {Data in rows 1 and 2}</a:t>
            </a:r>
          </a:p>
          <a:p>
            <a:r>
              <a:rPr lang="en-US"/>
              <a:t>"Black women report interest in STEM at rates far higher than white </a:t>
            </a:r>
            <a:r>
              <a:rPr lang="en-US" b="1"/>
              <a:t>women (23% and 16% respectively)</a:t>
            </a:r>
            <a:r>
              <a:rPr lang="en-US"/>
              <a:t> but only </a:t>
            </a:r>
            <a:r>
              <a:rPr lang="en-US" b="1"/>
              <a:t>8% of Black women</a:t>
            </a:r>
            <a:r>
              <a:rPr lang="en-US"/>
              <a:t> graduate with a STEM degree, compared to </a:t>
            </a:r>
            <a:r>
              <a:rPr lang="en-US" b="1"/>
              <a:t>10% of white women"</a:t>
            </a:r>
            <a:r>
              <a:rPr lang="en-US"/>
              <a:t> (O'Brien et al., 2015). {Data in rows 3 and 4}</a:t>
            </a:r>
            <a:endParaRPr lang="en-US">
              <a:cs typeface="Calibri"/>
            </a:endParaRPr>
          </a:p>
          <a:p>
            <a:endParaRPr lang="en-US"/>
          </a:p>
          <a:p>
            <a:r>
              <a:rPr lang="en-US"/>
              <a:t>*https://</a:t>
            </a:r>
            <a:r>
              <a:rPr lang="en-US" err="1"/>
              <a:t>psych.wustl.edu</a:t>
            </a:r>
            <a:r>
              <a:rPr lang="en-US"/>
              <a:t>/news/understanding-your-biases </a:t>
            </a:r>
            <a:endParaRPr lang="en-US">
              <a:cs typeface="Calibri"/>
            </a:endParaRPr>
          </a:p>
          <a:p>
            <a:r>
              <a:rPr lang="en-US"/>
              <a:t>Link in Jeri's text above goes to: Does STEM Stand Out? Examining Racial/Ethnic Gaps in Persistence Across Postsecondary Fields - </a:t>
            </a:r>
            <a:r>
              <a:rPr lang="en-US">
                <a:hlinkClick r:id="rId3"/>
              </a:rPr>
              <a:t>Catherine Riegle-Crumb</a:t>
            </a:r>
            <a:r>
              <a:rPr lang="en-US"/>
              <a:t>, </a:t>
            </a:r>
            <a:r>
              <a:rPr lang="en-US">
                <a:hlinkClick r:id="rId3"/>
              </a:rPr>
              <a:t>Barbara King</a:t>
            </a:r>
            <a:r>
              <a:rPr lang="en-US"/>
              <a:t>, </a:t>
            </a:r>
            <a:r>
              <a:rPr lang="en-US">
                <a:hlinkClick r:id="rId3"/>
              </a:rPr>
              <a:t>Yasmiyn Irizarry</a:t>
            </a:r>
            <a:endParaRPr lang="en-US"/>
          </a:p>
          <a:p>
            <a:r>
              <a:rPr lang="en-US">
                <a:hlinkClick r:id="rId3"/>
              </a:rPr>
              <a:t>https://journals.sagepub.com/doi/full/10.3102/0013189X19831006?journalCode=edra</a:t>
            </a:r>
            <a:r>
              <a:rPr lang="en-US"/>
              <a:t> 2019</a:t>
            </a:r>
          </a:p>
          <a:p>
            <a:endParaRPr lang="en-US">
              <a:cs typeface="Calibri" panose="020F0502020204030204"/>
            </a:endParaRPr>
          </a:p>
          <a:p>
            <a:r>
              <a:rPr lang="en-US"/>
              <a:t>O'Brien, L. T., </a:t>
            </a:r>
            <a:r>
              <a:rPr lang="en-US" err="1"/>
              <a:t>Blodorn</a:t>
            </a:r>
            <a:r>
              <a:rPr lang="en-US"/>
              <a:t>, A., Adams, G., Garcia, D. M., &amp; Hammer, E. (2015). Ethnic variation in gender-STEM stereotypes and STEM participation: An intersectional approach. </a:t>
            </a:r>
            <a:r>
              <a:rPr lang="en-US" i="1"/>
              <a:t>Cultural Diversity and Ethnic Minority Psychology, 21</a:t>
            </a:r>
            <a:r>
              <a:rPr lang="en-US"/>
              <a:t>(2), 169–180. </a:t>
            </a:r>
            <a:r>
              <a:rPr lang="en-US">
                <a:hlinkClick r:id="rId4"/>
              </a:rPr>
              <a:t>https://doi.org/10.1037/a0037944</a:t>
            </a:r>
            <a:endParaRPr lang="en-US"/>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27</a:t>
            </a:fld>
            <a:endParaRPr lang="en-US"/>
          </a:p>
        </p:txBody>
      </p:sp>
    </p:spTree>
    <p:extLst>
      <p:ext uri="{BB962C8B-B14F-4D97-AF65-F5344CB8AC3E}">
        <p14:creationId xmlns:p14="http://schemas.microsoft.com/office/powerpoint/2010/main" val="1106624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Jon inserted this because it counters a common assumption: that women and underrepresented students are somehow less qualified than white, male students (the default in engineering). </a:t>
            </a:r>
          </a:p>
          <a:p>
            <a:br>
              <a:rPr lang="en-US">
                <a:cs typeface="+mn-lt"/>
              </a:rPr>
            </a:br>
            <a:r>
              <a:rPr lang="en-US" b="1">
                <a:cs typeface="Calibri"/>
              </a:rPr>
              <a:t>Corrected Script (as of Aug 17, 2022):</a:t>
            </a:r>
            <a:r>
              <a:rPr lang="en-US">
                <a:cs typeface="Calibri"/>
              </a:rPr>
              <a:t> If we look at the data on prospective students admitted compared to those enrolled, while still using our high admission standards, we find that: </a:t>
            </a:r>
            <a:endParaRPr lang="en-US"/>
          </a:p>
          <a:p>
            <a:r>
              <a:rPr lang="en-US"/>
              <a:t>1. our yield rates (the number of students enrolled divided by the number admitted) for women and students of color are 18.8% and 19.7% respectively. And</a:t>
            </a:r>
            <a:endParaRPr lang="en-US">
              <a:cs typeface="Calibri"/>
            </a:endParaRPr>
          </a:p>
          <a:p>
            <a:r>
              <a:rPr lang="en-US"/>
              <a:t>2. that these yield rates are lower than the rates for men and white students (24.1% and 23.4%, respectively).</a:t>
            </a:r>
            <a:endParaRPr lang="en-US">
              <a:cs typeface="Calibri"/>
            </a:endParaRPr>
          </a:p>
          <a:p>
            <a:r>
              <a:rPr lang="en-US">
                <a:cs typeface="Calibri"/>
              </a:rPr>
              <a:t>3. This is unfortunate because the number of admitted women and admitted students of color is greater than the total number of new/incoming students who enroll at Mines – so there are TONS of qualified students out there! (To provide context, the light blue bar represents the total number of new enrolled students, including women and students of color, for 2021). </a:t>
            </a:r>
          </a:p>
          <a:p>
            <a:endParaRPr lang="en-US">
              <a:cs typeface="Calibri"/>
            </a:endParaRPr>
          </a:p>
          <a:p>
            <a:r>
              <a:rPr lang="en-US">
                <a:cs typeface="Calibri"/>
              </a:rPr>
              <a:t>This is something Mines is working on regarding our admissions communications, climate, etc. for these marginalized groups. What's important to note is that, hypothetically if we tried to achieve </a:t>
            </a:r>
            <a:r>
              <a:rPr lang="en-US"/>
              <a:t>gender parity (50%) and 40% students of color, we would need yield rates to be 29% for both women and students of color, which is significantly higher than the yield rates we have for men and white students (the 24% and 23%). </a:t>
            </a:r>
            <a:endParaRPr lang="en-US">
              <a:cs typeface="Calibri"/>
            </a:endParaRPr>
          </a:p>
          <a:p>
            <a:endParaRPr lang="en-US">
              <a:cs typeface="Calibri"/>
            </a:endParaRPr>
          </a:p>
          <a:p>
            <a:r>
              <a:rPr lang="en-US">
                <a:cs typeface="Calibri"/>
              </a:rPr>
              <a:t>Another important note is oftentimes, women and students of color </a:t>
            </a:r>
            <a:r>
              <a:rPr lang="en-US"/>
              <a:t>come in with more leadership experiences and other academic qualifications, which would actually increase the value and reputation of a Mines degree if the institution was able to increase their yield rates to match white students and/or male students. </a:t>
            </a:r>
            <a:endParaRPr lang="en-US">
              <a:cs typeface="Calibri"/>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28</a:t>
            </a:fld>
            <a:endParaRPr lang="en-US"/>
          </a:p>
        </p:txBody>
      </p:sp>
    </p:spTree>
    <p:extLst>
      <p:ext uri="{BB962C8B-B14F-4D97-AF65-F5344CB8AC3E}">
        <p14:creationId xmlns:p14="http://schemas.microsoft.com/office/powerpoint/2010/main" val="3777704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29</a:t>
            </a:fld>
            <a:endParaRPr lang="en-US"/>
          </a:p>
        </p:txBody>
      </p:sp>
    </p:spTree>
    <p:extLst>
      <p:ext uri="{BB962C8B-B14F-4D97-AF65-F5344CB8AC3E}">
        <p14:creationId xmlns:p14="http://schemas.microsoft.com/office/powerpoint/2010/main" val="3217070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30</a:t>
            </a:fld>
            <a:endParaRPr lang="en-US"/>
          </a:p>
        </p:txBody>
      </p:sp>
    </p:spTree>
    <p:extLst>
      <p:ext uri="{BB962C8B-B14F-4D97-AF65-F5344CB8AC3E}">
        <p14:creationId xmlns:p14="http://schemas.microsoft.com/office/powerpoint/2010/main" val="366864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Ivan Pavlov researched  the association between dogs being fed and salivation </a:t>
            </a:r>
          </a:p>
          <a:p>
            <a:endParaRPr lang="en-US"/>
          </a:p>
          <a:p>
            <a:r>
              <a:rPr lang="en-US">
                <a:hlinkClick r:id="rId3"/>
              </a:rPr>
              <a:t>https://www.simplypsychology</a:t>
            </a:r>
            <a:r>
              <a:rPr lang="en-US" b="0" kern="1200">
                <a:effectLst/>
                <a:hlinkClick r:id="rId3"/>
              </a:rPr>
              <a:t>.</a:t>
            </a:r>
            <a:r>
              <a:rPr lang="en-US">
                <a:hlinkClick r:id="rId3"/>
              </a:rPr>
              <a:t>org/pavlov</a:t>
            </a:r>
            <a:r>
              <a:rPr lang="en-US" b="0" kern="1200">
                <a:effectLst/>
                <a:hlinkClick r:id="rId3"/>
              </a:rPr>
              <a:t>.</a:t>
            </a:r>
            <a:r>
              <a:rPr lang="en-US">
                <a:hlinkClick r:id="rId3"/>
              </a:rPr>
              <a:t>html</a:t>
            </a:r>
            <a:r>
              <a:rPr lang="en-US"/>
              <a:t> </a:t>
            </a:r>
            <a:br>
              <a:rPr lang="en-US"/>
            </a:br>
            <a:endParaRPr lang="en-US"/>
          </a:p>
          <a:p>
            <a:pPr fontAlgn="base"/>
            <a:r>
              <a:rPr lang="en-US">
                <a:solidFill>
                  <a:srgbClr val="FF0000"/>
                </a:solidFill>
              </a:rPr>
              <a:t>LO: Participants will Recognize IB and its validity </a:t>
            </a:r>
          </a:p>
          <a:p>
            <a:pPr fontAlgn="base"/>
            <a:r>
              <a:rPr lang="en-US">
                <a:solidFill>
                  <a:srgbClr val="FF0000"/>
                </a:solidFill>
              </a:rPr>
              <a:t>LO: Participants will Internally acknowledge own biases  </a:t>
            </a: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31</a:t>
            </a:fld>
            <a:endParaRPr lang="en-US"/>
          </a:p>
        </p:txBody>
      </p:sp>
    </p:spTree>
    <p:extLst>
      <p:ext uri="{BB962C8B-B14F-4D97-AF65-F5344CB8AC3E}">
        <p14:creationId xmlns:p14="http://schemas.microsoft.com/office/powerpoint/2010/main" val="4284390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solidFill>
                  <a:srgbClr val="FF0000"/>
                </a:solidFill>
              </a:rPr>
              <a:t>LO: Participants will Recognize IB and its validity </a:t>
            </a:r>
          </a:p>
          <a:p>
            <a:pPr fontAlgn="base"/>
            <a:r>
              <a:rPr lang="en-US">
                <a:solidFill>
                  <a:srgbClr val="FF0000"/>
                </a:solidFill>
              </a:rPr>
              <a:t>LO: Participants will Internally acknowledge own biases  </a:t>
            </a:r>
          </a:p>
          <a:p>
            <a:endParaRPr lang="en-US">
              <a:cs typeface="Calibri"/>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32</a:t>
            </a:fld>
            <a:endParaRPr lang="en-US"/>
          </a:p>
        </p:txBody>
      </p:sp>
    </p:spTree>
    <p:extLst>
      <p:ext uri="{BB962C8B-B14F-4D97-AF65-F5344CB8AC3E}">
        <p14:creationId xmlns:p14="http://schemas.microsoft.com/office/powerpoint/2010/main" val="16694534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Pascarella, E. T., &amp; </a:t>
            </a:r>
            <a:r>
              <a:rPr lang="en-US" err="1"/>
              <a:t>Terenzini</a:t>
            </a:r>
            <a:r>
              <a:rPr lang="en-US"/>
              <a:t>, P. T. (2005). How College Affects Students: A Third Decade of Research. San Francisco: Jossey-Bass</a:t>
            </a:r>
          </a:p>
          <a:p>
            <a:endParaRPr lang="en-US"/>
          </a:p>
          <a:p>
            <a:r>
              <a:rPr lang="en-US"/>
              <a:t>ALSO a measure (real or perceived) of the campus environment as it relates to interpersonal, academic, and professional interactions (Hurtado, 1992);</a:t>
            </a:r>
          </a:p>
        </p:txBody>
      </p:sp>
      <p:sp>
        <p:nvSpPr>
          <p:cNvPr id="4" name="Slide Number Placeholder 3"/>
          <p:cNvSpPr>
            <a:spLocks noGrp="1"/>
          </p:cNvSpPr>
          <p:nvPr>
            <p:ph type="sldNum" sz="quarter" idx="5"/>
          </p:nvPr>
        </p:nvSpPr>
        <p:spPr/>
        <p:txBody>
          <a:bodyPr/>
          <a:lstStyle/>
          <a:p>
            <a:fld id="{7959AB6C-257F-4F44-9270-634F74DB3418}" type="slidenum">
              <a:rPr lang="en-US" smtClean="0"/>
              <a:t>33</a:t>
            </a:fld>
            <a:endParaRPr lang="en-US"/>
          </a:p>
        </p:txBody>
      </p:sp>
    </p:spTree>
    <p:extLst>
      <p:ext uri="{BB962C8B-B14F-4D97-AF65-F5344CB8AC3E}">
        <p14:creationId xmlns:p14="http://schemas.microsoft.com/office/powerpoint/2010/main" val="382842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965" indent="-227965">
              <a:lnSpc>
                <a:spcPct val="90000"/>
              </a:lnSpc>
              <a:spcBef>
                <a:spcPts val="1000"/>
              </a:spcBef>
              <a:buFont typeface="Arial"/>
              <a:buChar char="•"/>
            </a:pPr>
            <a:endParaRPr lang="en-US"/>
          </a:p>
          <a:p>
            <a:pPr marL="227965" indent="-227965">
              <a:lnSpc>
                <a:spcPct val="90000"/>
              </a:lnSpc>
              <a:spcBef>
                <a:spcPts val="1000"/>
              </a:spcBef>
              <a:buFont typeface="Arial"/>
              <a:buChar char="•"/>
            </a:pPr>
            <a:r>
              <a:rPr lang="en-US"/>
              <a:t>Students of color in STEM majors are less likely to continue if they feel excluded, isolated or have discouraging academic experiences (</a:t>
            </a:r>
            <a:r>
              <a:rPr lang="en-US" err="1"/>
              <a:t>Miyatsu</a:t>
            </a:r>
            <a:r>
              <a:rPr lang="en-US"/>
              <a:t>, 2019).*</a:t>
            </a:r>
          </a:p>
          <a:p>
            <a:pPr marL="227965" indent="-227965">
              <a:lnSpc>
                <a:spcPct val="90000"/>
              </a:lnSpc>
              <a:spcBef>
                <a:spcPts val="1000"/>
              </a:spcBef>
              <a:buFont typeface="Arial"/>
              <a:buChar char="•"/>
            </a:pPr>
            <a:r>
              <a:rPr lang="en-US"/>
              <a:t>The quantitative and qualitative data suggest that RMAs (racial </a:t>
            </a:r>
            <a:r>
              <a:rPr lang="en-US" err="1"/>
              <a:t>microagressions</a:t>
            </a:r>
            <a:r>
              <a:rPr lang="en-US"/>
              <a:t>) are not isolated incidents but are ingrained in the campus culture, including student interactions with STEM instructors and advisers and with peers (Lee et al., 2020).**</a:t>
            </a:r>
          </a:p>
          <a:p>
            <a:pPr marL="227965" indent="-227965">
              <a:lnSpc>
                <a:spcPct val="90000"/>
              </a:lnSpc>
              <a:spcBef>
                <a:spcPts val="1000"/>
              </a:spcBef>
              <a:buFont typeface="Arial"/>
              <a:buChar char="•"/>
            </a:pPr>
            <a:r>
              <a:rPr lang="en-US"/>
              <a:t>When students of color perceive a negative racial campus climate, academic persistence and retention rates fall. Conversely, a positive racial environment contributes to </a:t>
            </a:r>
            <a:r>
              <a:rPr lang="en-US" i="1"/>
              <a:t>a strong sense of belonging and is associated with higher grades and graduation rates for students of color </a:t>
            </a:r>
            <a:r>
              <a:rPr lang="en-US"/>
              <a:t>(Lee et al., 2020).**</a:t>
            </a:r>
          </a:p>
          <a:p>
            <a:pPr marL="227965" indent="-227965">
              <a:lnSpc>
                <a:spcPct val="90000"/>
              </a:lnSpc>
              <a:spcBef>
                <a:spcPts val="1000"/>
              </a:spcBef>
              <a:buFont typeface="Arial"/>
              <a:buChar char="•"/>
            </a:pPr>
            <a:r>
              <a:rPr lang="en-US"/>
              <a:t>In a study of implicit associations, STEM and non-STEM student groups demonstrated a significant implicit </a:t>
            </a:r>
            <a:r>
              <a:rPr lang="en-US" b="1"/>
              <a:t>pro-male-STEM/pro-female-Arts bias. </a:t>
            </a:r>
            <a:r>
              <a:rPr lang="en-US"/>
              <a:t>There was also evidence found of a </a:t>
            </a:r>
            <a:r>
              <a:rPr lang="en-US" b="1"/>
              <a:t>pro-female-STEM bias</a:t>
            </a:r>
            <a:r>
              <a:rPr lang="en-US"/>
              <a:t>, significant only </a:t>
            </a:r>
            <a:r>
              <a:rPr lang="en-US" b="1"/>
              <a:t>among female STEM students. </a:t>
            </a:r>
            <a:r>
              <a:rPr lang="en-US"/>
              <a:t>This suggests a shift among female STEM students but not the broader study population, the clashing of which can add to climate issues (Farrell &amp; McHugh, 2017). </a:t>
            </a:r>
          </a:p>
          <a:p>
            <a:pPr marL="227965" indent="-227965">
              <a:lnSpc>
                <a:spcPct val="90000"/>
              </a:lnSpc>
              <a:spcBef>
                <a:spcPts val="1000"/>
              </a:spcBef>
              <a:buFont typeface="Arial"/>
              <a:buChar char="•"/>
            </a:pPr>
            <a:r>
              <a:rPr lang="en-US"/>
              <a:t>Some evidence suggests climate has </a:t>
            </a:r>
            <a:r>
              <a:rPr lang="en-US" err="1"/>
              <a:t>disproporationate</a:t>
            </a:r>
            <a:r>
              <a:rPr lang="en-US"/>
              <a:t> outcomes: Women of color comprise less than 5% of undergraduates in male-dominated STEM fields (</a:t>
            </a:r>
            <a:r>
              <a:rPr lang="en-US" err="1"/>
              <a:t>Casad</a:t>
            </a:r>
            <a:r>
              <a:rPr lang="en-US"/>
              <a:t> et al., 2020).</a:t>
            </a:r>
          </a:p>
          <a:p>
            <a:endParaRPr lang="en-US">
              <a:cs typeface="Calibri"/>
            </a:endParaRPr>
          </a:p>
          <a:p>
            <a:r>
              <a:rPr lang="en-US"/>
              <a:t>Jeri’s stats: *(</a:t>
            </a:r>
            <a:r>
              <a:rPr lang="en-US" err="1"/>
              <a:t>Miyatsu</a:t>
            </a:r>
            <a:r>
              <a:rPr lang="en-US"/>
              <a:t>, 2019) </a:t>
            </a:r>
            <a:r>
              <a:rPr lang="en-US">
                <a:hlinkClick r:id="rId3"/>
              </a:rPr>
              <a:t>https</a:t>
            </a:r>
            <a:r>
              <a:rPr lang="en-US" sz="1200">
                <a:hlinkClick r:id="rId3"/>
              </a:rPr>
              <a:t>://psych.wustl.edu/news/understanding-your-biases</a:t>
            </a:r>
            <a:r>
              <a:rPr lang="en-US"/>
              <a:t> </a:t>
            </a:r>
          </a:p>
          <a:p>
            <a:r>
              <a:rPr lang="en-US"/>
              <a:t>**(Lee et al., 2020) </a:t>
            </a:r>
            <a:r>
              <a:rPr lang="en-US">
                <a:hlinkClick r:id="rId4"/>
              </a:rPr>
              <a:t>https</a:t>
            </a:r>
            <a:r>
              <a:rPr lang="en-US" sz="1200">
                <a:hlinkClick r:id="rId4"/>
              </a:rPr>
              <a:t>://stemeducationjournal.springeropen.com/articles/10.1186/s40594-020-00241-4</a:t>
            </a:r>
            <a:endParaRPr lang="en-US" sz="1200">
              <a:cs typeface="Calibri"/>
              <a:hlinkClick r:id="rId4"/>
            </a:endParaRPr>
          </a:p>
          <a:p>
            <a:endParaRPr lang="en-US">
              <a:cs typeface="Calibri"/>
            </a:endParaRPr>
          </a:p>
          <a:p>
            <a:r>
              <a:rPr lang="en-US" err="1"/>
              <a:t>Casad</a:t>
            </a:r>
            <a:r>
              <a:rPr lang="en-US"/>
              <a:t>, B. J., Franks, J. E., </a:t>
            </a:r>
            <a:r>
              <a:rPr lang="en-US" err="1"/>
              <a:t>Garasky</a:t>
            </a:r>
            <a:r>
              <a:rPr lang="en-US"/>
              <a:t>, C. E., Kittleman, M. M., </a:t>
            </a:r>
            <a:r>
              <a:rPr lang="en-US" err="1"/>
              <a:t>Roesler</a:t>
            </a:r>
            <a:r>
              <a:rPr lang="en-US"/>
              <a:t>, A. C., Hall, D. Y., &amp; </a:t>
            </a:r>
            <a:r>
              <a:rPr lang="en-US" err="1"/>
              <a:t>Petzel</a:t>
            </a:r>
            <a:r>
              <a:rPr lang="en-US"/>
              <a:t>, Z. W. (2020). Gender inequality in academia: Problems and solutions for women faculty in STEM. </a:t>
            </a:r>
            <a:r>
              <a:rPr lang="en-US" i="1"/>
              <a:t>Journal of Neuroscience Research</a:t>
            </a:r>
            <a:r>
              <a:rPr lang="en-US"/>
              <a:t>, 99(1), 13–23. </a:t>
            </a:r>
            <a:r>
              <a:rPr lang="en-US">
                <a:hlinkClick r:id="rId5"/>
              </a:rPr>
              <a:t>https://doi.org/10.1002/jnr.24631</a:t>
            </a:r>
            <a:r>
              <a:rPr lang="en-US"/>
              <a:t> </a:t>
            </a:r>
            <a:endParaRPr lang="en-US">
              <a:cs typeface="Calibri"/>
            </a:endParaRPr>
          </a:p>
          <a:p>
            <a:endParaRPr lang="en-US"/>
          </a:p>
          <a:p>
            <a:r>
              <a:rPr lang="en-US"/>
              <a:t>Farrell, L. &amp; McHugh, L. (2017). Examining gender-stem bias among stem and non-STEM students using the implicit relational assessment procedure (IRAP). </a:t>
            </a:r>
            <a:r>
              <a:rPr lang="en-US" i="1"/>
              <a:t>Journal of Contextual Behavioral Science</a:t>
            </a:r>
            <a:r>
              <a:rPr lang="en-US"/>
              <a:t>, 6(1), 80–90. </a:t>
            </a:r>
            <a:r>
              <a:rPr lang="en-US">
                <a:hlinkClick r:id="rId6"/>
              </a:rPr>
              <a:t>https://doi.org/10.1016/j.jcbs.2017.02.001</a:t>
            </a:r>
            <a:r>
              <a:rPr lang="en-US"/>
              <a:t>  </a:t>
            </a:r>
            <a:endParaRPr lang="en-US">
              <a:cs typeface="Calibri"/>
            </a:endParaRP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Sexual harassment stats: </a:t>
            </a:r>
            <a:r>
              <a:rPr lang="en-US"/>
              <a:t>http://</a:t>
            </a:r>
            <a:r>
              <a:rPr lang="en-US" err="1"/>
              <a:t>sites.nationalacademies.org</a:t>
            </a:r>
            <a:r>
              <a:rPr lang="en-US"/>
              <a:t>/</a:t>
            </a:r>
            <a:r>
              <a:rPr lang="en-US" err="1"/>
              <a:t>shstudy</a:t>
            </a:r>
            <a:r>
              <a:rPr lang="en-US"/>
              <a:t>/</a:t>
            </a:r>
            <a:r>
              <a:rPr lang="en-US" err="1"/>
              <a:t>index.htm</a:t>
            </a:r>
            <a:endParaRPr lang="en-US"/>
          </a:p>
          <a:p>
            <a:r>
              <a:rPr lang="en-US">
                <a:cs typeface="Calibri"/>
              </a:rPr>
              <a:t>NASEM report on sexual harassment of women</a:t>
            </a:r>
          </a:p>
          <a:p>
            <a:endParaRPr lang="en-US">
              <a:cs typeface="Calibri"/>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34</a:t>
            </a:fld>
            <a:endParaRPr lang="en-US"/>
          </a:p>
        </p:txBody>
      </p:sp>
    </p:spTree>
    <p:extLst>
      <p:ext uri="{BB962C8B-B14F-4D97-AF65-F5344CB8AC3E}">
        <p14:creationId xmlns:p14="http://schemas.microsoft.com/office/powerpoint/2010/main" val="1126172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FitzGerald, C., Martin, A., Berner, D., &amp; Hurst, S. (2019). Interventions designed to reduce implicit prejudices and implicit stereotypes in real world contexts: A systematic review. </a:t>
            </a:r>
            <a:r>
              <a:rPr lang="en-US" i="1"/>
              <a:t>BMC Psychology</a:t>
            </a:r>
            <a:r>
              <a:rPr lang="en-US"/>
              <a:t>, 7(1). </a:t>
            </a:r>
            <a:r>
              <a:rPr lang="en-US">
                <a:hlinkClick r:id="rId3"/>
              </a:rPr>
              <a:t>https://doi.org/10.1186/s40359-019-0299-7</a:t>
            </a:r>
            <a:r>
              <a:rPr lang="en-US"/>
              <a:t>  </a:t>
            </a:r>
          </a:p>
        </p:txBody>
      </p:sp>
      <p:sp>
        <p:nvSpPr>
          <p:cNvPr id="4" name="Slide Number Placeholder 3"/>
          <p:cNvSpPr>
            <a:spLocks noGrp="1"/>
          </p:cNvSpPr>
          <p:nvPr>
            <p:ph type="sldNum" sz="quarter" idx="5"/>
          </p:nvPr>
        </p:nvSpPr>
        <p:spPr/>
        <p:txBody>
          <a:bodyPr/>
          <a:lstStyle/>
          <a:p>
            <a:fld id="{7959AB6C-257F-4F44-9270-634F74DB3418}" type="slidenum">
              <a:rPr lang="en-US" smtClean="0"/>
              <a:t>3</a:t>
            </a:fld>
            <a:endParaRPr lang="en-US"/>
          </a:p>
        </p:txBody>
      </p:sp>
    </p:spTree>
    <p:extLst>
      <p:ext uri="{BB962C8B-B14F-4D97-AF65-F5344CB8AC3E}">
        <p14:creationId xmlns:p14="http://schemas.microsoft.com/office/powerpoint/2010/main" val="3592088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965" indent="-227965">
              <a:lnSpc>
                <a:spcPct val="90000"/>
              </a:lnSpc>
              <a:spcBef>
                <a:spcPts val="1000"/>
              </a:spcBef>
              <a:buFont typeface="Arial"/>
              <a:buChar char="•"/>
            </a:pPr>
            <a:r>
              <a:rPr lang="en-US"/>
              <a:t>Men with stronger implicit stereotypes report socially including fewer women in the workplace (Cyr et al., 2021). </a:t>
            </a:r>
          </a:p>
          <a:p>
            <a:pPr marL="227965" indent="-227965">
              <a:lnSpc>
                <a:spcPct val="90000"/>
              </a:lnSpc>
              <a:spcBef>
                <a:spcPts val="1000"/>
              </a:spcBef>
              <a:buFont typeface="Arial"/>
              <a:buChar char="•"/>
            </a:pPr>
            <a:r>
              <a:rPr lang="en-US"/>
              <a:t>Three key factors are associated with gender inequalities and women’s departures from academic STEM fields: 1) numeric underrepresentation and stereotypes, 2) lack of supportive social networks, and 3) chilly academic climates (</a:t>
            </a:r>
            <a:r>
              <a:rPr lang="en-US" err="1"/>
              <a:t>Casad</a:t>
            </a:r>
            <a:r>
              <a:rPr lang="en-US"/>
              <a:t> et al., 2020). </a:t>
            </a:r>
            <a:endParaRPr lang="en-US">
              <a:cs typeface="Calibri"/>
            </a:endParaRPr>
          </a:p>
          <a:p>
            <a:pPr marL="227965" indent="-227965">
              <a:lnSpc>
                <a:spcPct val="90000"/>
              </a:lnSpc>
              <a:spcBef>
                <a:spcPts val="1000"/>
              </a:spcBef>
              <a:buFont typeface="Arial"/>
              <a:buChar char="•"/>
            </a:pPr>
            <a:r>
              <a:rPr lang="en-US" b="1"/>
              <a:t>40% of women of color </a:t>
            </a:r>
            <a:r>
              <a:rPr lang="en-US"/>
              <a:t>reported feeling unsafe in the STEM workplace as a result of their sex or gender; </a:t>
            </a:r>
            <a:r>
              <a:rPr lang="en-US" b="1"/>
              <a:t>28% of women of color</a:t>
            </a:r>
            <a:r>
              <a:rPr lang="en-US"/>
              <a:t> reported feeling unsafe as a result of their race (Clancy et al., 2017). </a:t>
            </a:r>
            <a:endParaRPr lang="en-US">
              <a:cs typeface="Calibri"/>
            </a:endParaRPr>
          </a:p>
          <a:p>
            <a:endParaRPr lang="en-US">
              <a:cs typeface="Calibri"/>
            </a:endParaRPr>
          </a:p>
          <a:p>
            <a:endParaRPr lang="en-US">
              <a:cs typeface="Calibri"/>
            </a:endParaRPr>
          </a:p>
          <a:p>
            <a:r>
              <a:rPr lang="en-US">
                <a:cs typeface="Calibri"/>
              </a:rPr>
              <a:t>1) </a:t>
            </a:r>
            <a:r>
              <a:rPr lang="en-US"/>
              <a:t>Cyr, E. N., </a:t>
            </a:r>
            <a:r>
              <a:rPr lang="en-US" err="1"/>
              <a:t>Bergsieker</a:t>
            </a:r>
            <a:r>
              <a:rPr lang="en-US"/>
              <a:t>, H. B., Dennehy, T. C., &amp; </a:t>
            </a:r>
            <a:r>
              <a:rPr lang="en-US" err="1"/>
              <a:t>Schmader</a:t>
            </a:r>
            <a:r>
              <a:rPr lang="en-US"/>
              <a:t>, T. (2021). Mapping social exclusion in STEM to men’s implicit bias and women’s career costs. </a:t>
            </a:r>
            <a:r>
              <a:rPr lang="en-US" i="1"/>
              <a:t>Proceedings of the National Academy of Sciences</a:t>
            </a:r>
            <a:r>
              <a:rPr lang="en-US"/>
              <a:t>, 118(40). </a:t>
            </a:r>
            <a:r>
              <a:rPr lang="en-US">
                <a:hlinkClick r:id="rId3"/>
              </a:rPr>
              <a:t>https://doi.org/10.1073/pnas.2026308118</a:t>
            </a:r>
            <a:r>
              <a:rPr lang="en-US"/>
              <a:t> </a:t>
            </a:r>
            <a:endParaRPr lang="en-US">
              <a:cs typeface="Calibri"/>
            </a:endParaRPr>
          </a:p>
          <a:p>
            <a:endParaRPr lang="en-US">
              <a:cs typeface="Calibri"/>
            </a:endParaRPr>
          </a:p>
          <a:p>
            <a:r>
              <a:rPr lang="en-US">
                <a:cs typeface="Calibri"/>
              </a:rPr>
              <a:t>2) </a:t>
            </a:r>
            <a:r>
              <a:rPr lang="en-US" err="1"/>
              <a:t>Casad</a:t>
            </a:r>
            <a:r>
              <a:rPr lang="en-US"/>
              <a:t>, B. J., Franks, J. E., </a:t>
            </a:r>
            <a:r>
              <a:rPr lang="en-US" err="1"/>
              <a:t>Garasky</a:t>
            </a:r>
            <a:r>
              <a:rPr lang="en-US"/>
              <a:t>, C. E., Kittleman, M. M., </a:t>
            </a:r>
            <a:r>
              <a:rPr lang="en-US" err="1"/>
              <a:t>Roesler</a:t>
            </a:r>
            <a:r>
              <a:rPr lang="en-US"/>
              <a:t>, A. C., Hall, D. Y., &amp; </a:t>
            </a:r>
            <a:r>
              <a:rPr lang="en-US" err="1"/>
              <a:t>Petzel</a:t>
            </a:r>
            <a:r>
              <a:rPr lang="en-US"/>
              <a:t>, Z. W. (2020). Gender inequality in academia: Problems and solutions for women faculty in STEM. </a:t>
            </a:r>
            <a:r>
              <a:rPr lang="en-US" i="1"/>
              <a:t>Journal of Neuroscience Research</a:t>
            </a:r>
            <a:r>
              <a:rPr lang="en-US"/>
              <a:t>, 99(1), 13–23. </a:t>
            </a:r>
            <a:r>
              <a:rPr lang="en-US">
                <a:hlinkClick r:id="rId4"/>
              </a:rPr>
              <a:t>https://doi.org/10.1002/jnr.24631</a:t>
            </a:r>
            <a:r>
              <a:rPr lang="en-US"/>
              <a:t> </a:t>
            </a:r>
            <a:endParaRPr lang="en-US" sz="1200">
              <a:cs typeface="Calibri"/>
            </a:endParaRPr>
          </a:p>
          <a:p>
            <a:endParaRPr lang="en-US">
              <a:cs typeface="Calibri"/>
            </a:endParaRPr>
          </a:p>
          <a:p>
            <a:r>
              <a:rPr lang="en-US">
                <a:cs typeface="Calibri"/>
              </a:rPr>
              <a:t>3) </a:t>
            </a:r>
            <a:r>
              <a:rPr lang="en-US"/>
              <a:t>Clancy, K. B., Lee, K. M., Rodgers, E. M., &amp; Richey, C. (2017). Double jeopardy in astronomy and planetary science: Women of color face greater risks of gendered and racial harassment. </a:t>
            </a:r>
            <a:r>
              <a:rPr lang="en-US" i="1"/>
              <a:t>Journal of Geophysical Research: Planets</a:t>
            </a:r>
            <a:r>
              <a:rPr lang="en-US"/>
              <a:t>, 122(7), 1610–1623. </a:t>
            </a:r>
            <a:r>
              <a:rPr lang="en-US">
                <a:hlinkClick r:id="rId5"/>
              </a:rPr>
              <a:t>https://doi.org/10.1002/2017je005256</a:t>
            </a:r>
            <a:r>
              <a:rPr lang="en-US"/>
              <a:t>  </a:t>
            </a: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35</a:t>
            </a:fld>
            <a:endParaRPr lang="en-US"/>
          </a:p>
        </p:txBody>
      </p:sp>
    </p:spTree>
    <p:extLst>
      <p:ext uri="{BB962C8B-B14F-4D97-AF65-F5344CB8AC3E}">
        <p14:creationId xmlns:p14="http://schemas.microsoft.com/office/powerpoint/2010/main" val="766549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Shown are only the identities that had notable differences between marginalized and non-marginalized groups. </a:t>
            </a:r>
          </a:p>
          <a:p>
            <a:endParaRPr lang="en-US">
              <a:cs typeface="Calibri"/>
            </a:endParaRPr>
          </a:p>
          <a:p>
            <a:r>
              <a:rPr lang="en-US">
                <a:cs typeface="Calibri"/>
              </a:rPr>
              <a:t>Notice Students of color are not included – they didn't have a big difference in responses compared to white students. </a:t>
            </a:r>
          </a:p>
          <a:p>
            <a:endParaRPr lang="en-US">
              <a:cs typeface="Calibri"/>
            </a:endParaRPr>
          </a:p>
          <a:p>
            <a:pPr fontAlgn="base"/>
            <a:r>
              <a:rPr lang="en-US">
                <a:solidFill>
                  <a:srgbClr val="FF0000"/>
                </a:solidFill>
              </a:rPr>
              <a:t>LO: participants will have been exposed to the research on implicit bias </a:t>
            </a:r>
          </a:p>
          <a:p>
            <a:pPr fontAlgn="base"/>
            <a:r>
              <a:rPr lang="en-US">
                <a:solidFill>
                  <a:srgbClr val="FF0000"/>
                </a:solidFill>
              </a:rPr>
              <a:t>LO: Participants will Recognize IB and its validity </a:t>
            </a:r>
          </a:p>
          <a:p>
            <a:endParaRPr lang="en-US">
              <a:cs typeface="Calibri"/>
            </a:endParaRPr>
          </a:p>
        </p:txBody>
      </p:sp>
      <p:sp>
        <p:nvSpPr>
          <p:cNvPr id="4" name="Slide Number Placeholder 3"/>
          <p:cNvSpPr>
            <a:spLocks noGrp="1"/>
          </p:cNvSpPr>
          <p:nvPr>
            <p:ph type="sldNum" sz="quarter" idx="5"/>
          </p:nvPr>
        </p:nvSpPr>
        <p:spPr/>
        <p:txBody>
          <a:bodyPr/>
          <a:lstStyle/>
          <a:p>
            <a:fld id="{630EFE57-BA2D-4DC7-97FB-7E0CF4535DF2}" type="slidenum">
              <a:t>36</a:t>
            </a:fld>
            <a:endParaRPr lang="en-US"/>
          </a:p>
        </p:txBody>
      </p:sp>
    </p:spTree>
    <p:extLst>
      <p:ext uri="{BB962C8B-B14F-4D97-AF65-F5344CB8AC3E}">
        <p14:creationId xmlns:p14="http://schemas.microsoft.com/office/powerpoint/2010/main" val="1137940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 participants will have been exposed to the research on implicit bias </a:t>
            </a:r>
          </a:p>
          <a:p>
            <a:r>
              <a:rPr lang="en-US"/>
              <a:t>LO: Participants will Recognize IB and its validity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37</a:t>
            </a:fld>
            <a:endParaRPr lang="en-US"/>
          </a:p>
        </p:txBody>
      </p:sp>
    </p:spTree>
    <p:extLst>
      <p:ext uri="{BB962C8B-B14F-4D97-AF65-F5344CB8AC3E}">
        <p14:creationId xmlns:p14="http://schemas.microsoft.com/office/powerpoint/2010/main" val="39668477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965" indent="-227965">
              <a:lnSpc>
                <a:spcPct val="90000"/>
              </a:lnSpc>
              <a:spcBef>
                <a:spcPts val="1000"/>
              </a:spcBef>
            </a:pPr>
            <a:r>
              <a:rPr lang="en-US"/>
              <a:t>"When we limit diversity in our lab and networks, we end up limiting our science. Analysis of more than </a:t>
            </a:r>
            <a:r>
              <a:rPr lang="en-US" b="1"/>
              <a:t>2.5 million publications </a:t>
            </a:r>
            <a:r>
              <a:rPr lang="en-US"/>
              <a:t>shows that increased ethnic diversity in the author team correlates with increased citations and impact factor of the journal” (Asplund &amp; Welle, 2018). </a:t>
            </a:r>
          </a:p>
          <a:p>
            <a:pPr marL="227965" indent="-227965">
              <a:lnSpc>
                <a:spcPct val="90000"/>
              </a:lnSpc>
              <a:spcBef>
                <a:spcPts val="1000"/>
              </a:spcBef>
            </a:pPr>
            <a:endParaRPr lang="en-US"/>
          </a:p>
          <a:p>
            <a:pPr marL="227965" indent="-227965">
              <a:lnSpc>
                <a:spcPct val="90000"/>
              </a:lnSpc>
              <a:spcBef>
                <a:spcPts val="1000"/>
              </a:spcBef>
            </a:pPr>
            <a:r>
              <a:rPr lang="en-US"/>
              <a:t>When articles are reviewed anonymously (double-blind review), the number of articles published with women listed as the first author increases (</a:t>
            </a:r>
            <a:r>
              <a:rPr lang="en-US" err="1"/>
              <a:t>Calaza</a:t>
            </a:r>
            <a:r>
              <a:rPr lang="en-US"/>
              <a:t> et al., 2021).</a:t>
            </a:r>
          </a:p>
          <a:p>
            <a:pPr marL="227965" indent="-227965">
              <a:lnSpc>
                <a:spcPct val="90000"/>
              </a:lnSpc>
              <a:spcBef>
                <a:spcPts val="1000"/>
              </a:spcBef>
            </a:pPr>
            <a:endParaRPr lang="en-US"/>
          </a:p>
          <a:p>
            <a:endParaRPr lang="en-US">
              <a:cs typeface="Calibri" panose="020F0502020204030204"/>
            </a:endParaRPr>
          </a:p>
          <a:p>
            <a:r>
              <a:rPr lang="en-US"/>
              <a:t>1) Asplund, M. &amp; Welle, C. G. (2018). Advancing science: How bias holds us back. </a:t>
            </a:r>
            <a:r>
              <a:rPr lang="en-US" i="1"/>
              <a:t>Neuron</a:t>
            </a:r>
            <a:r>
              <a:rPr lang="en-US"/>
              <a:t>, 99(4), 635–639. </a:t>
            </a:r>
            <a:r>
              <a:rPr lang="en-US">
                <a:hlinkClick r:id="rId3"/>
              </a:rPr>
              <a:t>https://doi.org/10.1016/j.neuron.2018.07.045</a:t>
            </a:r>
            <a:r>
              <a:rPr lang="en-US"/>
              <a:t> </a:t>
            </a:r>
          </a:p>
          <a:p>
            <a:endParaRPr lang="en-US">
              <a:cs typeface="Calibri"/>
            </a:endParaRPr>
          </a:p>
          <a:p>
            <a:r>
              <a:rPr lang="en-US">
                <a:cs typeface="Calibri"/>
              </a:rPr>
              <a:t>2) </a:t>
            </a:r>
            <a:r>
              <a:rPr lang="en-US" err="1"/>
              <a:t>Calaza</a:t>
            </a:r>
            <a:r>
              <a:rPr lang="en-US"/>
              <a:t>, K. C., Erthal, F. C., Pereira, M. G., Macario, K. C., </a:t>
            </a:r>
            <a:r>
              <a:rPr lang="en-US" err="1"/>
              <a:t>Daflon</a:t>
            </a:r>
            <a:r>
              <a:rPr lang="en-US"/>
              <a:t>, V. T., David, I. P., Castro, H. C., Vargas, M. D., Martins, L. B., </a:t>
            </a:r>
            <a:r>
              <a:rPr lang="en-US" err="1"/>
              <a:t>Stariolo</a:t>
            </a:r>
            <a:r>
              <a:rPr lang="en-US"/>
              <a:t>, J. B., </a:t>
            </a:r>
            <a:r>
              <a:rPr lang="en-US" err="1"/>
              <a:t>Volchan</a:t>
            </a:r>
            <a:r>
              <a:rPr lang="en-US"/>
              <a:t>, E., &amp;amp; de Oliveira, L. (2021). Facing racism and sexism in science by fighting against social implicit bias: A </a:t>
            </a:r>
            <a:r>
              <a:rPr lang="en-US" err="1"/>
              <a:t>latina</a:t>
            </a:r>
            <a:r>
              <a:rPr lang="en-US"/>
              <a:t> and black woman’s perspective. </a:t>
            </a:r>
            <a:r>
              <a:rPr lang="en-US" i="1"/>
              <a:t>Frontiers in Psychology, 12</a:t>
            </a:r>
            <a:r>
              <a:rPr lang="en-US"/>
              <a:t>. </a:t>
            </a:r>
            <a:r>
              <a:rPr lang="en-US">
                <a:hlinkClick r:id="rId4"/>
              </a:rPr>
              <a:t>https://doi.org/10.3389/fpsyg.2021.671481</a:t>
            </a:r>
            <a:r>
              <a:rPr lang="en-US"/>
              <a:t>  </a:t>
            </a:r>
            <a:endParaRPr lang="en-US">
              <a:cs typeface="Calibri"/>
            </a:endParaRPr>
          </a:p>
          <a:p>
            <a:endParaRPr lang="en-US">
              <a:cs typeface="Calibri"/>
            </a:endParaRPr>
          </a:p>
          <a:p>
            <a:r>
              <a:rPr lang="en-US">
                <a:cs typeface="Calibri"/>
              </a:rPr>
              <a:t>3) </a:t>
            </a:r>
          </a:p>
          <a:p>
            <a:endParaRPr lang="en-US">
              <a:cs typeface="Calibri"/>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38</a:t>
            </a:fld>
            <a:endParaRPr lang="en-US"/>
          </a:p>
        </p:txBody>
      </p:sp>
    </p:spTree>
    <p:extLst>
      <p:ext uri="{BB962C8B-B14F-4D97-AF65-F5344CB8AC3E}">
        <p14:creationId xmlns:p14="http://schemas.microsoft.com/office/powerpoint/2010/main" val="785837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5589A78-454B-2E47-9B90-448D9E8F1BAA}" type="slidenum">
              <a:rPr lang="en-US" smtClean="0"/>
              <a:t>39</a:t>
            </a:fld>
            <a:endParaRPr lang="en-US"/>
          </a:p>
        </p:txBody>
      </p:sp>
    </p:spTree>
    <p:extLst>
      <p:ext uri="{BB962C8B-B14F-4D97-AF65-F5344CB8AC3E}">
        <p14:creationId xmlns:p14="http://schemas.microsoft.com/office/powerpoint/2010/main" val="15564250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rPr>
              <a:t>LO: and identify ways to counteract/mitigate these biases </a:t>
            </a:r>
          </a:p>
        </p:txBody>
      </p:sp>
      <p:sp>
        <p:nvSpPr>
          <p:cNvPr id="4" name="Slide Number Placeholder 3"/>
          <p:cNvSpPr>
            <a:spLocks noGrp="1"/>
          </p:cNvSpPr>
          <p:nvPr>
            <p:ph type="sldNum" sz="quarter" idx="5"/>
          </p:nvPr>
        </p:nvSpPr>
        <p:spPr/>
        <p:txBody>
          <a:bodyPr/>
          <a:lstStyle/>
          <a:p>
            <a:fld id="{7959AB6C-257F-4F44-9270-634F74DB3418}" type="slidenum">
              <a:rPr lang="en-US" smtClean="0"/>
              <a:t>40</a:t>
            </a:fld>
            <a:endParaRPr lang="en-US"/>
          </a:p>
        </p:txBody>
      </p:sp>
    </p:spTree>
    <p:extLst>
      <p:ext uri="{BB962C8B-B14F-4D97-AF65-F5344CB8AC3E}">
        <p14:creationId xmlns:p14="http://schemas.microsoft.com/office/powerpoint/2010/main" val="39339743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Facilitator: make the examples of types of activities to put in the bubble. BE SURE TO GET EXAMPLES in the chat for folks who thought this was about making breakfast </a:t>
            </a:r>
            <a:r>
              <a:rPr lang="en-US">
                <a:sym typeface="Wingdings" pitchFamily="2" charset="2"/>
              </a:rPr>
              <a:t></a:t>
            </a:r>
            <a:r>
              <a:rPr lang="en-US"/>
              <a:t> </a:t>
            </a:r>
          </a:p>
          <a:p>
            <a:endParaRPr lang="en-US"/>
          </a:p>
          <a:p>
            <a:r>
              <a:rPr lang="en-US"/>
              <a:t>Draw you!</a:t>
            </a:r>
          </a:p>
          <a:p>
            <a:r>
              <a:rPr lang="en-US"/>
              <a:t>Put some bubbles around you that reflect your major activities. </a:t>
            </a:r>
          </a:p>
          <a:p>
            <a:r>
              <a:rPr lang="en-US"/>
              <a:t>Draw arrows in describing how IB can impact you</a:t>
            </a:r>
          </a:p>
          <a:p>
            <a:r>
              <a:rPr lang="en-US"/>
              <a:t>Draw arrows out describing how your IB might manifest &amp; impact others</a:t>
            </a:r>
          </a:p>
          <a:p>
            <a:r>
              <a:rPr lang="en-US"/>
              <a:t>ID strategies you can use to mitigate</a:t>
            </a:r>
          </a:p>
        </p:txBody>
      </p:sp>
      <p:sp>
        <p:nvSpPr>
          <p:cNvPr id="4" name="Slide Number Placeholder 3"/>
          <p:cNvSpPr>
            <a:spLocks noGrp="1"/>
          </p:cNvSpPr>
          <p:nvPr>
            <p:ph type="sldNum" sz="quarter" idx="5"/>
          </p:nvPr>
        </p:nvSpPr>
        <p:spPr/>
        <p:txBody>
          <a:bodyPr/>
          <a:lstStyle/>
          <a:p>
            <a:fld id="{7959AB6C-257F-4F44-9270-634F74DB3418}" type="slidenum">
              <a:rPr lang="en-US" smtClean="0"/>
              <a:t>41</a:t>
            </a:fld>
            <a:endParaRPr lang="en-US"/>
          </a:p>
        </p:txBody>
      </p:sp>
    </p:spTree>
    <p:extLst>
      <p:ext uri="{BB962C8B-B14F-4D97-AF65-F5344CB8AC3E}">
        <p14:creationId xmlns:p14="http://schemas.microsoft.com/office/powerpoint/2010/main" val="941894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rPr>
              <a:t>LO: and identify ways to counteract/mitigate these biases </a:t>
            </a:r>
          </a:p>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42</a:t>
            </a:fld>
            <a:endParaRPr lang="en-US"/>
          </a:p>
        </p:txBody>
      </p:sp>
    </p:spTree>
    <p:extLst>
      <p:ext uri="{BB962C8B-B14F-4D97-AF65-F5344CB8AC3E}">
        <p14:creationId xmlns:p14="http://schemas.microsoft.com/office/powerpoint/2010/main" val="271196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Notes: </a:t>
            </a:r>
          </a:p>
          <a:p>
            <a:r>
              <a:rPr lang="en-US"/>
              <a:t>Reiterate that there is hope!</a:t>
            </a:r>
            <a:endParaRPr lang="en-US" sz="1200" b="0" i="0" kern="1200">
              <a:solidFill>
                <a:schemeClr val="tx1"/>
              </a:solidFill>
              <a:effectLst/>
              <a:latin typeface="+mn-lt"/>
              <a:ea typeface="+mn-ea"/>
              <a:cs typeface="+mn-cs"/>
            </a:endParaRPr>
          </a:p>
          <a:p>
            <a:pPr marL="227965" indent="-227965"/>
            <a:r>
              <a:rPr lang="en-US">
                <a:latin typeface="Arial"/>
                <a:cs typeface="Arial"/>
              </a:rPr>
              <a:t>It’s not your fault</a:t>
            </a:r>
          </a:p>
          <a:p>
            <a:pPr marL="227965" indent="-227965"/>
            <a:r>
              <a:rPr lang="en-US">
                <a:latin typeface="Arial"/>
                <a:cs typeface="Arial"/>
              </a:rPr>
              <a:t>It’s your responsibility to work to unlearn</a:t>
            </a:r>
          </a:p>
          <a:p>
            <a:pPr marL="227965" indent="-227965"/>
            <a:r>
              <a:rPr lang="en-US">
                <a:solidFill>
                  <a:srgbClr val="FF0000"/>
                </a:solidFill>
                <a:latin typeface="Arial"/>
                <a:cs typeface="Arial"/>
              </a:rPr>
              <a:t>Stats/research on changes (e.g. student drawings of scientists and John's lit review)</a:t>
            </a:r>
          </a:p>
          <a:p>
            <a:r>
              <a:rPr lang="en-US" sz="1200" b="0" i="0" kern="1200">
                <a:solidFill>
                  <a:schemeClr val="tx1"/>
                </a:solidFill>
                <a:effectLst/>
                <a:latin typeface="+mn-lt"/>
                <a:ea typeface="+mn-ea"/>
                <a:cs typeface="+mn-cs"/>
              </a:rPr>
              <a:t>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 the original 11-year study (from 1966-1977, made up of 4,807 elementary-school children, mostly from Canada and US), less than 1 percent of the drawings collected from boys and girls were of female scientists. By 1985, that rose to 33% and by 2016, 58%. However, girls are the driving shift. Boys still draw male scientists nearly 9 out of 10 times. </a:t>
            </a:r>
          </a:p>
          <a:p>
            <a:r>
              <a:rPr lang="en-US" sz="1200" b="0" i="0" kern="1200">
                <a:solidFill>
                  <a:schemeClr val="tx1"/>
                </a:solidFill>
                <a:effectLst/>
                <a:latin typeface="+mn-lt"/>
                <a:ea typeface="+mn-ea"/>
                <a:cs typeface="+mn-cs"/>
              </a:rPr>
              <a:t>This aligns with the larger trends in women joining  science-related occupations: In 2015, women made up 48% of biological, agricultural, and environmental life scientists (up from 34% in 1993). Women in all science and engineering occupations increased more modestly, from 22.9% in 1993 to 28.4% in 2015. = REPRESENTATION MATTERS - https://</a:t>
            </a:r>
            <a:r>
              <a:rPr lang="en-US" sz="1200" b="0" i="0" kern="1200" err="1">
                <a:solidFill>
                  <a:schemeClr val="tx1"/>
                </a:solidFill>
                <a:effectLst/>
                <a:latin typeface="+mn-lt"/>
                <a:ea typeface="+mn-ea"/>
                <a:cs typeface="+mn-cs"/>
              </a:rPr>
              <a:t>www.edutopia.org</a:t>
            </a:r>
            <a:r>
              <a:rPr lang="en-US" sz="1200" b="0" i="0" kern="1200">
                <a:solidFill>
                  <a:schemeClr val="tx1"/>
                </a:solidFill>
                <a:effectLst/>
                <a:latin typeface="+mn-lt"/>
                <a:ea typeface="+mn-ea"/>
                <a:cs typeface="+mn-cs"/>
              </a:rPr>
              <a:t>/article/50-years-children-drawing-scientists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 the event of pushback from the study: Some critics have suggested that perhaps children just draw more men regardless, but Miller says that’s not true. For example, in 2008, one team of researchers </a:t>
            </a:r>
            <a:r>
              <a:rPr lang="en-US" sz="1200" b="0" i="0" kern="1200">
                <a:solidFill>
                  <a:schemeClr val="tx1"/>
                </a:solidFill>
                <a:effectLst/>
                <a:latin typeface="+mn-lt"/>
                <a:ea typeface="+mn-ea"/>
                <a:cs typeface="+mn-cs"/>
                <a:hlinkClick r:id="rId3"/>
              </a:rPr>
              <a:t>showed</a:t>
            </a:r>
            <a:r>
              <a:rPr lang="en-US" sz="1200" b="0" i="0" kern="1200">
                <a:solidFill>
                  <a:schemeClr val="tx1"/>
                </a:solidFill>
                <a:effectLst/>
                <a:latin typeface="+mn-lt"/>
                <a:ea typeface="+mn-ea"/>
                <a:cs typeface="+mn-cs"/>
              </a:rPr>
              <a:t> that elementary-school children drew 66 percent of scientists as men, compared to just 40 percent of veterinarians and 25 percent of teachers. - https://</a:t>
            </a:r>
            <a:r>
              <a:rPr lang="en-US" sz="1200" b="0" i="0" kern="1200" err="1">
                <a:solidFill>
                  <a:schemeClr val="tx1"/>
                </a:solidFill>
                <a:effectLst/>
                <a:latin typeface="+mn-lt"/>
                <a:ea typeface="+mn-ea"/>
                <a:cs typeface="+mn-cs"/>
              </a:rPr>
              <a:t>www.theatlantic.com</a:t>
            </a:r>
            <a:r>
              <a:rPr lang="en-US" sz="1200" b="0" i="0" kern="1200">
                <a:solidFill>
                  <a:schemeClr val="tx1"/>
                </a:solidFill>
                <a:effectLst/>
                <a:latin typeface="+mn-lt"/>
                <a:ea typeface="+mn-ea"/>
                <a:cs typeface="+mn-cs"/>
              </a:rPr>
              <a:t>/science/archive/2018/03/what-we-learn-from-50-years-of-asking-children-to-draw-scientists/556025/</a:t>
            </a:r>
          </a:p>
          <a:p>
            <a:pPr marL="171450" indent="-171450">
              <a:buFontTx/>
              <a:buChar char="-"/>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44</a:t>
            </a:fld>
            <a:endParaRPr lang="en-US"/>
          </a:p>
        </p:txBody>
      </p:sp>
    </p:spTree>
    <p:extLst>
      <p:ext uri="{BB962C8B-B14F-4D97-AF65-F5344CB8AC3E}">
        <p14:creationId xmlns:p14="http://schemas.microsoft.com/office/powerpoint/2010/main" val="1184972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I may have said earlier:</a:t>
            </a:r>
          </a:p>
          <a:p>
            <a:pPr marL="171450" indent="-171450">
              <a:buFont typeface="Arial" panose="020B0604020202020204" pitchFamily="34" charset="0"/>
              <a:buChar char="•"/>
            </a:pPr>
            <a:r>
              <a:rPr lang="en-US"/>
              <a:t>This work is hard. </a:t>
            </a:r>
          </a:p>
          <a:p>
            <a:pPr marL="171450" indent="-171450">
              <a:buFont typeface="Arial" panose="020B0604020202020204" pitchFamily="34" charset="0"/>
              <a:buChar char="•"/>
            </a:pPr>
            <a:r>
              <a:rPr lang="en-US"/>
              <a:t>It takes heart and mind to make progress. </a:t>
            </a:r>
          </a:p>
          <a:p>
            <a:pPr marL="171450" indent="-171450">
              <a:buFont typeface="Arial" panose="020B0604020202020204" pitchFamily="34" charset="0"/>
              <a:buChar char="•"/>
            </a:pPr>
            <a:r>
              <a:rPr lang="en-US"/>
              <a:t>We’ve spent our lives so far learning the stereotypes, which unknowingly imprinted into our minds. </a:t>
            </a:r>
          </a:p>
          <a:p>
            <a:pPr marL="171450" indent="-171450">
              <a:buFont typeface="Arial" panose="020B0604020202020204" pitchFamily="34" charset="0"/>
              <a:buChar char="•"/>
            </a:pPr>
            <a:r>
              <a:rPr lang="en-US"/>
              <a:t>It’s going to take time to recognize these and unlearn those behaviors.</a:t>
            </a:r>
          </a:p>
          <a:p>
            <a:pPr marL="171450" indent="-171450">
              <a:buFont typeface="Arial" panose="020B0604020202020204" pitchFamily="34" charset="0"/>
              <a:buChar char="•"/>
            </a:pPr>
            <a:r>
              <a:rPr lang="en-US"/>
              <a:t>The best we can do is keep showing up. </a:t>
            </a:r>
          </a:p>
          <a:p>
            <a:pPr marL="171450" indent="-171450">
              <a:buFont typeface="Arial" panose="020B0604020202020204" pitchFamily="34" charset="0"/>
              <a:buChar char="•"/>
            </a:pPr>
            <a:r>
              <a:rPr lang="en-US"/>
              <a:t>Practice self-empathy for when we do mess up. </a:t>
            </a:r>
          </a:p>
          <a:p>
            <a:pPr marL="171450" indent="-171450">
              <a:buFont typeface="Arial" panose="020B0604020202020204" pitchFamily="34" charset="0"/>
              <a:buChar char="•"/>
            </a:pPr>
            <a:r>
              <a:rPr lang="en-US"/>
              <a:t>We all going to make mistakes, myself included, keep trying and keep learning.</a:t>
            </a:r>
          </a:p>
          <a:p>
            <a:pPr marL="0" indent="0">
              <a:buNone/>
            </a:pPr>
            <a:endParaRPr lang="en-US"/>
          </a:p>
          <a:p>
            <a:pPr marL="0" indent="0">
              <a:buNone/>
            </a:pPr>
            <a:endParaRPr lang="en-US"/>
          </a:p>
        </p:txBody>
      </p:sp>
      <p:sp>
        <p:nvSpPr>
          <p:cNvPr id="4" name="Slide Number Placeholder 3"/>
          <p:cNvSpPr>
            <a:spLocks noGrp="1"/>
          </p:cNvSpPr>
          <p:nvPr>
            <p:ph type="sldNum" sz="quarter" idx="5"/>
          </p:nvPr>
        </p:nvSpPr>
        <p:spPr/>
        <p:txBody>
          <a:bodyPr/>
          <a:lstStyle/>
          <a:p>
            <a:fld id="{D5589A78-454B-2E47-9B90-448D9E8F1BAA}" type="slidenum">
              <a:rPr lang="en-US" smtClean="0"/>
              <a:t>46</a:t>
            </a:fld>
            <a:endParaRPr lang="en-US"/>
          </a:p>
        </p:txBody>
      </p:sp>
    </p:spTree>
    <p:extLst>
      <p:ext uri="{BB962C8B-B14F-4D97-AF65-F5344CB8AC3E}">
        <p14:creationId xmlns:p14="http://schemas.microsoft.com/office/powerpoint/2010/main" val="1569843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5</a:t>
            </a:fld>
            <a:endParaRPr lang="en-US"/>
          </a:p>
        </p:txBody>
      </p:sp>
    </p:spTree>
    <p:extLst>
      <p:ext uri="{BB962C8B-B14F-4D97-AF65-F5344CB8AC3E}">
        <p14:creationId xmlns:p14="http://schemas.microsoft.com/office/powerpoint/2010/main" val="6595118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If you’re interested in hosting your own mini activities:</a:t>
            </a:r>
          </a:p>
          <a:p>
            <a:pPr marL="171450" indent="-171450">
              <a:buFont typeface="Arial" panose="020B0604020202020204" pitchFamily="34" charset="0"/>
              <a:buChar char="•"/>
            </a:pPr>
            <a:r>
              <a:rPr lang="en-US" b="0"/>
              <a:t>We can send you materials!</a:t>
            </a:r>
          </a:p>
          <a:p>
            <a:pPr marL="171450" indent="-171450">
              <a:buFont typeface="Arial" panose="020B0604020202020204" pitchFamily="34" charset="0"/>
              <a:buChar char="•"/>
            </a:pPr>
            <a:r>
              <a:rPr lang="en-US" b="0"/>
              <a:t>They include:</a:t>
            </a:r>
          </a:p>
          <a:p>
            <a:pPr marL="628650" lvl="1" indent="-171450">
              <a:buFont typeface="Arial" panose="020B0604020202020204" pitchFamily="34" charset="0"/>
              <a:buChar char="•"/>
            </a:pPr>
            <a:r>
              <a:rPr lang="en-US" b="0"/>
              <a:t>PowerPoint slide with an example scenario to practice</a:t>
            </a:r>
          </a:p>
          <a:p>
            <a:pPr marL="628650" lvl="1" indent="-171450">
              <a:buFont typeface="Arial" panose="020B0604020202020204" pitchFamily="34" charset="0"/>
              <a:buChar char="•"/>
            </a:pPr>
            <a:r>
              <a:rPr lang="en-US" b="0"/>
              <a:t>Directions/notes on the slide for facilitation.</a:t>
            </a:r>
          </a:p>
          <a:p>
            <a:pPr marL="171450" lvl="0" indent="-171450">
              <a:buFont typeface="Arial" panose="020B0604020202020204" pitchFamily="34" charset="0"/>
              <a:buChar char="•"/>
            </a:pPr>
            <a:r>
              <a:rPr lang="en-US" b="0"/>
              <a:t>We’re here to help! Ask if you’d like DI&amp;A or one of our Ambassadors to facilitate.</a:t>
            </a:r>
          </a:p>
          <a:p>
            <a:pPr marL="171450" lvl="0" indent="-171450">
              <a:buFont typeface="Arial" panose="020B0604020202020204" pitchFamily="34" charset="0"/>
              <a:buChar char="•"/>
            </a:pPr>
            <a:r>
              <a:rPr lang="en-US" b="0"/>
              <a:t>These can be TOUGH topics.</a:t>
            </a:r>
          </a:p>
        </p:txBody>
      </p:sp>
      <p:sp>
        <p:nvSpPr>
          <p:cNvPr id="4" name="Slide Number Placeholder 3"/>
          <p:cNvSpPr>
            <a:spLocks noGrp="1"/>
          </p:cNvSpPr>
          <p:nvPr>
            <p:ph type="sldNum" sz="quarter" idx="5"/>
          </p:nvPr>
        </p:nvSpPr>
        <p:spPr/>
        <p:txBody>
          <a:bodyPr/>
          <a:lstStyle/>
          <a:p>
            <a:fld id="{D5589A78-454B-2E47-9B90-448D9E8F1BAA}" type="slidenum">
              <a:rPr lang="en-US" smtClean="0"/>
              <a:t>47</a:t>
            </a:fld>
            <a:endParaRPr lang="en-US"/>
          </a:p>
        </p:txBody>
      </p:sp>
    </p:spTree>
    <p:extLst>
      <p:ext uri="{BB962C8B-B14F-4D97-AF65-F5344CB8AC3E}">
        <p14:creationId xmlns:p14="http://schemas.microsoft.com/office/powerpoint/2010/main" val="1371791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have a lot to offer! </a:t>
            </a:r>
          </a:p>
          <a:p>
            <a:endParaRPr lang="en-US"/>
          </a:p>
          <a:p>
            <a:r>
              <a:rPr lang="en-US"/>
              <a:t>Request more workshops! </a:t>
            </a:r>
          </a:p>
          <a:p>
            <a:endParaRPr lang="en-US"/>
          </a:p>
          <a:p>
            <a:r>
              <a:rPr lang="en-US"/>
              <a:t>Request DI&amp;A-hosted workshops: https://</a:t>
            </a:r>
            <a:r>
              <a:rPr lang="en-US" err="1"/>
              <a:t>www.mines.edu</a:t>
            </a:r>
            <a:r>
              <a:rPr lang="en-US"/>
              <a:t>/diversity/workshops-training/</a:t>
            </a:r>
          </a:p>
          <a:p>
            <a:endParaRPr lang="en-US"/>
          </a:p>
        </p:txBody>
      </p:sp>
      <p:sp>
        <p:nvSpPr>
          <p:cNvPr id="4" name="Slide Number Placeholder 3"/>
          <p:cNvSpPr>
            <a:spLocks noGrp="1"/>
          </p:cNvSpPr>
          <p:nvPr>
            <p:ph type="sldNum" sz="quarter" idx="5"/>
          </p:nvPr>
        </p:nvSpPr>
        <p:spPr/>
        <p:txBody>
          <a:bodyPr/>
          <a:lstStyle/>
          <a:p>
            <a:fld id="{D5589A78-454B-2E47-9B90-448D9E8F1BAA}" type="slidenum">
              <a:rPr lang="en-US" smtClean="0"/>
              <a:t>48</a:t>
            </a:fld>
            <a:endParaRPr lang="en-US"/>
          </a:p>
        </p:txBody>
      </p:sp>
    </p:spTree>
    <p:extLst>
      <p:ext uri="{BB962C8B-B14F-4D97-AF65-F5344CB8AC3E}">
        <p14:creationId xmlns:p14="http://schemas.microsoft.com/office/powerpoint/2010/main" val="7258712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Notes: </a:t>
            </a:r>
          </a:p>
          <a:p>
            <a:r>
              <a:rPr lang="en-US"/>
              <a:t>Reiterate that there is hope!</a:t>
            </a:r>
            <a:endParaRPr lang="en-US" sz="1200" b="0" i="0" kern="1200">
              <a:solidFill>
                <a:schemeClr val="tx1"/>
              </a:solidFill>
              <a:effectLst/>
              <a:latin typeface="+mn-lt"/>
              <a:ea typeface="+mn-ea"/>
              <a:cs typeface="+mn-cs"/>
            </a:endParaRPr>
          </a:p>
          <a:p>
            <a:pPr marL="227965" indent="-227965"/>
            <a:r>
              <a:rPr lang="en-US">
                <a:latin typeface="Arial"/>
                <a:cs typeface="Arial"/>
              </a:rPr>
              <a:t>It’s not your fault</a:t>
            </a:r>
          </a:p>
          <a:p>
            <a:pPr marL="227965" indent="-227965"/>
            <a:r>
              <a:rPr lang="en-US">
                <a:latin typeface="Arial"/>
                <a:cs typeface="Arial"/>
              </a:rPr>
              <a:t>It’s your responsibility to work to unlearn</a:t>
            </a:r>
          </a:p>
          <a:p>
            <a:pPr marL="227965" indent="-227965"/>
            <a:r>
              <a:rPr lang="en-US">
                <a:solidFill>
                  <a:srgbClr val="FF0000"/>
                </a:solidFill>
                <a:latin typeface="Arial"/>
                <a:cs typeface="Arial"/>
              </a:rPr>
              <a:t>Stats/research on changes (e.g. student drawings of scientists and John's lit review)</a:t>
            </a:r>
          </a:p>
          <a:p>
            <a:r>
              <a:rPr lang="en-US" sz="1200" b="0" i="0" kern="1200">
                <a:solidFill>
                  <a:schemeClr val="tx1"/>
                </a:solidFill>
                <a:effectLst/>
                <a:latin typeface="+mn-lt"/>
                <a:ea typeface="+mn-ea"/>
                <a:cs typeface="+mn-cs"/>
              </a:rPr>
              <a:t>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 the original 11-year study (from 1966-1977, made up of 4,807 elementary-school children, mostly from Canada and US), less than 1 percent of the drawings collected from boys and girls were of female scientists. By 1985, that rose to 33% and by 2016, 58%. However, girls are the driving shift. Boys still draw male scientists nearly 9 out of 10 times. </a:t>
            </a:r>
          </a:p>
          <a:p>
            <a:r>
              <a:rPr lang="en-US" sz="1200" b="0" i="0" kern="1200">
                <a:solidFill>
                  <a:schemeClr val="tx1"/>
                </a:solidFill>
                <a:effectLst/>
                <a:latin typeface="+mn-lt"/>
                <a:ea typeface="+mn-ea"/>
                <a:cs typeface="+mn-cs"/>
              </a:rPr>
              <a:t>This aligns with the larger trends in women joining  science-related occupations: In 2015, women made up 48% of biological, agricultural, and environmental life scientists (up from 34% in 1993). Women in all science and engineering occupations increased more modestly, from 22.9% in 1993 to 28.4% in 2015. = REPRESENTATION MATTERS - https://</a:t>
            </a:r>
            <a:r>
              <a:rPr lang="en-US" sz="1200" b="0" i="0" kern="1200" err="1">
                <a:solidFill>
                  <a:schemeClr val="tx1"/>
                </a:solidFill>
                <a:effectLst/>
                <a:latin typeface="+mn-lt"/>
                <a:ea typeface="+mn-ea"/>
                <a:cs typeface="+mn-cs"/>
              </a:rPr>
              <a:t>www.edutopia.org</a:t>
            </a:r>
            <a:r>
              <a:rPr lang="en-US" sz="1200" b="0" i="0" kern="1200">
                <a:solidFill>
                  <a:schemeClr val="tx1"/>
                </a:solidFill>
                <a:effectLst/>
                <a:latin typeface="+mn-lt"/>
                <a:ea typeface="+mn-ea"/>
                <a:cs typeface="+mn-cs"/>
              </a:rPr>
              <a:t>/article/50-years-children-drawing-scientists</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In the event of pushback from the study: Some critics have suggested that perhaps children just draw more men regardless, but Miller says that’s not true. For example, in 2008, one team of researchers </a:t>
            </a:r>
            <a:r>
              <a:rPr lang="en-US" sz="1200" b="0" i="0" kern="1200">
                <a:solidFill>
                  <a:schemeClr val="tx1"/>
                </a:solidFill>
                <a:effectLst/>
                <a:latin typeface="+mn-lt"/>
                <a:ea typeface="+mn-ea"/>
                <a:cs typeface="+mn-cs"/>
                <a:hlinkClick r:id="rId3"/>
              </a:rPr>
              <a:t>showed</a:t>
            </a:r>
            <a:r>
              <a:rPr lang="en-US" sz="1200" b="0" i="0" kern="1200">
                <a:solidFill>
                  <a:schemeClr val="tx1"/>
                </a:solidFill>
                <a:effectLst/>
                <a:latin typeface="+mn-lt"/>
                <a:ea typeface="+mn-ea"/>
                <a:cs typeface="+mn-cs"/>
              </a:rPr>
              <a:t> that elementary-school children drew 66 percent of scientists as men, compared to just 40 percent of veterinarians and 25 percent of teachers. - https://</a:t>
            </a:r>
            <a:r>
              <a:rPr lang="en-US" sz="1200" b="0" i="0" kern="1200" err="1">
                <a:solidFill>
                  <a:schemeClr val="tx1"/>
                </a:solidFill>
                <a:effectLst/>
                <a:latin typeface="+mn-lt"/>
                <a:ea typeface="+mn-ea"/>
                <a:cs typeface="+mn-cs"/>
              </a:rPr>
              <a:t>www.theatlantic.com</a:t>
            </a:r>
            <a:r>
              <a:rPr lang="en-US" sz="1200" b="0" i="0" kern="1200">
                <a:solidFill>
                  <a:schemeClr val="tx1"/>
                </a:solidFill>
                <a:effectLst/>
                <a:latin typeface="+mn-lt"/>
                <a:ea typeface="+mn-ea"/>
                <a:cs typeface="+mn-cs"/>
              </a:rPr>
              <a:t>/science/archive/2018/03/what-we-learn-from-50-years-of-asking-children-to-draw-scientists/556025/</a:t>
            </a:r>
          </a:p>
          <a:p>
            <a:pPr marL="171450" indent="-171450">
              <a:buFontTx/>
              <a:buChar char="-"/>
            </a:pP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59AB6C-257F-4F44-9270-634F74DB3418}" type="slidenum">
              <a:rPr lang="en-US" smtClean="0"/>
              <a:t>49</a:t>
            </a:fld>
            <a:endParaRPr lang="en-US"/>
          </a:p>
        </p:txBody>
      </p:sp>
    </p:spTree>
    <p:extLst>
      <p:ext uri="{BB962C8B-B14F-4D97-AF65-F5344CB8AC3E}">
        <p14:creationId xmlns:p14="http://schemas.microsoft.com/office/powerpoint/2010/main" val="3742715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Amy – feel free to add your name and tell folks if they have questions they can contact me. </a:t>
            </a:r>
          </a:p>
        </p:txBody>
      </p:sp>
      <p:sp>
        <p:nvSpPr>
          <p:cNvPr id="4" name="Slide Number Placeholder 3"/>
          <p:cNvSpPr>
            <a:spLocks noGrp="1"/>
          </p:cNvSpPr>
          <p:nvPr>
            <p:ph type="sldNum" sz="quarter" idx="5"/>
          </p:nvPr>
        </p:nvSpPr>
        <p:spPr/>
        <p:txBody>
          <a:bodyPr/>
          <a:lstStyle/>
          <a:p>
            <a:fld id="{7959AB6C-257F-4F44-9270-634F74DB3418}" type="slidenum">
              <a:rPr lang="en-US" smtClean="0"/>
              <a:t>50</a:t>
            </a:fld>
            <a:endParaRPr lang="en-US"/>
          </a:p>
        </p:txBody>
      </p:sp>
    </p:spTree>
    <p:extLst>
      <p:ext uri="{BB962C8B-B14F-4D97-AF65-F5344CB8AC3E}">
        <p14:creationId xmlns:p14="http://schemas.microsoft.com/office/powerpoint/2010/main" val="191740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Welcome everyone into our virtual room</a:t>
            </a:r>
          </a:p>
          <a:p>
            <a:pPr marL="171450" indent="-171450">
              <a:buFont typeface="Arial" panose="020B0604020202020204" pitchFamily="34" charset="0"/>
              <a:buChar char="•"/>
            </a:pPr>
            <a:r>
              <a:rPr lang="en-US"/>
              <a:t>Take a moment to be fully present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Lots of distractions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Put them away and bring our whole selves to these workshops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And be fully engaged.</a:t>
            </a:r>
          </a:p>
          <a:p>
            <a:pPr marL="0" lvl="0" indent="0">
              <a:buFont typeface="Arial" panose="020B0604020202020204" pitchFamily="34" charset="0"/>
              <a:buNone/>
            </a:pPr>
            <a:endParaRPr lang="en-US"/>
          </a:p>
          <a:p>
            <a:pPr marL="0" lvl="0" indent="0">
              <a:buFont typeface="Arial" panose="020B0604020202020204" pitchFamily="34" charset="0"/>
              <a:buNone/>
            </a:pPr>
            <a:r>
              <a:rPr lang="en-US" b="1"/>
              <a:t>Let’s start by taking a deep breath to come into this moment.</a:t>
            </a:r>
          </a:p>
          <a:p>
            <a:pPr marL="0" lvl="0" indent="0">
              <a:buFont typeface="Arial" panose="020B0604020202020204" pitchFamily="34" charset="0"/>
              <a:buNone/>
            </a:pPr>
            <a:r>
              <a:rPr lang="en-US" b="0"/>
              <a:t>(count to 10 and take 1-2 deep breaths)</a:t>
            </a:r>
          </a:p>
          <a:p>
            <a:pPr marL="0" lvl="0" indent="0">
              <a:buFont typeface="Arial" panose="020B0604020202020204" pitchFamily="34" charset="0"/>
              <a:buNone/>
            </a:pPr>
            <a:endParaRPr lang="en-US"/>
          </a:p>
          <a:p>
            <a:pPr marL="0" lvl="0" indent="0">
              <a:buFont typeface="Arial" panose="020B0604020202020204" pitchFamily="34" charset="0"/>
              <a:buNone/>
            </a:pPr>
            <a:r>
              <a:rPr lang="en-US" b="1"/>
              <a:t>In these sessions, we want to set out some community guidelines: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Together we will strive to create a safe and welcoming space where we can explore DI&amp;A concepts without fear of embarrassment or shame.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Encourage openness</a:t>
            </a:r>
          </a:p>
          <a:p>
            <a:pPr marL="171450" lvl="0" indent="-171450">
              <a:buFont typeface="Arial" panose="020B0604020202020204" pitchFamily="34" charset="0"/>
              <a:buChar char="•"/>
            </a:pPr>
            <a:r>
              <a:rPr lang="en-US"/>
              <a:t>Engagement and </a:t>
            </a:r>
          </a:p>
          <a:p>
            <a:pPr marL="171450" lvl="0" indent="-171450">
              <a:buFont typeface="Arial" panose="020B0604020202020204" pitchFamily="34" charset="0"/>
              <a:buChar char="•"/>
            </a:pPr>
            <a:r>
              <a:rPr lang="en-US"/>
              <a:t>Participation in our activities</a:t>
            </a:r>
          </a:p>
          <a:p>
            <a:pPr marL="171450" lvl="0" indent="-171450">
              <a:buFont typeface="Arial" panose="020B0604020202020204" pitchFamily="34" charset="0"/>
              <a:buChar char="•"/>
            </a:pPr>
            <a:endParaRPr lang="en-US"/>
          </a:p>
          <a:p>
            <a:pPr marL="0" lvl="0" indent="0">
              <a:buFont typeface="Arial" panose="020B0604020202020204" pitchFamily="34" charset="0"/>
              <a:buNone/>
            </a:pPr>
            <a:r>
              <a:rPr lang="en-US" b="1"/>
              <a:t>Be aware of and open to everyone’s identities. </a:t>
            </a:r>
          </a:p>
          <a:p>
            <a:pPr marL="628650" lvl="1" indent="-171450">
              <a:buFont typeface="Arial" panose="020B0604020202020204" pitchFamily="34" charset="0"/>
              <a:buChar char="•"/>
            </a:pPr>
            <a:r>
              <a:rPr lang="en-US"/>
              <a:t>Treat each other with dignity</a:t>
            </a:r>
          </a:p>
          <a:p>
            <a:pPr marL="628650" lvl="1" indent="-171450">
              <a:buFont typeface="Arial" panose="020B0604020202020204" pitchFamily="34" charset="0"/>
              <a:buChar char="•"/>
            </a:pPr>
            <a:r>
              <a:rPr lang="en-US"/>
              <a:t>Think about our own experiences during these discussions – acknowledge that our individual experiences inform our perspectives.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We’re all taught the same misinformation and so we’ll want to acknowledge that when we dive into difficult topics. </a:t>
            </a:r>
          </a:p>
          <a:p>
            <a:pPr marL="0" lv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These conversations can be hard and triggering…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But it’s important for us to go outside of our normal comfort zones to expand our bubbles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we all commit to this, then we can all learn without shame and judgement,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Which will establish our virtual community as a safe space where all perspectives are heard and respected.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We can also look at this as having an approach using a </a:t>
            </a:r>
            <a:r>
              <a:rPr lang="en-US" b="1"/>
              <a:t>“beginner’s mind” </a:t>
            </a:r>
            <a:r>
              <a:rPr lang="en-US"/>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where we come with curiosity and openness as if we’re learning something for the very first time.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Have self-compassion as we learn difficult topics that may cause discomfort. </a:t>
            </a:r>
          </a:p>
          <a:p>
            <a:pPr marL="0" lvl="0" indent="0">
              <a:buFont typeface="Arial" panose="020B0604020202020204" pitchFamily="34" charset="0"/>
              <a:buNone/>
            </a:pPr>
            <a:endParaRPr lang="en-US"/>
          </a:p>
          <a:p>
            <a:pPr marL="171450" lvl="0" indent="-171450">
              <a:buFont typeface="Arial" panose="020B0604020202020204" pitchFamily="34" charset="0"/>
              <a:buChar char="•"/>
            </a:pPr>
            <a:r>
              <a:rPr lang="en-US"/>
              <a:t>Ask hard questions! That’s why we’re here!</a:t>
            </a:r>
          </a:p>
          <a:p>
            <a:pPr marL="171450" lvl="0" indent="-171450">
              <a:buFont typeface="Arial" panose="020B0604020202020204" pitchFamily="34" charset="0"/>
              <a:buChar char="•"/>
            </a:pPr>
            <a:r>
              <a:rPr lang="en-US"/>
              <a:t>Feel free to participate via the chat box! </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b="1"/>
              <a:t>Lastly, we want you to contribute to these guidelines as they are for this group. </a:t>
            </a:r>
          </a:p>
          <a:p>
            <a:pPr marL="628650" lvl="1" indent="-171450">
              <a:buFont typeface="Arial" panose="020B0604020202020204" pitchFamily="34" charset="0"/>
              <a:buChar char="•"/>
            </a:pPr>
            <a:r>
              <a:rPr lang="en-US"/>
              <a:t>In the chat box, I invite you to type out any additional guidelines that may be missing or </a:t>
            </a:r>
          </a:p>
          <a:p>
            <a:pPr marL="628650" lvl="1" indent="-171450">
              <a:buFont typeface="Arial" panose="020B0604020202020204" pitchFamily="34" charset="0"/>
              <a:buChar char="•"/>
            </a:pPr>
            <a:r>
              <a:rPr lang="en-US"/>
              <a:t>that would create a safe space for us to explore these sensitive topics.</a:t>
            </a:r>
          </a:p>
          <a:p>
            <a:pPr lvl="0"/>
            <a:endParaRPr lang="en-US">
              <a:cs typeface="Calibri" panose="020F0502020204030204"/>
            </a:endParaRPr>
          </a:p>
          <a:p>
            <a:r>
              <a:rPr lang="en-US"/>
              <a:t>Note on Title IX mandatory reporting: quickly remind the audience that you are a mandatory reporter, and must report incidents of discriminatory harassment. This could include stories of harassment shared in this workshop </a:t>
            </a:r>
          </a:p>
          <a:p>
            <a:r>
              <a:rPr lang="en-US"/>
              <a:t>For your FYI: the policy used to just be reporting for sexual misconduct.  </a:t>
            </a:r>
          </a:p>
          <a:p>
            <a:endParaRPr lang="en-US">
              <a:cs typeface="Calibri"/>
            </a:endParaRPr>
          </a:p>
          <a:p>
            <a:pPr marL="0" lvl="0" indent="0">
              <a:buFont typeface="Arial" panose="020B0604020202020204" pitchFamily="34" charset="0"/>
              <a:buNone/>
            </a:pPr>
            <a:r>
              <a:rPr lang="en-US" b="1"/>
              <a:t>Pause for contributions in the chat and any questions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EBC14-D206-974D-BE80-2ECA79F2DA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524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7</a:t>
            </a:fld>
            <a:endParaRPr lang="en-US"/>
          </a:p>
        </p:txBody>
      </p:sp>
    </p:spTree>
    <p:extLst>
      <p:ext uri="{BB962C8B-B14F-4D97-AF65-F5344CB8AC3E}">
        <p14:creationId xmlns:p14="http://schemas.microsoft.com/office/powerpoint/2010/main" val="1921508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Key highlights:</a:t>
            </a:r>
          </a:p>
          <a:p>
            <a:pPr marL="171450" indent="-171450">
              <a:buFont typeface="Arial" panose="020B0604020202020204" pitchFamily="34" charset="0"/>
              <a:buChar char="•"/>
            </a:pPr>
            <a:r>
              <a:rPr lang="en-US"/>
              <a:t>SP published in February 2019 – goals for MINES@150 in 2024</a:t>
            </a:r>
          </a:p>
          <a:p>
            <a:pPr marL="171450" indent="-171450">
              <a:buFont typeface="Arial" panose="020B0604020202020204" pitchFamily="34" charset="0"/>
              <a:buChar char="•"/>
            </a:pPr>
            <a:r>
              <a:rPr lang="en-US"/>
              <a:t>Has 7 priority focus areas</a:t>
            </a:r>
          </a:p>
          <a:p>
            <a:pPr marL="171450" indent="-171450">
              <a:buFont typeface="Arial" panose="020B0604020202020204" pitchFamily="34" charset="0"/>
              <a:buChar char="•"/>
            </a:pPr>
            <a:r>
              <a:rPr lang="en-US"/>
              <a:t>24 strategic, measurable, achievable, realistic and timely (SMART) recommendations within those priority focus areas</a:t>
            </a:r>
          </a:p>
          <a:p>
            <a:pPr marL="171450" indent="-171450">
              <a:buFont typeface="Arial" panose="020B0604020202020204" pitchFamily="34" charset="0"/>
              <a:buChar char="•"/>
            </a:pPr>
            <a:r>
              <a:rPr lang="en-US"/>
              <a:t>Available on DI&amp;A website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9AB6C-257F-4F44-9270-634F74DB34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032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Mines is hard enough: a students’ background, gender, or race shouldn’t be a factor that makes success at Mines more difficult. </a:t>
            </a:r>
          </a:p>
          <a:p>
            <a:endParaRPr lang="en-US"/>
          </a:p>
          <a:p>
            <a:r>
              <a:rPr lang="en-US"/>
              <a:t>Note to facilitator: for URG audience, spend more time on the moral imperative, less time on this…</a:t>
            </a:r>
          </a:p>
          <a:p>
            <a:endParaRPr lang="en-US"/>
          </a:p>
          <a:p>
            <a:r>
              <a:rPr lang="en-US" b="1"/>
              <a:t>Why do we care about DI&amp;A at Mines and in STEM?</a:t>
            </a:r>
          </a:p>
          <a:p>
            <a:pPr marL="171450" indent="-171450">
              <a:buFont typeface="Arial" panose="020B0604020202020204" pitchFamily="34" charset="0"/>
              <a:buChar char="•"/>
            </a:pPr>
            <a:r>
              <a:rPr lang="en-US"/>
              <a:t>Mines</a:t>
            </a:r>
            <a:r>
              <a:rPr lang="en-US" baseline="0"/>
              <a:t> aspires to be a leader in student education and innovation. </a:t>
            </a:r>
          </a:p>
          <a:p>
            <a:pPr marL="171450" indent="-171450">
              <a:buFont typeface="Arial" panose="020B0604020202020204" pitchFamily="34" charset="0"/>
              <a:buChar char="•"/>
            </a:pPr>
            <a:r>
              <a:rPr lang="en-US" baseline="0"/>
              <a:t>Everyone who wants to be a scientist or engineer should get the same types of opportunities and not face additional barriers just because of who they are.</a:t>
            </a:r>
          </a:p>
          <a:p>
            <a:endParaRPr lang="en-US" baseline="0"/>
          </a:p>
          <a:p>
            <a:pPr marL="171450" indent="-171450">
              <a:buFont typeface="Arial" panose="020B0604020202020204" pitchFamily="34" charset="0"/>
              <a:buChar char="•"/>
            </a:pPr>
            <a:r>
              <a:rPr lang="en-US" baseline="0"/>
              <a:t>Research shows that having a diverse student and employee population is critical to that success.</a:t>
            </a:r>
          </a:p>
          <a:p>
            <a:pPr marL="628650" lvl="1" indent="-171450">
              <a:buFont typeface="Arial" panose="020B0604020202020204" pitchFamily="34" charset="0"/>
              <a:buChar char="•"/>
            </a:pPr>
            <a:r>
              <a:rPr lang="en-US" baseline="0"/>
              <a:t>Diversity = different lived experiences, problem solving techniques, ways of thinking/creating = more innovative</a:t>
            </a:r>
          </a:p>
          <a:p>
            <a:pPr marL="171450" indent="-171450">
              <a:buFont typeface="Arial" panose="020B0604020202020204" pitchFamily="34" charset="0"/>
              <a:buChar char="•"/>
            </a:pPr>
            <a:r>
              <a:rPr lang="en-US" baseline="0"/>
              <a:t>Diversity also increases financial performance of institutions. </a:t>
            </a:r>
          </a:p>
          <a:p>
            <a:pPr marL="171450" indent="-171450">
              <a:buFont typeface="Arial" panose="020B0604020202020204" pitchFamily="34" charset="0"/>
              <a:buChar char="•"/>
            </a:pPr>
            <a:r>
              <a:rPr lang="en-US" baseline="0"/>
              <a:t>Inclusion and access are critical to sustaining diversity.</a:t>
            </a:r>
          </a:p>
          <a:p>
            <a:pPr marL="628650" lvl="1" indent="-171450">
              <a:buFont typeface="Arial" panose="020B0604020202020204" pitchFamily="34" charset="0"/>
              <a:buChar char="•"/>
            </a:pPr>
            <a:r>
              <a:rPr lang="en-US" baseline="0"/>
              <a:t>So that everyone feels included in our culture and feels that sense of belonging</a:t>
            </a:r>
          </a:p>
          <a:p>
            <a:pPr marL="628650" lvl="1" indent="-171450">
              <a:buFont typeface="Arial" panose="020B0604020202020204" pitchFamily="34" charset="0"/>
              <a:buChar char="•"/>
            </a:pPr>
            <a:r>
              <a:rPr lang="en-US" baseline="0"/>
              <a:t>And so everyone has access to the resources and tools needed for success.</a:t>
            </a:r>
            <a:endParaRPr lang="en-US"/>
          </a:p>
          <a:p>
            <a:endParaRPr lang="en-US"/>
          </a:p>
        </p:txBody>
      </p:sp>
      <p:sp>
        <p:nvSpPr>
          <p:cNvPr id="4" name="Slide Number Placeholder 3"/>
          <p:cNvSpPr>
            <a:spLocks noGrp="1"/>
          </p:cNvSpPr>
          <p:nvPr>
            <p:ph type="sldNum" sz="quarter" idx="5"/>
          </p:nvPr>
        </p:nvSpPr>
        <p:spPr/>
        <p:txBody>
          <a:bodyPr/>
          <a:lstStyle/>
          <a:p>
            <a:fld id="{7959AB6C-257F-4F44-9270-634F74DB3418}" type="slidenum">
              <a:rPr lang="en-US" smtClean="0"/>
              <a:t>9</a:t>
            </a:fld>
            <a:endParaRPr lang="en-US"/>
          </a:p>
        </p:txBody>
      </p:sp>
    </p:spTree>
    <p:extLst>
      <p:ext uri="{BB962C8B-B14F-4D97-AF65-F5344CB8AC3E}">
        <p14:creationId xmlns:p14="http://schemas.microsoft.com/office/powerpoint/2010/main" val="631860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b="1">
              <a:cs typeface="Calibri"/>
            </a:endParaRPr>
          </a:p>
          <a:p>
            <a:pPr defTabSz="931774"/>
            <a:r>
              <a:rPr lang="en-US"/>
              <a:t>This is the Mines Peer</a:t>
            </a:r>
            <a:r>
              <a:rPr lang="en-US" baseline="0"/>
              <a:t> Educator team. </a:t>
            </a:r>
            <a:r>
              <a:rPr lang="en-US" baseline="0">
                <a:solidFill>
                  <a:srgbClr val="3F3F3F"/>
                </a:solidFill>
                <a:latin typeface="Calibri"/>
                <a:cs typeface="Calibri"/>
              </a:rPr>
              <a:t>Our mission </a:t>
            </a:r>
            <a:r>
              <a:rPr lang="en-US">
                <a:solidFill>
                  <a:srgbClr val="3F3F3F"/>
                </a:solidFill>
                <a:latin typeface="Calibri"/>
                <a:cs typeface="Calibri"/>
              </a:rPr>
              <a:t>to create an inclusive support system on campus promoting safe, healthy behaviors and relationships. We provide creative, relevant,</a:t>
            </a:r>
            <a:r>
              <a:rPr lang="en-US">
                <a:solidFill>
                  <a:srgbClr val="3F3F3F"/>
                </a:solidFill>
                <a:latin typeface="+mn-lt"/>
                <a:cs typeface="Calibri"/>
              </a:rPr>
              <a:t> student-centered outreach programs and workshops. </a:t>
            </a:r>
            <a:r>
              <a:rPr lang="en-US">
                <a:solidFill>
                  <a:srgbClr val="3F3F3F"/>
                </a:solidFill>
                <a:latin typeface="Calibri"/>
                <a:cs typeface="Calibri"/>
              </a:rPr>
              <a:t>The Title</a:t>
            </a:r>
            <a:r>
              <a:rPr lang="en-US" baseline="0">
                <a:solidFill>
                  <a:srgbClr val="3F3F3F"/>
                </a:solidFill>
                <a:latin typeface="Calibri"/>
                <a:cs typeface="Calibri"/>
              </a:rPr>
              <a:t> IX Office and Student Wellness Promotion partner to support the Peer Educator team which has three groups: one focusing on healthy relationship, one focused on mental health, and one focused on wellness.</a:t>
            </a:r>
            <a:r>
              <a:rPr lang="en-US">
                <a:solidFill>
                  <a:srgbClr val="3F3F3F"/>
                </a:solidFill>
                <a:latin typeface="Calibri"/>
                <a:cs typeface="Calibri"/>
              </a:rPr>
              <a:t> </a:t>
            </a:r>
            <a:endParaRPr lang="en-US"/>
          </a:p>
          <a:p>
            <a:endParaRPr lang="en-US"/>
          </a:p>
        </p:txBody>
      </p:sp>
      <p:sp>
        <p:nvSpPr>
          <p:cNvPr id="4" name="Slide Number Placeholder 3"/>
          <p:cNvSpPr>
            <a:spLocks noGrp="1"/>
          </p:cNvSpPr>
          <p:nvPr>
            <p:ph type="sldNum" sz="quarter" idx="10"/>
          </p:nvPr>
        </p:nvSpPr>
        <p:spPr/>
        <p:txBody>
          <a:bodyPr/>
          <a:lstStyle/>
          <a:p>
            <a:fld id="{BB67D650-E5FC-4880-915E-A91A458CE2E5}" type="slidenum">
              <a:rPr lang="en-US" smtClean="0"/>
              <a:t>10</a:t>
            </a:fld>
            <a:endParaRPr lang="en-US"/>
          </a:p>
        </p:txBody>
      </p:sp>
      <p:sp>
        <p:nvSpPr>
          <p:cNvPr id="6" name="Footer Placeholder 5"/>
          <p:cNvSpPr>
            <a:spLocks noGrp="1"/>
          </p:cNvSpPr>
          <p:nvPr>
            <p:ph type="ftr" sz="quarter" idx="12"/>
          </p:nvPr>
        </p:nvSpPr>
        <p:spPr/>
        <p:txBody>
          <a:bodyPr/>
          <a:lstStyle/>
          <a:p>
            <a:r>
              <a:rPr lang="en-US"/>
              <a:t>Healthy Relationship Workshop Train-the-Trainer for Peer Educators</a:t>
            </a:r>
          </a:p>
        </p:txBody>
      </p:sp>
    </p:spTree>
    <p:extLst>
      <p:ext uri="{BB962C8B-B14F-4D97-AF65-F5344CB8AC3E}">
        <p14:creationId xmlns:p14="http://schemas.microsoft.com/office/powerpoint/2010/main" val="2523318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3B01-37A4-4FB9-AC25-6684C3C6E0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142967-97B6-453A-8909-3042F21B5F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F341CA-73B4-43C9-8EC4-B4B8F4AA1686}"/>
              </a:ext>
            </a:extLst>
          </p:cNvPr>
          <p:cNvSpPr>
            <a:spLocks noGrp="1"/>
          </p:cNvSpPr>
          <p:nvPr>
            <p:ph type="dt" sz="half" idx="10"/>
          </p:nvPr>
        </p:nvSpPr>
        <p:spPr/>
        <p:txBody>
          <a:bodyPr/>
          <a:lstStyle/>
          <a:p>
            <a:fld id="{F639FCBD-E07B-4E7E-A7BA-FAFC926D5461}" type="datetimeFigureOut">
              <a:rPr lang="en-US" smtClean="0"/>
              <a:t>12/5/2023</a:t>
            </a:fld>
            <a:endParaRPr lang="en-US"/>
          </a:p>
        </p:txBody>
      </p:sp>
      <p:sp>
        <p:nvSpPr>
          <p:cNvPr id="5" name="Footer Placeholder 4">
            <a:extLst>
              <a:ext uri="{FF2B5EF4-FFF2-40B4-BE49-F238E27FC236}">
                <a16:creationId xmlns:a16="http://schemas.microsoft.com/office/drawing/2014/main" id="{2E56F6DC-B0D6-493D-8D0B-AD0E1BB18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33B5A-D707-49F8-A2FD-9EF5EAA57922}"/>
              </a:ext>
            </a:extLst>
          </p:cNvPr>
          <p:cNvSpPr>
            <a:spLocks noGrp="1"/>
          </p:cNvSpPr>
          <p:nvPr>
            <p:ph type="sldNum" sz="quarter" idx="12"/>
          </p:nvPr>
        </p:nvSpPr>
        <p:spPr/>
        <p:txBody>
          <a:bodyPr/>
          <a:lstStyle/>
          <a:p>
            <a:fld id="{EAF1F113-998F-4A0C-BCD7-21481AEE7BCD}" type="slidenum">
              <a:rPr lang="en-US" smtClean="0"/>
              <a:t>‹#›</a:t>
            </a:fld>
            <a:endParaRPr lang="en-US"/>
          </a:p>
        </p:txBody>
      </p:sp>
    </p:spTree>
    <p:extLst>
      <p:ext uri="{BB962C8B-B14F-4D97-AF65-F5344CB8AC3E}">
        <p14:creationId xmlns:p14="http://schemas.microsoft.com/office/powerpoint/2010/main" val="3284887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4ABE3-25B2-48F1-945D-9239B3EDC8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D495A3-C11A-4E90-9F5F-95B569C85E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8865EE-2459-4E41-8F85-7F62C5D04CAE}"/>
              </a:ext>
            </a:extLst>
          </p:cNvPr>
          <p:cNvSpPr>
            <a:spLocks noGrp="1"/>
          </p:cNvSpPr>
          <p:nvPr>
            <p:ph type="dt" sz="half" idx="10"/>
          </p:nvPr>
        </p:nvSpPr>
        <p:spPr/>
        <p:txBody>
          <a:bodyPr/>
          <a:lstStyle/>
          <a:p>
            <a:fld id="{F639FCBD-E07B-4E7E-A7BA-FAFC926D5461}" type="datetimeFigureOut">
              <a:rPr lang="en-US" smtClean="0"/>
              <a:t>12/5/2023</a:t>
            </a:fld>
            <a:endParaRPr lang="en-US"/>
          </a:p>
        </p:txBody>
      </p:sp>
      <p:sp>
        <p:nvSpPr>
          <p:cNvPr id="5" name="Footer Placeholder 4">
            <a:extLst>
              <a:ext uri="{FF2B5EF4-FFF2-40B4-BE49-F238E27FC236}">
                <a16:creationId xmlns:a16="http://schemas.microsoft.com/office/drawing/2014/main" id="{38505DCE-E850-4A09-BA0D-BBD1F63D4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69957-DE9C-41E8-BC90-594D96BB0CC7}"/>
              </a:ext>
            </a:extLst>
          </p:cNvPr>
          <p:cNvSpPr>
            <a:spLocks noGrp="1"/>
          </p:cNvSpPr>
          <p:nvPr>
            <p:ph type="sldNum" sz="quarter" idx="12"/>
          </p:nvPr>
        </p:nvSpPr>
        <p:spPr/>
        <p:txBody>
          <a:bodyPr/>
          <a:lstStyle/>
          <a:p>
            <a:fld id="{EAF1F113-998F-4A0C-BCD7-21481AEE7BCD}" type="slidenum">
              <a:rPr lang="en-US" smtClean="0"/>
              <a:t>‹#›</a:t>
            </a:fld>
            <a:endParaRPr lang="en-US"/>
          </a:p>
        </p:txBody>
      </p:sp>
    </p:spTree>
    <p:extLst>
      <p:ext uri="{BB962C8B-B14F-4D97-AF65-F5344CB8AC3E}">
        <p14:creationId xmlns:p14="http://schemas.microsoft.com/office/powerpoint/2010/main" val="2303173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EDC14A-BFF8-4C51-942A-0205169A30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7EAD25-D8FB-45DC-B234-35027A98ED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DC566-8C08-4DEC-BF06-FC1471B0C51B}"/>
              </a:ext>
            </a:extLst>
          </p:cNvPr>
          <p:cNvSpPr>
            <a:spLocks noGrp="1"/>
          </p:cNvSpPr>
          <p:nvPr>
            <p:ph type="dt" sz="half" idx="10"/>
          </p:nvPr>
        </p:nvSpPr>
        <p:spPr/>
        <p:txBody>
          <a:bodyPr/>
          <a:lstStyle/>
          <a:p>
            <a:fld id="{F639FCBD-E07B-4E7E-A7BA-FAFC926D5461}" type="datetimeFigureOut">
              <a:rPr lang="en-US" smtClean="0"/>
              <a:t>12/5/2023</a:t>
            </a:fld>
            <a:endParaRPr lang="en-US"/>
          </a:p>
        </p:txBody>
      </p:sp>
      <p:sp>
        <p:nvSpPr>
          <p:cNvPr id="5" name="Footer Placeholder 4">
            <a:extLst>
              <a:ext uri="{FF2B5EF4-FFF2-40B4-BE49-F238E27FC236}">
                <a16:creationId xmlns:a16="http://schemas.microsoft.com/office/drawing/2014/main" id="{D389DA4A-5B41-41F8-A2F1-AD6A01EA9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44E6-931D-456A-A70B-DF8B8ED47BC0}"/>
              </a:ext>
            </a:extLst>
          </p:cNvPr>
          <p:cNvSpPr>
            <a:spLocks noGrp="1"/>
          </p:cNvSpPr>
          <p:nvPr>
            <p:ph type="sldNum" sz="quarter" idx="12"/>
          </p:nvPr>
        </p:nvSpPr>
        <p:spPr/>
        <p:txBody>
          <a:bodyPr/>
          <a:lstStyle/>
          <a:p>
            <a:fld id="{EAF1F113-998F-4A0C-BCD7-21481AEE7BCD}" type="slidenum">
              <a:rPr lang="en-US" smtClean="0"/>
              <a:t>‹#›</a:t>
            </a:fld>
            <a:endParaRPr lang="en-US"/>
          </a:p>
        </p:txBody>
      </p:sp>
    </p:spTree>
    <p:extLst>
      <p:ext uri="{BB962C8B-B14F-4D97-AF65-F5344CB8AC3E}">
        <p14:creationId xmlns:p14="http://schemas.microsoft.com/office/powerpoint/2010/main" val="3683510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screen">
            <a:alphaModFix amt="5000"/>
            <a:extLst>
              <a:ext uri="{28A0092B-C50C-407E-A947-70E740481C1C}">
                <a14:useLocalDpi xmlns:a14="http://schemas.microsoft.com/office/drawing/2010/main"/>
              </a:ext>
            </a:extLst>
          </a:blip>
          <a:stretch>
            <a:fillRect/>
          </a:stretch>
        </p:blipFill>
        <p:spPr>
          <a:xfrm>
            <a:off x="3470696" y="1340152"/>
            <a:ext cx="8088271" cy="4549653"/>
          </a:xfrm>
          <a:prstGeom prst="rect">
            <a:avLst/>
          </a:prstGeom>
        </p:spPr>
      </p:pic>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8923E60E-3077-9A4D-B784-FBCD6B1A2E3F}" type="datetimeFigureOut">
              <a:rPr lang="en-US" smtClean="0"/>
              <a:pPr/>
              <a:t>12/5/2023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Arial" panose="020B0604020202020204" pitchFamily="34" charset="0"/>
                <a:cs typeface="Arial" panose="020B0604020202020204" pitchFamily="34" charset="0"/>
              </a:defRPr>
            </a:lvl1pPr>
          </a:lstStyle>
          <a:p>
            <a:fld id="{FAA3E255-DCE9-1E4B-905B-DD6A887BD484}" type="slidenum">
              <a:rPr lang="en-US" smtClean="0"/>
              <a:pPr/>
              <a:t>‹#›</a:t>
            </a:fld>
            <a:endParaRPr lang="en-US"/>
          </a:p>
        </p:txBody>
      </p:sp>
      <p:cxnSp>
        <p:nvCxnSpPr>
          <p:cNvPr id="14" name="Straight Connector 13"/>
          <p:cNvCxnSpPr/>
          <p:nvPr userDrawn="1"/>
        </p:nvCxnSpPr>
        <p:spPr>
          <a:xfrm>
            <a:off x="520877" y="3812410"/>
            <a:ext cx="911198" cy="0"/>
          </a:xfrm>
          <a:prstGeom prst="line">
            <a:avLst/>
          </a:prstGeom>
          <a:ln w="44450">
            <a:solidFill>
              <a:srgbClr val="D2492A"/>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F526889C-BC3C-6D45-BB38-FA29331CE419}"/>
              </a:ext>
            </a:extLst>
          </p:cNvPr>
          <p:cNvSpPr>
            <a:spLocks noGrp="1"/>
          </p:cNvSpPr>
          <p:nvPr>
            <p:ph type="body" sz="quarter" idx="13" hasCustomPrompt="1"/>
          </p:nvPr>
        </p:nvSpPr>
        <p:spPr>
          <a:xfrm>
            <a:off x="395288" y="2679754"/>
            <a:ext cx="10804525" cy="874712"/>
          </a:xfrm>
        </p:spPr>
        <p:txBody>
          <a:bodyPr>
            <a:noAutofit/>
          </a:bodyPr>
          <a:lstStyle>
            <a:lvl1pPr marL="0" indent="0">
              <a:buNone/>
              <a:defRPr sz="5200" b="1" i="0">
                <a:solidFill>
                  <a:srgbClr val="21314D"/>
                </a:solidFill>
                <a:latin typeface="Arial" panose="020B0604020202020204" pitchFamily="34" charset="0"/>
                <a:cs typeface="Arial" panose="020B0604020202020204" pitchFamily="34" charset="0"/>
              </a:defRPr>
            </a:lvl1pPr>
            <a:lvl2pPr>
              <a:defRPr sz="5200"/>
            </a:lvl2pPr>
            <a:lvl3pPr>
              <a:defRPr sz="5200"/>
            </a:lvl3pPr>
            <a:lvl4pPr>
              <a:defRPr sz="5200"/>
            </a:lvl4pPr>
            <a:lvl5pPr>
              <a:defRPr sz="5200"/>
            </a:lvl5pPr>
          </a:lstStyle>
          <a:p>
            <a:pPr lvl="0"/>
            <a:r>
              <a:rPr lang="en-US"/>
              <a:t>Presentation Title Goes Here</a:t>
            </a:r>
          </a:p>
        </p:txBody>
      </p:sp>
      <p:sp>
        <p:nvSpPr>
          <p:cNvPr id="11" name="Text Placeholder 10">
            <a:extLst>
              <a:ext uri="{FF2B5EF4-FFF2-40B4-BE49-F238E27FC236}">
                <a16:creationId xmlns:a16="http://schemas.microsoft.com/office/drawing/2014/main" id="{DC111232-5B7A-BA4B-9DFE-C0CB972FF83F}"/>
              </a:ext>
            </a:extLst>
          </p:cNvPr>
          <p:cNvSpPr>
            <a:spLocks noGrp="1"/>
          </p:cNvSpPr>
          <p:nvPr>
            <p:ph type="body" sz="quarter" idx="14" hasCustomPrompt="1"/>
          </p:nvPr>
        </p:nvSpPr>
        <p:spPr>
          <a:xfrm>
            <a:off x="395288" y="4258047"/>
            <a:ext cx="10804525" cy="1540868"/>
          </a:xfrm>
        </p:spPr>
        <p:txBody>
          <a:bodyPr/>
          <a:lstStyle>
            <a:lvl1pPr marL="0" indent="0">
              <a:buFont typeface="Arial" panose="020B0604020202020204" pitchFamily="34" charset="0"/>
              <a:buNone/>
              <a:defRPr b="1" i="0">
                <a:solidFill>
                  <a:srgbClr val="21314D"/>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Subhead, name or date goes here</a:t>
            </a:r>
          </a:p>
        </p:txBody>
      </p:sp>
      <p:sp>
        <p:nvSpPr>
          <p:cNvPr id="12" name="Rectangle 11">
            <a:extLst>
              <a:ext uri="{FF2B5EF4-FFF2-40B4-BE49-F238E27FC236}">
                <a16:creationId xmlns:a16="http://schemas.microsoft.com/office/drawing/2014/main" id="{39536448-7237-B64E-B193-1A4F1F9CAB40}"/>
              </a:ext>
            </a:extLst>
          </p:cNvPr>
          <p:cNvSpPr/>
          <p:nvPr userDrawn="1"/>
        </p:nvSpPr>
        <p:spPr>
          <a:xfrm flipV="1">
            <a:off x="0" y="6265544"/>
            <a:ext cx="12192000" cy="592456"/>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1CE1F4E-4F39-FC44-98D7-E4EAD93EAECF}"/>
              </a:ext>
            </a:extLst>
          </p:cNvPr>
          <p:cNvPicPr/>
          <p:nvPr userDrawn="1"/>
        </p:nvPicPr>
        <p:blipFill>
          <a:blip r:embed="rId3"/>
          <a:srcRect/>
          <a:stretch/>
        </p:blipFill>
        <p:spPr bwMode="auto">
          <a:xfrm>
            <a:off x="431273" y="6359427"/>
            <a:ext cx="3391544" cy="386069"/>
          </a:xfrm>
          <a:prstGeom prst="rect">
            <a:avLst/>
          </a:prstGeom>
          <a:noFill/>
          <a:ln>
            <a:noFill/>
          </a:ln>
          <a:extLst>
            <a:ext uri="{53640926-AAD7-44D8-BBD7-CCE9431645EC}">
              <a14:shadowObscured xmlns:a14="http://schemas.microsoft.com/office/drawing/2010/main"/>
            </a:ext>
          </a:extLst>
        </p:spPr>
      </p:pic>
      <p:pic>
        <p:nvPicPr>
          <p:cNvPr id="15" name="Picture 14" descr="A picture containing drawing&#10;&#10;Description automatically generated">
            <a:extLst>
              <a:ext uri="{FF2B5EF4-FFF2-40B4-BE49-F238E27FC236}">
                <a16:creationId xmlns:a16="http://schemas.microsoft.com/office/drawing/2014/main" id="{611AF30C-26EE-524A-8EA2-4D6E1BACF9D2}"/>
              </a:ext>
            </a:extLst>
          </p:cNvPr>
          <p:cNvPicPr>
            <a:picLocks noChangeAspect="1"/>
          </p:cNvPicPr>
          <p:nvPr userDrawn="1"/>
        </p:nvPicPr>
        <p:blipFill>
          <a:blip r:embed="rId4"/>
          <a:stretch>
            <a:fillRect/>
          </a:stretch>
        </p:blipFill>
        <p:spPr>
          <a:xfrm>
            <a:off x="8182358" y="6256233"/>
            <a:ext cx="3735764" cy="592456"/>
          </a:xfrm>
          <a:prstGeom prst="rect">
            <a:avLst/>
          </a:prstGeom>
        </p:spPr>
      </p:pic>
      <p:pic>
        <p:nvPicPr>
          <p:cNvPr id="17" name="Picture 16">
            <a:extLst>
              <a:ext uri="{FF2B5EF4-FFF2-40B4-BE49-F238E27FC236}">
                <a16:creationId xmlns:a16="http://schemas.microsoft.com/office/drawing/2014/main" id="{8E91FD76-0F5A-2043-94D4-FA23C4B8788A}"/>
              </a:ext>
            </a:extLst>
          </p:cNvPr>
          <p:cNvPicPr>
            <a:picLocks noChangeAspect="1"/>
          </p:cNvPicPr>
          <p:nvPr userDrawn="1"/>
        </p:nvPicPr>
        <p:blipFill>
          <a:blip r:embed="rId5"/>
          <a:srcRect/>
          <a:stretch/>
        </p:blipFill>
        <p:spPr>
          <a:xfrm>
            <a:off x="192762" y="316198"/>
            <a:ext cx="8048411" cy="933148"/>
          </a:xfrm>
          <a:prstGeom prst="rect">
            <a:avLst/>
          </a:prstGeom>
        </p:spPr>
      </p:pic>
      <p:cxnSp>
        <p:nvCxnSpPr>
          <p:cNvPr id="18" name="Straight Connector 17">
            <a:extLst>
              <a:ext uri="{FF2B5EF4-FFF2-40B4-BE49-F238E27FC236}">
                <a16:creationId xmlns:a16="http://schemas.microsoft.com/office/drawing/2014/main" id="{0F43B577-F66B-AB4C-A1FC-62492FF5B857}"/>
              </a:ext>
            </a:extLst>
          </p:cNvPr>
          <p:cNvCxnSpPr>
            <a:cxnSpLocks/>
          </p:cNvCxnSpPr>
          <p:nvPr userDrawn="1"/>
        </p:nvCxnSpPr>
        <p:spPr>
          <a:xfrm>
            <a:off x="421029" y="1409700"/>
            <a:ext cx="11157054" cy="0"/>
          </a:xfrm>
          <a:prstGeom prst="line">
            <a:avLst/>
          </a:prstGeom>
          <a:ln w="31750">
            <a:solidFill>
              <a:srgbClr val="21314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8846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7060252" y="982462"/>
            <a:ext cx="4862405" cy="1794085"/>
          </a:xfrm>
        </p:spPr>
        <p:txBody>
          <a:bodyPr/>
          <a:lstStyle>
            <a:lvl1pPr>
              <a:defRPr b="1">
                <a:latin typeface="Arial" panose="020B0604020202020204" pitchFamily="34" charset="0"/>
                <a:cs typeface="Arial" panose="020B0604020202020204" pitchFamily="34" charset="0"/>
              </a:defRPr>
            </a:lvl1pPr>
          </a:lstStyle>
          <a:p>
            <a:r>
              <a:rPr lang="en-US"/>
              <a:t>Headline Copy Goes Here</a:t>
            </a:r>
          </a:p>
        </p:txBody>
      </p:sp>
      <p:sp>
        <p:nvSpPr>
          <p:cNvPr id="4" name="Content Placeholder 2"/>
          <p:cNvSpPr>
            <a:spLocks noGrp="1"/>
          </p:cNvSpPr>
          <p:nvPr>
            <p:ph idx="1"/>
          </p:nvPr>
        </p:nvSpPr>
        <p:spPr>
          <a:xfrm>
            <a:off x="7060252" y="3052261"/>
            <a:ext cx="4862404" cy="1975926"/>
          </a:xfrm>
        </p:spPr>
        <p:txBody>
          <a:bodyPr/>
          <a:lstStyle>
            <a:lvl1pPr>
              <a:defRPr>
                <a:latin typeface="Arial" panose="020B0604020202020204" pitchFamily="34" charset="0"/>
                <a:cs typeface="Arial" panose="020B0604020202020204" pitchFamily="34" charset="0"/>
              </a:defRPr>
            </a:lvl1pPr>
          </a:lstStyle>
          <a:p>
            <a:r>
              <a:rPr lang="en-US"/>
              <a:t>Click to add text</a:t>
            </a:r>
          </a:p>
          <a:p>
            <a:r>
              <a:rPr lang="en-US"/>
              <a:t>Click to add text</a:t>
            </a:r>
          </a:p>
        </p:txBody>
      </p:sp>
      <p:sp>
        <p:nvSpPr>
          <p:cNvPr id="6" name="Picture Placeholder 2"/>
          <p:cNvSpPr>
            <a:spLocks noGrp="1"/>
          </p:cNvSpPr>
          <p:nvPr>
            <p:ph type="pic" idx="10"/>
          </p:nvPr>
        </p:nvSpPr>
        <p:spPr>
          <a:xfrm>
            <a:off x="0" y="1"/>
            <a:ext cx="689099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7" name="Picture 6">
            <a:extLst>
              <a:ext uri="{FF2B5EF4-FFF2-40B4-BE49-F238E27FC236}">
                <a16:creationId xmlns:a16="http://schemas.microsoft.com/office/drawing/2014/main" id="{424D821C-6FF4-9742-9FC7-3FB64EB0E0E7}"/>
              </a:ext>
            </a:extLst>
          </p:cNvPr>
          <p:cNvPicPr>
            <a:picLocks noChangeAspect="1"/>
          </p:cNvPicPr>
          <p:nvPr userDrawn="1"/>
        </p:nvPicPr>
        <p:blipFill>
          <a:blip r:embed="rId2"/>
          <a:srcRect/>
          <a:stretch/>
        </p:blipFill>
        <p:spPr>
          <a:xfrm>
            <a:off x="8182358" y="6256233"/>
            <a:ext cx="3735764" cy="592455"/>
          </a:xfrm>
          <a:prstGeom prst="rect">
            <a:avLst/>
          </a:prstGeom>
        </p:spPr>
      </p:pic>
    </p:spTree>
    <p:extLst>
      <p:ext uri="{BB962C8B-B14F-4D97-AF65-F5344CB8AC3E}">
        <p14:creationId xmlns:p14="http://schemas.microsoft.com/office/powerpoint/2010/main" val="826926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p:cNvSpPr/>
          <p:nvPr userDrawn="1"/>
        </p:nvSpPr>
        <p:spPr>
          <a:xfrm>
            <a:off x="-10048" y="-10048"/>
            <a:ext cx="12202048" cy="6868048"/>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userDrawn="1"/>
        </p:nvPicPr>
        <p:blipFill>
          <a:blip r:embed="rId2" cstate="screen">
            <a:alphaModFix amt="25000"/>
            <a:extLst>
              <a:ext uri="{28A0092B-C50C-407E-A947-70E740481C1C}">
                <a14:useLocalDpi xmlns:a14="http://schemas.microsoft.com/office/drawing/2010/main"/>
              </a:ext>
            </a:extLst>
          </a:blip>
          <a:stretch>
            <a:fillRect/>
          </a:stretch>
        </p:blipFill>
        <p:spPr>
          <a:xfrm>
            <a:off x="1835085" y="552941"/>
            <a:ext cx="10356915" cy="5825765"/>
          </a:xfrm>
          <a:prstGeom prst="rect">
            <a:avLst/>
          </a:prstGeom>
        </p:spPr>
      </p:pic>
      <p:sp>
        <p:nvSpPr>
          <p:cNvPr id="5" name="Subtitle 2"/>
          <p:cNvSpPr>
            <a:spLocks noGrp="1"/>
          </p:cNvSpPr>
          <p:nvPr>
            <p:ph type="subTitle" idx="1" hasCustomPrompt="1"/>
          </p:nvPr>
        </p:nvSpPr>
        <p:spPr>
          <a:xfrm>
            <a:off x="2046399" y="2531096"/>
            <a:ext cx="9144000" cy="1655762"/>
          </a:xfrm>
        </p:spPr>
        <p:txBody>
          <a:bodyPr>
            <a:normAutofit/>
          </a:bodyPr>
          <a:lstStyle>
            <a:lvl1pPr marL="0" indent="0">
              <a:buNone/>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en-US">
                <a:solidFill>
                  <a:schemeClr val="bg1"/>
                </a:solidFill>
              </a:rPr>
              <a:t>“Quote goes here.”</a:t>
            </a:r>
          </a:p>
        </p:txBody>
      </p:sp>
    </p:spTree>
    <p:extLst>
      <p:ext uri="{BB962C8B-B14F-4D97-AF65-F5344CB8AC3E}">
        <p14:creationId xmlns:p14="http://schemas.microsoft.com/office/powerpoint/2010/main" val="2524963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43AE1-AA66-C84E-821B-5C61103197B9}"/>
              </a:ext>
            </a:extLst>
          </p:cNvPr>
          <p:cNvPicPr>
            <a:picLocks noChangeAspect="1"/>
          </p:cNvPicPr>
          <p:nvPr userDrawn="1"/>
        </p:nvPicPr>
        <p:blipFill>
          <a:blip r:embed="rId2"/>
          <a:srcRect/>
          <a:stretch/>
        </p:blipFill>
        <p:spPr>
          <a:xfrm>
            <a:off x="-27328" y="-1614"/>
            <a:ext cx="12238008" cy="6883879"/>
          </a:xfrm>
          <a:prstGeom prst="rect">
            <a:avLst/>
          </a:prstGeom>
        </p:spPr>
      </p:pic>
      <p:sp>
        <p:nvSpPr>
          <p:cNvPr id="4" name="Date Placeholder 3"/>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cxnSp>
        <p:nvCxnSpPr>
          <p:cNvPr id="14" name="Straight Connector 13"/>
          <p:cNvCxnSpPr>
            <a:cxnSpLocks/>
          </p:cNvCxnSpPr>
          <p:nvPr userDrawn="1"/>
        </p:nvCxnSpPr>
        <p:spPr>
          <a:xfrm>
            <a:off x="4712696" y="3488515"/>
            <a:ext cx="2766608" cy="0"/>
          </a:xfrm>
          <a:prstGeom prst="line">
            <a:avLst/>
          </a:prstGeom>
          <a:ln w="44450">
            <a:solidFill>
              <a:srgbClr val="D2492A"/>
            </a:solidFill>
          </a:ln>
          <a:effectLst/>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5547D126-DD7B-C84E-B1CD-345DBAA967C0}"/>
              </a:ext>
            </a:extLst>
          </p:cNvPr>
          <p:cNvSpPr>
            <a:spLocks noGrp="1"/>
          </p:cNvSpPr>
          <p:nvPr>
            <p:ph type="body" idx="1" hasCustomPrompt="1"/>
          </p:nvPr>
        </p:nvSpPr>
        <p:spPr>
          <a:xfrm>
            <a:off x="-16570" y="3866620"/>
            <a:ext cx="12208570" cy="1500187"/>
          </a:xfrm>
        </p:spPr>
        <p:txBody>
          <a:bodyPr/>
          <a:lstStyle>
            <a:lvl1pPr marL="0" indent="0" algn="ctr">
              <a:buNone/>
              <a:defRPr sz="2400" b="1" i="0">
                <a:solidFill>
                  <a:srgbClr val="8B8D8E"/>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Subhead goes here</a:t>
            </a:r>
          </a:p>
        </p:txBody>
      </p:sp>
      <p:pic>
        <p:nvPicPr>
          <p:cNvPr id="9" name="Picture 8">
            <a:extLst>
              <a:ext uri="{FF2B5EF4-FFF2-40B4-BE49-F238E27FC236}">
                <a16:creationId xmlns:a16="http://schemas.microsoft.com/office/drawing/2014/main" id="{727BF39A-3009-7E4B-A224-D93E62B68206}"/>
              </a:ext>
            </a:extLst>
          </p:cNvPr>
          <p:cNvPicPr>
            <a:picLocks noChangeAspect="1"/>
          </p:cNvPicPr>
          <p:nvPr userDrawn="1"/>
        </p:nvPicPr>
        <p:blipFill>
          <a:blip r:embed="rId3"/>
          <a:srcRect/>
          <a:stretch/>
        </p:blipFill>
        <p:spPr>
          <a:xfrm>
            <a:off x="8494643" y="6078750"/>
            <a:ext cx="3546750" cy="855106"/>
          </a:xfrm>
          <a:prstGeom prst="rect">
            <a:avLst/>
          </a:prstGeom>
        </p:spPr>
      </p:pic>
      <p:sp>
        <p:nvSpPr>
          <p:cNvPr id="20" name="Title Placeholder 1">
            <a:extLst>
              <a:ext uri="{FF2B5EF4-FFF2-40B4-BE49-F238E27FC236}">
                <a16:creationId xmlns:a16="http://schemas.microsoft.com/office/drawing/2014/main" id="{225928C7-9F21-1244-AE53-224B524EFC7E}"/>
              </a:ext>
            </a:extLst>
          </p:cNvPr>
          <p:cNvSpPr>
            <a:spLocks noGrp="1"/>
          </p:cNvSpPr>
          <p:nvPr>
            <p:ph type="title"/>
          </p:nvPr>
        </p:nvSpPr>
        <p:spPr>
          <a:xfrm>
            <a:off x="-23004" y="2125521"/>
            <a:ext cx="12238008" cy="1325563"/>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Tree>
    <p:extLst>
      <p:ext uri="{BB962C8B-B14F-4D97-AF65-F5344CB8AC3E}">
        <p14:creationId xmlns:p14="http://schemas.microsoft.com/office/powerpoint/2010/main" val="1983549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cxnSp>
        <p:nvCxnSpPr>
          <p:cNvPr id="14" name="Straight Connector 13"/>
          <p:cNvCxnSpPr>
            <a:cxnSpLocks/>
          </p:cNvCxnSpPr>
          <p:nvPr userDrawn="1"/>
        </p:nvCxnSpPr>
        <p:spPr>
          <a:xfrm>
            <a:off x="4712696" y="3488515"/>
            <a:ext cx="2766608" cy="0"/>
          </a:xfrm>
          <a:prstGeom prst="line">
            <a:avLst/>
          </a:prstGeom>
          <a:ln w="44450">
            <a:solidFill>
              <a:srgbClr val="D2492A"/>
            </a:solidFill>
          </a:ln>
          <a:effectLst/>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5547D126-DD7B-C84E-B1CD-345DBAA967C0}"/>
              </a:ext>
            </a:extLst>
          </p:cNvPr>
          <p:cNvSpPr>
            <a:spLocks noGrp="1"/>
          </p:cNvSpPr>
          <p:nvPr>
            <p:ph type="body" idx="1" hasCustomPrompt="1"/>
          </p:nvPr>
        </p:nvSpPr>
        <p:spPr>
          <a:xfrm>
            <a:off x="-16570" y="3866620"/>
            <a:ext cx="12208570" cy="1500187"/>
          </a:xfrm>
        </p:spPr>
        <p:txBody>
          <a:bodyPr/>
          <a:lstStyle>
            <a:lvl1pPr marL="0" indent="0" algn="ctr">
              <a:buNone/>
              <a:defRPr sz="2400" b="1" i="0">
                <a:solidFill>
                  <a:srgbClr val="8B8D8E"/>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Subhead goes here</a:t>
            </a:r>
          </a:p>
        </p:txBody>
      </p:sp>
      <p:pic>
        <p:nvPicPr>
          <p:cNvPr id="9" name="Picture 8">
            <a:extLst>
              <a:ext uri="{FF2B5EF4-FFF2-40B4-BE49-F238E27FC236}">
                <a16:creationId xmlns:a16="http://schemas.microsoft.com/office/drawing/2014/main" id="{727BF39A-3009-7E4B-A224-D93E62B68206}"/>
              </a:ext>
            </a:extLst>
          </p:cNvPr>
          <p:cNvPicPr>
            <a:picLocks noChangeAspect="1"/>
          </p:cNvPicPr>
          <p:nvPr userDrawn="1"/>
        </p:nvPicPr>
        <p:blipFill>
          <a:blip r:embed="rId2"/>
          <a:srcRect/>
          <a:stretch/>
        </p:blipFill>
        <p:spPr>
          <a:xfrm>
            <a:off x="8494643" y="6078750"/>
            <a:ext cx="3546750" cy="855106"/>
          </a:xfrm>
          <a:prstGeom prst="rect">
            <a:avLst/>
          </a:prstGeom>
        </p:spPr>
      </p:pic>
      <p:sp>
        <p:nvSpPr>
          <p:cNvPr id="20" name="Title Placeholder 1">
            <a:extLst>
              <a:ext uri="{FF2B5EF4-FFF2-40B4-BE49-F238E27FC236}">
                <a16:creationId xmlns:a16="http://schemas.microsoft.com/office/drawing/2014/main" id="{225928C7-9F21-1244-AE53-224B524EFC7E}"/>
              </a:ext>
            </a:extLst>
          </p:cNvPr>
          <p:cNvSpPr>
            <a:spLocks noGrp="1"/>
          </p:cNvSpPr>
          <p:nvPr>
            <p:ph type="title"/>
          </p:nvPr>
        </p:nvSpPr>
        <p:spPr>
          <a:xfrm>
            <a:off x="-23004" y="2125521"/>
            <a:ext cx="12238008" cy="1325563"/>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pic>
        <p:nvPicPr>
          <p:cNvPr id="7" name="Picture 6" descr="A picture containing building, bridge&#10;&#10;Description automatically generated">
            <a:extLst>
              <a:ext uri="{FF2B5EF4-FFF2-40B4-BE49-F238E27FC236}">
                <a16:creationId xmlns:a16="http://schemas.microsoft.com/office/drawing/2014/main" id="{1E448050-5910-1542-B113-AF839F8F1A6F}"/>
              </a:ext>
            </a:extLst>
          </p:cNvPr>
          <p:cNvPicPr>
            <a:picLocks noChangeAspect="1"/>
          </p:cNvPicPr>
          <p:nvPr userDrawn="1"/>
        </p:nvPicPr>
        <p:blipFill>
          <a:blip r:embed="rId3"/>
          <a:stretch>
            <a:fillRect/>
          </a:stretch>
        </p:blipFill>
        <p:spPr>
          <a:xfrm>
            <a:off x="247429" y="6128841"/>
            <a:ext cx="2969111" cy="711892"/>
          </a:xfrm>
          <a:prstGeom prst="rect">
            <a:avLst/>
          </a:prstGeom>
        </p:spPr>
      </p:pic>
    </p:spTree>
    <p:extLst>
      <p:ext uri="{BB962C8B-B14F-4D97-AF65-F5344CB8AC3E}">
        <p14:creationId xmlns:p14="http://schemas.microsoft.com/office/powerpoint/2010/main" val="1632429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sp>
        <p:nvSpPr>
          <p:cNvPr id="17" name="Text Placeholder 2">
            <a:extLst>
              <a:ext uri="{FF2B5EF4-FFF2-40B4-BE49-F238E27FC236}">
                <a16:creationId xmlns:a16="http://schemas.microsoft.com/office/drawing/2014/main" id="{5547D126-DD7B-C84E-B1CD-345DBAA967C0}"/>
              </a:ext>
            </a:extLst>
          </p:cNvPr>
          <p:cNvSpPr>
            <a:spLocks noGrp="1"/>
          </p:cNvSpPr>
          <p:nvPr>
            <p:ph type="body" idx="1" hasCustomPrompt="1"/>
          </p:nvPr>
        </p:nvSpPr>
        <p:spPr>
          <a:xfrm>
            <a:off x="-16570" y="4014823"/>
            <a:ext cx="12208570" cy="1500187"/>
          </a:xfrm>
        </p:spPr>
        <p:txBody>
          <a:bodyPr/>
          <a:lstStyle>
            <a:lvl1pPr marL="0" indent="0" algn="ctr">
              <a:buNone/>
              <a:defRPr sz="2400" b="1" i="0">
                <a:solidFill>
                  <a:srgbClr val="8B8D8E"/>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Subhead goes here</a:t>
            </a:r>
          </a:p>
        </p:txBody>
      </p:sp>
      <p:pic>
        <p:nvPicPr>
          <p:cNvPr id="9" name="Picture 8">
            <a:extLst>
              <a:ext uri="{FF2B5EF4-FFF2-40B4-BE49-F238E27FC236}">
                <a16:creationId xmlns:a16="http://schemas.microsoft.com/office/drawing/2014/main" id="{727BF39A-3009-7E4B-A224-D93E62B68206}"/>
              </a:ext>
            </a:extLst>
          </p:cNvPr>
          <p:cNvPicPr>
            <a:picLocks noChangeAspect="1"/>
          </p:cNvPicPr>
          <p:nvPr userDrawn="1"/>
        </p:nvPicPr>
        <p:blipFill>
          <a:blip r:embed="rId2"/>
          <a:srcRect/>
          <a:stretch/>
        </p:blipFill>
        <p:spPr>
          <a:xfrm>
            <a:off x="8494643" y="6078750"/>
            <a:ext cx="3546750" cy="855106"/>
          </a:xfrm>
          <a:prstGeom prst="rect">
            <a:avLst/>
          </a:prstGeom>
        </p:spPr>
      </p:pic>
      <p:sp>
        <p:nvSpPr>
          <p:cNvPr id="20" name="Title Placeholder 1">
            <a:extLst>
              <a:ext uri="{FF2B5EF4-FFF2-40B4-BE49-F238E27FC236}">
                <a16:creationId xmlns:a16="http://schemas.microsoft.com/office/drawing/2014/main" id="{225928C7-9F21-1244-AE53-224B524EFC7E}"/>
              </a:ext>
            </a:extLst>
          </p:cNvPr>
          <p:cNvSpPr>
            <a:spLocks noGrp="1"/>
          </p:cNvSpPr>
          <p:nvPr>
            <p:ph type="title"/>
          </p:nvPr>
        </p:nvSpPr>
        <p:spPr>
          <a:xfrm>
            <a:off x="-23004" y="2125521"/>
            <a:ext cx="12238008" cy="1325563"/>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pic>
        <p:nvPicPr>
          <p:cNvPr id="7" name="Picture 6" descr="A picture containing building, bridge&#10;&#10;Description automatically generated">
            <a:extLst>
              <a:ext uri="{FF2B5EF4-FFF2-40B4-BE49-F238E27FC236}">
                <a16:creationId xmlns:a16="http://schemas.microsoft.com/office/drawing/2014/main" id="{1E448050-5910-1542-B113-AF839F8F1A6F}"/>
              </a:ext>
            </a:extLst>
          </p:cNvPr>
          <p:cNvPicPr>
            <a:picLocks noChangeAspect="1"/>
          </p:cNvPicPr>
          <p:nvPr userDrawn="1"/>
        </p:nvPicPr>
        <p:blipFill>
          <a:blip r:embed="rId3"/>
          <a:stretch>
            <a:fillRect/>
          </a:stretch>
        </p:blipFill>
        <p:spPr>
          <a:xfrm>
            <a:off x="4611444" y="3154728"/>
            <a:ext cx="2969111" cy="711892"/>
          </a:xfrm>
          <a:prstGeom prst="rect">
            <a:avLst/>
          </a:prstGeom>
        </p:spPr>
      </p:pic>
      <p:pic>
        <p:nvPicPr>
          <p:cNvPr id="10" name="Picture 9">
            <a:extLst>
              <a:ext uri="{FF2B5EF4-FFF2-40B4-BE49-F238E27FC236}">
                <a16:creationId xmlns:a16="http://schemas.microsoft.com/office/drawing/2014/main" id="{DEEEC5FF-BA59-F342-B4B7-9519DBCF6953}"/>
              </a:ext>
            </a:extLst>
          </p:cNvPr>
          <p:cNvPicPr/>
          <p:nvPr userDrawn="1"/>
        </p:nvPicPr>
        <p:blipFill>
          <a:blip r:embed="rId4"/>
          <a:stretch>
            <a:fillRect/>
          </a:stretch>
        </p:blipFill>
        <p:spPr bwMode="auto">
          <a:xfrm>
            <a:off x="381000" y="6324148"/>
            <a:ext cx="3200400" cy="3643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6056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43AE1-AA66-C84E-821B-5C61103197B9}"/>
              </a:ext>
            </a:extLst>
          </p:cNvPr>
          <p:cNvPicPr>
            <a:picLocks noChangeAspect="1"/>
          </p:cNvPicPr>
          <p:nvPr userDrawn="1"/>
        </p:nvPicPr>
        <p:blipFill>
          <a:blip r:embed="rId2"/>
          <a:srcRect/>
          <a:stretch/>
        </p:blipFill>
        <p:spPr>
          <a:xfrm>
            <a:off x="-27328" y="-1614"/>
            <a:ext cx="12238008" cy="6883880"/>
          </a:xfrm>
          <a:prstGeom prst="rect">
            <a:avLst/>
          </a:prstGeom>
        </p:spPr>
      </p:pic>
      <p:sp>
        <p:nvSpPr>
          <p:cNvPr id="4" name="Date Placeholder 3"/>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cxnSp>
        <p:nvCxnSpPr>
          <p:cNvPr id="14" name="Straight Connector 13"/>
          <p:cNvCxnSpPr>
            <a:cxnSpLocks/>
          </p:cNvCxnSpPr>
          <p:nvPr userDrawn="1"/>
        </p:nvCxnSpPr>
        <p:spPr>
          <a:xfrm>
            <a:off x="4712696" y="3488515"/>
            <a:ext cx="2766608" cy="0"/>
          </a:xfrm>
          <a:prstGeom prst="line">
            <a:avLst/>
          </a:prstGeom>
          <a:ln w="44450">
            <a:solidFill>
              <a:srgbClr val="D2492A"/>
            </a:solidFill>
          </a:ln>
          <a:effectLst/>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5547D126-DD7B-C84E-B1CD-345DBAA967C0}"/>
              </a:ext>
            </a:extLst>
          </p:cNvPr>
          <p:cNvSpPr>
            <a:spLocks noGrp="1"/>
          </p:cNvSpPr>
          <p:nvPr>
            <p:ph type="body" idx="1" hasCustomPrompt="1"/>
          </p:nvPr>
        </p:nvSpPr>
        <p:spPr>
          <a:xfrm>
            <a:off x="-16570" y="3866620"/>
            <a:ext cx="12208570" cy="1500187"/>
          </a:xfrm>
        </p:spPr>
        <p:txBody>
          <a:bodyPr/>
          <a:lstStyle>
            <a:lvl1pPr marL="0" indent="0" algn="ctr">
              <a:buNone/>
              <a:defRPr sz="2400" b="1" i="0">
                <a:solidFill>
                  <a:srgbClr val="8B8D8E"/>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Subhead goes here</a:t>
            </a:r>
          </a:p>
        </p:txBody>
      </p:sp>
      <p:pic>
        <p:nvPicPr>
          <p:cNvPr id="9" name="Picture 8">
            <a:extLst>
              <a:ext uri="{FF2B5EF4-FFF2-40B4-BE49-F238E27FC236}">
                <a16:creationId xmlns:a16="http://schemas.microsoft.com/office/drawing/2014/main" id="{727BF39A-3009-7E4B-A224-D93E62B68206}"/>
              </a:ext>
            </a:extLst>
          </p:cNvPr>
          <p:cNvPicPr>
            <a:picLocks noChangeAspect="1"/>
          </p:cNvPicPr>
          <p:nvPr userDrawn="1"/>
        </p:nvPicPr>
        <p:blipFill>
          <a:blip r:embed="rId3"/>
          <a:srcRect/>
          <a:stretch/>
        </p:blipFill>
        <p:spPr>
          <a:xfrm>
            <a:off x="8494643" y="6078750"/>
            <a:ext cx="3546750" cy="855106"/>
          </a:xfrm>
          <a:prstGeom prst="rect">
            <a:avLst/>
          </a:prstGeom>
        </p:spPr>
      </p:pic>
      <p:sp>
        <p:nvSpPr>
          <p:cNvPr id="20" name="Title Placeholder 1">
            <a:extLst>
              <a:ext uri="{FF2B5EF4-FFF2-40B4-BE49-F238E27FC236}">
                <a16:creationId xmlns:a16="http://schemas.microsoft.com/office/drawing/2014/main" id="{225928C7-9F21-1244-AE53-224B524EFC7E}"/>
              </a:ext>
            </a:extLst>
          </p:cNvPr>
          <p:cNvSpPr>
            <a:spLocks noGrp="1"/>
          </p:cNvSpPr>
          <p:nvPr>
            <p:ph type="title"/>
          </p:nvPr>
        </p:nvSpPr>
        <p:spPr>
          <a:xfrm>
            <a:off x="-23004" y="2125521"/>
            <a:ext cx="12238008" cy="1325563"/>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Tree>
    <p:extLst>
      <p:ext uri="{BB962C8B-B14F-4D97-AF65-F5344CB8AC3E}">
        <p14:creationId xmlns:p14="http://schemas.microsoft.com/office/powerpoint/2010/main" val="689106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a:off x="-9728" y="-9729"/>
            <a:ext cx="12201728" cy="6265545"/>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1851" y="1709740"/>
            <a:ext cx="10515600" cy="2852737"/>
          </a:xfrm>
        </p:spPr>
        <p:txBody>
          <a:bodyPr anchor="b">
            <a:normAutofit/>
          </a:bodyPr>
          <a:lstStyle>
            <a:lvl1pPr>
              <a:defRPr sz="44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Section header goes here</a:t>
            </a:r>
          </a:p>
        </p:txBody>
      </p:sp>
      <p:sp>
        <p:nvSpPr>
          <p:cNvPr id="3" name="Text Placeholder 2"/>
          <p:cNvSpPr>
            <a:spLocks noGrp="1"/>
          </p:cNvSpPr>
          <p:nvPr>
            <p:ph type="body" idx="1" hasCustomPrompt="1"/>
          </p:nvPr>
        </p:nvSpPr>
        <p:spPr>
          <a:xfrm>
            <a:off x="831851" y="4589465"/>
            <a:ext cx="10515600" cy="1500187"/>
          </a:xfrm>
        </p:spPr>
        <p:txBody>
          <a:bodyPr/>
          <a:lstStyle>
            <a:lvl1pPr marL="0" indent="0">
              <a:buNone/>
              <a:defRPr sz="2400" b="0" i="0">
                <a:solidFill>
                  <a:srgbClr val="92A2BD"/>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Section subhead goes here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pic>
        <p:nvPicPr>
          <p:cNvPr id="12" name="Picture 11">
            <a:extLst>
              <a:ext uri="{FF2B5EF4-FFF2-40B4-BE49-F238E27FC236}">
                <a16:creationId xmlns:a16="http://schemas.microsoft.com/office/drawing/2014/main" id="{4C2BC71D-0003-024E-9F29-71C949747F4A}"/>
              </a:ext>
            </a:extLst>
          </p:cNvPr>
          <p:cNvPicPr/>
          <p:nvPr userDrawn="1"/>
        </p:nvPicPr>
        <p:blipFill>
          <a:blip r:embed="rId2"/>
          <a:stretch>
            <a:fillRect/>
          </a:stretch>
        </p:blipFill>
        <p:spPr bwMode="auto">
          <a:xfrm>
            <a:off x="381000" y="6373243"/>
            <a:ext cx="3200400" cy="364310"/>
          </a:xfrm>
          <a:prstGeom prst="rect">
            <a:avLst/>
          </a:prstGeom>
          <a:noFill/>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1931F0AE-DDAB-B64A-863C-35953A684163}"/>
              </a:ext>
            </a:extLst>
          </p:cNvPr>
          <p:cNvPicPr>
            <a:picLocks noChangeAspect="1"/>
          </p:cNvPicPr>
          <p:nvPr userDrawn="1"/>
        </p:nvPicPr>
        <p:blipFill>
          <a:blip r:embed="rId3"/>
          <a:stretch>
            <a:fillRect/>
          </a:stretch>
        </p:blipFill>
        <p:spPr>
          <a:xfrm>
            <a:off x="8374830" y="6356352"/>
            <a:ext cx="3543747" cy="410434"/>
          </a:xfrm>
          <a:prstGeom prst="rect">
            <a:avLst/>
          </a:prstGeom>
        </p:spPr>
      </p:pic>
    </p:spTree>
    <p:extLst>
      <p:ext uri="{BB962C8B-B14F-4D97-AF65-F5344CB8AC3E}">
        <p14:creationId xmlns:p14="http://schemas.microsoft.com/office/powerpoint/2010/main" val="4237096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7BF6-3735-41A3-B01B-72FB20D7F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F262D2-84F5-4FF7-920D-BDB80B01FA9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EDB15-4C33-4632-B725-408BE7A13A51}"/>
              </a:ext>
            </a:extLst>
          </p:cNvPr>
          <p:cNvSpPr>
            <a:spLocks noGrp="1"/>
          </p:cNvSpPr>
          <p:nvPr>
            <p:ph type="dt" sz="half" idx="10"/>
          </p:nvPr>
        </p:nvSpPr>
        <p:spPr/>
        <p:txBody>
          <a:bodyPr/>
          <a:lstStyle/>
          <a:p>
            <a:fld id="{F639FCBD-E07B-4E7E-A7BA-FAFC926D5461}" type="datetimeFigureOut">
              <a:rPr lang="en-US" smtClean="0"/>
              <a:t>12/5/2023</a:t>
            </a:fld>
            <a:endParaRPr lang="en-US"/>
          </a:p>
        </p:txBody>
      </p:sp>
      <p:sp>
        <p:nvSpPr>
          <p:cNvPr id="5" name="Footer Placeholder 4">
            <a:extLst>
              <a:ext uri="{FF2B5EF4-FFF2-40B4-BE49-F238E27FC236}">
                <a16:creationId xmlns:a16="http://schemas.microsoft.com/office/drawing/2014/main" id="{C709CD97-FAD0-4A9F-B238-D3FAD1A4B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A53EA-E49F-4BEF-8A11-6926396CAB21}"/>
              </a:ext>
            </a:extLst>
          </p:cNvPr>
          <p:cNvSpPr>
            <a:spLocks noGrp="1"/>
          </p:cNvSpPr>
          <p:nvPr>
            <p:ph type="sldNum" sz="quarter" idx="12"/>
          </p:nvPr>
        </p:nvSpPr>
        <p:spPr/>
        <p:txBody>
          <a:bodyPr/>
          <a:lstStyle/>
          <a:p>
            <a:fld id="{EAF1F113-998F-4A0C-BCD7-21481AEE7BCD}" type="slidenum">
              <a:rPr lang="en-US" smtClean="0"/>
              <a:t>‹#›</a:t>
            </a:fld>
            <a:endParaRPr lang="en-US"/>
          </a:p>
        </p:txBody>
      </p:sp>
    </p:spTree>
    <p:extLst>
      <p:ext uri="{BB962C8B-B14F-4D97-AF65-F5344CB8AC3E}">
        <p14:creationId xmlns:p14="http://schemas.microsoft.com/office/powerpoint/2010/main" val="3614398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14D"/>
                </a:solidFill>
              </a:defRPr>
            </a:lvl1pPr>
          </a:lstStyle>
          <a:p>
            <a:r>
              <a:rPr lang="en-US"/>
              <a:t>Click to edit Master title style</a:t>
            </a:r>
          </a:p>
        </p:txBody>
      </p:sp>
      <p:sp>
        <p:nvSpPr>
          <p:cNvPr id="15" name="Rectangle 14"/>
          <p:cNvSpPr/>
          <p:nvPr userDrawn="1"/>
        </p:nvSpPr>
        <p:spPr>
          <a:xfrm>
            <a:off x="-9728" y="6265545"/>
            <a:ext cx="12201728" cy="601701"/>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pic>
        <p:nvPicPr>
          <p:cNvPr id="10" name="Picture 9">
            <a:extLst>
              <a:ext uri="{FF2B5EF4-FFF2-40B4-BE49-F238E27FC236}">
                <a16:creationId xmlns:a16="http://schemas.microsoft.com/office/drawing/2014/main" id="{E3C7278D-9F84-1645-9C4A-4B5FD9D68954}"/>
              </a:ext>
            </a:extLst>
          </p:cNvPr>
          <p:cNvPicPr/>
          <p:nvPr userDrawn="1"/>
        </p:nvPicPr>
        <p:blipFill>
          <a:blip r:embed="rId2"/>
          <a:stretch>
            <a:fillRect/>
          </a:stretch>
        </p:blipFill>
        <p:spPr bwMode="auto">
          <a:xfrm>
            <a:off x="381003" y="6381481"/>
            <a:ext cx="3200395" cy="36431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53CC405-E193-0D46-B988-E9ED37719665}"/>
              </a:ext>
            </a:extLst>
          </p:cNvPr>
          <p:cNvPicPr>
            <a:picLocks noChangeAspect="1"/>
          </p:cNvPicPr>
          <p:nvPr userDrawn="1"/>
        </p:nvPicPr>
        <p:blipFill>
          <a:blip r:embed="rId3"/>
          <a:srcRect/>
          <a:stretch/>
        </p:blipFill>
        <p:spPr>
          <a:xfrm>
            <a:off x="8374830" y="6356352"/>
            <a:ext cx="3543747" cy="410433"/>
          </a:xfrm>
          <a:prstGeom prst="rect">
            <a:avLst/>
          </a:prstGeom>
        </p:spPr>
      </p:pic>
    </p:spTree>
    <p:extLst>
      <p:ext uri="{BB962C8B-B14F-4D97-AF65-F5344CB8AC3E}">
        <p14:creationId xmlns:p14="http://schemas.microsoft.com/office/powerpoint/2010/main" val="1675825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14D"/>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sp>
        <p:nvSpPr>
          <p:cNvPr id="8" name="Rectangle 7"/>
          <p:cNvSpPr/>
          <p:nvPr userDrawn="1"/>
        </p:nvSpPr>
        <p:spPr>
          <a:xfrm>
            <a:off x="-9728" y="6265545"/>
            <a:ext cx="12201728" cy="592455"/>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AA977242-14B3-B24E-8B0C-44E4362EFCBD}"/>
              </a:ext>
            </a:extLst>
          </p:cNvPr>
          <p:cNvPicPr/>
          <p:nvPr userDrawn="1"/>
        </p:nvPicPr>
        <p:blipFill>
          <a:blip r:embed="rId2"/>
          <a:stretch>
            <a:fillRect/>
          </a:stretch>
        </p:blipFill>
        <p:spPr bwMode="auto">
          <a:xfrm>
            <a:off x="381003" y="6381481"/>
            <a:ext cx="3200395" cy="364310"/>
          </a:xfrm>
          <a:prstGeom prst="rect">
            <a:avLst/>
          </a:prstGeom>
          <a:noFill/>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D1FAF8B3-BA1E-FF45-8310-5A70C0FA533C}"/>
              </a:ext>
            </a:extLst>
          </p:cNvPr>
          <p:cNvPicPr>
            <a:picLocks noChangeAspect="1"/>
          </p:cNvPicPr>
          <p:nvPr userDrawn="1"/>
        </p:nvPicPr>
        <p:blipFill>
          <a:blip r:embed="rId3"/>
          <a:srcRect/>
          <a:stretch/>
        </p:blipFill>
        <p:spPr>
          <a:xfrm>
            <a:off x="8374830" y="6356352"/>
            <a:ext cx="3543747" cy="410433"/>
          </a:xfrm>
          <a:prstGeom prst="rect">
            <a:avLst/>
          </a:prstGeom>
        </p:spPr>
      </p:pic>
    </p:spTree>
    <p:extLst>
      <p:ext uri="{BB962C8B-B14F-4D97-AF65-F5344CB8AC3E}">
        <p14:creationId xmlns:p14="http://schemas.microsoft.com/office/powerpoint/2010/main" val="2936047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rgbClr val="21314D"/>
                </a:solidFill>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sp>
        <p:nvSpPr>
          <p:cNvPr id="10" name="Rectangle 9"/>
          <p:cNvSpPr/>
          <p:nvPr userDrawn="1"/>
        </p:nvSpPr>
        <p:spPr>
          <a:xfrm>
            <a:off x="-9728" y="6265545"/>
            <a:ext cx="12201728" cy="592455"/>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32B57081-B141-9B4E-9482-F401745054EE}"/>
              </a:ext>
            </a:extLst>
          </p:cNvPr>
          <p:cNvPicPr/>
          <p:nvPr userDrawn="1"/>
        </p:nvPicPr>
        <p:blipFill>
          <a:blip r:embed="rId2"/>
          <a:stretch>
            <a:fillRect/>
          </a:stretch>
        </p:blipFill>
        <p:spPr bwMode="auto">
          <a:xfrm>
            <a:off x="381003" y="6381481"/>
            <a:ext cx="3200395" cy="364310"/>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601DAB43-50D4-4F43-9EA9-A960377CB269}"/>
              </a:ext>
            </a:extLst>
          </p:cNvPr>
          <p:cNvPicPr>
            <a:picLocks noChangeAspect="1"/>
          </p:cNvPicPr>
          <p:nvPr userDrawn="1"/>
        </p:nvPicPr>
        <p:blipFill>
          <a:blip r:embed="rId3"/>
          <a:srcRect/>
          <a:stretch/>
        </p:blipFill>
        <p:spPr>
          <a:xfrm>
            <a:off x="8374830" y="6356352"/>
            <a:ext cx="3543747" cy="410433"/>
          </a:xfrm>
          <a:prstGeom prst="rect">
            <a:avLst/>
          </a:prstGeom>
        </p:spPr>
      </p:pic>
    </p:spTree>
    <p:extLst>
      <p:ext uri="{BB962C8B-B14F-4D97-AF65-F5344CB8AC3E}">
        <p14:creationId xmlns:p14="http://schemas.microsoft.com/office/powerpoint/2010/main" val="3128035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14D"/>
                </a:solidFill>
              </a:defRPr>
            </a:lvl1pPr>
          </a:lstStyle>
          <a:p>
            <a:r>
              <a:rPr lang="en-US"/>
              <a:t>Click to edit Master title style</a:t>
            </a:r>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sp>
        <p:nvSpPr>
          <p:cNvPr id="6" name="Rectangle 5"/>
          <p:cNvSpPr/>
          <p:nvPr userDrawn="1"/>
        </p:nvSpPr>
        <p:spPr>
          <a:xfrm>
            <a:off x="-9728" y="6265545"/>
            <a:ext cx="12201728" cy="592455"/>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43F1F743-16CE-3043-9E24-77715B0645DA}"/>
              </a:ext>
            </a:extLst>
          </p:cNvPr>
          <p:cNvPicPr/>
          <p:nvPr userDrawn="1"/>
        </p:nvPicPr>
        <p:blipFill>
          <a:blip r:embed="rId2"/>
          <a:stretch>
            <a:fillRect/>
          </a:stretch>
        </p:blipFill>
        <p:spPr bwMode="auto">
          <a:xfrm>
            <a:off x="381003" y="6381481"/>
            <a:ext cx="3200395" cy="364310"/>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5691323B-7E08-AB46-B4B1-84635373D17F}"/>
              </a:ext>
            </a:extLst>
          </p:cNvPr>
          <p:cNvPicPr>
            <a:picLocks noChangeAspect="1"/>
          </p:cNvPicPr>
          <p:nvPr userDrawn="1"/>
        </p:nvPicPr>
        <p:blipFill>
          <a:blip r:embed="rId3"/>
          <a:srcRect/>
          <a:stretch/>
        </p:blipFill>
        <p:spPr>
          <a:xfrm>
            <a:off x="8374830" y="6356352"/>
            <a:ext cx="3543747" cy="410433"/>
          </a:xfrm>
          <a:prstGeom prst="rect">
            <a:avLst/>
          </a:prstGeom>
        </p:spPr>
      </p:pic>
    </p:spTree>
    <p:extLst>
      <p:ext uri="{BB962C8B-B14F-4D97-AF65-F5344CB8AC3E}">
        <p14:creationId xmlns:p14="http://schemas.microsoft.com/office/powerpoint/2010/main" val="3795169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sp>
        <p:nvSpPr>
          <p:cNvPr id="9" name="Title 2"/>
          <p:cNvSpPr txBox="1">
            <a:spLocks/>
          </p:cNvSpPr>
          <p:nvPr userDrawn="1"/>
        </p:nvSpPr>
        <p:spPr>
          <a:xfrm>
            <a:off x="838202" y="5746528"/>
            <a:ext cx="13016751" cy="7793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21314D"/>
                </a:solidFill>
                <a:latin typeface="Gotham Medium" charset="0"/>
                <a:ea typeface="Gotham Medium" charset="0"/>
                <a:cs typeface="Gotham Medium" charset="0"/>
              </a:defRPr>
            </a:lvl1pPr>
          </a:lstStyle>
          <a:p>
            <a:r>
              <a:rPr lang="en-US" sz="4400" b="1" i="0">
                <a:latin typeface="Arial" panose="020B0604020202020204" pitchFamily="34" charset="0"/>
                <a:cs typeface="Arial" panose="020B0604020202020204" pitchFamily="34" charset="0"/>
              </a:rPr>
              <a:t>Headline Copy Goes Here</a:t>
            </a:r>
          </a:p>
        </p:txBody>
      </p:sp>
      <p:sp>
        <p:nvSpPr>
          <p:cNvPr id="10" name="Picture Placeholder 2"/>
          <p:cNvSpPr>
            <a:spLocks noGrp="1"/>
          </p:cNvSpPr>
          <p:nvPr>
            <p:ph type="pic" idx="1"/>
          </p:nvPr>
        </p:nvSpPr>
        <p:spPr>
          <a:xfrm>
            <a:off x="0" y="1"/>
            <a:ext cx="12192000" cy="557703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Tree>
    <p:extLst>
      <p:ext uri="{BB962C8B-B14F-4D97-AF65-F5344CB8AC3E}">
        <p14:creationId xmlns:p14="http://schemas.microsoft.com/office/powerpoint/2010/main" val="3856284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p:cNvSpPr/>
          <p:nvPr userDrawn="1"/>
        </p:nvSpPr>
        <p:spPr>
          <a:xfrm>
            <a:off x="-10048" y="-10048"/>
            <a:ext cx="12202048" cy="6868048"/>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userDrawn="1"/>
        </p:nvPicPr>
        <p:blipFill>
          <a:blip r:embed="rId2" cstate="screen">
            <a:alphaModFix amt="25000"/>
            <a:extLst>
              <a:ext uri="{28A0092B-C50C-407E-A947-70E740481C1C}">
                <a14:useLocalDpi xmlns:a14="http://schemas.microsoft.com/office/drawing/2010/main"/>
              </a:ext>
            </a:extLst>
          </a:blip>
          <a:stretch>
            <a:fillRect/>
          </a:stretch>
        </p:blipFill>
        <p:spPr>
          <a:xfrm>
            <a:off x="1835085" y="552941"/>
            <a:ext cx="10356915" cy="5825765"/>
          </a:xfrm>
          <a:prstGeom prst="rect">
            <a:avLst/>
          </a:prstGeom>
        </p:spPr>
      </p:pic>
      <p:sp>
        <p:nvSpPr>
          <p:cNvPr id="5" name="Subtitle 2"/>
          <p:cNvSpPr>
            <a:spLocks noGrp="1"/>
          </p:cNvSpPr>
          <p:nvPr>
            <p:ph type="subTitle" idx="1" hasCustomPrompt="1"/>
          </p:nvPr>
        </p:nvSpPr>
        <p:spPr>
          <a:xfrm>
            <a:off x="2046399" y="2531096"/>
            <a:ext cx="9144000" cy="1655762"/>
          </a:xfrm>
        </p:spPr>
        <p:txBody>
          <a:bodyPr>
            <a:normAutofit/>
          </a:bodyPr>
          <a:lstStyle>
            <a:lvl1pPr marL="0" indent="0">
              <a:buNone/>
              <a:defRPr sz="4000" b="1" i="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pPr algn="l"/>
            <a:r>
              <a:rPr lang="en-US">
                <a:solidFill>
                  <a:schemeClr val="bg1"/>
                </a:solidFill>
              </a:rPr>
              <a:t>“Quote goes here.”</a:t>
            </a:r>
          </a:p>
        </p:txBody>
      </p:sp>
    </p:spTree>
    <p:extLst>
      <p:ext uri="{BB962C8B-B14F-4D97-AF65-F5344CB8AC3E}">
        <p14:creationId xmlns:p14="http://schemas.microsoft.com/office/powerpoint/2010/main" val="1210859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7060252" y="982464"/>
            <a:ext cx="4862405" cy="1794085"/>
          </a:xfrm>
        </p:spPr>
        <p:txBody>
          <a:bodyPr/>
          <a:lstStyle/>
          <a:p>
            <a:r>
              <a:rPr lang="en-US"/>
              <a:t>Headline Copy Goes Here</a:t>
            </a:r>
          </a:p>
        </p:txBody>
      </p:sp>
      <p:sp>
        <p:nvSpPr>
          <p:cNvPr id="4" name="Content Placeholder 2"/>
          <p:cNvSpPr>
            <a:spLocks noGrp="1"/>
          </p:cNvSpPr>
          <p:nvPr>
            <p:ph idx="1"/>
          </p:nvPr>
        </p:nvSpPr>
        <p:spPr>
          <a:xfrm>
            <a:off x="7060253" y="3052261"/>
            <a:ext cx="4862404" cy="1975926"/>
          </a:xfrm>
        </p:spPr>
        <p:txBody>
          <a:bodyPr/>
          <a:lstStyle/>
          <a:p>
            <a:r>
              <a:rPr lang="en-US"/>
              <a:t>Click to add text</a:t>
            </a:r>
          </a:p>
          <a:p>
            <a:r>
              <a:rPr lang="en-US"/>
              <a:t>Click to add text</a:t>
            </a:r>
          </a:p>
        </p:txBody>
      </p:sp>
      <p:sp>
        <p:nvSpPr>
          <p:cNvPr id="6" name="Picture Placeholder 2"/>
          <p:cNvSpPr>
            <a:spLocks noGrp="1"/>
          </p:cNvSpPr>
          <p:nvPr>
            <p:ph type="pic" idx="10"/>
          </p:nvPr>
        </p:nvSpPr>
        <p:spPr>
          <a:xfrm>
            <a:off x="0" y="3"/>
            <a:ext cx="6890995" cy="6857999"/>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pic>
        <p:nvPicPr>
          <p:cNvPr id="7" name="Picture 6">
            <a:extLst>
              <a:ext uri="{FF2B5EF4-FFF2-40B4-BE49-F238E27FC236}">
                <a16:creationId xmlns:a16="http://schemas.microsoft.com/office/drawing/2014/main" id="{748B15D0-A043-2C47-B601-F2065D34B938}"/>
              </a:ext>
            </a:extLst>
          </p:cNvPr>
          <p:cNvPicPr>
            <a:picLocks noChangeAspect="1"/>
          </p:cNvPicPr>
          <p:nvPr userDrawn="1"/>
        </p:nvPicPr>
        <p:blipFill>
          <a:blip r:embed="rId2"/>
          <a:srcRect/>
          <a:stretch/>
        </p:blipFill>
        <p:spPr>
          <a:xfrm>
            <a:off x="8374834" y="6356352"/>
            <a:ext cx="3543738" cy="410433"/>
          </a:xfrm>
          <a:prstGeom prst="rect">
            <a:avLst/>
          </a:prstGeom>
        </p:spPr>
      </p:pic>
    </p:spTree>
    <p:extLst>
      <p:ext uri="{BB962C8B-B14F-4D97-AF65-F5344CB8AC3E}">
        <p14:creationId xmlns:p14="http://schemas.microsoft.com/office/powerpoint/2010/main" val="12875710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21314D"/>
                </a:solidFill>
              </a:defRPr>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sp>
        <p:nvSpPr>
          <p:cNvPr id="9" name="Rectangle 8"/>
          <p:cNvSpPr/>
          <p:nvPr userDrawn="1"/>
        </p:nvSpPr>
        <p:spPr>
          <a:xfrm>
            <a:off x="-9728" y="6265545"/>
            <a:ext cx="12201728" cy="592455"/>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E530F95D-C0F7-B448-B59E-D27295E0C7A5}"/>
              </a:ext>
            </a:extLst>
          </p:cNvPr>
          <p:cNvPicPr/>
          <p:nvPr userDrawn="1"/>
        </p:nvPicPr>
        <p:blipFill>
          <a:blip r:embed="rId2"/>
          <a:stretch>
            <a:fillRect/>
          </a:stretch>
        </p:blipFill>
        <p:spPr bwMode="auto">
          <a:xfrm>
            <a:off x="381003" y="6381481"/>
            <a:ext cx="3200395" cy="364310"/>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7133F9A3-FB13-284F-AC85-0BA5914C138A}"/>
              </a:ext>
            </a:extLst>
          </p:cNvPr>
          <p:cNvPicPr>
            <a:picLocks noChangeAspect="1"/>
          </p:cNvPicPr>
          <p:nvPr userDrawn="1"/>
        </p:nvPicPr>
        <p:blipFill>
          <a:blip r:embed="rId3"/>
          <a:srcRect/>
          <a:stretch/>
        </p:blipFill>
        <p:spPr>
          <a:xfrm>
            <a:off x="8374830" y="6356352"/>
            <a:ext cx="3543747" cy="410433"/>
          </a:xfrm>
          <a:prstGeom prst="rect">
            <a:avLst/>
          </a:prstGeom>
        </p:spPr>
      </p:pic>
    </p:spTree>
    <p:extLst>
      <p:ext uri="{BB962C8B-B14F-4D97-AF65-F5344CB8AC3E}">
        <p14:creationId xmlns:p14="http://schemas.microsoft.com/office/powerpoint/2010/main" val="19763229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10048" y="-10049"/>
            <a:ext cx="5183189" cy="6943412"/>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450058" y="472281"/>
            <a:ext cx="3932237" cy="1600200"/>
          </a:xfrm>
        </p:spPr>
        <p:txBody>
          <a:bodyPr anchor="b">
            <a:normAutofit/>
          </a:bodyPr>
          <a:lstStyle>
            <a:lvl1pPr>
              <a:defRPr sz="4400">
                <a:solidFill>
                  <a:schemeClr val="bg1"/>
                </a:solidFill>
              </a:defRPr>
            </a:lvl1pPr>
          </a:lstStyle>
          <a:p>
            <a:r>
              <a:rPr lang="en-US"/>
              <a:t>Copy goes here</a:t>
            </a:r>
          </a:p>
        </p:txBody>
      </p:sp>
      <p:sp>
        <p:nvSpPr>
          <p:cNvPr id="3" name="Picture Placeholder 2"/>
          <p:cNvSpPr>
            <a:spLocks noGrp="1"/>
          </p:cNvSpPr>
          <p:nvPr>
            <p:ph type="pic" idx="1"/>
          </p:nvPr>
        </p:nvSpPr>
        <p:spPr>
          <a:xfrm>
            <a:off x="5183189" y="2"/>
            <a:ext cx="7008812" cy="6857999"/>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hasCustomPrompt="1"/>
          </p:nvPr>
        </p:nvSpPr>
        <p:spPr>
          <a:xfrm>
            <a:off x="450058" y="2072481"/>
            <a:ext cx="3932237" cy="3811588"/>
          </a:xfrm>
        </p:spPr>
        <p:txBody>
          <a:bodyPr>
            <a:normAutofit/>
          </a:bodyPr>
          <a:lstStyle>
            <a:lvl1pPr marL="457189" indent="-457189">
              <a:buFont typeface="Arial" charset="0"/>
              <a:buChar char="•"/>
              <a:defRPr sz="28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Supporting text goes here</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pic>
        <p:nvPicPr>
          <p:cNvPr id="12" name="Picture 11">
            <a:extLst>
              <a:ext uri="{FF2B5EF4-FFF2-40B4-BE49-F238E27FC236}">
                <a16:creationId xmlns:a16="http://schemas.microsoft.com/office/drawing/2014/main" id="{E01F5E0A-84A7-2F4C-A9C5-069A0CC392D2}"/>
              </a:ext>
            </a:extLst>
          </p:cNvPr>
          <p:cNvPicPr/>
          <p:nvPr userDrawn="1"/>
        </p:nvPicPr>
        <p:blipFill>
          <a:blip r:embed="rId2"/>
          <a:stretch>
            <a:fillRect/>
          </a:stretch>
        </p:blipFill>
        <p:spPr bwMode="auto">
          <a:xfrm>
            <a:off x="381003" y="6381481"/>
            <a:ext cx="3200395" cy="3643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79684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1314D"/>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sp>
        <p:nvSpPr>
          <p:cNvPr id="7" name="Rectangle 6"/>
          <p:cNvSpPr/>
          <p:nvPr userDrawn="1"/>
        </p:nvSpPr>
        <p:spPr>
          <a:xfrm>
            <a:off x="-10048" y="6265545"/>
            <a:ext cx="12202048" cy="601701"/>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02467B4F-5A8F-3845-8B30-98B83A0003A1}"/>
              </a:ext>
            </a:extLst>
          </p:cNvPr>
          <p:cNvPicPr/>
          <p:nvPr userDrawn="1"/>
        </p:nvPicPr>
        <p:blipFill>
          <a:blip r:embed="rId2"/>
          <a:stretch>
            <a:fillRect/>
          </a:stretch>
        </p:blipFill>
        <p:spPr bwMode="auto">
          <a:xfrm>
            <a:off x="381003" y="6381481"/>
            <a:ext cx="3200395" cy="364310"/>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ABE3493C-3446-484D-B246-1CDE2FA86A61}"/>
              </a:ext>
            </a:extLst>
          </p:cNvPr>
          <p:cNvPicPr>
            <a:picLocks noChangeAspect="1"/>
          </p:cNvPicPr>
          <p:nvPr userDrawn="1"/>
        </p:nvPicPr>
        <p:blipFill>
          <a:blip r:embed="rId3"/>
          <a:srcRect/>
          <a:stretch/>
        </p:blipFill>
        <p:spPr>
          <a:xfrm>
            <a:off x="8374830" y="6356352"/>
            <a:ext cx="3543747" cy="410433"/>
          </a:xfrm>
          <a:prstGeom prst="rect">
            <a:avLst/>
          </a:prstGeom>
        </p:spPr>
      </p:pic>
    </p:spTree>
    <p:extLst>
      <p:ext uri="{BB962C8B-B14F-4D97-AF65-F5344CB8AC3E}">
        <p14:creationId xmlns:p14="http://schemas.microsoft.com/office/powerpoint/2010/main" val="1378408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8F6A-C1B6-4201-B991-6D2CC33C9E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F4F693-E864-4E4D-A613-F8CD242D9E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3CA137D-8043-49EA-8C5E-2AC398ACB202}"/>
              </a:ext>
            </a:extLst>
          </p:cNvPr>
          <p:cNvSpPr>
            <a:spLocks noGrp="1"/>
          </p:cNvSpPr>
          <p:nvPr>
            <p:ph type="dt" sz="half" idx="10"/>
          </p:nvPr>
        </p:nvSpPr>
        <p:spPr/>
        <p:txBody>
          <a:bodyPr/>
          <a:lstStyle/>
          <a:p>
            <a:fld id="{F639FCBD-E07B-4E7E-A7BA-FAFC926D5461}" type="datetimeFigureOut">
              <a:rPr lang="en-US" smtClean="0"/>
              <a:t>12/5/2023</a:t>
            </a:fld>
            <a:endParaRPr lang="en-US"/>
          </a:p>
        </p:txBody>
      </p:sp>
      <p:sp>
        <p:nvSpPr>
          <p:cNvPr id="5" name="Footer Placeholder 4">
            <a:extLst>
              <a:ext uri="{FF2B5EF4-FFF2-40B4-BE49-F238E27FC236}">
                <a16:creationId xmlns:a16="http://schemas.microsoft.com/office/drawing/2014/main" id="{E5720B59-8434-43EE-BE5D-D4AA7ADA1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633EAE-751E-473E-AB56-E67BF32B78BC}"/>
              </a:ext>
            </a:extLst>
          </p:cNvPr>
          <p:cNvSpPr>
            <a:spLocks noGrp="1"/>
          </p:cNvSpPr>
          <p:nvPr>
            <p:ph type="sldNum" sz="quarter" idx="12"/>
          </p:nvPr>
        </p:nvSpPr>
        <p:spPr/>
        <p:txBody>
          <a:bodyPr/>
          <a:lstStyle/>
          <a:p>
            <a:fld id="{EAF1F113-998F-4A0C-BCD7-21481AEE7BCD}" type="slidenum">
              <a:rPr lang="en-US" smtClean="0"/>
              <a:t>‹#›</a:t>
            </a:fld>
            <a:endParaRPr lang="en-US"/>
          </a:p>
        </p:txBody>
      </p:sp>
    </p:spTree>
    <p:extLst>
      <p:ext uri="{BB962C8B-B14F-4D97-AF65-F5344CB8AC3E}">
        <p14:creationId xmlns:p14="http://schemas.microsoft.com/office/powerpoint/2010/main" val="31720218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lvl1pPr>
              <a:defRPr>
                <a:solidFill>
                  <a:srgbClr val="21314D"/>
                </a:solidFill>
              </a:defRPr>
            </a:lvl1pPr>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sp>
        <p:nvSpPr>
          <p:cNvPr id="7" name="Rectangle 6"/>
          <p:cNvSpPr/>
          <p:nvPr userDrawn="1"/>
        </p:nvSpPr>
        <p:spPr>
          <a:xfrm>
            <a:off x="-10048" y="6265545"/>
            <a:ext cx="12202048" cy="601701"/>
          </a:xfrm>
          <a:prstGeom prst="rect">
            <a:avLst/>
          </a:prstGeom>
          <a:solidFill>
            <a:srgbClr val="2131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C4CB1FB3-2557-BB46-9386-C66D040E875F}"/>
              </a:ext>
            </a:extLst>
          </p:cNvPr>
          <p:cNvPicPr/>
          <p:nvPr userDrawn="1"/>
        </p:nvPicPr>
        <p:blipFill>
          <a:blip r:embed="rId2"/>
          <a:stretch>
            <a:fillRect/>
          </a:stretch>
        </p:blipFill>
        <p:spPr bwMode="auto">
          <a:xfrm>
            <a:off x="381003" y="6381481"/>
            <a:ext cx="3200395" cy="364310"/>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375C8E3D-5428-0B42-8100-639DD66591DF}"/>
              </a:ext>
            </a:extLst>
          </p:cNvPr>
          <p:cNvPicPr>
            <a:picLocks noChangeAspect="1"/>
          </p:cNvPicPr>
          <p:nvPr userDrawn="1"/>
        </p:nvPicPr>
        <p:blipFill>
          <a:blip r:embed="rId3"/>
          <a:srcRect/>
          <a:stretch/>
        </p:blipFill>
        <p:spPr>
          <a:xfrm>
            <a:off x="8374830" y="6356352"/>
            <a:ext cx="3543747" cy="410433"/>
          </a:xfrm>
          <a:prstGeom prst="rect">
            <a:avLst/>
          </a:prstGeom>
        </p:spPr>
      </p:pic>
    </p:spTree>
    <p:extLst>
      <p:ext uri="{BB962C8B-B14F-4D97-AF65-F5344CB8AC3E}">
        <p14:creationId xmlns:p14="http://schemas.microsoft.com/office/powerpoint/2010/main" val="2682506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43AE1-AA66-C84E-821B-5C61103197B9}"/>
              </a:ext>
            </a:extLst>
          </p:cNvPr>
          <p:cNvPicPr>
            <a:picLocks noChangeAspect="1"/>
          </p:cNvPicPr>
          <p:nvPr userDrawn="1"/>
        </p:nvPicPr>
        <p:blipFill>
          <a:blip r:embed="rId2"/>
          <a:srcRect/>
          <a:stretch/>
        </p:blipFill>
        <p:spPr>
          <a:xfrm>
            <a:off x="-27328" y="-1614"/>
            <a:ext cx="12238008" cy="6883879"/>
          </a:xfrm>
          <a:prstGeom prst="rect">
            <a:avLst/>
          </a:prstGeom>
        </p:spPr>
      </p:pic>
      <p:sp>
        <p:nvSpPr>
          <p:cNvPr id="4" name="Date Placeholder 3"/>
          <p:cNvSpPr>
            <a:spLocks noGrp="1"/>
          </p:cNvSpPr>
          <p:nvPr>
            <p:ph type="dt" sz="half" idx="10"/>
          </p:nvPr>
        </p:nvSpPr>
        <p:spPr>
          <a:xfrm>
            <a:off x="838200" y="6356352"/>
            <a:ext cx="2743200" cy="365125"/>
          </a:xfrm>
          <a:prstGeom prst="rect">
            <a:avLst/>
          </a:prstGeom>
        </p:spPr>
        <p:txBody>
          <a:bodyPr/>
          <a:lstStyle/>
          <a:p>
            <a:fld id="{8923E60E-3077-9A4D-B784-FBCD6B1A2E3F}" type="datetimeFigureOut">
              <a:rPr lang="en-US" smtClean="0"/>
              <a:t>12/5/2023</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FAA3E255-DCE9-1E4B-905B-DD6A887BD484}" type="slidenum">
              <a:rPr lang="en-US" smtClean="0"/>
              <a:t>‹#›</a:t>
            </a:fld>
            <a:endParaRPr lang="en-US"/>
          </a:p>
        </p:txBody>
      </p:sp>
    </p:spTree>
    <p:extLst>
      <p:ext uri="{BB962C8B-B14F-4D97-AF65-F5344CB8AC3E}">
        <p14:creationId xmlns:p14="http://schemas.microsoft.com/office/powerpoint/2010/main" val="3338231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D544E-2921-0A47-9E9F-C55643437E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2BC4C5-93F7-7A42-9701-3E9F497212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822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4DE19-A0FD-41D5-B917-7B0557E215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F04EEC-AC8D-4A86-BE82-C012CC43F33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922E9E-BC17-4545-84AC-D3224203F78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A63625-B9B5-4B66-9FA3-65729A7FDC0A}"/>
              </a:ext>
            </a:extLst>
          </p:cNvPr>
          <p:cNvSpPr>
            <a:spLocks noGrp="1"/>
          </p:cNvSpPr>
          <p:nvPr>
            <p:ph type="dt" sz="half" idx="10"/>
          </p:nvPr>
        </p:nvSpPr>
        <p:spPr/>
        <p:txBody>
          <a:bodyPr/>
          <a:lstStyle/>
          <a:p>
            <a:fld id="{F639FCBD-E07B-4E7E-A7BA-FAFC926D5461}" type="datetimeFigureOut">
              <a:rPr lang="en-US" smtClean="0"/>
              <a:t>12/5/2023</a:t>
            </a:fld>
            <a:endParaRPr lang="en-US"/>
          </a:p>
        </p:txBody>
      </p:sp>
      <p:sp>
        <p:nvSpPr>
          <p:cNvPr id="6" name="Footer Placeholder 5">
            <a:extLst>
              <a:ext uri="{FF2B5EF4-FFF2-40B4-BE49-F238E27FC236}">
                <a16:creationId xmlns:a16="http://schemas.microsoft.com/office/drawing/2014/main" id="{F2D400C3-36D2-4F12-AEB4-3324098CC0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D54106-9C3A-4ECC-8A1E-F91FACF25B4A}"/>
              </a:ext>
            </a:extLst>
          </p:cNvPr>
          <p:cNvSpPr>
            <a:spLocks noGrp="1"/>
          </p:cNvSpPr>
          <p:nvPr>
            <p:ph type="sldNum" sz="quarter" idx="12"/>
          </p:nvPr>
        </p:nvSpPr>
        <p:spPr/>
        <p:txBody>
          <a:bodyPr/>
          <a:lstStyle/>
          <a:p>
            <a:fld id="{EAF1F113-998F-4A0C-BCD7-21481AEE7BCD}" type="slidenum">
              <a:rPr lang="en-US" smtClean="0"/>
              <a:t>‹#›</a:t>
            </a:fld>
            <a:endParaRPr lang="en-US"/>
          </a:p>
        </p:txBody>
      </p:sp>
    </p:spTree>
    <p:extLst>
      <p:ext uri="{BB962C8B-B14F-4D97-AF65-F5344CB8AC3E}">
        <p14:creationId xmlns:p14="http://schemas.microsoft.com/office/powerpoint/2010/main" val="3090122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1CFFF-C541-4B77-8822-8A8087A262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9AEDFA-B5CD-48D9-A06B-5EB8763848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14154AB-FF58-459D-BECE-5CEDDC9475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10449E-A657-4031-9F94-9CFAE5A1A2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542B71-4F9E-4AE5-9E67-CA8E4685DE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1F2A4F-30CE-4D11-AB2D-891FE1C79F7C}"/>
              </a:ext>
            </a:extLst>
          </p:cNvPr>
          <p:cNvSpPr>
            <a:spLocks noGrp="1"/>
          </p:cNvSpPr>
          <p:nvPr>
            <p:ph type="dt" sz="half" idx="10"/>
          </p:nvPr>
        </p:nvSpPr>
        <p:spPr/>
        <p:txBody>
          <a:bodyPr/>
          <a:lstStyle/>
          <a:p>
            <a:fld id="{F639FCBD-E07B-4E7E-A7BA-FAFC926D5461}" type="datetimeFigureOut">
              <a:rPr lang="en-US" smtClean="0"/>
              <a:t>12/5/2023</a:t>
            </a:fld>
            <a:endParaRPr lang="en-US"/>
          </a:p>
        </p:txBody>
      </p:sp>
      <p:sp>
        <p:nvSpPr>
          <p:cNvPr id="8" name="Footer Placeholder 7">
            <a:extLst>
              <a:ext uri="{FF2B5EF4-FFF2-40B4-BE49-F238E27FC236}">
                <a16:creationId xmlns:a16="http://schemas.microsoft.com/office/drawing/2014/main" id="{DEFDB218-A327-4010-B803-2976368FD8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21C5414-769A-4879-A6B5-A29243130AAF}"/>
              </a:ext>
            </a:extLst>
          </p:cNvPr>
          <p:cNvSpPr>
            <a:spLocks noGrp="1"/>
          </p:cNvSpPr>
          <p:nvPr>
            <p:ph type="sldNum" sz="quarter" idx="12"/>
          </p:nvPr>
        </p:nvSpPr>
        <p:spPr/>
        <p:txBody>
          <a:bodyPr/>
          <a:lstStyle/>
          <a:p>
            <a:fld id="{EAF1F113-998F-4A0C-BCD7-21481AEE7BCD}" type="slidenum">
              <a:rPr lang="en-US" smtClean="0"/>
              <a:t>‹#›</a:t>
            </a:fld>
            <a:endParaRPr lang="en-US"/>
          </a:p>
        </p:txBody>
      </p:sp>
    </p:spTree>
    <p:extLst>
      <p:ext uri="{BB962C8B-B14F-4D97-AF65-F5344CB8AC3E}">
        <p14:creationId xmlns:p14="http://schemas.microsoft.com/office/powerpoint/2010/main" val="217511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06BF5-29FB-42C6-95AF-E84817E9C047}"/>
              </a:ext>
            </a:extLst>
          </p:cNvPr>
          <p:cNvSpPr>
            <a:spLocks noGrp="1"/>
          </p:cNvSpPr>
          <p:nvPr>
            <p:ph type="title"/>
          </p:nvPr>
        </p:nvSpPr>
        <p:spPr>
          <a:xfrm>
            <a:off x="838200" y="365125"/>
            <a:ext cx="10515600" cy="1301629"/>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234B034E-E162-4FFD-BBFB-D4298A141528}"/>
              </a:ext>
            </a:extLst>
          </p:cNvPr>
          <p:cNvSpPr>
            <a:spLocks noGrp="1"/>
          </p:cNvSpPr>
          <p:nvPr>
            <p:ph type="dt" sz="half" idx="10"/>
          </p:nvPr>
        </p:nvSpPr>
        <p:spPr/>
        <p:txBody>
          <a:bodyPr/>
          <a:lstStyle/>
          <a:p>
            <a:fld id="{F639FCBD-E07B-4E7E-A7BA-FAFC926D5461}" type="datetimeFigureOut">
              <a:rPr lang="en-US" smtClean="0"/>
              <a:t>12/5/2023</a:t>
            </a:fld>
            <a:endParaRPr lang="en-US"/>
          </a:p>
        </p:txBody>
      </p:sp>
      <p:sp>
        <p:nvSpPr>
          <p:cNvPr id="4" name="Footer Placeholder 3">
            <a:extLst>
              <a:ext uri="{FF2B5EF4-FFF2-40B4-BE49-F238E27FC236}">
                <a16:creationId xmlns:a16="http://schemas.microsoft.com/office/drawing/2014/main" id="{959C833B-5D0D-4566-920E-CD135C9A02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1D9B19-499B-44EA-878D-DA9C537746BC}"/>
              </a:ext>
            </a:extLst>
          </p:cNvPr>
          <p:cNvSpPr>
            <a:spLocks noGrp="1"/>
          </p:cNvSpPr>
          <p:nvPr>
            <p:ph type="sldNum" sz="quarter" idx="12"/>
          </p:nvPr>
        </p:nvSpPr>
        <p:spPr/>
        <p:txBody>
          <a:bodyPr/>
          <a:lstStyle/>
          <a:p>
            <a:fld id="{EAF1F113-998F-4A0C-BCD7-21481AEE7BCD}" type="slidenum">
              <a:rPr lang="en-US" smtClean="0"/>
              <a:t>‹#›</a:t>
            </a:fld>
            <a:endParaRPr lang="en-US"/>
          </a:p>
        </p:txBody>
      </p:sp>
    </p:spTree>
    <p:extLst>
      <p:ext uri="{BB962C8B-B14F-4D97-AF65-F5344CB8AC3E}">
        <p14:creationId xmlns:p14="http://schemas.microsoft.com/office/powerpoint/2010/main" val="150113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E209F0-D1C9-4B10-A7FC-D57D100C48E1}"/>
              </a:ext>
            </a:extLst>
          </p:cNvPr>
          <p:cNvSpPr>
            <a:spLocks noGrp="1"/>
          </p:cNvSpPr>
          <p:nvPr>
            <p:ph type="dt" sz="half" idx="10"/>
          </p:nvPr>
        </p:nvSpPr>
        <p:spPr/>
        <p:txBody>
          <a:bodyPr/>
          <a:lstStyle/>
          <a:p>
            <a:fld id="{F639FCBD-E07B-4E7E-A7BA-FAFC926D5461}" type="datetimeFigureOut">
              <a:rPr lang="en-US" smtClean="0"/>
              <a:t>12/5/2023</a:t>
            </a:fld>
            <a:endParaRPr lang="en-US"/>
          </a:p>
        </p:txBody>
      </p:sp>
      <p:sp>
        <p:nvSpPr>
          <p:cNvPr id="3" name="Footer Placeholder 2">
            <a:extLst>
              <a:ext uri="{FF2B5EF4-FFF2-40B4-BE49-F238E27FC236}">
                <a16:creationId xmlns:a16="http://schemas.microsoft.com/office/drawing/2014/main" id="{99DCC7A5-C738-4672-B547-58BAA64401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E00BEC-F162-447B-BE97-7CBDE5463C82}"/>
              </a:ext>
            </a:extLst>
          </p:cNvPr>
          <p:cNvSpPr>
            <a:spLocks noGrp="1"/>
          </p:cNvSpPr>
          <p:nvPr>
            <p:ph type="sldNum" sz="quarter" idx="12"/>
          </p:nvPr>
        </p:nvSpPr>
        <p:spPr/>
        <p:txBody>
          <a:bodyPr/>
          <a:lstStyle/>
          <a:p>
            <a:fld id="{EAF1F113-998F-4A0C-BCD7-21481AEE7BCD}" type="slidenum">
              <a:rPr lang="en-US" smtClean="0"/>
              <a:t>‹#›</a:t>
            </a:fld>
            <a:endParaRPr lang="en-US"/>
          </a:p>
        </p:txBody>
      </p:sp>
    </p:spTree>
    <p:extLst>
      <p:ext uri="{BB962C8B-B14F-4D97-AF65-F5344CB8AC3E}">
        <p14:creationId xmlns:p14="http://schemas.microsoft.com/office/powerpoint/2010/main" val="3310502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E1C3B-D21F-40E1-8838-43A4F1028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D9ADC9-D0FF-45C1-B598-639792A2DF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864CF5-9C1F-44B2-9B94-2FFC3653D3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CDBEDED-E3DA-41F2-BC92-13B588170259}"/>
              </a:ext>
            </a:extLst>
          </p:cNvPr>
          <p:cNvSpPr>
            <a:spLocks noGrp="1"/>
          </p:cNvSpPr>
          <p:nvPr>
            <p:ph type="dt" sz="half" idx="10"/>
          </p:nvPr>
        </p:nvSpPr>
        <p:spPr/>
        <p:txBody>
          <a:bodyPr/>
          <a:lstStyle/>
          <a:p>
            <a:fld id="{F639FCBD-E07B-4E7E-A7BA-FAFC926D5461}" type="datetimeFigureOut">
              <a:rPr lang="en-US" smtClean="0"/>
              <a:t>12/5/2023</a:t>
            </a:fld>
            <a:endParaRPr lang="en-US"/>
          </a:p>
        </p:txBody>
      </p:sp>
      <p:sp>
        <p:nvSpPr>
          <p:cNvPr id="6" name="Footer Placeholder 5">
            <a:extLst>
              <a:ext uri="{FF2B5EF4-FFF2-40B4-BE49-F238E27FC236}">
                <a16:creationId xmlns:a16="http://schemas.microsoft.com/office/drawing/2014/main" id="{8714FDB7-7486-400A-9280-2F18F39FB1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2CE86C-2F15-49BB-9118-B9801EB27773}"/>
              </a:ext>
            </a:extLst>
          </p:cNvPr>
          <p:cNvSpPr>
            <a:spLocks noGrp="1"/>
          </p:cNvSpPr>
          <p:nvPr>
            <p:ph type="sldNum" sz="quarter" idx="12"/>
          </p:nvPr>
        </p:nvSpPr>
        <p:spPr/>
        <p:txBody>
          <a:bodyPr/>
          <a:lstStyle/>
          <a:p>
            <a:fld id="{EAF1F113-998F-4A0C-BCD7-21481AEE7BCD}" type="slidenum">
              <a:rPr lang="en-US" smtClean="0"/>
              <a:t>‹#›</a:t>
            </a:fld>
            <a:endParaRPr lang="en-US"/>
          </a:p>
        </p:txBody>
      </p:sp>
    </p:spTree>
    <p:extLst>
      <p:ext uri="{BB962C8B-B14F-4D97-AF65-F5344CB8AC3E}">
        <p14:creationId xmlns:p14="http://schemas.microsoft.com/office/powerpoint/2010/main" val="3996382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DFE68-BA26-4AC0-AE13-F00B00CEE9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09B6E9-3328-491F-B893-6468F45F85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710AF4-5CDD-456B-85B7-9541E938CA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035F30-CFDE-4457-B4A6-E1C9F56573CB}"/>
              </a:ext>
            </a:extLst>
          </p:cNvPr>
          <p:cNvSpPr>
            <a:spLocks noGrp="1"/>
          </p:cNvSpPr>
          <p:nvPr>
            <p:ph type="dt" sz="half" idx="10"/>
          </p:nvPr>
        </p:nvSpPr>
        <p:spPr/>
        <p:txBody>
          <a:bodyPr/>
          <a:lstStyle/>
          <a:p>
            <a:fld id="{F639FCBD-E07B-4E7E-A7BA-FAFC926D5461}" type="datetimeFigureOut">
              <a:rPr lang="en-US" smtClean="0"/>
              <a:t>12/5/2023</a:t>
            </a:fld>
            <a:endParaRPr lang="en-US"/>
          </a:p>
        </p:txBody>
      </p:sp>
      <p:sp>
        <p:nvSpPr>
          <p:cNvPr id="6" name="Footer Placeholder 5">
            <a:extLst>
              <a:ext uri="{FF2B5EF4-FFF2-40B4-BE49-F238E27FC236}">
                <a16:creationId xmlns:a16="http://schemas.microsoft.com/office/drawing/2014/main" id="{DA5B2CFB-012B-418D-AA10-69690880AE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9AED28-9FD8-4902-8C3F-5CF50FCA44CB}"/>
              </a:ext>
            </a:extLst>
          </p:cNvPr>
          <p:cNvSpPr>
            <a:spLocks noGrp="1"/>
          </p:cNvSpPr>
          <p:nvPr>
            <p:ph type="sldNum" sz="quarter" idx="12"/>
          </p:nvPr>
        </p:nvSpPr>
        <p:spPr/>
        <p:txBody>
          <a:bodyPr/>
          <a:lstStyle/>
          <a:p>
            <a:fld id="{EAF1F113-998F-4A0C-BCD7-21481AEE7BCD}" type="slidenum">
              <a:rPr lang="en-US" smtClean="0"/>
              <a:t>‹#›</a:t>
            </a:fld>
            <a:endParaRPr lang="en-US"/>
          </a:p>
        </p:txBody>
      </p:sp>
    </p:spTree>
    <p:extLst>
      <p:ext uri="{BB962C8B-B14F-4D97-AF65-F5344CB8AC3E}">
        <p14:creationId xmlns:p14="http://schemas.microsoft.com/office/powerpoint/2010/main" val="3165957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C5C2A7-ABE6-4C1D-ABD6-07A4DB36D07A}"/>
              </a:ext>
            </a:extLst>
          </p:cNvPr>
          <p:cNvSpPr>
            <a:spLocks noGrp="1"/>
          </p:cNvSpPr>
          <p:nvPr>
            <p:ph type="title"/>
          </p:nvPr>
        </p:nvSpPr>
        <p:spPr>
          <a:xfrm>
            <a:off x="838200" y="365125"/>
            <a:ext cx="10515600" cy="14604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59F650-38D0-49F9-A1DA-3581ED683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588140-93AA-44B5-87A2-225923A89C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39FCBD-E07B-4E7E-A7BA-FAFC926D5461}" type="datetimeFigureOut">
              <a:rPr lang="en-US" smtClean="0"/>
              <a:t>12/5/2023</a:t>
            </a:fld>
            <a:endParaRPr lang="en-US"/>
          </a:p>
        </p:txBody>
      </p:sp>
      <p:sp>
        <p:nvSpPr>
          <p:cNvPr id="5" name="Footer Placeholder 4">
            <a:extLst>
              <a:ext uri="{FF2B5EF4-FFF2-40B4-BE49-F238E27FC236}">
                <a16:creationId xmlns:a16="http://schemas.microsoft.com/office/drawing/2014/main" id="{D482B578-9C7F-4D55-89A7-60B16CE7BD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A4763A-D986-4A3A-AFFF-1C4539303A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F1F113-998F-4A0C-BCD7-21481AEE7BCD}" type="slidenum">
              <a:rPr lang="en-US" smtClean="0"/>
              <a:t>‹#›</a:t>
            </a:fld>
            <a:endParaRPr lang="en-US"/>
          </a:p>
        </p:txBody>
      </p:sp>
      <p:pic>
        <p:nvPicPr>
          <p:cNvPr id="7" name="Picture 6">
            <a:extLst>
              <a:ext uri="{FF2B5EF4-FFF2-40B4-BE49-F238E27FC236}">
                <a16:creationId xmlns:a16="http://schemas.microsoft.com/office/drawing/2014/main" id="{431B4952-D909-A94C-A22E-70561FE21EF4}"/>
              </a:ext>
            </a:extLst>
          </p:cNvPr>
          <p:cNvPicPr>
            <a:picLocks noChangeAspect="1"/>
          </p:cNvPicPr>
          <p:nvPr userDrawn="1"/>
        </p:nvPicPr>
        <p:blipFill>
          <a:blip r:embed="rId16" cstate="screen">
            <a:alphaModFix amt="5000"/>
            <a:extLst>
              <a:ext uri="{28A0092B-C50C-407E-A947-70E740481C1C}">
                <a14:useLocalDpi xmlns:a14="http://schemas.microsoft.com/office/drawing/2010/main"/>
              </a:ext>
            </a:extLst>
          </a:blip>
          <a:stretch>
            <a:fillRect/>
          </a:stretch>
        </p:blipFill>
        <p:spPr>
          <a:xfrm>
            <a:off x="3470696" y="1340152"/>
            <a:ext cx="8088271" cy="4549653"/>
          </a:xfrm>
          <a:prstGeom prst="rect">
            <a:avLst/>
          </a:prstGeom>
        </p:spPr>
      </p:pic>
    </p:spTree>
    <p:extLst>
      <p:ext uri="{BB962C8B-B14F-4D97-AF65-F5344CB8AC3E}">
        <p14:creationId xmlns:p14="http://schemas.microsoft.com/office/powerpoint/2010/main" val="3105589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 id="2147483681" r:id="rId13"/>
    <p:sldLayoutId id="2147483688" r:id="rId14"/>
  </p:sldLayoutIdLst>
  <p:txStyles>
    <p:titleStyle>
      <a:lvl1pPr algn="l" defTabSz="914400" rtl="0" eaLnBrk="1" latinLnBrk="0" hangingPunct="1">
        <a:lnSpc>
          <a:spcPct val="90000"/>
        </a:lnSpc>
        <a:spcBef>
          <a:spcPct val="0"/>
        </a:spcBef>
        <a:buNone/>
        <a:defRPr sz="4400" b="1" i="0" kern="1200">
          <a:solidFill>
            <a:srgbClr val="263F6A"/>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D7E52E7D-1FC7-C442-9C10-80F28F420D4A}"/>
              </a:ext>
            </a:extLst>
          </p:cNvPr>
          <p:cNvPicPr>
            <a:picLocks noChangeAspect="1"/>
          </p:cNvPicPr>
          <p:nvPr userDrawn="1"/>
        </p:nvPicPr>
        <p:blipFill>
          <a:blip r:embed="rId20" cstate="screen">
            <a:alphaModFix amt="5000"/>
            <a:extLst>
              <a:ext uri="{28A0092B-C50C-407E-A947-70E740481C1C}">
                <a14:useLocalDpi xmlns:a14="http://schemas.microsoft.com/office/drawing/2010/main"/>
              </a:ext>
            </a:extLst>
          </a:blip>
          <a:stretch>
            <a:fillRect/>
          </a:stretch>
        </p:blipFill>
        <p:spPr>
          <a:xfrm>
            <a:off x="3470696" y="1340152"/>
            <a:ext cx="8088271" cy="4549653"/>
          </a:xfrm>
          <a:prstGeom prst="rect">
            <a:avLst/>
          </a:prstGeom>
        </p:spPr>
      </p:pic>
    </p:spTree>
    <p:extLst>
      <p:ext uri="{BB962C8B-B14F-4D97-AF65-F5344CB8AC3E}">
        <p14:creationId xmlns:p14="http://schemas.microsoft.com/office/powerpoint/2010/main" val="409610953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86" r:id="rId18"/>
  </p:sldLayoutIdLst>
  <p:txStyles>
    <p:titleStyle>
      <a:lvl1pPr algn="l" defTabSz="914377" rtl="0" eaLnBrk="1" latinLnBrk="0" hangingPunct="1">
        <a:lnSpc>
          <a:spcPct val="90000"/>
        </a:lnSpc>
        <a:spcBef>
          <a:spcPct val="0"/>
        </a:spcBef>
        <a:buNone/>
        <a:defRPr sz="4400" b="1" i="0" kern="1200">
          <a:solidFill>
            <a:srgbClr val="21314D"/>
          </a:solidFill>
          <a:latin typeface="Arial" panose="020B0604020202020204" pitchFamily="34" charset="0"/>
          <a:ea typeface="Arial" panose="020B0604020202020204" pitchFamily="34" charset="0"/>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chart" Target="../charts/char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20.xml"/><Relationship Id="rId5" Type="http://schemas.openxmlformats.org/officeDocument/2006/relationships/image" Target="../media/image35.jpeg"/><Relationship Id="rId4" Type="http://schemas.openxmlformats.org/officeDocument/2006/relationships/image" Target="../media/image34.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21.xml"/><Relationship Id="rId5" Type="http://schemas.openxmlformats.org/officeDocument/2006/relationships/hyperlink" Target="https://www.mines.edu/diversity/learning-resources/" TargetMode="Externa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8841FA-719F-DB4F-A142-CD361763C2BB}"/>
              </a:ext>
            </a:extLst>
          </p:cNvPr>
          <p:cNvSpPr>
            <a:spLocks noGrp="1"/>
          </p:cNvSpPr>
          <p:nvPr>
            <p:ph type="title"/>
          </p:nvPr>
        </p:nvSpPr>
        <p:spPr/>
        <p:txBody>
          <a:bodyPr/>
          <a:lstStyle/>
          <a:p>
            <a:r>
              <a:rPr lang="en-US">
                <a:latin typeface="Arial"/>
                <a:cs typeface="Arial"/>
              </a:rPr>
              <a:t>Attendance Form</a:t>
            </a:r>
            <a:endParaRPr lang="en-US"/>
          </a:p>
        </p:txBody>
      </p:sp>
      <p:sp>
        <p:nvSpPr>
          <p:cNvPr id="7" name="TextBox 6">
            <a:extLst>
              <a:ext uri="{FF2B5EF4-FFF2-40B4-BE49-F238E27FC236}">
                <a16:creationId xmlns:a16="http://schemas.microsoft.com/office/drawing/2014/main" id="{AA20A775-B3BB-2DAC-647C-C59C9202FB2F}"/>
              </a:ext>
            </a:extLst>
          </p:cNvPr>
          <p:cNvSpPr txBox="1"/>
          <p:nvPr/>
        </p:nvSpPr>
        <p:spPr>
          <a:xfrm>
            <a:off x="204952" y="2352564"/>
            <a:ext cx="5896304" cy="2862322"/>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000">
                <a:latin typeface="Arial"/>
                <a:cs typeface="Arial"/>
              </a:rPr>
              <a:t>Before the workshop begins, please fill out the </a:t>
            </a:r>
          </a:p>
          <a:p>
            <a:pPr algn="ctr"/>
            <a:r>
              <a:rPr lang="en-US" sz="3000">
                <a:latin typeface="Arial"/>
                <a:cs typeface="Arial"/>
              </a:rPr>
              <a:t>attendance form</a:t>
            </a:r>
          </a:p>
          <a:p>
            <a:pPr algn="ctr"/>
            <a:endParaRPr lang="en-US" sz="3000">
              <a:latin typeface="Arial"/>
              <a:cs typeface="Arial"/>
            </a:endParaRPr>
          </a:p>
          <a:p>
            <a:pPr algn="ctr"/>
            <a:r>
              <a:rPr lang="en-US" sz="3000">
                <a:latin typeface="Arial"/>
                <a:cs typeface="Arial"/>
              </a:rPr>
              <a:t> https://www.mines.edu/diversity/workshop_attendance/</a:t>
            </a:r>
          </a:p>
        </p:txBody>
      </p:sp>
      <p:pic>
        <p:nvPicPr>
          <p:cNvPr id="8" name="Picture 8" descr="Qr code&#10;&#10;Description automatically generated">
            <a:extLst>
              <a:ext uri="{FF2B5EF4-FFF2-40B4-BE49-F238E27FC236}">
                <a16:creationId xmlns:a16="http://schemas.microsoft.com/office/drawing/2014/main" id="{F6267400-3ED9-CF3C-0F1D-A8E51506291E}"/>
              </a:ext>
            </a:extLst>
          </p:cNvPr>
          <p:cNvPicPr>
            <a:picLocks noChangeAspect="1"/>
          </p:cNvPicPr>
          <p:nvPr/>
        </p:nvPicPr>
        <p:blipFill>
          <a:blip r:embed="rId3"/>
          <a:stretch>
            <a:fillRect/>
          </a:stretch>
        </p:blipFill>
        <p:spPr>
          <a:xfrm>
            <a:off x="7286297" y="1545021"/>
            <a:ext cx="4490544" cy="4490544"/>
          </a:xfrm>
          <a:prstGeom prst="rect">
            <a:avLst/>
          </a:prstGeom>
        </p:spPr>
      </p:pic>
    </p:spTree>
    <p:extLst>
      <p:ext uri="{BB962C8B-B14F-4D97-AF65-F5344CB8AC3E}">
        <p14:creationId xmlns:p14="http://schemas.microsoft.com/office/powerpoint/2010/main" val="237106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11" descr="A group of people posing for a photo&#10;&#10;Description automatically generated">
            <a:extLst>
              <a:ext uri="{FF2B5EF4-FFF2-40B4-BE49-F238E27FC236}">
                <a16:creationId xmlns:a16="http://schemas.microsoft.com/office/drawing/2014/main" id="{305B325A-6BD2-40E4-A8AE-5F50AB776879}"/>
              </a:ext>
            </a:extLst>
          </p:cNvPr>
          <p:cNvPicPr>
            <a:picLocks noChangeAspect="1"/>
          </p:cNvPicPr>
          <p:nvPr/>
        </p:nvPicPr>
        <p:blipFill rotWithShape="1">
          <a:blip r:embed="rId3"/>
          <a:srcRect t="23838" r="331" b="6785"/>
          <a:stretch/>
        </p:blipFill>
        <p:spPr>
          <a:xfrm>
            <a:off x="3042249" y="1175802"/>
            <a:ext cx="6402542" cy="3381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836" r="21369" b="11303"/>
          <a:stretch/>
        </p:blipFill>
        <p:spPr>
          <a:xfrm>
            <a:off x="11621847" y="5800370"/>
            <a:ext cx="352069" cy="3812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998" y="148185"/>
            <a:ext cx="10492184" cy="1032355"/>
          </a:xfrm>
          <a:prstGeom prst="rect">
            <a:avLst/>
          </a:prstGeom>
        </p:spPr>
      </p:pic>
      <p:sp>
        <p:nvSpPr>
          <p:cNvPr id="11" name="Rectangle 10"/>
          <p:cNvSpPr/>
          <p:nvPr/>
        </p:nvSpPr>
        <p:spPr>
          <a:xfrm>
            <a:off x="1140198" y="4567200"/>
            <a:ext cx="7564890" cy="1651734"/>
          </a:xfrm>
          <a:prstGeom prst="rect">
            <a:avLst/>
          </a:prstGeom>
        </p:spPr>
        <p:txBody>
          <a:bodyPr wrap="square" lIns="91440" tIns="45720" rIns="91440" bIns="45720" anchor="t">
            <a:spAutoFit/>
          </a:bodyPr>
          <a:lstStyle/>
          <a:p>
            <a:pPr>
              <a:spcBef>
                <a:spcPts val="1000"/>
              </a:spcBef>
              <a:spcAft>
                <a:spcPts val="600"/>
              </a:spcAft>
            </a:pPr>
            <a:r>
              <a:rPr lang="en-US" sz="2400">
                <a:latin typeface="Montserrat"/>
              </a:rPr>
              <a:t>Thank you to Steve ‘63 &amp; Carolyn McCandless for supporting our workshops!</a:t>
            </a:r>
          </a:p>
          <a:p>
            <a:pPr>
              <a:spcBef>
                <a:spcPts val="1000"/>
              </a:spcBef>
              <a:spcAft>
                <a:spcPts val="600"/>
              </a:spcAft>
            </a:pPr>
            <a:r>
              <a:rPr lang="en-US" sz="2000">
                <a:latin typeface="Montserrat"/>
              </a:rPr>
              <a:t>Peer Education is a collaboration between the Student Wellness Promotion, the Title IX Office, &amp; </a:t>
            </a:r>
            <a:r>
              <a:rPr lang="en-US" sz="2000" err="1">
                <a:latin typeface="Montserrat"/>
              </a:rPr>
              <a:t>MinesDI&amp;A</a:t>
            </a:r>
            <a:endParaRPr lang="en-US" sz="2000">
              <a:latin typeface="Montserrat"/>
            </a:endParaRPr>
          </a:p>
        </p:txBody>
      </p:sp>
      <p:pic>
        <p:nvPicPr>
          <p:cNvPr id="2" name="Picture 2">
            <a:extLst>
              <a:ext uri="{FF2B5EF4-FFF2-40B4-BE49-F238E27FC236}">
                <a16:creationId xmlns:a16="http://schemas.microsoft.com/office/drawing/2014/main" id="{AA83DDB4-73BC-D9FD-1CF3-70955D912EBD}"/>
              </a:ext>
            </a:extLst>
          </p:cNvPr>
          <p:cNvPicPr>
            <a:picLocks noChangeAspect="1"/>
          </p:cNvPicPr>
          <p:nvPr/>
        </p:nvPicPr>
        <p:blipFill>
          <a:blip r:embed="rId6"/>
          <a:stretch>
            <a:fillRect/>
          </a:stretch>
        </p:blipFill>
        <p:spPr>
          <a:xfrm rot="600000">
            <a:off x="9179984" y="1781255"/>
            <a:ext cx="2743200" cy="3570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2">
            <a:extLst>
              <a:ext uri="{FF2B5EF4-FFF2-40B4-BE49-F238E27FC236}">
                <a16:creationId xmlns:a16="http://schemas.microsoft.com/office/drawing/2014/main" id="{0A0364E7-5B71-8D93-F19C-BCF309ADD56A}"/>
              </a:ext>
            </a:extLst>
          </p:cNvPr>
          <p:cNvPicPr>
            <a:picLocks noChangeAspect="1"/>
          </p:cNvPicPr>
          <p:nvPr/>
        </p:nvPicPr>
        <p:blipFill rotWithShape="1">
          <a:blip r:embed="rId7"/>
          <a:srcRect l="4485" t="1404" r="6405" b="-998"/>
          <a:stretch/>
        </p:blipFill>
        <p:spPr>
          <a:xfrm rot="21180000">
            <a:off x="-434647" y="1885368"/>
            <a:ext cx="3928114" cy="24516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23724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AE27654-151A-764E-B0E1-943DCBFEF0BD}"/>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1D11F0C0-16E0-EE4F-ADF5-51118CC0AD3E}"/>
              </a:ext>
            </a:extLst>
          </p:cNvPr>
          <p:cNvSpPr>
            <a:spLocks noGrp="1"/>
          </p:cNvSpPr>
          <p:nvPr>
            <p:ph idx="1"/>
          </p:nvPr>
        </p:nvSpPr>
        <p:spPr/>
        <p:txBody>
          <a:bodyPr/>
          <a:lstStyle/>
          <a:p>
            <a:endParaRPr lang="en-US"/>
          </a:p>
        </p:txBody>
      </p:sp>
      <p:pic>
        <p:nvPicPr>
          <p:cNvPr id="3" name="Picture 2">
            <a:extLst>
              <a:ext uri="{FF2B5EF4-FFF2-40B4-BE49-F238E27FC236}">
                <a16:creationId xmlns:a16="http://schemas.microsoft.com/office/drawing/2014/main" id="{9D539C48-90E6-C745-8DAC-99CEDA647BB0}"/>
              </a:ext>
            </a:extLst>
          </p:cNvPr>
          <p:cNvPicPr>
            <a:picLocks noChangeAspect="1"/>
          </p:cNvPicPr>
          <p:nvPr/>
        </p:nvPicPr>
        <p:blipFill>
          <a:blip r:embed="rId3"/>
          <a:stretch>
            <a:fillRect/>
          </a:stretch>
        </p:blipFill>
        <p:spPr>
          <a:xfrm>
            <a:off x="705555" y="0"/>
            <a:ext cx="10780889" cy="6858000"/>
          </a:xfrm>
          <a:prstGeom prst="rect">
            <a:avLst/>
          </a:prstGeom>
        </p:spPr>
      </p:pic>
      <p:grpSp>
        <p:nvGrpSpPr>
          <p:cNvPr id="6" name="Group 5">
            <a:extLst>
              <a:ext uri="{FF2B5EF4-FFF2-40B4-BE49-F238E27FC236}">
                <a16:creationId xmlns:a16="http://schemas.microsoft.com/office/drawing/2014/main" id="{48A3C418-D33E-0B4B-A58C-736148D0D9E3}"/>
              </a:ext>
            </a:extLst>
          </p:cNvPr>
          <p:cNvGrpSpPr/>
          <p:nvPr/>
        </p:nvGrpSpPr>
        <p:grpSpPr>
          <a:xfrm>
            <a:off x="269342" y="3648190"/>
            <a:ext cx="2572307" cy="1417209"/>
            <a:chOff x="180313" y="3270783"/>
            <a:chExt cx="2572307" cy="1417209"/>
          </a:xfrm>
        </p:grpSpPr>
        <p:sp>
          <p:nvSpPr>
            <p:cNvPr id="4" name="TextBox 3">
              <a:extLst>
                <a:ext uri="{FF2B5EF4-FFF2-40B4-BE49-F238E27FC236}">
                  <a16:creationId xmlns:a16="http://schemas.microsoft.com/office/drawing/2014/main" id="{888E7A51-75AF-C746-99A9-B06441EAEB19}"/>
                </a:ext>
              </a:extLst>
            </p:cNvPr>
            <p:cNvSpPr txBox="1"/>
            <p:nvPr/>
          </p:nvSpPr>
          <p:spPr>
            <a:xfrm>
              <a:off x="1088798" y="3270783"/>
              <a:ext cx="755335" cy="769441"/>
            </a:xfrm>
            <a:prstGeom prst="rect">
              <a:avLst/>
            </a:prstGeom>
            <a:noFill/>
          </p:spPr>
          <p:txBody>
            <a:bodyPr wrap="none" rtlCol="0">
              <a:spAutoFit/>
            </a:bodyPr>
            <a:lstStyle/>
            <a:p>
              <a:r>
                <a:rPr lang="en-US" sz="4400" b="1"/>
                <a:t>24</a:t>
              </a:r>
            </a:p>
          </p:txBody>
        </p:sp>
        <p:sp>
          <p:nvSpPr>
            <p:cNvPr id="5" name="TextBox 4">
              <a:extLst>
                <a:ext uri="{FF2B5EF4-FFF2-40B4-BE49-F238E27FC236}">
                  <a16:creationId xmlns:a16="http://schemas.microsoft.com/office/drawing/2014/main" id="{CCA85E99-868D-A541-B266-540D31338D5C}"/>
                </a:ext>
              </a:extLst>
            </p:cNvPr>
            <p:cNvSpPr txBox="1"/>
            <p:nvPr/>
          </p:nvSpPr>
          <p:spPr>
            <a:xfrm>
              <a:off x="180313" y="3856995"/>
              <a:ext cx="2572307" cy="830997"/>
            </a:xfrm>
            <a:prstGeom prst="rect">
              <a:avLst/>
            </a:prstGeom>
            <a:noFill/>
          </p:spPr>
          <p:txBody>
            <a:bodyPr wrap="none" rtlCol="0">
              <a:spAutoFit/>
            </a:bodyPr>
            <a:lstStyle/>
            <a:p>
              <a:pPr algn="ctr"/>
              <a:r>
                <a:rPr lang="en-US" sz="2400" b="1"/>
                <a:t>SMART</a:t>
              </a:r>
            </a:p>
            <a:p>
              <a:pPr algn="ctr"/>
              <a:r>
                <a:rPr lang="en-US" sz="2400" b="1"/>
                <a:t>Recommendations</a:t>
              </a:r>
            </a:p>
          </p:txBody>
        </p:sp>
      </p:grpSp>
    </p:spTree>
    <p:extLst>
      <p:ext uri="{BB962C8B-B14F-4D97-AF65-F5344CB8AC3E}">
        <p14:creationId xmlns:p14="http://schemas.microsoft.com/office/powerpoint/2010/main" val="39553473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FA2E-9063-460F-8B15-2BF201D61A57}"/>
              </a:ext>
            </a:extLst>
          </p:cNvPr>
          <p:cNvSpPr>
            <a:spLocks noGrp="1"/>
          </p:cNvSpPr>
          <p:nvPr>
            <p:ph type="title"/>
          </p:nvPr>
        </p:nvSpPr>
        <p:spPr/>
        <p:txBody>
          <a:bodyPr>
            <a:normAutofit/>
          </a:bodyPr>
          <a:lstStyle/>
          <a:p>
            <a:r>
              <a:rPr lang="en-US">
                <a:latin typeface="Arial"/>
                <a:cs typeface="Calibri Light"/>
              </a:rPr>
              <a:t>Breakout Conversation</a:t>
            </a:r>
            <a:endParaRPr lang="en-US">
              <a:cs typeface="Calibri Light"/>
            </a:endParaRPr>
          </a:p>
        </p:txBody>
      </p:sp>
      <p:sp>
        <p:nvSpPr>
          <p:cNvPr id="3" name="Content Placeholder 2">
            <a:extLst>
              <a:ext uri="{FF2B5EF4-FFF2-40B4-BE49-F238E27FC236}">
                <a16:creationId xmlns:a16="http://schemas.microsoft.com/office/drawing/2014/main" id="{280226AB-AF68-4041-8B2A-C8E297BB90C4}"/>
              </a:ext>
            </a:extLst>
          </p:cNvPr>
          <p:cNvSpPr>
            <a:spLocks noGrp="1"/>
          </p:cNvSpPr>
          <p:nvPr>
            <p:ph idx="1"/>
          </p:nvPr>
        </p:nvSpPr>
        <p:spPr/>
        <p:txBody>
          <a:bodyPr vert="horz" lIns="91440" tIns="45720" rIns="91440" bIns="45720" rtlCol="0" anchor="t">
            <a:normAutofit/>
          </a:bodyPr>
          <a:lstStyle/>
          <a:p>
            <a:pPr marL="0" indent="0">
              <a:buNone/>
            </a:pPr>
            <a:endParaRPr lang="en-US" b="1" dirty="0">
              <a:ea typeface="+mn-lt"/>
              <a:cs typeface="+mn-lt"/>
            </a:endParaRPr>
          </a:p>
          <a:p>
            <a:pPr marL="0" indent="0">
              <a:buNone/>
            </a:pPr>
            <a:r>
              <a:rPr lang="en-US" sz="3600" dirty="0">
                <a:solidFill>
                  <a:srgbClr val="263F6A"/>
                </a:solidFill>
                <a:latin typeface="Arial"/>
                <a:ea typeface="+mn-lt"/>
                <a:cs typeface="+mn-lt"/>
              </a:rPr>
              <a:t>Talk about a time when you felt excluded and/or devalued...</a:t>
            </a:r>
            <a:endParaRPr lang="en-US" sz="3600" dirty="0">
              <a:solidFill>
                <a:srgbClr val="263F6A"/>
              </a:solidFill>
              <a:latin typeface="Arial"/>
              <a:cs typeface="Calibri"/>
            </a:endParaRPr>
          </a:p>
          <a:p>
            <a:pPr marL="0" indent="0">
              <a:buNone/>
            </a:pPr>
            <a:endParaRPr lang="en-US" sz="3600" dirty="0">
              <a:solidFill>
                <a:srgbClr val="263F6A"/>
              </a:solidFill>
              <a:latin typeface="Arial"/>
              <a:cs typeface="Calibri"/>
            </a:endParaRPr>
          </a:p>
        </p:txBody>
      </p:sp>
    </p:spTree>
    <p:extLst>
      <p:ext uri="{BB962C8B-B14F-4D97-AF65-F5344CB8AC3E}">
        <p14:creationId xmlns:p14="http://schemas.microsoft.com/office/powerpoint/2010/main" val="539987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CA13431-2D3C-42EB-A408-ABCB5F1270D5}"/>
              </a:ext>
            </a:extLst>
          </p:cNvPr>
          <p:cNvSpPr/>
          <p:nvPr/>
        </p:nvSpPr>
        <p:spPr>
          <a:xfrm>
            <a:off x="9585577" y="6412832"/>
            <a:ext cx="2277560" cy="360947"/>
          </a:xfrm>
          <a:prstGeom prst="rect">
            <a:avLst/>
          </a:prstGeom>
          <a:solidFill>
            <a:srgbClr val="2131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4" name="Chart 3">
            <a:extLst>
              <a:ext uri="{FF2B5EF4-FFF2-40B4-BE49-F238E27FC236}">
                <a16:creationId xmlns:a16="http://schemas.microsoft.com/office/drawing/2014/main" id="{40294D3B-BB68-407F-8791-3ABAEB22BBF0}"/>
              </a:ext>
            </a:extLst>
          </p:cNvPr>
          <p:cNvGraphicFramePr>
            <a:graphicFrameLocks/>
          </p:cNvGraphicFramePr>
          <p:nvPr>
            <p:extLst>
              <p:ext uri="{D42A27DB-BD31-4B8C-83A1-F6EECF244321}">
                <p14:modId xmlns:p14="http://schemas.microsoft.com/office/powerpoint/2010/main" val="1670936348"/>
              </p:ext>
            </p:extLst>
          </p:nvPr>
        </p:nvGraphicFramePr>
        <p:xfrm>
          <a:off x="4483556" y="-230055"/>
          <a:ext cx="7836568" cy="7137149"/>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5">
            <a:extLst>
              <a:ext uri="{FF2B5EF4-FFF2-40B4-BE49-F238E27FC236}">
                <a16:creationId xmlns:a16="http://schemas.microsoft.com/office/drawing/2014/main" id="{FF7CF9B9-D0CF-4934-B0CE-354D155218DF}"/>
              </a:ext>
            </a:extLst>
          </p:cNvPr>
          <p:cNvSpPr>
            <a:spLocks noGrp="1"/>
          </p:cNvSpPr>
          <p:nvPr>
            <p:ph type="title"/>
          </p:nvPr>
        </p:nvSpPr>
        <p:spPr>
          <a:xfrm>
            <a:off x="839788" y="457200"/>
            <a:ext cx="3932237" cy="1600200"/>
          </a:xfrm>
        </p:spPr>
        <p:txBody>
          <a:bodyPr>
            <a:normAutofit/>
          </a:bodyPr>
          <a:lstStyle/>
          <a:p>
            <a:r>
              <a:rPr lang="en-US" sz="4000" b="1"/>
              <a:t>Social Identities</a:t>
            </a:r>
          </a:p>
        </p:txBody>
      </p:sp>
      <p:sp>
        <p:nvSpPr>
          <p:cNvPr id="6" name="Text Placeholder 7">
            <a:extLst>
              <a:ext uri="{FF2B5EF4-FFF2-40B4-BE49-F238E27FC236}">
                <a16:creationId xmlns:a16="http://schemas.microsoft.com/office/drawing/2014/main" id="{61530DE2-B4D5-49BD-94A0-2F8AA029A34E}"/>
              </a:ext>
            </a:extLst>
          </p:cNvPr>
          <p:cNvSpPr txBox="1">
            <a:spLocks/>
          </p:cNvSpPr>
          <p:nvPr/>
        </p:nvSpPr>
        <p:spPr>
          <a:xfrm>
            <a:off x="548773" y="2529055"/>
            <a:ext cx="4514265" cy="2439988"/>
          </a:xfrm>
          <a:prstGeom prst="rect">
            <a:avLst/>
          </a:prstGeom>
        </p:spPr>
        <p:txBody>
          <a:bodyPr>
            <a:normAutofit/>
          </a:bodyPr>
          <a:lst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prstClr val="black"/>
                </a:solidFill>
                <a:effectLst/>
                <a:uLnTx/>
                <a:uFillTx/>
              </a:rPr>
              <a:t>Did they play a role when someone made an assumption about you based on a stereotype?</a:t>
            </a:r>
          </a:p>
        </p:txBody>
      </p:sp>
    </p:spTree>
    <p:extLst>
      <p:ext uri="{BB962C8B-B14F-4D97-AF65-F5344CB8AC3E}">
        <p14:creationId xmlns:p14="http://schemas.microsoft.com/office/powerpoint/2010/main" val="3098544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5C8F8-860D-46AD-8609-A20582154E31}"/>
              </a:ext>
            </a:extLst>
          </p:cNvPr>
          <p:cNvSpPr>
            <a:spLocks noGrp="1"/>
          </p:cNvSpPr>
          <p:nvPr>
            <p:ph type="title"/>
          </p:nvPr>
        </p:nvSpPr>
        <p:spPr/>
        <p:txBody>
          <a:bodyPr/>
          <a:lstStyle/>
          <a:p>
            <a:r>
              <a:rPr lang="en-US">
                <a:latin typeface="Arial"/>
                <a:cs typeface="Arial"/>
              </a:rPr>
              <a:t>Who do you think of first?</a:t>
            </a:r>
            <a:endParaRPr lang="en-US"/>
          </a:p>
        </p:txBody>
      </p:sp>
      <p:sp>
        <p:nvSpPr>
          <p:cNvPr id="3" name="Content Placeholder 2">
            <a:extLst>
              <a:ext uri="{FF2B5EF4-FFF2-40B4-BE49-F238E27FC236}">
                <a16:creationId xmlns:a16="http://schemas.microsoft.com/office/drawing/2014/main" id="{9632201F-BD3E-4BD5-B14A-1D4D2162F45D}"/>
              </a:ext>
            </a:extLst>
          </p:cNvPr>
          <p:cNvSpPr>
            <a:spLocks noGrp="1"/>
          </p:cNvSpPr>
          <p:nvPr>
            <p:ph idx="1"/>
          </p:nvPr>
        </p:nvSpPr>
        <p:spPr>
          <a:xfrm>
            <a:off x="838200" y="1825625"/>
            <a:ext cx="10515600" cy="3611750"/>
          </a:xfrm>
        </p:spPr>
        <p:txBody>
          <a:bodyPr vert="horz" lIns="91440" tIns="45720" rIns="91440" bIns="45720" rtlCol="0" anchor="t">
            <a:normAutofit lnSpcReduction="10000"/>
          </a:bodyPr>
          <a:lstStyle/>
          <a:p>
            <a:pPr marL="227965" indent="-227965"/>
            <a:r>
              <a:rPr lang="en-US" dirty="0">
                <a:latin typeface="Arial"/>
                <a:cs typeface="Arial"/>
              </a:rPr>
              <a:t>CEO of a company </a:t>
            </a:r>
          </a:p>
          <a:p>
            <a:pPr marL="227965" indent="-227965"/>
            <a:r>
              <a:rPr lang="en-US" dirty="0">
                <a:latin typeface="Arial"/>
                <a:cs typeface="Arial"/>
              </a:rPr>
              <a:t>Kindergarten teacher</a:t>
            </a:r>
          </a:p>
          <a:p>
            <a:pPr marL="227965" indent="-227965"/>
            <a:r>
              <a:rPr lang="en-US" dirty="0">
                <a:latin typeface="Arial"/>
                <a:cs typeface="Arial"/>
              </a:rPr>
              <a:t>Athlete </a:t>
            </a:r>
          </a:p>
          <a:p>
            <a:pPr marL="227965" indent="-227965"/>
            <a:r>
              <a:rPr lang="en-US" dirty="0">
                <a:latin typeface="Arial"/>
                <a:cs typeface="Arial"/>
              </a:rPr>
              <a:t>University president</a:t>
            </a:r>
          </a:p>
          <a:p>
            <a:pPr marL="227965" indent="-227965"/>
            <a:r>
              <a:rPr lang="en-US" dirty="0">
                <a:latin typeface="Arial"/>
                <a:cs typeface="Arial"/>
              </a:rPr>
              <a:t>Stay at home parent </a:t>
            </a:r>
          </a:p>
          <a:p>
            <a:pPr marL="227965" indent="-227965"/>
            <a:r>
              <a:rPr lang="en-US" dirty="0">
                <a:latin typeface="Arial"/>
                <a:cs typeface="Arial"/>
              </a:rPr>
              <a:t>Chemistry professor</a:t>
            </a:r>
          </a:p>
          <a:p>
            <a:pPr marL="227965" indent="-227965"/>
            <a:r>
              <a:rPr lang="en-US" dirty="0">
                <a:latin typeface="Arial"/>
                <a:cs typeface="Arial"/>
              </a:rPr>
              <a:t>Department 'secretary' or administrative assistant (what do students call the dept 'secretary')</a:t>
            </a:r>
            <a:endParaRPr lang="en-US" dirty="0"/>
          </a:p>
        </p:txBody>
      </p:sp>
      <p:sp>
        <p:nvSpPr>
          <p:cNvPr id="4" name="TextBox 3">
            <a:extLst>
              <a:ext uri="{FF2B5EF4-FFF2-40B4-BE49-F238E27FC236}">
                <a16:creationId xmlns:a16="http://schemas.microsoft.com/office/drawing/2014/main" id="{0F12A9DB-7007-455A-A603-97CAD72DAE86}"/>
              </a:ext>
            </a:extLst>
          </p:cNvPr>
          <p:cNvSpPr txBox="1"/>
          <p:nvPr/>
        </p:nvSpPr>
        <p:spPr>
          <a:xfrm>
            <a:off x="835959" y="5622821"/>
            <a:ext cx="10968317" cy="43088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200" b="1">
                <a:solidFill>
                  <a:srgbClr val="263F6A"/>
                </a:solidFill>
                <a:latin typeface="Arial"/>
                <a:cs typeface="Arial"/>
              </a:rPr>
              <a:t>It's possible to have an association or bias that directly opposes your beliefs!</a:t>
            </a:r>
            <a:endParaRPr lang="en-US" sz="2200">
              <a:cs typeface="Calibri"/>
            </a:endParaRPr>
          </a:p>
        </p:txBody>
      </p:sp>
    </p:spTree>
    <p:extLst>
      <p:ext uri="{BB962C8B-B14F-4D97-AF65-F5344CB8AC3E}">
        <p14:creationId xmlns:p14="http://schemas.microsoft.com/office/powerpoint/2010/main" val="308696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03D1C67-3D3F-DB44-AA28-0799D637F50C}"/>
              </a:ext>
            </a:extLst>
          </p:cNvPr>
          <p:cNvSpPr>
            <a:spLocks noGrp="1"/>
          </p:cNvSpPr>
          <p:nvPr>
            <p:ph type="subTitle" idx="1"/>
          </p:nvPr>
        </p:nvSpPr>
        <p:spPr>
          <a:xfrm>
            <a:off x="1199909" y="1206661"/>
            <a:ext cx="9792183" cy="4444678"/>
          </a:xfrm>
        </p:spPr>
        <p:txBody>
          <a:bodyPr vert="horz" lIns="91440" tIns="45720" rIns="91440" bIns="45720" rtlCol="0" anchor="t">
            <a:noAutofit/>
          </a:bodyPr>
          <a:lstStyle/>
          <a:p>
            <a:pPr algn="ctr">
              <a:lnSpc>
                <a:spcPct val="120000"/>
              </a:lnSpc>
            </a:pPr>
            <a:r>
              <a:rPr lang="en-US" sz="2400">
                <a:latin typeface="Arial"/>
                <a:cs typeface="Arial"/>
              </a:rPr>
              <a:t>Can you think of a way that someone stereotyped you in the past? </a:t>
            </a:r>
          </a:p>
          <a:p>
            <a:pPr algn="ctr">
              <a:lnSpc>
                <a:spcPct val="120000"/>
              </a:lnSpc>
            </a:pPr>
            <a:endParaRPr lang="en-US" sz="2400">
              <a:latin typeface="Arial"/>
              <a:cs typeface="Arial"/>
            </a:endParaRPr>
          </a:p>
          <a:p>
            <a:pPr algn="ctr">
              <a:lnSpc>
                <a:spcPct val="120000"/>
              </a:lnSpc>
            </a:pPr>
            <a:r>
              <a:rPr lang="en-US" sz="2400">
                <a:solidFill>
                  <a:schemeClr val="bg1">
                    <a:lumMod val="85000"/>
                  </a:schemeClr>
                </a:solidFill>
                <a:latin typeface="Arial"/>
                <a:cs typeface="Arial"/>
              </a:rPr>
              <a:t>Or perhaps a time when you were excluded?</a:t>
            </a:r>
          </a:p>
          <a:p>
            <a:pPr algn="ctr">
              <a:lnSpc>
                <a:spcPct val="120000"/>
              </a:lnSpc>
            </a:pPr>
            <a:r>
              <a:rPr lang="en-US" sz="2400">
                <a:solidFill>
                  <a:schemeClr val="bg1">
                    <a:lumMod val="85000"/>
                  </a:schemeClr>
                </a:solidFill>
                <a:latin typeface="Arial"/>
                <a:cs typeface="Arial"/>
              </a:rPr>
              <a:t> </a:t>
            </a:r>
          </a:p>
          <a:p>
            <a:pPr algn="ctr">
              <a:lnSpc>
                <a:spcPct val="120000"/>
              </a:lnSpc>
            </a:pPr>
            <a:r>
              <a:rPr lang="en-US" sz="2400">
                <a:latin typeface="Arial"/>
                <a:cs typeface="Arial"/>
              </a:rPr>
              <a:t>How does that relate to implicit bias?</a:t>
            </a:r>
          </a:p>
          <a:p>
            <a:pPr algn="ctr">
              <a:lnSpc>
                <a:spcPct val="120000"/>
              </a:lnSpc>
            </a:pPr>
            <a:endParaRPr lang="en-US" sz="2400">
              <a:latin typeface="Arial"/>
              <a:cs typeface="Arial"/>
            </a:endParaRPr>
          </a:p>
          <a:p>
            <a:pPr algn="ctr">
              <a:lnSpc>
                <a:spcPct val="120000"/>
              </a:lnSpc>
            </a:pPr>
            <a:r>
              <a:rPr lang="en-US" sz="2400">
                <a:latin typeface="Arial"/>
                <a:cs typeface="Arial"/>
              </a:rPr>
              <a:t>Discussion: what is an association that you need to be more aware of, and how does that show up in your day-to-day life?</a:t>
            </a:r>
          </a:p>
        </p:txBody>
      </p:sp>
    </p:spTree>
    <p:extLst>
      <p:ext uri="{BB962C8B-B14F-4D97-AF65-F5344CB8AC3E}">
        <p14:creationId xmlns:p14="http://schemas.microsoft.com/office/powerpoint/2010/main" val="978794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0051C5-EF9D-D742-A13A-BCFA9EF7B01E}"/>
              </a:ext>
            </a:extLst>
          </p:cNvPr>
          <p:cNvSpPr>
            <a:spLocks noGrp="1"/>
          </p:cNvSpPr>
          <p:nvPr>
            <p:ph type="title"/>
          </p:nvPr>
        </p:nvSpPr>
        <p:spPr/>
        <p:txBody>
          <a:bodyPr/>
          <a:lstStyle/>
          <a:p>
            <a:r>
              <a:rPr lang="en-US"/>
              <a:t>Definitions</a:t>
            </a:r>
          </a:p>
        </p:txBody>
      </p:sp>
      <p:sp>
        <p:nvSpPr>
          <p:cNvPr id="6" name="Content Placeholder 5">
            <a:extLst>
              <a:ext uri="{FF2B5EF4-FFF2-40B4-BE49-F238E27FC236}">
                <a16:creationId xmlns:a16="http://schemas.microsoft.com/office/drawing/2014/main" id="{97794AE9-EE12-4749-BCA3-4CFFF829F91F}"/>
              </a:ext>
            </a:extLst>
          </p:cNvPr>
          <p:cNvSpPr>
            <a:spLocks noGrp="1"/>
          </p:cNvSpPr>
          <p:nvPr>
            <p:ph idx="1"/>
          </p:nvPr>
        </p:nvSpPr>
        <p:spPr/>
        <p:txBody>
          <a:bodyPr vert="horz" lIns="91440" tIns="45720" rIns="91440" bIns="45720" rtlCol="0" anchor="t">
            <a:normAutofit/>
          </a:bodyPr>
          <a:lstStyle/>
          <a:p>
            <a:pPr marL="0" indent="0">
              <a:buNone/>
            </a:pPr>
            <a:r>
              <a:rPr lang="en-US" sz="3200">
                <a:latin typeface="Arial"/>
                <a:cs typeface="Arial"/>
              </a:rPr>
              <a:t>"</a:t>
            </a:r>
            <a:r>
              <a:rPr lang="en-US" sz="3200" b="1">
                <a:solidFill>
                  <a:srgbClr val="F1592A"/>
                </a:solidFill>
                <a:latin typeface="Arial"/>
                <a:cs typeface="Arial"/>
              </a:rPr>
              <a:t>Implicit bias </a:t>
            </a:r>
            <a:r>
              <a:rPr lang="en-US" sz="3200">
                <a:latin typeface="Arial"/>
                <a:cs typeface="Arial"/>
              </a:rPr>
              <a:t>refers to negative (or positive) unconscious prejudices, stereotypes, or beliefs held by a person that they may be unaware of having. Despite this unawareness, implicit biases are often expressed in real-life situations through a person's actions and attitudes and thus have real-world implications." </a:t>
            </a:r>
            <a:endParaRPr lang="en-US" sz="700"/>
          </a:p>
        </p:txBody>
      </p:sp>
      <p:sp>
        <p:nvSpPr>
          <p:cNvPr id="2" name="TextBox 1">
            <a:extLst>
              <a:ext uri="{FF2B5EF4-FFF2-40B4-BE49-F238E27FC236}">
                <a16:creationId xmlns:a16="http://schemas.microsoft.com/office/drawing/2014/main" id="{DB057F64-C14C-4C41-841A-E9DA22979B05}"/>
              </a:ext>
            </a:extLst>
          </p:cNvPr>
          <p:cNvSpPr txBox="1"/>
          <p:nvPr/>
        </p:nvSpPr>
        <p:spPr>
          <a:xfrm>
            <a:off x="9458793" y="5262563"/>
            <a:ext cx="914400" cy="914400"/>
          </a:xfrm>
          <a:prstGeom prst="rect">
            <a:avLst/>
          </a:prstGeom>
        </p:spPr>
        <p:txBody>
          <a:bodyPr vert="horz" wrap="none" lIns="91440" tIns="45720" rIns="91440" bIns="45720" rtlCol="0" anchor="ctr">
            <a:normAutofit/>
          </a:bodyPr>
          <a:lstStyle/>
          <a:p>
            <a:pPr algn="ctr"/>
            <a:r>
              <a:rPr lang="en-US" err="1">
                <a:latin typeface="Arial"/>
                <a:cs typeface="Arial"/>
              </a:rPr>
              <a:t>library.law.howard.edu</a:t>
            </a:r>
            <a:r>
              <a:rPr lang="en-US">
                <a:latin typeface="Arial"/>
                <a:cs typeface="Arial"/>
              </a:rPr>
              <a:t>/</a:t>
            </a:r>
            <a:r>
              <a:rPr lang="en-US" err="1">
                <a:latin typeface="Arial"/>
                <a:cs typeface="Arial"/>
              </a:rPr>
              <a:t>socialjustice</a:t>
            </a:r>
            <a:r>
              <a:rPr lang="en-US">
                <a:latin typeface="Arial"/>
                <a:cs typeface="Arial"/>
              </a:rPr>
              <a:t>/bias</a:t>
            </a:r>
          </a:p>
        </p:txBody>
      </p:sp>
    </p:spTree>
    <p:extLst>
      <p:ext uri="{BB962C8B-B14F-4D97-AF65-F5344CB8AC3E}">
        <p14:creationId xmlns:p14="http://schemas.microsoft.com/office/powerpoint/2010/main" val="14515834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F2F5D-31A4-C84D-A9F3-2297C57C08B5}"/>
              </a:ext>
            </a:extLst>
          </p:cNvPr>
          <p:cNvSpPr>
            <a:spLocks noGrp="1"/>
          </p:cNvSpPr>
          <p:nvPr>
            <p:ph type="title"/>
          </p:nvPr>
        </p:nvSpPr>
        <p:spPr/>
        <p:txBody>
          <a:bodyPr/>
          <a:lstStyle/>
          <a:p>
            <a:r>
              <a:rPr lang="en-US">
                <a:latin typeface="Arial"/>
                <a:cs typeface="Arial"/>
              </a:rPr>
              <a:t>Where does IB come from?</a:t>
            </a:r>
          </a:p>
        </p:txBody>
      </p:sp>
      <p:sp>
        <p:nvSpPr>
          <p:cNvPr id="3" name="Content Placeholder 2">
            <a:extLst>
              <a:ext uri="{FF2B5EF4-FFF2-40B4-BE49-F238E27FC236}">
                <a16:creationId xmlns:a16="http://schemas.microsoft.com/office/drawing/2014/main" id="{003D1C67-3D3F-DB44-AA28-0799D637F50C}"/>
              </a:ext>
            </a:extLst>
          </p:cNvPr>
          <p:cNvSpPr>
            <a:spLocks noGrp="1"/>
          </p:cNvSpPr>
          <p:nvPr>
            <p:ph idx="1"/>
          </p:nvPr>
        </p:nvSpPr>
        <p:spPr>
          <a:xfrm>
            <a:off x="838200" y="1756352"/>
            <a:ext cx="10515600" cy="4351338"/>
          </a:xfrm>
        </p:spPr>
        <p:txBody>
          <a:bodyPr vert="horz" lIns="91440" tIns="45720" rIns="91440" bIns="45720" rtlCol="0" anchor="t">
            <a:normAutofit/>
          </a:bodyPr>
          <a:lstStyle/>
          <a:p>
            <a:pPr marL="227965" indent="-227965"/>
            <a:r>
              <a:rPr lang="en-US">
                <a:latin typeface="Arial"/>
                <a:cs typeface="Arial"/>
              </a:rPr>
              <a:t>Associated Learning: From the time we are young, our brain creates shortcuts for us to make associations and connections between two concepts </a:t>
            </a:r>
          </a:p>
          <a:p>
            <a:pPr marL="227965" indent="-227965"/>
            <a:r>
              <a:rPr lang="en-US">
                <a:latin typeface="Arial"/>
                <a:cs typeface="Arial"/>
              </a:rPr>
              <a:t>Our brain works to categorize people </a:t>
            </a:r>
          </a:p>
          <a:p>
            <a:pPr marL="227965" indent="-227965"/>
            <a:r>
              <a:rPr lang="en-US">
                <a:latin typeface="Arial"/>
                <a:cs typeface="Arial"/>
              </a:rPr>
              <a:t>We internalize these concepts at a very young age without knowing it </a:t>
            </a:r>
            <a:endParaRPr lang="en-US"/>
          </a:p>
          <a:p>
            <a:pPr marL="227965" indent="-227965"/>
            <a:r>
              <a:rPr lang="en-US">
                <a:latin typeface="Arial"/>
                <a:cs typeface="Arial"/>
              </a:rPr>
              <a:t>For example: when you think of a university </a:t>
            </a:r>
            <a:endParaRPr lang="en-US">
              <a:solidFill>
                <a:srgbClr val="FF0000"/>
              </a:solidFill>
            </a:endParaRPr>
          </a:p>
          <a:p>
            <a:pPr marL="0" indent="0">
              <a:buNone/>
            </a:pPr>
            <a:r>
              <a:rPr lang="en-US">
                <a:latin typeface="Arial"/>
                <a:cs typeface="Arial"/>
              </a:rPr>
              <a:t>president, what image comes to mind? </a:t>
            </a:r>
            <a:endParaRPr lang="en-US">
              <a:solidFill>
                <a:srgbClr val="FF0000"/>
              </a:solidFill>
            </a:endParaRPr>
          </a:p>
        </p:txBody>
      </p:sp>
      <p:pic>
        <p:nvPicPr>
          <p:cNvPr id="5" name="Picture 5">
            <a:extLst>
              <a:ext uri="{FF2B5EF4-FFF2-40B4-BE49-F238E27FC236}">
                <a16:creationId xmlns:a16="http://schemas.microsoft.com/office/drawing/2014/main" id="{F621D231-BE52-4B6D-AD14-DB122E7318E4}"/>
              </a:ext>
            </a:extLst>
          </p:cNvPr>
          <p:cNvPicPr>
            <a:picLocks noChangeAspect="1"/>
          </p:cNvPicPr>
          <p:nvPr/>
        </p:nvPicPr>
        <p:blipFill>
          <a:blip r:embed="rId3"/>
          <a:stretch>
            <a:fillRect/>
          </a:stretch>
        </p:blipFill>
        <p:spPr>
          <a:xfrm>
            <a:off x="8142267" y="4012802"/>
            <a:ext cx="2743200" cy="1831658"/>
          </a:xfrm>
          <a:prstGeom prst="rect">
            <a:avLst/>
          </a:prstGeom>
        </p:spPr>
      </p:pic>
    </p:spTree>
    <p:extLst>
      <p:ext uri="{BB962C8B-B14F-4D97-AF65-F5344CB8AC3E}">
        <p14:creationId xmlns:p14="http://schemas.microsoft.com/office/powerpoint/2010/main" val="145185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9941-E65F-406A-A2AF-B1120BB3C77B}"/>
              </a:ext>
            </a:extLst>
          </p:cNvPr>
          <p:cNvSpPr>
            <a:spLocks noGrp="1"/>
          </p:cNvSpPr>
          <p:nvPr>
            <p:ph type="title"/>
          </p:nvPr>
        </p:nvSpPr>
        <p:spPr/>
        <p:txBody>
          <a:bodyPr/>
          <a:lstStyle/>
          <a:p>
            <a:r>
              <a:rPr lang="en-US">
                <a:latin typeface="Arial"/>
                <a:cs typeface="Arial"/>
              </a:rPr>
              <a:t>IB Research: Studies about Hiring</a:t>
            </a:r>
            <a:endParaRPr lang="en-US"/>
          </a:p>
        </p:txBody>
      </p:sp>
      <p:sp>
        <p:nvSpPr>
          <p:cNvPr id="5" name="Content Placeholder 4">
            <a:extLst>
              <a:ext uri="{FF2B5EF4-FFF2-40B4-BE49-F238E27FC236}">
                <a16:creationId xmlns:a16="http://schemas.microsoft.com/office/drawing/2014/main" id="{929F5D30-AAB3-40BD-A5A6-8D4591C84A01}"/>
              </a:ext>
            </a:extLst>
          </p:cNvPr>
          <p:cNvSpPr>
            <a:spLocks noGrp="1"/>
          </p:cNvSpPr>
          <p:nvPr>
            <p:ph idx="1"/>
          </p:nvPr>
        </p:nvSpPr>
        <p:spPr>
          <a:xfrm>
            <a:off x="651933" y="1622425"/>
            <a:ext cx="10515600" cy="947738"/>
          </a:xfrm>
        </p:spPr>
        <p:txBody>
          <a:bodyPr vert="horz" lIns="91440" tIns="45720" rIns="91440" bIns="45720" rtlCol="0" anchor="t">
            <a:normAutofit/>
          </a:bodyPr>
          <a:lstStyle/>
          <a:p>
            <a:pPr marL="0" indent="0">
              <a:buNone/>
            </a:pPr>
            <a:r>
              <a:rPr lang="en-US">
                <a:solidFill>
                  <a:srgbClr val="263F6A"/>
                </a:solidFill>
                <a:latin typeface="Arial"/>
                <a:cs typeface="Arial"/>
              </a:rPr>
              <a:t>What happens when people review the same resume, but we change the name…</a:t>
            </a:r>
          </a:p>
        </p:txBody>
      </p:sp>
      <p:sp>
        <p:nvSpPr>
          <p:cNvPr id="6" name="TextBox 5">
            <a:extLst>
              <a:ext uri="{FF2B5EF4-FFF2-40B4-BE49-F238E27FC236}">
                <a16:creationId xmlns:a16="http://schemas.microsoft.com/office/drawing/2014/main" id="{29640625-836B-44B1-B770-3016B195565A}"/>
              </a:ext>
            </a:extLst>
          </p:cNvPr>
          <p:cNvSpPr txBox="1"/>
          <p:nvPr/>
        </p:nvSpPr>
        <p:spPr>
          <a:xfrm>
            <a:off x="533400" y="4068002"/>
            <a:ext cx="4521200" cy="98488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b="1" u="sng">
                <a:ea typeface="+mn-lt"/>
                <a:cs typeface="+mn-lt"/>
              </a:rPr>
              <a:t>Rec Letters:</a:t>
            </a:r>
            <a:endParaRPr lang="en-US"/>
          </a:p>
          <a:p>
            <a:r>
              <a:rPr lang="en-US">
                <a:ea typeface="+mn-lt"/>
                <a:cs typeface="+mn-lt"/>
              </a:rPr>
              <a:t>For men: have more </a:t>
            </a:r>
            <a:r>
              <a:rPr lang="en-US" sz="2000" b="1">
                <a:solidFill>
                  <a:srgbClr val="263F6A"/>
                </a:solidFill>
                <a:ea typeface="+mn-lt"/>
                <a:cs typeface="+mn-lt"/>
              </a:rPr>
              <a:t>professional</a:t>
            </a:r>
            <a:r>
              <a:rPr lang="en-US" sz="2000">
                <a:solidFill>
                  <a:srgbClr val="263F6A"/>
                </a:solidFill>
                <a:ea typeface="+mn-lt"/>
                <a:cs typeface="+mn-lt"/>
              </a:rPr>
              <a:t> </a:t>
            </a:r>
            <a:r>
              <a:rPr lang="en-US">
                <a:ea typeface="+mn-lt"/>
                <a:cs typeface="+mn-lt"/>
              </a:rPr>
              <a:t>statements</a:t>
            </a:r>
            <a:endParaRPr lang="en-US"/>
          </a:p>
          <a:p>
            <a:r>
              <a:rPr lang="en-US">
                <a:ea typeface="+mn-lt"/>
                <a:cs typeface="+mn-lt"/>
              </a:rPr>
              <a:t>For women: have more </a:t>
            </a:r>
            <a:r>
              <a:rPr lang="en-US" sz="2000" b="1">
                <a:solidFill>
                  <a:srgbClr val="263F6A"/>
                </a:solidFill>
                <a:ea typeface="+mn-lt"/>
                <a:cs typeface="+mn-lt"/>
              </a:rPr>
              <a:t>personal</a:t>
            </a:r>
            <a:r>
              <a:rPr lang="en-US" sz="2000">
                <a:solidFill>
                  <a:srgbClr val="263F6A"/>
                </a:solidFill>
                <a:ea typeface="+mn-lt"/>
                <a:cs typeface="+mn-lt"/>
              </a:rPr>
              <a:t> </a:t>
            </a:r>
            <a:r>
              <a:rPr lang="en-US">
                <a:ea typeface="+mn-lt"/>
                <a:cs typeface="+mn-lt"/>
              </a:rPr>
              <a:t>statements</a:t>
            </a:r>
            <a:endParaRPr lang="en-US"/>
          </a:p>
        </p:txBody>
      </p:sp>
      <p:sp>
        <p:nvSpPr>
          <p:cNvPr id="7" name="TextBox 6">
            <a:extLst>
              <a:ext uri="{FF2B5EF4-FFF2-40B4-BE49-F238E27FC236}">
                <a16:creationId xmlns:a16="http://schemas.microsoft.com/office/drawing/2014/main" id="{5B6C9DA9-BBC9-41D2-B5D5-A68826C905B1}"/>
              </a:ext>
            </a:extLst>
          </p:cNvPr>
          <p:cNvSpPr txBox="1"/>
          <p:nvPr/>
        </p:nvSpPr>
        <p:spPr>
          <a:xfrm>
            <a:off x="6011333" y="2195381"/>
            <a:ext cx="4521200" cy="123110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b="1" u="sng">
                <a:ea typeface="+mn-lt"/>
                <a:cs typeface="+mn-lt"/>
              </a:rPr>
              <a:t>CVs for Asst Professor hire:</a:t>
            </a:r>
            <a:endParaRPr lang="en-US">
              <a:ea typeface="+mn-lt"/>
              <a:cs typeface="+mn-lt"/>
            </a:endParaRPr>
          </a:p>
          <a:p>
            <a:r>
              <a:rPr lang="en-US">
                <a:ea typeface="+mn-lt"/>
                <a:cs typeface="+mn-lt"/>
              </a:rPr>
              <a:t>Men preferred</a:t>
            </a:r>
            <a:r>
              <a:rPr lang="en-US" sz="2800">
                <a:solidFill>
                  <a:srgbClr val="263F6A"/>
                </a:solidFill>
                <a:ea typeface="+mn-lt"/>
                <a:cs typeface="+mn-lt"/>
              </a:rPr>
              <a:t> </a:t>
            </a:r>
            <a:r>
              <a:rPr lang="en-US" sz="2800" b="1">
                <a:solidFill>
                  <a:srgbClr val="263F6A"/>
                </a:solidFill>
                <a:ea typeface="+mn-lt"/>
                <a:cs typeface="+mn-lt"/>
              </a:rPr>
              <a:t>2:1</a:t>
            </a:r>
            <a:r>
              <a:rPr lang="en-US" sz="2400" b="1">
                <a:solidFill>
                  <a:srgbClr val="263F6A"/>
                </a:solidFill>
                <a:ea typeface="+mn-lt"/>
                <a:cs typeface="+mn-lt"/>
              </a:rPr>
              <a:t> </a:t>
            </a:r>
            <a:r>
              <a:rPr lang="en-US">
                <a:ea typeface="+mn-lt"/>
                <a:cs typeface="+mn-lt"/>
              </a:rPr>
              <a:t>over women</a:t>
            </a:r>
          </a:p>
          <a:p>
            <a:r>
              <a:rPr lang="en-US" sz="2800" b="1">
                <a:solidFill>
                  <a:srgbClr val="263F6A"/>
                </a:solidFill>
                <a:ea typeface="+mn-lt"/>
                <a:cs typeface="+mn-lt"/>
              </a:rPr>
              <a:t>4 </a:t>
            </a:r>
            <a:r>
              <a:rPr lang="en-US">
                <a:ea typeface="+mn-lt"/>
                <a:cs typeface="+mn-lt"/>
              </a:rPr>
              <a:t>times more reservations for women</a:t>
            </a:r>
            <a:endParaRPr lang="en-US"/>
          </a:p>
        </p:txBody>
      </p:sp>
      <p:sp>
        <p:nvSpPr>
          <p:cNvPr id="8" name="TextBox 7">
            <a:extLst>
              <a:ext uri="{FF2B5EF4-FFF2-40B4-BE49-F238E27FC236}">
                <a16:creationId xmlns:a16="http://schemas.microsoft.com/office/drawing/2014/main" id="{C958BFE5-2101-4E48-ABDB-5A7A22361C50}"/>
              </a:ext>
            </a:extLst>
          </p:cNvPr>
          <p:cNvSpPr txBox="1"/>
          <p:nvPr/>
        </p:nvSpPr>
        <p:spPr>
          <a:xfrm>
            <a:off x="1092198" y="2574836"/>
            <a:ext cx="4521200" cy="150810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b="1" u="sng" err="1">
                <a:ea typeface="+mn-lt"/>
                <a:cs typeface="+mn-lt"/>
              </a:rPr>
              <a:t>PostDoc</a:t>
            </a:r>
            <a:r>
              <a:rPr lang="en-US" b="1" u="sng">
                <a:ea typeface="+mn-lt"/>
                <a:cs typeface="+mn-lt"/>
              </a:rPr>
              <a:t> Fellowship Applications:</a:t>
            </a:r>
            <a:endParaRPr lang="en-US">
              <a:ea typeface="+mn-lt"/>
              <a:cs typeface="+mn-lt"/>
            </a:endParaRPr>
          </a:p>
          <a:p>
            <a:r>
              <a:rPr lang="en-US">
                <a:ea typeface="+mn-lt"/>
                <a:cs typeface="+mn-lt"/>
              </a:rPr>
              <a:t>Women must publish</a:t>
            </a:r>
            <a:r>
              <a:rPr lang="en-US" sz="2800">
                <a:solidFill>
                  <a:srgbClr val="263F6A"/>
                </a:solidFill>
                <a:ea typeface="+mn-lt"/>
                <a:cs typeface="+mn-lt"/>
              </a:rPr>
              <a:t>  </a:t>
            </a:r>
            <a:r>
              <a:rPr lang="en-US" sz="2800" b="1">
                <a:solidFill>
                  <a:srgbClr val="263F6A"/>
                </a:solidFill>
                <a:ea typeface="+mn-lt"/>
                <a:cs typeface="+mn-lt"/>
              </a:rPr>
              <a:t>&gt;99</a:t>
            </a:r>
            <a:r>
              <a:rPr lang="en-US" b="1">
                <a:ea typeface="+mn-lt"/>
                <a:cs typeface="+mn-lt"/>
              </a:rPr>
              <a:t> </a:t>
            </a:r>
            <a:r>
              <a:rPr lang="en-US">
                <a:ea typeface="+mn-lt"/>
                <a:cs typeface="+mn-lt"/>
              </a:rPr>
              <a:t>papers to be</a:t>
            </a:r>
            <a:endParaRPr lang="en-US"/>
          </a:p>
          <a:p>
            <a:r>
              <a:rPr lang="en-US">
                <a:ea typeface="+mn-lt"/>
                <a:cs typeface="+mn-lt"/>
              </a:rPr>
              <a:t>seen as having same competence as a man with </a:t>
            </a:r>
            <a:r>
              <a:rPr lang="en-US" sz="2800" b="1">
                <a:solidFill>
                  <a:srgbClr val="263F6A"/>
                </a:solidFill>
                <a:ea typeface="+mn-lt"/>
                <a:cs typeface="+mn-lt"/>
              </a:rPr>
              <a:t>~35</a:t>
            </a:r>
            <a:endParaRPr lang="en-US" sz="2000" b="1">
              <a:solidFill>
                <a:srgbClr val="263F6A"/>
              </a:solidFill>
              <a:cs typeface="Calibri" panose="020F0502020204030204"/>
            </a:endParaRPr>
          </a:p>
        </p:txBody>
      </p:sp>
      <p:sp>
        <p:nvSpPr>
          <p:cNvPr id="9" name="TextBox 8">
            <a:extLst>
              <a:ext uri="{FF2B5EF4-FFF2-40B4-BE49-F238E27FC236}">
                <a16:creationId xmlns:a16="http://schemas.microsoft.com/office/drawing/2014/main" id="{E03D2860-F3CC-4210-A51C-AB0AB688A2E5}"/>
              </a:ext>
            </a:extLst>
          </p:cNvPr>
          <p:cNvSpPr txBox="1"/>
          <p:nvPr/>
        </p:nvSpPr>
        <p:spPr>
          <a:xfrm>
            <a:off x="5401731" y="4566791"/>
            <a:ext cx="4521200" cy="107721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b="1" u="sng">
                <a:ea typeface="+mn-lt"/>
                <a:cs typeface="+mn-lt"/>
              </a:rPr>
              <a:t>Review of resumes:</a:t>
            </a:r>
            <a:endParaRPr lang="en-US">
              <a:ea typeface="+mn-lt"/>
              <a:cs typeface="+mn-lt"/>
            </a:endParaRPr>
          </a:p>
          <a:p>
            <a:r>
              <a:rPr lang="en-US">
                <a:ea typeface="+mn-lt"/>
                <a:cs typeface="+mn-lt"/>
              </a:rPr>
              <a:t>“White sounding” names receive </a:t>
            </a:r>
            <a:r>
              <a:rPr lang="en-US" sz="2800" b="1">
                <a:solidFill>
                  <a:srgbClr val="263F6A"/>
                </a:solidFill>
                <a:ea typeface="+mn-lt"/>
                <a:cs typeface="+mn-lt"/>
              </a:rPr>
              <a:t>50%</a:t>
            </a:r>
            <a:endParaRPr lang="en-US" sz="2800">
              <a:solidFill>
                <a:srgbClr val="000000"/>
              </a:solidFill>
              <a:cs typeface="Calibri" panose="020F0502020204030204"/>
            </a:endParaRPr>
          </a:p>
          <a:p>
            <a:r>
              <a:rPr lang="en-US">
                <a:ea typeface="+mn-lt"/>
                <a:cs typeface="+mn-lt"/>
              </a:rPr>
              <a:t>more callbacks for interviews</a:t>
            </a:r>
            <a:endParaRPr lang="en-US"/>
          </a:p>
        </p:txBody>
      </p:sp>
      <p:sp>
        <p:nvSpPr>
          <p:cNvPr id="10" name="TextBox 9">
            <a:extLst>
              <a:ext uri="{FF2B5EF4-FFF2-40B4-BE49-F238E27FC236}">
                <a16:creationId xmlns:a16="http://schemas.microsoft.com/office/drawing/2014/main" id="{9AC3C722-4B62-4477-984D-C6BA7F59A9ED}"/>
              </a:ext>
            </a:extLst>
          </p:cNvPr>
          <p:cNvSpPr txBox="1"/>
          <p:nvPr/>
        </p:nvSpPr>
        <p:spPr>
          <a:xfrm>
            <a:off x="6553198" y="3526134"/>
            <a:ext cx="5012266" cy="92333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b="1" u="sng">
                <a:ea typeface="+mn-lt"/>
                <a:cs typeface="+mn-lt"/>
              </a:rPr>
              <a:t>Wearing “gay &amp; proud” apparel to apply for jobs:</a:t>
            </a:r>
            <a:endParaRPr lang="en-US">
              <a:ea typeface="+mn-lt"/>
              <a:cs typeface="+mn-lt"/>
            </a:endParaRPr>
          </a:p>
          <a:p>
            <a:r>
              <a:rPr lang="en-US">
                <a:ea typeface="+mn-lt"/>
                <a:cs typeface="+mn-lt"/>
              </a:rPr>
              <a:t>Employers spent less time, used fewer works, and acted more negatively to “gay &amp; proud” applicants</a:t>
            </a:r>
            <a:endParaRPr lang="en-US"/>
          </a:p>
        </p:txBody>
      </p:sp>
      <p:sp>
        <p:nvSpPr>
          <p:cNvPr id="12" name="Content Placeholder 4">
            <a:extLst>
              <a:ext uri="{FF2B5EF4-FFF2-40B4-BE49-F238E27FC236}">
                <a16:creationId xmlns:a16="http://schemas.microsoft.com/office/drawing/2014/main" id="{C84C3534-20EF-4656-A233-43EE90F8C223}"/>
              </a:ext>
            </a:extLst>
          </p:cNvPr>
          <p:cNvSpPr txBox="1">
            <a:spLocks/>
          </p:cNvSpPr>
          <p:nvPr/>
        </p:nvSpPr>
        <p:spPr>
          <a:xfrm>
            <a:off x="304799" y="5652558"/>
            <a:ext cx="11684000" cy="947738"/>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solidFill>
                  <a:srgbClr val="F1592A"/>
                </a:solidFill>
                <a:latin typeface="Arial"/>
                <a:cs typeface="Arial"/>
              </a:rPr>
              <a:t>Results are consistent for </a:t>
            </a:r>
            <a:r>
              <a:rPr lang="en-US" b="1">
                <a:solidFill>
                  <a:srgbClr val="F1592A"/>
                </a:solidFill>
                <a:latin typeface="Arial"/>
                <a:cs typeface="Arial"/>
              </a:rPr>
              <a:t>both male and female</a:t>
            </a:r>
            <a:r>
              <a:rPr lang="en-US">
                <a:solidFill>
                  <a:srgbClr val="F1592A"/>
                </a:solidFill>
                <a:latin typeface="Arial"/>
                <a:cs typeface="Arial"/>
              </a:rPr>
              <a:t> reviewers</a:t>
            </a:r>
            <a:endParaRPr lang="en-US">
              <a:solidFill>
                <a:srgbClr val="F1592A"/>
              </a:solidFill>
            </a:endParaRPr>
          </a:p>
        </p:txBody>
      </p:sp>
    </p:spTree>
    <p:extLst>
      <p:ext uri="{BB962C8B-B14F-4D97-AF65-F5344CB8AC3E}">
        <p14:creationId xmlns:p14="http://schemas.microsoft.com/office/powerpoint/2010/main" val="391137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9941-E65F-406A-A2AF-B1120BB3C77B}"/>
              </a:ext>
            </a:extLst>
          </p:cNvPr>
          <p:cNvSpPr>
            <a:spLocks noGrp="1"/>
          </p:cNvSpPr>
          <p:nvPr>
            <p:ph type="title"/>
          </p:nvPr>
        </p:nvSpPr>
        <p:spPr/>
        <p:txBody>
          <a:bodyPr/>
          <a:lstStyle/>
          <a:p>
            <a:r>
              <a:rPr lang="en-US">
                <a:latin typeface="Arial"/>
                <a:cs typeface="Arial"/>
              </a:rPr>
              <a:t>IB Research: Studies about Hiring</a:t>
            </a:r>
            <a:endParaRPr lang="en-US"/>
          </a:p>
        </p:txBody>
      </p:sp>
      <p:sp>
        <p:nvSpPr>
          <p:cNvPr id="5" name="Content Placeholder 4">
            <a:extLst>
              <a:ext uri="{FF2B5EF4-FFF2-40B4-BE49-F238E27FC236}">
                <a16:creationId xmlns:a16="http://schemas.microsoft.com/office/drawing/2014/main" id="{929F5D30-AAB3-40BD-A5A6-8D4591C84A01}"/>
              </a:ext>
            </a:extLst>
          </p:cNvPr>
          <p:cNvSpPr>
            <a:spLocks noGrp="1"/>
          </p:cNvSpPr>
          <p:nvPr>
            <p:ph idx="1"/>
          </p:nvPr>
        </p:nvSpPr>
        <p:spPr>
          <a:xfrm>
            <a:off x="651933" y="1622425"/>
            <a:ext cx="10515600" cy="947738"/>
          </a:xfrm>
        </p:spPr>
        <p:txBody>
          <a:bodyPr vert="horz" lIns="91440" tIns="45720" rIns="91440" bIns="45720" rtlCol="0" anchor="t">
            <a:normAutofit/>
          </a:bodyPr>
          <a:lstStyle/>
          <a:p>
            <a:pPr marL="0" indent="0">
              <a:buNone/>
            </a:pPr>
            <a:r>
              <a:rPr lang="en-US">
                <a:solidFill>
                  <a:srgbClr val="263F6A"/>
                </a:solidFill>
                <a:latin typeface="Arial"/>
                <a:cs typeface="Arial"/>
              </a:rPr>
              <a:t>What happens when people review the same resume, but we change the name…</a:t>
            </a:r>
          </a:p>
        </p:txBody>
      </p:sp>
      <p:sp>
        <p:nvSpPr>
          <p:cNvPr id="7" name="TextBox 6">
            <a:extLst>
              <a:ext uri="{FF2B5EF4-FFF2-40B4-BE49-F238E27FC236}">
                <a16:creationId xmlns:a16="http://schemas.microsoft.com/office/drawing/2014/main" id="{5B6C9DA9-BBC9-41D2-B5D5-A68826C905B1}"/>
              </a:ext>
            </a:extLst>
          </p:cNvPr>
          <p:cNvSpPr txBox="1"/>
          <p:nvPr/>
        </p:nvSpPr>
        <p:spPr>
          <a:xfrm>
            <a:off x="6011333" y="2195381"/>
            <a:ext cx="4521200" cy="1231106"/>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b="1" u="sng">
                <a:ea typeface="+mn-lt"/>
                <a:cs typeface="+mn-lt"/>
              </a:rPr>
              <a:t>CVs for Asst Professor hire:</a:t>
            </a:r>
            <a:endParaRPr lang="en-US">
              <a:ea typeface="+mn-lt"/>
              <a:cs typeface="+mn-lt"/>
            </a:endParaRPr>
          </a:p>
          <a:p>
            <a:r>
              <a:rPr lang="en-US">
                <a:ea typeface="+mn-lt"/>
                <a:cs typeface="+mn-lt"/>
              </a:rPr>
              <a:t>Men preferred</a:t>
            </a:r>
            <a:r>
              <a:rPr lang="en-US" sz="2800">
                <a:solidFill>
                  <a:srgbClr val="263F6A"/>
                </a:solidFill>
                <a:ea typeface="+mn-lt"/>
                <a:cs typeface="+mn-lt"/>
              </a:rPr>
              <a:t> </a:t>
            </a:r>
            <a:r>
              <a:rPr lang="en-US" sz="2800" b="1">
                <a:solidFill>
                  <a:srgbClr val="263F6A"/>
                </a:solidFill>
                <a:ea typeface="+mn-lt"/>
                <a:cs typeface="+mn-lt"/>
              </a:rPr>
              <a:t>2:1</a:t>
            </a:r>
            <a:r>
              <a:rPr lang="en-US" sz="2400" b="1">
                <a:solidFill>
                  <a:srgbClr val="263F6A"/>
                </a:solidFill>
                <a:ea typeface="+mn-lt"/>
                <a:cs typeface="+mn-lt"/>
              </a:rPr>
              <a:t> </a:t>
            </a:r>
            <a:r>
              <a:rPr lang="en-US">
                <a:ea typeface="+mn-lt"/>
                <a:cs typeface="+mn-lt"/>
              </a:rPr>
              <a:t>over women</a:t>
            </a:r>
          </a:p>
          <a:p>
            <a:r>
              <a:rPr lang="en-US" sz="2800" b="1">
                <a:solidFill>
                  <a:srgbClr val="263F6A"/>
                </a:solidFill>
                <a:ea typeface="+mn-lt"/>
                <a:cs typeface="+mn-lt"/>
              </a:rPr>
              <a:t>4 </a:t>
            </a:r>
            <a:r>
              <a:rPr lang="en-US">
                <a:ea typeface="+mn-lt"/>
                <a:cs typeface="+mn-lt"/>
              </a:rPr>
              <a:t>times more reservations for women</a:t>
            </a:r>
            <a:endParaRPr lang="en-US"/>
          </a:p>
        </p:txBody>
      </p:sp>
      <p:sp>
        <p:nvSpPr>
          <p:cNvPr id="8" name="TextBox 7">
            <a:extLst>
              <a:ext uri="{FF2B5EF4-FFF2-40B4-BE49-F238E27FC236}">
                <a16:creationId xmlns:a16="http://schemas.microsoft.com/office/drawing/2014/main" id="{C958BFE5-2101-4E48-ABDB-5A7A22361C50}"/>
              </a:ext>
            </a:extLst>
          </p:cNvPr>
          <p:cNvSpPr txBox="1"/>
          <p:nvPr/>
        </p:nvSpPr>
        <p:spPr>
          <a:xfrm>
            <a:off x="1092198" y="2574836"/>
            <a:ext cx="4521200" cy="1508105"/>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b="1" u="sng" err="1">
                <a:ea typeface="+mn-lt"/>
                <a:cs typeface="+mn-lt"/>
              </a:rPr>
              <a:t>PostDoc</a:t>
            </a:r>
            <a:r>
              <a:rPr lang="en-US" b="1" u="sng">
                <a:ea typeface="+mn-lt"/>
                <a:cs typeface="+mn-lt"/>
              </a:rPr>
              <a:t> Fellowship Applications:</a:t>
            </a:r>
            <a:endParaRPr lang="en-US">
              <a:ea typeface="+mn-lt"/>
              <a:cs typeface="+mn-lt"/>
            </a:endParaRPr>
          </a:p>
          <a:p>
            <a:r>
              <a:rPr lang="en-US">
                <a:ea typeface="+mn-lt"/>
                <a:cs typeface="+mn-lt"/>
              </a:rPr>
              <a:t>Women must publish</a:t>
            </a:r>
            <a:r>
              <a:rPr lang="en-US" sz="2800">
                <a:solidFill>
                  <a:srgbClr val="263F6A"/>
                </a:solidFill>
                <a:ea typeface="+mn-lt"/>
                <a:cs typeface="+mn-lt"/>
              </a:rPr>
              <a:t>  </a:t>
            </a:r>
            <a:r>
              <a:rPr lang="en-US" sz="2800" b="1">
                <a:solidFill>
                  <a:srgbClr val="263F6A"/>
                </a:solidFill>
                <a:ea typeface="+mn-lt"/>
                <a:cs typeface="+mn-lt"/>
              </a:rPr>
              <a:t>&gt;99</a:t>
            </a:r>
            <a:r>
              <a:rPr lang="en-US" b="1">
                <a:ea typeface="+mn-lt"/>
                <a:cs typeface="+mn-lt"/>
              </a:rPr>
              <a:t> </a:t>
            </a:r>
            <a:r>
              <a:rPr lang="en-US">
                <a:ea typeface="+mn-lt"/>
                <a:cs typeface="+mn-lt"/>
              </a:rPr>
              <a:t>papers to be</a:t>
            </a:r>
            <a:endParaRPr lang="en-US"/>
          </a:p>
          <a:p>
            <a:r>
              <a:rPr lang="en-US">
                <a:ea typeface="+mn-lt"/>
                <a:cs typeface="+mn-lt"/>
              </a:rPr>
              <a:t>seen as having same competence as a man with </a:t>
            </a:r>
            <a:r>
              <a:rPr lang="en-US" sz="2800" b="1">
                <a:solidFill>
                  <a:srgbClr val="263F6A"/>
                </a:solidFill>
                <a:ea typeface="+mn-lt"/>
                <a:cs typeface="+mn-lt"/>
              </a:rPr>
              <a:t>~35</a:t>
            </a:r>
            <a:endParaRPr lang="en-US" sz="2000" b="1">
              <a:solidFill>
                <a:srgbClr val="263F6A"/>
              </a:solidFill>
              <a:cs typeface="Calibri" panose="020F0502020204030204"/>
            </a:endParaRPr>
          </a:p>
        </p:txBody>
      </p:sp>
      <p:sp>
        <p:nvSpPr>
          <p:cNvPr id="9" name="TextBox 8">
            <a:extLst>
              <a:ext uri="{FF2B5EF4-FFF2-40B4-BE49-F238E27FC236}">
                <a16:creationId xmlns:a16="http://schemas.microsoft.com/office/drawing/2014/main" id="{E03D2860-F3CC-4210-A51C-AB0AB688A2E5}"/>
              </a:ext>
            </a:extLst>
          </p:cNvPr>
          <p:cNvSpPr txBox="1"/>
          <p:nvPr/>
        </p:nvSpPr>
        <p:spPr>
          <a:xfrm>
            <a:off x="7093896" y="3822075"/>
            <a:ext cx="4521200" cy="107721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b="1" u="sng">
                <a:ea typeface="+mn-lt"/>
                <a:cs typeface="+mn-lt"/>
              </a:rPr>
              <a:t>Review of resumes:</a:t>
            </a:r>
            <a:endParaRPr lang="en-US">
              <a:ea typeface="+mn-lt"/>
              <a:cs typeface="+mn-lt"/>
            </a:endParaRPr>
          </a:p>
          <a:p>
            <a:r>
              <a:rPr lang="en-US">
                <a:ea typeface="+mn-lt"/>
                <a:cs typeface="+mn-lt"/>
              </a:rPr>
              <a:t>“White sounding” names receive </a:t>
            </a:r>
            <a:r>
              <a:rPr lang="en-US" sz="2800" b="1">
                <a:solidFill>
                  <a:srgbClr val="263F6A"/>
                </a:solidFill>
                <a:ea typeface="+mn-lt"/>
                <a:cs typeface="+mn-lt"/>
              </a:rPr>
              <a:t>50%</a:t>
            </a:r>
            <a:endParaRPr lang="en-US" sz="2800">
              <a:solidFill>
                <a:srgbClr val="000000"/>
              </a:solidFill>
              <a:cs typeface="Calibri" panose="020F0502020204030204"/>
            </a:endParaRPr>
          </a:p>
          <a:p>
            <a:r>
              <a:rPr lang="en-US">
                <a:ea typeface="+mn-lt"/>
                <a:cs typeface="+mn-lt"/>
              </a:rPr>
              <a:t>more callbacks for interviews</a:t>
            </a:r>
            <a:endParaRPr lang="en-US"/>
          </a:p>
        </p:txBody>
      </p:sp>
      <p:sp>
        <p:nvSpPr>
          <p:cNvPr id="10" name="TextBox 9">
            <a:extLst>
              <a:ext uri="{FF2B5EF4-FFF2-40B4-BE49-F238E27FC236}">
                <a16:creationId xmlns:a16="http://schemas.microsoft.com/office/drawing/2014/main" id="{9AC3C722-4B62-4477-984D-C6BA7F59A9ED}"/>
              </a:ext>
            </a:extLst>
          </p:cNvPr>
          <p:cNvSpPr txBox="1"/>
          <p:nvPr/>
        </p:nvSpPr>
        <p:spPr>
          <a:xfrm>
            <a:off x="1640196" y="4311420"/>
            <a:ext cx="5012266" cy="923330"/>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b="1" u="sng">
                <a:ea typeface="+mn-lt"/>
                <a:cs typeface="+mn-lt"/>
              </a:rPr>
              <a:t>Wearing “gay &amp; proud” apparel to apply for jobs:</a:t>
            </a:r>
            <a:endParaRPr lang="en-US">
              <a:ea typeface="+mn-lt"/>
              <a:cs typeface="+mn-lt"/>
            </a:endParaRPr>
          </a:p>
          <a:p>
            <a:r>
              <a:rPr lang="en-US">
                <a:ea typeface="+mn-lt"/>
                <a:cs typeface="+mn-lt"/>
              </a:rPr>
              <a:t>Employers spent less time, used fewer works, and acted more negatively to “gay &amp; proud” applicants</a:t>
            </a:r>
            <a:endParaRPr lang="en-US"/>
          </a:p>
        </p:txBody>
      </p:sp>
      <p:sp>
        <p:nvSpPr>
          <p:cNvPr id="12" name="Content Placeholder 4">
            <a:extLst>
              <a:ext uri="{FF2B5EF4-FFF2-40B4-BE49-F238E27FC236}">
                <a16:creationId xmlns:a16="http://schemas.microsoft.com/office/drawing/2014/main" id="{C84C3534-20EF-4656-A233-43EE90F8C223}"/>
              </a:ext>
            </a:extLst>
          </p:cNvPr>
          <p:cNvSpPr txBox="1">
            <a:spLocks/>
          </p:cNvSpPr>
          <p:nvPr/>
        </p:nvSpPr>
        <p:spPr>
          <a:xfrm>
            <a:off x="304799" y="5652558"/>
            <a:ext cx="11684000" cy="947738"/>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solidFill>
                  <a:srgbClr val="F1592A"/>
                </a:solidFill>
                <a:latin typeface="Arial"/>
                <a:cs typeface="Arial"/>
              </a:rPr>
              <a:t>Results are consistent for </a:t>
            </a:r>
            <a:r>
              <a:rPr lang="en-US" b="1">
                <a:solidFill>
                  <a:srgbClr val="F1592A"/>
                </a:solidFill>
                <a:latin typeface="Arial"/>
                <a:cs typeface="Arial"/>
              </a:rPr>
              <a:t>both male and female</a:t>
            </a:r>
            <a:r>
              <a:rPr lang="en-US">
                <a:solidFill>
                  <a:srgbClr val="F1592A"/>
                </a:solidFill>
                <a:latin typeface="Arial"/>
                <a:cs typeface="Arial"/>
              </a:rPr>
              <a:t> reviewers</a:t>
            </a:r>
            <a:endParaRPr lang="en-US">
              <a:solidFill>
                <a:srgbClr val="F1592A"/>
              </a:solidFill>
            </a:endParaRPr>
          </a:p>
        </p:txBody>
      </p:sp>
    </p:spTree>
    <p:extLst>
      <p:ext uri="{BB962C8B-B14F-4D97-AF65-F5344CB8AC3E}">
        <p14:creationId xmlns:p14="http://schemas.microsoft.com/office/powerpoint/2010/main" val="193083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BC4B-6F74-447A-BA24-BD55C45CC6DC}"/>
              </a:ext>
            </a:extLst>
          </p:cNvPr>
          <p:cNvSpPr>
            <a:spLocks noGrp="1"/>
          </p:cNvSpPr>
          <p:nvPr>
            <p:ph type="title"/>
          </p:nvPr>
        </p:nvSpPr>
        <p:spPr/>
        <p:txBody>
          <a:bodyPr/>
          <a:lstStyle/>
          <a:p>
            <a:r>
              <a:rPr lang="en-US"/>
              <a:t>Facilitator Notes:</a:t>
            </a:r>
          </a:p>
        </p:txBody>
      </p:sp>
      <p:sp>
        <p:nvSpPr>
          <p:cNvPr id="3" name="Content Placeholder 2">
            <a:extLst>
              <a:ext uri="{FF2B5EF4-FFF2-40B4-BE49-F238E27FC236}">
                <a16:creationId xmlns:a16="http://schemas.microsoft.com/office/drawing/2014/main" id="{EE9DB448-444D-4E33-A776-DDF0700738E8}"/>
              </a:ext>
            </a:extLst>
          </p:cNvPr>
          <p:cNvSpPr>
            <a:spLocks noGrp="1"/>
          </p:cNvSpPr>
          <p:nvPr>
            <p:ph idx="1"/>
          </p:nvPr>
        </p:nvSpPr>
        <p:spPr/>
        <p:txBody>
          <a:bodyPr vert="horz" lIns="91440" tIns="45720" rIns="91440" bIns="45720" rtlCol="0" anchor="t">
            <a:normAutofit/>
          </a:bodyPr>
          <a:lstStyle/>
          <a:p>
            <a:r>
              <a:rPr lang="en-US"/>
              <a:t>HIDE at least 2 data slides that are not relevant to your audience before you give the presentation!</a:t>
            </a:r>
          </a:p>
          <a:p>
            <a:r>
              <a:rPr lang="en-US"/>
              <a:t>DECIDE if you want to do the names activity first or the discussion activity first. The ppt is set up for the names first</a:t>
            </a:r>
          </a:p>
          <a:p>
            <a:r>
              <a:rPr lang="en-US"/>
              <a:t>Review the presenter notes to help with facts and figures </a:t>
            </a:r>
          </a:p>
          <a:p>
            <a:r>
              <a:rPr lang="en-US"/>
              <a:t>You only have one breakout: 4 minutes ~3 people per room/group</a:t>
            </a:r>
          </a:p>
          <a:p>
            <a:r>
              <a:rPr lang="en-US"/>
              <a:t>If you are a peer educator, please show slide 9, the Betsy’s Friends slide</a:t>
            </a:r>
          </a:p>
        </p:txBody>
      </p:sp>
    </p:spTree>
    <p:extLst>
      <p:ext uri="{BB962C8B-B14F-4D97-AF65-F5344CB8AC3E}">
        <p14:creationId xmlns:p14="http://schemas.microsoft.com/office/powerpoint/2010/main" val="228412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1A889AED-555F-E246-B735-666DBC321B6B}"/>
              </a:ext>
            </a:extLst>
          </p:cNvPr>
          <p:cNvSpPr>
            <a:spLocks noGrp="1"/>
          </p:cNvSpPr>
          <p:nvPr>
            <p:ph type="subTitle" idx="1"/>
          </p:nvPr>
        </p:nvSpPr>
        <p:spPr>
          <a:xfrm>
            <a:off x="0" y="3050071"/>
            <a:ext cx="12192000" cy="757858"/>
          </a:xfrm>
        </p:spPr>
        <p:txBody>
          <a:bodyPr>
            <a:normAutofit/>
          </a:bodyPr>
          <a:lstStyle/>
          <a:p>
            <a:pPr algn="ctr"/>
            <a:r>
              <a:rPr lang="en-US" sz="4800"/>
              <a:t>The Picture at Mines</a:t>
            </a:r>
          </a:p>
        </p:txBody>
      </p:sp>
    </p:spTree>
    <p:extLst>
      <p:ext uri="{BB962C8B-B14F-4D97-AF65-F5344CB8AC3E}">
        <p14:creationId xmlns:p14="http://schemas.microsoft.com/office/powerpoint/2010/main" val="2213984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F6B021-7E9C-2F46-A151-E32D0670E603}"/>
              </a:ext>
            </a:extLst>
          </p:cNvPr>
          <p:cNvSpPr>
            <a:spLocks noGrp="1"/>
          </p:cNvSpPr>
          <p:nvPr>
            <p:ph type="title"/>
          </p:nvPr>
        </p:nvSpPr>
        <p:spPr/>
        <p:txBody>
          <a:bodyPr/>
          <a:lstStyle/>
          <a:p>
            <a:r>
              <a:rPr lang="en-US"/>
              <a:t>Note to facilitator:</a:t>
            </a:r>
          </a:p>
        </p:txBody>
      </p:sp>
      <p:sp>
        <p:nvSpPr>
          <p:cNvPr id="4" name="Content Placeholder 3">
            <a:extLst>
              <a:ext uri="{FF2B5EF4-FFF2-40B4-BE49-F238E27FC236}">
                <a16:creationId xmlns:a16="http://schemas.microsoft.com/office/drawing/2014/main" id="{DB6CC506-0268-9E4D-921E-F45BE0A8D95C}"/>
              </a:ext>
            </a:extLst>
          </p:cNvPr>
          <p:cNvSpPr>
            <a:spLocks noGrp="1"/>
          </p:cNvSpPr>
          <p:nvPr>
            <p:ph idx="1"/>
          </p:nvPr>
        </p:nvSpPr>
        <p:spPr/>
        <p:txBody>
          <a:bodyPr/>
          <a:lstStyle/>
          <a:p>
            <a:r>
              <a:rPr lang="en-US"/>
              <a:t>Hide at least 2 data slides</a:t>
            </a:r>
          </a:p>
          <a:p>
            <a:r>
              <a:rPr lang="en-US"/>
              <a:t>Speak to the demographics of your audience (students, faculty, staff)</a:t>
            </a:r>
          </a:p>
        </p:txBody>
      </p:sp>
    </p:spTree>
    <p:extLst>
      <p:ext uri="{BB962C8B-B14F-4D97-AF65-F5344CB8AC3E}">
        <p14:creationId xmlns:p14="http://schemas.microsoft.com/office/powerpoint/2010/main" val="779914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FA0B8-4333-EB43-85DC-29E3A451D653}"/>
              </a:ext>
            </a:extLst>
          </p:cNvPr>
          <p:cNvSpPr>
            <a:spLocks noGrp="1"/>
          </p:cNvSpPr>
          <p:nvPr>
            <p:ph type="title"/>
          </p:nvPr>
        </p:nvSpPr>
        <p:spPr/>
        <p:txBody>
          <a:bodyPr>
            <a:normAutofit/>
          </a:bodyPr>
          <a:lstStyle/>
          <a:p>
            <a:r>
              <a:rPr lang="en-US" sz="3000">
                <a:latin typeface="Gotham Book" pitchFamily="50" charset="0"/>
                <a:cs typeface="Gotham Book" pitchFamily="50" charset="0"/>
              </a:rPr>
              <a:t>Bachelor’s Degrees Awarded, 2018</a:t>
            </a:r>
          </a:p>
        </p:txBody>
      </p:sp>
      <p:graphicFrame>
        <p:nvGraphicFramePr>
          <p:cNvPr id="5" name="Chart 4">
            <a:extLst>
              <a:ext uri="{FF2B5EF4-FFF2-40B4-BE49-F238E27FC236}">
                <a16:creationId xmlns:a16="http://schemas.microsoft.com/office/drawing/2014/main" id="{8DE0AD35-B937-47FD-B531-061469513AA9}"/>
              </a:ext>
            </a:extLst>
          </p:cNvPr>
          <p:cNvGraphicFramePr>
            <a:graphicFrameLocks/>
          </p:cNvGraphicFramePr>
          <p:nvPr>
            <p:extLst>
              <p:ext uri="{D42A27DB-BD31-4B8C-83A1-F6EECF244321}">
                <p14:modId xmlns:p14="http://schemas.microsoft.com/office/powerpoint/2010/main" val="595839736"/>
              </p:ext>
            </p:extLst>
          </p:nvPr>
        </p:nvGraphicFramePr>
        <p:xfrm>
          <a:off x="1138765" y="1524528"/>
          <a:ext cx="9914469" cy="4652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4924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19FA89-70E8-4E7C-B540-009DAB7A1189}"/>
              </a:ext>
            </a:extLst>
          </p:cNvPr>
          <p:cNvSpPr>
            <a:spLocks noGrp="1"/>
          </p:cNvSpPr>
          <p:nvPr>
            <p:ph type="title"/>
          </p:nvPr>
        </p:nvSpPr>
        <p:spPr/>
        <p:txBody>
          <a:bodyPr>
            <a:normAutofit/>
          </a:bodyPr>
          <a:lstStyle/>
          <a:p>
            <a:r>
              <a:rPr lang="en-US" sz="3000">
                <a:latin typeface="Gotham Book" pitchFamily="50" charset="0"/>
                <a:cs typeface="Gotham Book" pitchFamily="50" charset="0"/>
              </a:rPr>
              <a:t>Bachelor’s Degrees Awarded, 2018</a:t>
            </a:r>
          </a:p>
        </p:txBody>
      </p:sp>
      <p:graphicFrame>
        <p:nvGraphicFramePr>
          <p:cNvPr id="6" name="Chart 5">
            <a:extLst>
              <a:ext uri="{FF2B5EF4-FFF2-40B4-BE49-F238E27FC236}">
                <a16:creationId xmlns:a16="http://schemas.microsoft.com/office/drawing/2014/main" id="{B0C08BCF-8591-4108-8B15-80291F29F06F}"/>
              </a:ext>
            </a:extLst>
          </p:cNvPr>
          <p:cNvGraphicFramePr>
            <a:graphicFrameLocks/>
          </p:cNvGraphicFramePr>
          <p:nvPr>
            <p:extLst>
              <p:ext uri="{D42A27DB-BD31-4B8C-83A1-F6EECF244321}">
                <p14:modId xmlns:p14="http://schemas.microsoft.com/office/powerpoint/2010/main" val="1436087273"/>
              </p:ext>
            </p:extLst>
          </p:nvPr>
        </p:nvGraphicFramePr>
        <p:xfrm>
          <a:off x="977899" y="1474205"/>
          <a:ext cx="10236201" cy="44492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86844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A7D8969-B775-4F39-830E-D84349AFD876}"/>
              </a:ext>
            </a:extLst>
          </p:cNvPr>
          <p:cNvSpPr>
            <a:spLocks noGrp="1"/>
          </p:cNvSpPr>
          <p:nvPr>
            <p:ph type="title"/>
          </p:nvPr>
        </p:nvSpPr>
        <p:spPr/>
        <p:txBody>
          <a:bodyPr>
            <a:normAutofit/>
          </a:bodyPr>
          <a:lstStyle/>
          <a:p>
            <a:r>
              <a:rPr lang="en-US" sz="3000">
                <a:latin typeface="Gotham Book" pitchFamily="50" charset="0"/>
                <a:cs typeface="Gotham Book" pitchFamily="50" charset="0"/>
              </a:rPr>
              <a:t>Bachelor’s Degrees Awarded, 2018</a:t>
            </a:r>
          </a:p>
        </p:txBody>
      </p:sp>
      <p:graphicFrame>
        <p:nvGraphicFramePr>
          <p:cNvPr id="6" name="Chart 5">
            <a:extLst>
              <a:ext uri="{FF2B5EF4-FFF2-40B4-BE49-F238E27FC236}">
                <a16:creationId xmlns:a16="http://schemas.microsoft.com/office/drawing/2014/main" id="{5DD1644D-6E93-420F-9528-91ADC754945F}"/>
              </a:ext>
            </a:extLst>
          </p:cNvPr>
          <p:cNvGraphicFramePr>
            <a:graphicFrameLocks/>
          </p:cNvGraphicFramePr>
          <p:nvPr>
            <p:extLst>
              <p:ext uri="{D42A27DB-BD31-4B8C-83A1-F6EECF244321}">
                <p14:modId xmlns:p14="http://schemas.microsoft.com/office/powerpoint/2010/main" val="3639547452"/>
              </p:ext>
            </p:extLst>
          </p:nvPr>
        </p:nvGraphicFramePr>
        <p:xfrm>
          <a:off x="4877837" y="1672615"/>
          <a:ext cx="7095067" cy="43222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8A911BD4-CC63-42DD-86B6-F159D4B08B76}"/>
              </a:ext>
            </a:extLst>
          </p:cNvPr>
          <p:cNvGraphicFramePr>
            <a:graphicFrameLocks/>
          </p:cNvGraphicFramePr>
          <p:nvPr>
            <p:extLst>
              <p:ext uri="{D42A27DB-BD31-4B8C-83A1-F6EECF244321}">
                <p14:modId xmlns:p14="http://schemas.microsoft.com/office/powerpoint/2010/main" val="3346696446"/>
              </p:ext>
            </p:extLst>
          </p:nvPr>
        </p:nvGraphicFramePr>
        <p:xfrm>
          <a:off x="400071" y="2140398"/>
          <a:ext cx="4546600" cy="36914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25389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7904492-622E-4FA6-B956-96DBD238DBE8}"/>
              </a:ext>
            </a:extLst>
          </p:cNvPr>
          <p:cNvSpPr>
            <a:spLocks noGrp="1"/>
          </p:cNvSpPr>
          <p:nvPr>
            <p:ph type="title"/>
          </p:nvPr>
        </p:nvSpPr>
        <p:spPr>
          <a:xfrm>
            <a:off x="838200" y="231962"/>
            <a:ext cx="10515600" cy="1206313"/>
          </a:xfrm>
        </p:spPr>
        <p:txBody>
          <a:bodyPr>
            <a:normAutofit/>
          </a:bodyPr>
          <a:lstStyle/>
          <a:p>
            <a:r>
              <a:rPr lang="en-US" sz="3000">
                <a:latin typeface="Gotham Book" pitchFamily="50" charset="0"/>
                <a:cs typeface="Gotham Book" pitchFamily="50" charset="0"/>
              </a:rPr>
              <a:t>Doctoral Degrees Awarded</a:t>
            </a:r>
            <a:br>
              <a:rPr lang="en-US" sz="3000">
                <a:latin typeface="Gotham Book" pitchFamily="50" charset="0"/>
                <a:cs typeface="Gotham Book" pitchFamily="50" charset="0"/>
              </a:rPr>
            </a:br>
            <a:r>
              <a:rPr lang="en-US" sz="2000">
                <a:latin typeface="Gotham Book" pitchFamily="50" charset="0"/>
                <a:cs typeface="Gotham Book" pitchFamily="50" charset="0"/>
              </a:rPr>
              <a:t>NSF = 2018</a:t>
            </a:r>
            <a:br>
              <a:rPr lang="en-US" sz="2000">
                <a:latin typeface="Gotham Book" pitchFamily="50" charset="0"/>
                <a:cs typeface="Gotham Book" pitchFamily="50" charset="0"/>
              </a:rPr>
            </a:br>
            <a:r>
              <a:rPr lang="en-US" sz="2000">
                <a:latin typeface="Gotham Book" pitchFamily="50" charset="0"/>
                <a:cs typeface="Gotham Book" pitchFamily="50" charset="0"/>
              </a:rPr>
              <a:t>Mines = 2018-2021</a:t>
            </a:r>
            <a:endParaRPr lang="en-US" sz="3000">
              <a:latin typeface="Gotham Book" pitchFamily="50" charset="0"/>
              <a:cs typeface="Gotham Book" pitchFamily="50" charset="0"/>
            </a:endParaRPr>
          </a:p>
        </p:txBody>
      </p:sp>
      <p:graphicFrame>
        <p:nvGraphicFramePr>
          <p:cNvPr id="6" name="Chart 5">
            <a:extLst>
              <a:ext uri="{FF2B5EF4-FFF2-40B4-BE49-F238E27FC236}">
                <a16:creationId xmlns:a16="http://schemas.microsoft.com/office/drawing/2014/main" id="{21DDE7CD-C40C-412B-B7AF-1C626D36B551}"/>
              </a:ext>
            </a:extLst>
          </p:cNvPr>
          <p:cNvGraphicFramePr>
            <a:graphicFrameLocks/>
          </p:cNvGraphicFramePr>
          <p:nvPr>
            <p:extLst>
              <p:ext uri="{D42A27DB-BD31-4B8C-83A1-F6EECF244321}">
                <p14:modId xmlns:p14="http://schemas.microsoft.com/office/powerpoint/2010/main" val="1135589529"/>
              </p:ext>
            </p:extLst>
          </p:nvPr>
        </p:nvGraphicFramePr>
        <p:xfrm>
          <a:off x="4667250" y="1758687"/>
          <a:ext cx="7160895" cy="40081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2A45BE23-A500-4AB3-B7A0-51EA1085C7C4}"/>
              </a:ext>
            </a:extLst>
          </p:cNvPr>
          <p:cNvGraphicFramePr>
            <a:graphicFrameLocks/>
          </p:cNvGraphicFramePr>
          <p:nvPr>
            <p:extLst>
              <p:ext uri="{D42A27DB-BD31-4B8C-83A1-F6EECF244321}">
                <p14:modId xmlns:p14="http://schemas.microsoft.com/office/powerpoint/2010/main" val="196623033"/>
              </p:ext>
            </p:extLst>
          </p:nvPr>
        </p:nvGraphicFramePr>
        <p:xfrm>
          <a:off x="120650" y="2196837"/>
          <a:ext cx="4546600" cy="34687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4998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C8ADC5-69A9-4022-B918-95D551213751}"/>
              </a:ext>
            </a:extLst>
          </p:cNvPr>
          <p:cNvSpPr>
            <a:spLocks noGrp="1"/>
          </p:cNvSpPr>
          <p:nvPr>
            <p:ph type="title"/>
          </p:nvPr>
        </p:nvSpPr>
        <p:spPr>
          <a:xfrm>
            <a:off x="838200" y="231962"/>
            <a:ext cx="10515600" cy="1206313"/>
          </a:xfrm>
        </p:spPr>
        <p:txBody>
          <a:bodyPr>
            <a:normAutofit/>
          </a:bodyPr>
          <a:lstStyle/>
          <a:p>
            <a:r>
              <a:rPr lang="en-US" sz="3000">
                <a:latin typeface="Gotham Book" pitchFamily="50" charset="0"/>
                <a:cs typeface="Gotham Book" pitchFamily="50" charset="0"/>
              </a:rPr>
              <a:t>Doctoral Degrees Awarded</a:t>
            </a:r>
            <a:br>
              <a:rPr lang="en-US" sz="3000">
                <a:latin typeface="Gotham Book" pitchFamily="50" charset="0"/>
                <a:cs typeface="Gotham Book" pitchFamily="50" charset="0"/>
              </a:rPr>
            </a:br>
            <a:r>
              <a:rPr lang="en-US" sz="2000">
                <a:latin typeface="Gotham Book" pitchFamily="50" charset="0"/>
                <a:cs typeface="Gotham Book" pitchFamily="50" charset="0"/>
              </a:rPr>
              <a:t>NSF = 2018</a:t>
            </a:r>
            <a:br>
              <a:rPr lang="en-US" sz="2000">
                <a:latin typeface="Gotham Book" pitchFamily="50" charset="0"/>
                <a:cs typeface="Gotham Book" pitchFamily="50" charset="0"/>
              </a:rPr>
            </a:br>
            <a:r>
              <a:rPr lang="en-US" sz="2000">
                <a:latin typeface="Gotham Book" pitchFamily="50" charset="0"/>
                <a:cs typeface="Gotham Book" pitchFamily="50" charset="0"/>
              </a:rPr>
              <a:t>Mines = 2018-2021</a:t>
            </a:r>
            <a:endParaRPr lang="en-US" sz="3000">
              <a:latin typeface="Gotham Book" pitchFamily="50" charset="0"/>
              <a:cs typeface="Gotham Book" pitchFamily="50" charset="0"/>
            </a:endParaRPr>
          </a:p>
        </p:txBody>
      </p:sp>
      <p:graphicFrame>
        <p:nvGraphicFramePr>
          <p:cNvPr id="7" name="Chart 6">
            <a:extLst>
              <a:ext uri="{FF2B5EF4-FFF2-40B4-BE49-F238E27FC236}">
                <a16:creationId xmlns:a16="http://schemas.microsoft.com/office/drawing/2014/main" id="{769BEF37-C403-4BCE-9170-F61EF0C6455C}"/>
              </a:ext>
            </a:extLst>
          </p:cNvPr>
          <p:cNvGraphicFramePr>
            <a:graphicFrameLocks/>
          </p:cNvGraphicFramePr>
          <p:nvPr/>
        </p:nvGraphicFramePr>
        <p:xfrm>
          <a:off x="6096000" y="1592909"/>
          <a:ext cx="6162675" cy="36721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2D86466A-1E25-4667-B2A1-F13CFBDB26A6}"/>
              </a:ext>
            </a:extLst>
          </p:cNvPr>
          <p:cNvGraphicFramePr>
            <a:graphicFrameLocks/>
          </p:cNvGraphicFramePr>
          <p:nvPr/>
        </p:nvGraphicFramePr>
        <p:xfrm>
          <a:off x="0" y="1935150"/>
          <a:ext cx="5958840" cy="3329940"/>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a:extLst>
              <a:ext uri="{FF2B5EF4-FFF2-40B4-BE49-F238E27FC236}">
                <a16:creationId xmlns:a16="http://schemas.microsoft.com/office/drawing/2014/main" id="{CBE12BBF-F9A0-2147-95FD-6B89A2998C71}"/>
              </a:ext>
            </a:extLst>
          </p:cNvPr>
          <p:cNvGrpSpPr/>
          <p:nvPr/>
        </p:nvGrpSpPr>
        <p:grpSpPr>
          <a:xfrm>
            <a:off x="5906624" y="5261137"/>
            <a:ext cx="2812655" cy="918353"/>
            <a:chOff x="5906624" y="5261137"/>
            <a:chExt cx="2812655" cy="918353"/>
          </a:xfrm>
        </p:grpSpPr>
        <p:sp>
          <p:nvSpPr>
            <p:cNvPr id="2" name="TextBox 1">
              <a:extLst>
                <a:ext uri="{FF2B5EF4-FFF2-40B4-BE49-F238E27FC236}">
                  <a16:creationId xmlns:a16="http://schemas.microsoft.com/office/drawing/2014/main" id="{E68F55E1-6CE6-4044-858A-D88CFA35C51E}"/>
                </a:ext>
              </a:extLst>
            </p:cNvPr>
            <p:cNvSpPr txBox="1"/>
            <p:nvPr/>
          </p:nvSpPr>
          <p:spPr>
            <a:xfrm>
              <a:off x="7804879" y="5265090"/>
              <a:ext cx="914400" cy="914400"/>
            </a:xfrm>
            <a:prstGeom prst="rect">
              <a:avLst/>
            </a:prstGeom>
          </p:spPr>
          <p:txBody>
            <a:bodyPr vert="horz" wrap="none" lIns="91440" tIns="45720" rIns="91440" bIns="45720" rtlCol="0" anchor="ctr">
              <a:normAutofit/>
            </a:bodyPr>
            <a:lstStyle/>
            <a:p>
              <a:pPr algn="ctr"/>
              <a:r>
                <a:rPr lang="en-US"/>
                <a:t>of PhDs are awarded to women</a:t>
              </a:r>
            </a:p>
          </p:txBody>
        </p:sp>
        <p:sp>
          <p:nvSpPr>
            <p:cNvPr id="3" name="TextBox 2">
              <a:extLst>
                <a:ext uri="{FF2B5EF4-FFF2-40B4-BE49-F238E27FC236}">
                  <a16:creationId xmlns:a16="http://schemas.microsoft.com/office/drawing/2014/main" id="{9CF4D961-D86A-154C-B34F-794A6932C2A7}"/>
                </a:ext>
              </a:extLst>
            </p:cNvPr>
            <p:cNvSpPr txBox="1"/>
            <p:nvPr/>
          </p:nvSpPr>
          <p:spPr>
            <a:xfrm>
              <a:off x="5906624" y="5261137"/>
              <a:ext cx="914400" cy="914400"/>
            </a:xfrm>
            <a:prstGeom prst="rect">
              <a:avLst/>
            </a:prstGeom>
          </p:spPr>
          <p:txBody>
            <a:bodyPr vert="horz" wrap="none" lIns="91440" tIns="45720" rIns="91440" bIns="45720" rtlCol="0" anchor="ctr">
              <a:normAutofit/>
            </a:bodyPr>
            <a:lstStyle/>
            <a:p>
              <a:pPr algn="ctr"/>
              <a:r>
                <a:rPr lang="en-US" sz="3200" b="1">
                  <a:solidFill>
                    <a:srgbClr val="F1592A"/>
                  </a:solidFill>
                </a:rPr>
                <a:t>27%</a:t>
              </a:r>
            </a:p>
          </p:txBody>
        </p:sp>
      </p:grpSp>
    </p:spTree>
    <p:extLst>
      <p:ext uri="{BB962C8B-B14F-4D97-AF65-F5344CB8AC3E}">
        <p14:creationId xmlns:p14="http://schemas.microsoft.com/office/powerpoint/2010/main" val="125741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B8A3E-831C-4B69-A47A-37ACB4D2386C}"/>
              </a:ext>
            </a:extLst>
          </p:cNvPr>
          <p:cNvSpPr>
            <a:spLocks noGrp="1"/>
          </p:cNvSpPr>
          <p:nvPr>
            <p:ph type="title"/>
          </p:nvPr>
        </p:nvSpPr>
        <p:spPr/>
        <p:txBody>
          <a:bodyPr/>
          <a:lstStyle/>
          <a:p>
            <a:r>
              <a:rPr lang="en-US">
                <a:latin typeface="Arial"/>
                <a:cs typeface="Arial"/>
              </a:rPr>
              <a:t>IB Research: Retention – U.S. Data</a:t>
            </a:r>
            <a:endParaRPr lang="en-US"/>
          </a:p>
        </p:txBody>
      </p:sp>
      <p:graphicFrame>
        <p:nvGraphicFramePr>
          <p:cNvPr id="3" name="Table 4">
            <a:extLst>
              <a:ext uri="{FF2B5EF4-FFF2-40B4-BE49-F238E27FC236}">
                <a16:creationId xmlns:a16="http://schemas.microsoft.com/office/drawing/2014/main" id="{DF61DAD8-3882-4D3D-897F-0E239ED935AA}"/>
              </a:ext>
            </a:extLst>
          </p:cNvPr>
          <p:cNvGraphicFramePr>
            <a:graphicFrameLocks noGrp="1"/>
          </p:cNvGraphicFramePr>
          <p:nvPr>
            <p:extLst>
              <p:ext uri="{D42A27DB-BD31-4B8C-83A1-F6EECF244321}">
                <p14:modId xmlns:p14="http://schemas.microsoft.com/office/powerpoint/2010/main" val="1534837700"/>
              </p:ext>
            </p:extLst>
          </p:nvPr>
        </p:nvGraphicFramePr>
        <p:xfrm>
          <a:off x="1252417" y="1531759"/>
          <a:ext cx="10101383" cy="4716579"/>
        </p:xfrm>
        <a:graphic>
          <a:graphicData uri="http://schemas.openxmlformats.org/drawingml/2006/table">
            <a:tbl>
              <a:tblPr firstRow="1" bandRow="1">
                <a:tableStyleId>{5C22544A-7EE6-4342-B048-85BDC9FD1C3A}</a:tableStyleId>
              </a:tblPr>
              <a:tblGrid>
                <a:gridCol w="2734095">
                  <a:extLst>
                    <a:ext uri="{9D8B030D-6E8A-4147-A177-3AD203B41FA5}">
                      <a16:colId xmlns:a16="http://schemas.microsoft.com/office/drawing/2014/main" val="3753844807"/>
                    </a:ext>
                  </a:extLst>
                </a:gridCol>
                <a:gridCol w="2315603">
                  <a:extLst>
                    <a:ext uri="{9D8B030D-6E8A-4147-A177-3AD203B41FA5}">
                      <a16:colId xmlns:a16="http://schemas.microsoft.com/office/drawing/2014/main" val="222750473"/>
                    </a:ext>
                  </a:extLst>
                </a:gridCol>
                <a:gridCol w="2488367">
                  <a:extLst>
                    <a:ext uri="{9D8B030D-6E8A-4147-A177-3AD203B41FA5}">
                      <a16:colId xmlns:a16="http://schemas.microsoft.com/office/drawing/2014/main" val="2673104934"/>
                    </a:ext>
                  </a:extLst>
                </a:gridCol>
                <a:gridCol w="2563318">
                  <a:extLst>
                    <a:ext uri="{9D8B030D-6E8A-4147-A177-3AD203B41FA5}">
                      <a16:colId xmlns:a16="http://schemas.microsoft.com/office/drawing/2014/main" val="4163880133"/>
                    </a:ext>
                  </a:extLst>
                </a:gridCol>
              </a:tblGrid>
              <a:tr h="366714">
                <a:tc>
                  <a:txBody>
                    <a:bodyPr/>
                    <a:lstStyle/>
                    <a:p>
                      <a:endParaRPr lang="en-US" sz="2200"/>
                    </a:p>
                  </a:txBody>
                  <a:tcPr/>
                </a:tc>
                <a:tc>
                  <a:txBody>
                    <a:bodyPr/>
                    <a:lstStyle/>
                    <a:p>
                      <a:pPr algn="ctr"/>
                      <a:r>
                        <a:rPr lang="en-US" sz="2200"/>
                        <a:t>Black </a:t>
                      </a:r>
                    </a:p>
                  </a:txBody>
                  <a:tcPr/>
                </a:tc>
                <a:tc>
                  <a:txBody>
                    <a:bodyPr/>
                    <a:lstStyle/>
                    <a:p>
                      <a:pPr algn="ctr"/>
                      <a:r>
                        <a:rPr lang="en-US" sz="2200"/>
                        <a:t>White</a:t>
                      </a:r>
                    </a:p>
                  </a:txBody>
                  <a:tcPr/>
                </a:tc>
                <a:tc>
                  <a:txBody>
                    <a:bodyPr/>
                    <a:lstStyle/>
                    <a:p>
                      <a:pPr algn="ctr"/>
                      <a:r>
                        <a:rPr lang="en-US" sz="2200"/>
                        <a:t>Hispanic</a:t>
                      </a:r>
                    </a:p>
                  </a:txBody>
                  <a:tcPr/>
                </a:tc>
                <a:extLst>
                  <a:ext uri="{0D108BD9-81ED-4DB2-BD59-A6C34878D82A}">
                    <a16:rowId xmlns:a16="http://schemas.microsoft.com/office/drawing/2014/main" val="3347419119"/>
                  </a:ext>
                </a:extLst>
              </a:tr>
              <a:tr h="946634">
                <a:tc>
                  <a:txBody>
                    <a:bodyPr/>
                    <a:lstStyle/>
                    <a:p>
                      <a:r>
                        <a:rPr lang="en-US" sz="2200" b="1"/>
                        <a:t>% Who Declare STEM Majors</a:t>
                      </a:r>
                    </a:p>
                  </a:txBody>
                  <a:tcPr>
                    <a:solidFill>
                      <a:schemeClr val="accent1">
                        <a:lumMod val="20000"/>
                        <a:lumOff val="80000"/>
                      </a:schemeClr>
                    </a:solidFill>
                  </a:tcPr>
                </a:tc>
                <a:tc>
                  <a:txBody>
                    <a:bodyPr/>
                    <a:lstStyle/>
                    <a:p>
                      <a:pPr algn="ctr"/>
                      <a:r>
                        <a:rPr lang="en-US" sz="2200"/>
                        <a:t>18%</a:t>
                      </a:r>
                    </a:p>
                  </a:txBody>
                  <a:tcPr>
                    <a:solidFill>
                      <a:schemeClr val="accent1">
                        <a:lumMod val="20000"/>
                        <a:lumOff val="80000"/>
                      </a:schemeClr>
                    </a:solidFill>
                  </a:tcPr>
                </a:tc>
                <a:tc>
                  <a:txBody>
                    <a:bodyPr/>
                    <a:lstStyle/>
                    <a:p>
                      <a:pPr algn="ctr"/>
                      <a:r>
                        <a:rPr lang="en-US" sz="2200"/>
                        <a:t>19%</a:t>
                      </a:r>
                    </a:p>
                  </a:txBody>
                  <a:tcPr>
                    <a:solidFill>
                      <a:schemeClr val="accent1">
                        <a:lumMod val="20000"/>
                        <a:lumOff val="80000"/>
                      </a:schemeClr>
                    </a:solidFill>
                  </a:tcPr>
                </a:tc>
                <a:tc>
                  <a:txBody>
                    <a:bodyPr/>
                    <a:lstStyle/>
                    <a:p>
                      <a:pPr algn="ctr"/>
                      <a:r>
                        <a:rPr lang="en-US" sz="2200"/>
                        <a:t>20%</a:t>
                      </a:r>
                    </a:p>
                  </a:txBody>
                  <a:tcPr>
                    <a:solidFill>
                      <a:schemeClr val="accent1">
                        <a:lumMod val="20000"/>
                        <a:lumOff val="80000"/>
                      </a:schemeClr>
                    </a:solidFill>
                  </a:tcPr>
                </a:tc>
                <a:extLst>
                  <a:ext uri="{0D108BD9-81ED-4DB2-BD59-A6C34878D82A}">
                    <a16:rowId xmlns:a16="http://schemas.microsoft.com/office/drawing/2014/main" val="4103386436"/>
                  </a:ext>
                </a:extLst>
              </a:tr>
              <a:tr h="946634">
                <a:tc>
                  <a:txBody>
                    <a:bodyPr/>
                    <a:lstStyle/>
                    <a:p>
                      <a:r>
                        <a:rPr lang="en-US" sz="2200" b="1"/>
                        <a:t>% Who Earn a STEM Degree</a:t>
                      </a:r>
                    </a:p>
                  </a:txBody>
                  <a:tcPr>
                    <a:solidFill>
                      <a:schemeClr val="accent1">
                        <a:lumMod val="60000"/>
                        <a:lumOff val="40000"/>
                      </a:schemeClr>
                    </a:solidFill>
                  </a:tcPr>
                </a:tc>
                <a:tc>
                  <a:txBody>
                    <a:bodyPr/>
                    <a:lstStyle/>
                    <a:p>
                      <a:pPr algn="ctr"/>
                      <a:r>
                        <a:rPr lang="en-US" sz="2200"/>
                        <a:t>34%</a:t>
                      </a:r>
                    </a:p>
                  </a:txBody>
                  <a:tcPr>
                    <a:solidFill>
                      <a:schemeClr val="accent1">
                        <a:lumMod val="60000"/>
                        <a:lumOff val="40000"/>
                      </a:schemeClr>
                    </a:solidFill>
                  </a:tcPr>
                </a:tc>
                <a:tc>
                  <a:txBody>
                    <a:bodyPr/>
                    <a:lstStyle/>
                    <a:p>
                      <a:pPr algn="ctr"/>
                      <a:r>
                        <a:rPr lang="en-US" sz="2200"/>
                        <a:t>58%</a:t>
                      </a:r>
                    </a:p>
                  </a:txBody>
                  <a:tcPr>
                    <a:solidFill>
                      <a:schemeClr val="accent1">
                        <a:lumMod val="60000"/>
                        <a:lumOff val="40000"/>
                      </a:schemeClr>
                    </a:solidFill>
                  </a:tcPr>
                </a:tc>
                <a:tc>
                  <a:txBody>
                    <a:bodyPr/>
                    <a:lstStyle/>
                    <a:p>
                      <a:pPr algn="ctr"/>
                      <a:r>
                        <a:rPr lang="en-US" sz="2200"/>
                        <a:t>43%</a:t>
                      </a:r>
                    </a:p>
                  </a:txBody>
                  <a:tcPr>
                    <a:solidFill>
                      <a:schemeClr val="accent1">
                        <a:lumMod val="60000"/>
                        <a:lumOff val="40000"/>
                      </a:schemeClr>
                    </a:solidFill>
                  </a:tcPr>
                </a:tc>
                <a:extLst>
                  <a:ext uri="{0D108BD9-81ED-4DB2-BD59-A6C34878D82A}">
                    <a16:rowId xmlns:a16="http://schemas.microsoft.com/office/drawing/2014/main" val="1948702287"/>
                  </a:ext>
                </a:extLst>
              </a:tr>
              <a:tr h="0">
                <a:tc>
                  <a:txBody>
                    <a:bodyPr/>
                    <a:lstStyle/>
                    <a:p>
                      <a:endParaRPr lang="en-US" sz="800" b="1"/>
                    </a:p>
                  </a:txBody>
                  <a:tcPr>
                    <a:solidFill>
                      <a:schemeClr val="bg1"/>
                    </a:solidFill>
                  </a:tcPr>
                </a:tc>
                <a:tc>
                  <a:txBody>
                    <a:bodyPr/>
                    <a:lstStyle/>
                    <a:p>
                      <a:pPr algn="ctr"/>
                      <a:endParaRPr lang="en-US" sz="800"/>
                    </a:p>
                  </a:txBody>
                  <a:tcPr>
                    <a:solidFill>
                      <a:schemeClr val="bg1"/>
                    </a:solidFill>
                  </a:tcPr>
                </a:tc>
                <a:tc>
                  <a:txBody>
                    <a:bodyPr/>
                    <a:lstStyle/>
                    <a:p>
                      <a:pPr algn="ctr"/>
                      <a:endParaRPr lang="en-US" sz="800"/>
                    </a:p>
                  </a:txBody>
                  <a:tcPr>
                    <a:solidFill>
                      <a:schemeClr val="bg1"/>
                    </a:solidFill>
                  </a:tcPr>
                </a:tc>
                <a:tc>
                  <a:txBody>
                    <a:bodyPr/>
                    <a:lstStyle/>
                    <a:p>
                      <a:pPr algn="ctr"/>
                      <a:endParaRPr lang="en-US" sz="800"/>
                    </a:p>
                  </a:txBody>
                  <a:tcPr>
                    <a:solidFill>
                      <a:schemeClr val="bg1"/>
                    </a:solidFill>
                  </a:tcPr>
                </a:tc>
                <a:extLst>
                  <a:ext uri="{0D108BD9-81ED-4DB2-BD59-A6C34878D82A}">
                    <a16:rowId xmlns:a16="http://schemas.microsoft.com/office/drawing/2014/main" val="823505925"/>
                  </a:ext>
                </a:extLst>
              </a:tr>
              <a:tr h="946634">
                <a:tc>
                  <a:txBody>
                    <a:bodyPr/>
                    <a:lstStyle/>
                    <a:p>
                      <a:r>
                        <a:rPr lang="en-US" sz="2200" b="1"/>
                        <a:t>% Women interested in STEM Degree</a:t>
                      </a:r>
                    </a:p>
                  </a:txBody>
                  <a:tcPr>
                    <a:solidFill>
                      <a:schemeClr val="accent5">
                        <a:lumMod val="20000"/>
                        <a:lumOff val="80000"/>
                      </a:schemeClr>
                    </a:solidFill>
                  </a:tcPr>
                </a:tc>
                <a:tc>
                  <a:txBody>
                    <a:bodyPr/>
                    <a:lstStyle/>
                    <a:p>
                      <a:pPr algn="ctr"/>
                      <a:r>
                        <a:rPr lang="en-US" sz="2200" b="0"/>
                        <a:t>23%</a:t>
                      </a:r>
                    </a:p>
                  </a:txBody>
                  <a:tcPr>
                    <a:solidFill>
                      <a:schemeClr val="accent5">
                        <a:lumMod val="20000"/>
                        <a:lumOff val="80000"/>
                      </a:schemeClr>
                    </a:solidFill>
                  </a:tcPr>
                </a:tc>
                <a:tc>
                  <a:txBody>
                    <a:bodyPr/>
                    <a:lstStyle/>
                    <a:p>
                      <a:pPr algn="ctr"/>
                      <a:r>
                        <a:rPr lang="en-US" sz="2200" b="0"/>
                        <a:t>16%</a:t>
                      </a:r>
                    </a:p>
                  </a:txBody>
                  <a:tcPr>
                    <a:solidFill>
                      <a:schemeClr val="accent5">
                        <a:lumMod val="20000"/>
                        <a:lumOff val="80000"/>
                      </a:schemeClr>
                    </a:solidFill>
                  </a:tcPr>
                </a:tc>
                <a:tc>
                  <a:txBody>
                    <a:bodyPr/>
                    <a:lstStyle/>
                    <a:p>
                      <a:pPr algn="ctr"/>
                      <a:r>
                        <a:rPr lang="en-US" sz="2200" b="0"/>
                        <a:t>Data not available</a:t>
                      </a:r>
                    </a:p>
                  </a:txBody>
                  <a:tcPr>
                    <a:solidFill>
                      <a:schemeClr val="accent5">
                        <a:lumMod val="20000"/>
                        <a:lumOff val="80000"/>
                      </a:schemeClr>
                    </a:solidFill>
                  </a:tcPr>
                </a:tc>
                <a:extLst>
                  <a:ext uri="{0D108BD9-81ED-4DB2-BD59-A6C34878D82A}">
                    <a16:rowId xmlns:a16="http://schemas.microsoft.com/office/drawing/2014/main" val="1412831016"/>
                  </a:ext>
                </a:extLst>
              </a:tr>
              <a:tr h="1236597">
                <a:tc>
                  <a:txBody>
                    <a:bodyPr/>
                    <a:lstStyle/>
                    <a:p>
                      <a:pPr lvl="0">
                        <a:buNone/>
                      </a:pPr>
                      <a:r>
                        <a:rPr lang="en-US" sz="2200" b="1"/>
                        <a:t>% Women graduating with STEM Degree</a:t>
                      </a:r>
                    </a:p>
                  </a:txBody>
                  <a:tcPr>
                    <a:solidFill>
                      <a:schemeClr val="accent5">
                        <a:lumMod val="60000"/>
                        <a:lumOff val="40000"/>
                      </a:schemeClr>
                    </a:solidFill>
                  </a:tcPr>
                </a:tc>
                <a:tc>
                  <a:txBody>
                    <a:bodyPr/>
                    <a:lstStyle/>
                    <a:p>
                      <a:pPr lvl="0" algn="ctr">
                        <a:buNone/>
                      </a:pPr>
                      <a:r>
                        <a:rPr lang="en-US" sz="2200" b="0"/>
                        <a:t>8%</a:t>
                      </a:r>
                    </a:p>
                  </a:txBody>
                  <a:tcPr>
                    <a:solidFill>
                      <a:schemeClr val="accent5">
                        <a:lumMod val="60000"/>
                        <a:lumOff val="40000"/>
                      </a:schemeClr>
                    </a:solidFill>
                  </a:tcPr>
                </a:tc>
                <a:tc>
                  <a:txBody>
                    <a:bodyPr/>
                    <a:lstStyle/>
                    <a:p>
                      <a:pPr lvl="0" algn="ctr">
                        <a:buNone/>
                      </a:pPr>
                      <a:r>
                        <a:rPr lang="en-US" sz="2200" b="0"/>
                        <a:t>10%</a:t>
                      </a:r>
                    </a:p>
                  </a:txBody>
                  <a:tcPr>
                    <a:solidFill>
                      <a:schemeClr val="accent5">
                        <a:lumMod val="60000"/>
                        <a:lumOff val="40000"/>
                      </a:schemeClr>
                    </a:solidFill>
                  </a:tcPr>
                </a:tc>
                <a:tc>
                  <a:txBody>
                    <a:bodyPr/>
                    <a:lstStyle/>
                    <a:p>
                      <a:pPr lvl="0" algn="ctr">
                        <a:lnSpc>
                          <a:spcPct val="100000"/>
                        </a:lnSpc>
                        <a:spcBef>
                          <a:spcPts val="0"/>
                        </a:spcBef>
                        <a:spcAft>
                          <a:spcPts val="0"/>
                        </a:spcAft>
                        <a:buNone/>
                      </a:pPr>
                      <a:r>
                        <a:rPr lang="en-US" sz="2200" b="0" i="0" u="none" strike="noStrike" noProof="0">
                          <a:latin typeface="Calibri"/>
                        </a:rPr>
                        <a:t>Data not available</a:t>
                      </a:r>
                    </a:p>
                    <a:p>
                      <a:pPr lvl="0" algn="ctr">
                        <a:buNone/>
                      </a:pPr>
                      <a:endParaRPr lang="en-US" sz="2200" b="0"/>
                    </a:p>
                  </a:txBody>
                  <a:tcPr>
                    <a:solidFill>
                      <a:schemeClr val="accent5">
                        <a:lumMod val="60000"/>
                        <a:lumOff val="40000"/>
                      </a:schemeClr>
                    </a:solidFill>
                  </a:tcPr>
                </a:tc>
                <a:extLst>
                  <a:ext uri="{0D108BD9-81ED-4DB2-BD59-A6C34878D82A}">
                    <a16:rowId xmlns:a16="http://schemas.microsoft.com/office/drawing/2014/main" val="1837105085"/>
                  </a:ext>
                </a:extLst>
              </a:tr>
            </a:tbl>
          </a:graphicData>
        </a:graphic>
      </p:graphicFrame>
      <p:sp>
        <p:nvSpPr>
          <p:cNvPr id="9" name="Rectangle 8">
            <a:extLst>
              <a:ext uri="{FF2B5EF4-FFF2-40B4-BE49-F238E27FC236}">
                <a16:creationId xmlns:a16="http://schemas.microsoft.com/office/drawing/2014/main" id="{B67B8023-331D-E04C-9BEE-8EF2A62ECF16}"/>
              </a:ext>
            </a:extLst>
          </p:cNvPr>
          <p:cNvSpPr/>
          <p:nvPr/>
        </p:nvSpPr>
        <p:spPr>
          <a:xfrm>
            <a:off x="1019075" y="3890048"/>
            <a:ext cx="10568065" cy="2358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306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746D1-F73B-46C2-9051-C5F4DD471F72}"/>
              </a:ext>
            </a:extLst>
          </p:cNvPr>
          <p:cNvSpPr>
            <a:spLocks noGrp="1"/>
          </p:cNvSpPr>
          <p:nvPr>
            <p:ph type="title"/>
          </p:nvPr>
        </p:nvSpPr>
        <p:spPr>
          <a:xfrm>
            <a:off x="838200" y="147413"/>
            <a:ext cx="10515600" cy="735921"/>
          </a:xfrm>
        </p:spPr>
        <p:txBody>
          <a:bodyPr/>
          <a:lstStyle/>
          <a:p>
            <a:r>
              <a:rPr lang="en-US">
                <a:latin typeface="Arial"/>
                <a:cs typeface="Arial"/>
              </a:rPr>
              <a:t>Recruitment – Yield Rates</a:t>
            </a:r>
            <a:endParaRPr lang="en-US"/>
          </a:p>
        </p:txBody>
      </p:sp>
      <p:pic>
        <p:nvPicPr>
          <p:cNvPr id="5" name="Picture 6" descr="Chart, bar chart, waterfall chart&#10;&#10;Description automatically generated">
            <a:extLst>
              <a:ext uri="{FF2B5EF4-FFF2-40B4-BE49-F238E27FC236}">
                <a16:creationId xmlns:a16="http://schemas.microsoft.com/office/drawing/2014/main" id="{FC37029C-E3B7-2C53-FB7A-B1E93F914A6A}"/>
              </a:ext>
            </a:extLst>
          </p:cNvPr>
          <p:cNvPicPr>
            <a:picLocks noGrp="1" noChangeAspect="1"/>
          </p:cNvPicPr>
          <p:nvPr>
            <p:ph idx="1"/>
          </p:nvPr>
        </p:nvPicPr>
        <p:blipFill>
          <a:blip r:embed="rId3"/>
          <a:stretch>
            <a:fillRect/>
          </a:stretch>
        </p:blipFill>
        <p:spPr>
          <a:xfrm>
            <a:off x="1408964" y="882199"/>
            <a:ext cx="9374070" cy="5321979"/>
          </a:xfrm>
        </p:spPr>
      </p:pic>
    </p:spTree>
    <p:extLst>
      <p:ext uri="{BB962C8B-B14F-4D97-AF65-F5344CB8AC3E}">
        <p14:creationId xmlns:p14="http://schemas.microsoft.com/office/powerpoint/2010/main" val="1176027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F76CC6-2A62-4B04-B147-86B90BC3E854}"/>
              </a:ext>
            </a:extLst>
          </p:cNvPr>
          <p:cNvSpPr>
            <a:spLocks noGrp="1"/>
          </p:cNvSpPr>
          <p:nvPr>
            <p:ph type="title"/>
          </p:nvPr>
        </p:nvSpPr>
        <p:spPr>
          <a:xfrm>
            <a:off x="838200" y="231962"/>
            <a:ext cx="10515600" cy="1206313"/>
          </a:xfrm>
        </p:spPr>
        <p:txBody>
          <a:bodyPr>
            <a:normAutofit/>
          </a:bodyPr>
          <a:lstStyle/>
          <a:p>
            <a:r>
              <a:rPr lang="en-US" sz="3000"/>
              <a:t>Employment – Academic Leadership and Faculty</a:t>
            </a:r>
            <a:br>
              <a:rPr lang="en-US" sz="3000"/>
            </a:br>
            <a:r>
              <a:rPr lang="en-US" sz="3000"/>
              <a:t>2019 by Gender</a:t>
            </a:r>
          </a:p>
        </p:txBody>
      </p:sp>
      <p:graphicFrame>
        <p:nvGraphicFramePr>
          <p:cNvPr id="6" name="Chart 5">
            <a:extLst>
              <a:ext uri="{FF2B5EF4-FFF2-40B4-BE49-F238E27FC236}">
                <a16:creationId xmlns:a16="http://schemas.microsoft.com/office/drawing/2014/main" id="{831C382F-3D96-420A-B772-B1B78059CCA3}"/>
              </a:ext>
            </a:extLst>
          </p:cNvPr>
          <p:cNvGraphicFramePr>
            <a:graphicFrameLocks/>
          </p:cNvGraphicFramePr>
          <p:nvPr>
            <p:extLst>
              <p:ext uri="{D42A27DB-BD31-4B8C-83A1-F6EECF244321}">
                <p14:modId xmlns:p14="http://schemas.microsoft.com/office/powerpoint/2010/main" val="1244587535"/>
              </p:ext>
            </p:extLst>
          </p:nvPr>
        </p:nvGraphicFramePr>
        <p:xfrm>
          <a:off x="2122503" y="1467475"/>
          <a:ext cx="7946994" cy="47494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717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BC4B-6F74-447A-BA24-BD55C45CC6DC}"/>
              </a:ext>
            </a:extLst>
          </p:cNvPr>
          <p:cNvSpPr>
            <a:spLocks noGrp="1"/>
          </p:cNvSpPr>
          <p:nvPr>
            <p:ph type="title"/>
          </p:nvPr>
        </p:nvSpPr>
        <p:spPr/>
        <p:txBody>
          <a:bodyPr/>
          <a:lstStyle/>
          <a:p>
            <a:r>
              <a:rPr lang="en-US">
                <a:latin typeface="Arial"/>
                <a:cs typeface="Arial"/>
              </a:rPr>
              <a:t>Background for Presenters Only</a:t>
            </a:r>
            <a:endParaRPr lang="en-US"/>
          </a:p>
        </p:txBody>
      </p:sp>
      <p:sp>
        <p:nvSpPr>
          <p:cNvPr id="3" name="Content Placeholder 2">
            <a:extLst>
              <a:ext uri="{FF2B5EF4-FFF2-40B4-BE49-F238E27FC236}">
                <a16:creationId xmlns:a16="http://schemas.microsoft.com/office/drawing/2014/main" id="{EE9DB448-444D-4E33-A776-DDF0700738E8}"/>
              </a:ext>
            </a:extLst>
          </p:cNvPr>
          <p:cNvSpPr>
            <a:spLocks noGrp="1"/>
          </p:cNvSpPr>
          <p:nvPr>
            <p:ph idx="1"/>
          </p:nvPr>
        </p:nvSpPr>
        <p:spPr/>
        <p:txBody>
          <a:bodyPr vert="horz" lIns="91440" tIns="45720" rIns="91440" bIns="45720" rtlCol="0" anchor="t">
            <a:normAutofit fontScale="92500" lnSpcReduction="10000"/>
          </a:bodyPr>
          <a:lstStyle/>
          <a:p>
            <a:pPr marL="227965" indent="-227965">
              <a:buNone/>
            </a:pPr>
            <a:r>
              <a:rPr lang="en-US">
                <a:latin typeface="Arial"/>
                <a:cs typeface="Arial"/>
              </a:rPr>
              <a:t>FitzGerald et al. (2019) conducted a systematic review of peer-reviewed studies (2005-2015) that tested interventions designed to reduce implicit bias: </a:t>
            </a:r>
            <a:endParaRPr lang="en-US">
              <a:cs typeface="Arial"/>
            </a:endParaRPr>
          </a:p>
          <a:p>
            <a:pPr marL="227965" indent="-227965">
              <a:buNone/>
            </a:pPr>
            <a:r>
              <a:rPr lang="en-US">
                <a:latin typeface="Arial"/>
                <a:cs typeface="Arial"/>
              </a:rPr>
              <a:t>-Findings suggest that procedures that “associated sets of concepts, invoked goals or motivations, or taxed people’s mental resources produced the largest positive changes in implicit bias.” </a:t>
            </a:r>
            <a:endParaRPr lang="en-US">
              <a:cs typeface="Arial"/>
            </a:endParaRPr>
          </a:p>
          <a:p>
            <a:pPr marL="227965" indent="-227965">
              <a:buNone/>
            </a:pPr>
            <a:r>
              <a:rPr lang="en-US">
                <a:latin typeface="Arial"/>
                <a:cs typeface="Arial"/>
              </a:rPr>
              <a:t>-Authors identified “intentional strategies to overcome biases, evaluative conditioning, identifying the self with the outgroup, and exposure to </a:t>
            </a:r>
            <a:r>
              <a:rPr lang="en-US" err="1">
                <a:latin typeface="Arial"/>
                <a:cs typeface="Arial"/>
              </a:rPr>
              <a:t>counterstereotypical</a:t>
            </a:r>
            <a:r>
              <a:rPr lang="en-US">
                <a:latin typeface="Arial"/>
                <a:cs typeface="Arial"/>
              </a:rPr>
              <a:t> exemplars” as categories in need of further research. </a:t>
            </a:r>
            <a:endParaRPr lang="en-US">
              <a:cs typeface="Arial"/>
            </a:endParaRPr>
          </a:p>
          <a:p>
            <a:pPr marL="0" indent="0">
              <a:buNone/>
            </a:pPr>
            <a:r>
              <a:rPr lang="en-US">
                <a:latin typeface="Arial"/>
                <a:cs typeface="Arial"/>
              </a:rPr>
              <a:t>-See Notes for FitzGerald et al. link. </a:t>
            </a:r>
            <a:endParaRPr lang="en-US"/>
          </a:p>
        </p:txBody>
      </p:sp>
    </p:spTree>
    <p:extLst>
      <p:ext uri="{BB962C8B-B14F-4D97-AF65-F5344CB8AC3E}">
        <p14:creationId xmlns:p14="http://schemas.microsoft.com/office/powerpoint/2010/main" val="216014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F76CC6-2A62-4B04-B147-86B90BC3E854}"/>
              </a:ext>
            </a:extLst>
          </p:cNvPr>
          <p:cNvSpPr>
            <a:spLocks noGrp="1"/>
          </p:cNvSpPr>
          <p:nvPr>
            <p:ph type="title"/>
          </p:nvPr>
        </p:nvSpPr>
        <p:spPr>
          <a:xfrm>
            <a:off x="838200" y="231962"/>
            <a:ext cx="10515600" cy="1206313"/>
          </a:xfrm>
        </p:spPr>
        <p:txBody>
          <a:bodyPr>
            <a:normAutofit/>
          </a:bodyPr>
          <a:lstStyle/>
          <a:p>
            <a:r>
              <a:rPr lang="en-US" sz="3000"/>
              <a:t>Employment – Academic Leadership and Faculty</a:t>
            </a:r>
            <a:br>
              <a:rPr lang="en-US" sz="3000"/>
            </a:br>
            <a:r>
              <a:rPr lang="en-US" sz="3000"/>
              <a:t>2019 by Race/Ethnicity</a:t>
            </a:r>
          </a:p>
        </p:txBody>
      </p:sp>
      <p:graphicFrame>
        <p:nvGraphicFramePr>
          <p:cNvPr id="8" name="Chart 7">
            <a:extLst>
              <a:ext uri="{FF2B5EF4-FFF2-40B4-BE49-F238E27FC236}">
                <a16:creationId xmlns:a16="http://schemas.microsoft.com/office/drawing/2014/main" id="{1E381A3C-70E2-44FD-936E-721AA28C1642}"/>
              </a:ext>
            </a:extLst>
          </p:cNvPr>
          <p:cNvGraphicFramePr>
            <a:graphicFrameLocks/>
          </p:cNvGraphicFramePr>
          <p:nvPr/>
        </p:nvGraphicFramePr>
        <p:xfrm>
          <a:off x="2286000" y="1438275"/>
          <a:ext cx="7914358" cy="46792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46139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19EE70-1ABA-534A-B121-902EA72A12B3}"/>
              </a:ext>
            </a:extLst>
          </p:cNvPr>
          <p:cNvSpPr/>
          <p:nvPr/>
        </p:nvSpPr>
        <p:spPr>
          <a:xfrm>
            <a:off x="5201370" y="1031650"/>
            <a:ext cx="6375042" cy="9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1F2F5D-31A4-C84D-A9F3-2297C57C08B5}"/>
              </a:ext>
            </a:extLst>
          </p:cNvPr>
          <p:cNvSpPr>
            <a:spLocks noGrp="1"/>
          </p:cNvSpPr>
          <p:nvPr>
            <p:ph type="title"/>
          </p:nvPr>
        </p:nvSpPr>
        <p:spPr>
          <a:xfrm>
            <a:off x="516733" y="396081"/>
            <a:ext cx="4322762" cy="1600200"/>
          </a:xfrm>
        </p:spPr>
        <p:txBody>
          <a:bodyPr/>
          <a:lstStyle/>
          <a:p>
            <a:r>
              <a:rPr lang="en-US">
                <a:solidFill>
                  <a:srgbClr val="CED5DD"/>
                </a:solidFill>
                <a:latin typeface="Arial"/>
                <a:cs typeface="Calibri Light"/>
              </a:rPr>
              <a:t>Pavlovian </a:t>
            </a:r>
            <a:br>
              <a:rPr lang="en-US">
                <a:solidFill>
                  <a:srgbClr val="CED5DD"/>
                </a:solidFill>
                <a:latin typeface="Arial"/>
                <a:cs typeface="Calibri Light"/>
              </a:rPr>
            </a:br>
            <a:r>
              <a:rPr lang="en-US">
                <a:solidFill>
                  <a:srgbClr val="CED5DD"/>
                </a:solidFill>
                <a:latin typeface="Arial"/>
                <a:cs typeface="Calibri Light"/>
              </a:rPr>
              <a:t>Conditioning</a:t>
            </a:r>
            <a:r>
              <a:rPr lang="en-US">
                <a:solidFill>
                  <a:srgbClr val="263F6A"/>
                </a:solidFill>
                <a:latin typeface="Arial"/>
                <a:cs typeface="Calibri Light"/>
              </a:rPr>
              <a:t> </a:t>
            </a:r>
            <a:endParaRPr lang="en-US">
              <a:solidFill>
                <a:srgbClr val="263F6A"/>
              </a:solidFill>
            </a:endParaRPr>
          </a:p>
        </p:txBody>
      </p:sp>
      <p:pic>
        <p:nvPicPr>
          <p:cNvPr id="6" name="Picture 6" descr="Diagram&#10;&#10;Description automatically generated">
            <a:extLst>
              <a:ext uri="{FF2B5EF4-FFF2-40B4-BE49-F238E27FC236}">
                <a16:creationId xmlns:a16="http://schemas.microsoft.com/office/drawing/2014/main" id="{CDBB695D-7FED-4E45-B456-ADC2990CC608}"/>
              </a:ext>
            </a:extLst>
          </p:cNvPr>
          <p:cNvPicPr>
            <a:picLocks noGrp="1" noChangeAspect="1"/>
          </p:cNvPicPr>
          <p:nvPr>
            <p:ph type="pic" idx="1"/>
          </p:nvPr>
        </p:nvPicPr>
        <p:blipFill rotWithShape="1">
          <a:blip r:embed="rId3"/>
          <a:srcRect t="1076" b="1076"/>
          <a:stretch/>
        </p:blipFill>
        <p:spPr>
          <a:xfrm>
            <a:off x="6444457" y="1031650"/>
            <a:ext cx="4949585" cy="4949585"/>
          </a:xfrm>
        </p:spPr>
      </p:pic>
      <p:sp>
        <p:nvSpPr>
          <p:cNvPr id="3" name="Content Placeholder 2">
            <a:extLst>
              <a:ext uri="{FF2B5EF4-FFF2-40B4-BE49-F238E27FC236}">
                <a16:creationId xmlns:a16="http://schemas.microsoft.com/office/drawing/2014/main" id="{003D1C67-3D3F-DB44-AA28-0799D637F50C}"/>
              </a:ext>
            </a:extLst>
          </p:cNvPr>
          <p:cNvSpPr>
            <a:spLocks noGrp="1"/>
          </p:cNvSpPr>
          <p:nvPr>
            <p:ph type="body" sz="half" idx="2"/>
          </p:nvPr>
        </p:nvSpPr>
        <p:spPr/>
        <p:txBody>
          <a:bodyPr vert="horz" lIns="91440" tIns="45720" rIns="91440" bIns="45720" rtlCol="0" anchor="t">
            <a:noAutofit/>
          </a:bodyPr>
          <a:lstStyle/>
          <a:p>
            <a:pPr marL="227965" indent="-228600">
              <a:buFont typeface="Arial,Sans-Serif"/>
            </a:pPr>
            <a:r>
              <a:rPr lang="en-US" sz="2000">
                <a:solidFill>
                  <a:srgbClr val="CED5DD"/>
                </a:solidFill>
                <a:latin typeface="Arial"/>
                <a:cs typeface="Arial"/>
              </a:rPr>
              <a:t>Would give dogs food, which would trigger salivation </a:t>
            </a:r>
          </a:p>
          <a:p>
            <a:pPr marL="227965" indent="-228600">
              <a:buFont typeface="Arial,Sans-Serif"/>
            </a:pPr>
            <a:r>
              <a:rPr lang="en-US" sz="2000">
                <a:solidFill>
                  <a:srgbClr val="CED5DD"/>
                </a:solidFill>
                <a:latin typeface="Arial"/>
                <a:cs typeface="Arial"/>
              </a:rPr>
              <a:t>Added a bell when food was given, which increased salivation </a:t>
            </a:r>
          </a:p>
          <a:p>
            <a:pPr marL="227965" indent="-228600">
              <a:buFont typeface="Arial,Sans-Serif"/>
            </a:pPr>
            <a:r>
              <a:rPr lang="en-US" sz="2000">
                <a:solidFill>
                  <a:srgbClr val="CED5DD"/>
                </a:solidFill>
                <a:latin typeface="Arial"/>
                <a:cs typeface="Arial"/>
              </a:rPr>
              <a:t>This became a conditioned response. Any time the bell was rung, salivation would begin even without the presence of food </a:t>
            </a:r>
            <a:endParaRPr lang="en-US" sz="2000">
              <a:solidFill>
                <a:srgbClr val="CED5DD"/>
              </a:solidFill>
            </a:endParaRPr>
          </a:p>
        </p:txBody>
      </p:sp>
      <p:sp>
        <p:nvSpPr>
          <p:cNvPr id="7" name="TextBox 6">
            <a:extLst>
              <a:ext uri="{FF2B5EF4-FFF2-40B4-BE49-F238E27FC236}">
                <a16:creationId xmlns:a16="http://schemas.microsoft.com/office/drawing/2014/main" id="{FD393039-B74F-4A35-9FED-5FD33BD565EE}"/>
              </a:ext>
            </a:extLst>
          </p:cNvPr>
          <p:cNvSpPr txBox="1"/>
          <p:nvPr/>
        </p:nvSpPr>
        <p:spPr>
          <a:xfrm>
            <a:off x="6400800" y="6135449"/>
            <a:ext cx="4953000" cy="215444"/>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800"/>
              <a:t>simplypsychology.org/Pavlov2.jpg?ezimgfmt=ng%3Awebp%2Fngcb30%2Frs%3Adevice%2Frscb30-1</a:t>
            </a:r>
            <a:r>
              <a:rPr lang="en-US" sz="800">
                <a:cs typeface="Calibri"/>
              </a:rPr>
              <a:t>​</a:t>
            </a:r>
          </a:p>
        </p:txBody>
      </p:sp>
    </p:spTree>
    <p:extLst>
      <p:ext uri="{BB962C8B-B14F-4D97-AF65-F5344CB8AC3E}">
        <p14:creationId xmlns:p14="http://schemas.microsoft.com/office/powerpoint/2010/main" val="2782665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5C8F8-860D-46AD-8609-A20582154E31}"/>
              </a:ext>
            </a:extLst>
          </p:cNvPr>
          <p:cNvSpPr>
            <a:spLocks noGrp="1"/>
          </p:cNvSpPr>
          <p:nvPr>
            <p:ph type="title"/>
          </p:nvPr>
        </p:nvSpPr>
        <p:spPr/>
        <p:txBody>
          <a:bodyPr/>
          <a:lstStyle/>
          <a:p>
            <a:r>
              <a:rPr lang="en-US">
                <a:solidFill>
                  <a:schemeClr val="bg1">
                    <a:lumMod val="65000"/>
                  </a:schemeClr>
                </a:solidFill>
                <a:latin typeface="Arial"/>
                <a:cs typeface="Arial"/>
              </a:rPr>
              <a:t>Examples of Associations</a:t>
            </a:r>
            <a:endParaRPr lang="en-US">
              <a:solidFill>
                <a:schemeClr val="bg1">
                  <a:lumMod val="65000"/>
                </a:schemeClr>
              </a:solidFill>
            </a:endParaRPr>
          </a:p>
        </p:txBody>
      </p:sp>
      <p:sp>
        <p:nvSpPr>
          <p:cNvPr id="3" name="Content Placeholder 2">
            <a:extLst>
              <a:ext uri="{FF2B5EF4-FFF2-40B4-BE49-F238E27FC236}">
                <a16:creationId xmlns:a16="http://schemas.microsoft.com/office/drawing/2014/main" id="{9632201F-BD3E-4BD5-B14A-1D4D2162F45D}"/>
              </a:ext>
            </a:extLst>
          </p:cNvPr>
          <p:cNvSpPr>
            <a:spLocks noGrp="1"/>
          </p:cNvSpPr>
          <p:nvPr>
            <p:ph idx="1"/>
          </p:nvPr>
        </p:nvSpPr>
        <p:spPr>
          <a:xfrm>
            <a:off x="838200" y="1825625"/>
            <a:ext cx="10515600" cy="3611750"/>
          </a:xfrm>
        </p:spPr>
        <p:txBody>
          <a:bodyPr vert="horz" lIns="91440" tIns="45720" rIns="91440" bIns="45720" rtlCol="0" anchor="t">
            <a:normAutofit lnSpcReduction="10000"/>
          </a:bodyPr>
          <a:lstStyle/>
          <a:p>
            <a:pPr marL="227965" indent="-227965"/>
            <a:r>
              <a:rPr lang="en-US">
                <a:solidFill>
                  <a:schemeClr val="bg1">
                    <a:lumMod val="65000"/>
                  </a:schemeClr>
                </a:solidFill>
                <a:latin typeface="Arial"/>
                <a:cs typeface="Arial"/>
              </a:rPr>
              <a:t>CEO of a company </a:t>
            </a:r>
          </a:p>
          <a:p>
            <a:pPr marL="227965" indent="-227965"/>
            <a:r>
              <a:rPr lang="en-US">
                <a:solidFill>
                  <a:schemeClr val="bg1">
                    <a:lumMod val="65000"/>
                  </a:schemeClr>
                </a:solidFill>
                <a:latin typeface="Arial"/>
                <a:cs typeface="Arial"/>
              </a:rPr>
              <a:t>Kindergarten teacher</a:t>
            </a:r>
          </a:p>
          <a:p>
            <a:pPr marL="227965" indent="-227965"/>
            <a:r>
              <a:rPr lang="en-US">
                <a:solidFill>
                  <a:schemeClr val="bg1">
                    <a:lumMod val="65000"/>
                  </a:schemeClr>
                </a:solidFill>
                <a:latin typeface="Arial"/>
                <a:cs typeface="Arial"/>
              </a:rPr>
              <a:t>Athlete </a:t>
            </a:r>
          </a:p>
          <a:p>
            <a:pPr marL="227965" indent="-227965"/>
            <a:r>
              <a:rPr lang="en-US">
                <a:solidFill>
                  <a:schemeClr val="bg1">
                    <a:lumMod val="65000"/>
                  </a:schemeClr>
                </a:solidFill>
                <a:latin typeface="Arial"/>
                <a:cs typeface="Arial"/>
              </a:rPr>
              <a:t>Undergrad student president</a:t>
            </a:r>
          </a:p>
          <a:p>
            <a:pPr marL="227965" indent="-227965"/>
            <a:r>
              <a:rPr lang="en-US">
                <a:solidFill>
                  <a:schemeClr val="bg1">
                    <a:lumMod val="65000"/>
                  </a:schemeClr>
                </a:solidFill>
                <a:latin typeface="Arial"/>
                <a:cs typeface="Arial"/>
              </a:rPr>
              <a:t>Stay at home parent </a:t>
            </a:r>
          </a:p>
          <a:p>
            <a:pPr marL="227965" indent="-227965"/>
            <a:r>
              <a:rPr lang="en-US">
                <a:solidFill>
                  <a:schemeClr val="bg1">
                    <a:lumMod val="65000"/>
                  </a:schemeClr>
                </a:solidFill>
                <a:latin typeface="Arial"/>
                <a:cs typeface="Arial"/>
              </a:rPr>
              <a:t>Chemistry professor</a:t>
            </a:r>
          </a:p>
          <a:p>
            <a:pPr marL="227965" indent="-227965"/>
            <a:r>
              <a:rPr lang="en-US">
                <a:solidFill>
                  <a:schemeClr val="bg1">
                    <a:lumMod val="65000"/>
                  </a:schemeClr>
                </a:solidFill>
                <a:latin typeface="Arial"/>
                <a:cs typeface="Arial"/>
              </a:rPr>
              <a:t>Department 'secretary' or administrative assistant (what do students call the dept 'secretary'</a:t>
            </a:r>
            <a:endParaRPr lang="en-US">
              <a:solidFill>
                <a:schemeClr val="bg1">
                  <a:lumMod val="65000"/>
                </a:schemeClr>
              </a:solidFill>
            </a:endParaRPr>
          </a:p>
        </p:txBody>
      </p:sp>
      <p:sp>
        <p:nvSpPr>
          <p:cNvPr id="4" name="TextBox 3">
            <a:extLst>
              <a:ext uri="{FF2B5EF4-FFF2-40B4-BE49-F238E27FC236}">
                <a16:creationId xmlns:a16="http://schemas.microsoft.com/office/drawing/2014/main" id="{0F12A9DB-7007-455A-A603-97CAD72DAE86}"/>
              </a:ext>
            </a:extLst>
          </p:cNvPr>
          <p:cNvSpPr txBox="1"/>
          <p:nvPr/>
        </p:nvSpPr>
        <p:spPr>
          <a:xfrm>
            <a:off x="835959" y="5622821"/>
            <a:ext cx="10968317" cy="430887"/>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2200" b="1">
                <a:solidFill>
                  <a:schemeClr val="bg1">
                    <a:lumMod val="65000"/>
                  </a:schemeClr>
                </a:solidFill>
                <a:latin typeface="Arial"/>
                <a:cs typeface="Arial"/>
              </a:rPr>
              <a:t>It's possible to have an association or bias that directly opposes your beliefs!</a:t>
            </a:r>
            <a:endParaRPr lang="en-US" sz="2200">
              <a:solidFill>
                <a:schemeClr val="bg1">
                  <a:lumMod val="65000"/>
                </a:schemeClr>
              </a:solidFill>
              <a:cs typeface="Calibri"/>
            </a:endParaRPr>
          </a:p>
        </p:txBody>
      </p:sp>
      <p:sp>
        <p:nvSpPr>
          <p:cNvPr id="5" name="Content Placeholder 2">
            <a:extLst>
              <a:ext uri="{FF2B5EF4-FFF2-40B4-BE49-F238E27FC236}">
                <a16:creationId xmlns:a16="http://schemas.microsoft.com/office/drawing/2014/main" id="{A960DEA7-21C8-E447-9D05-5D5272D752BC}"/>
              </a:ext>
            </a:extLst>
          </p:cNvPr>
          <p:cNvSpPr txBox="1">
            <a:spLocks/>
          </p:cNvSpPr>
          <p:nvPr/>
        </p:nvSpPr>
        <p:spPr>
          <a:xfrm>
            <a:off x="6096000" y="1528997"/>
            <a:ext cx="5908802" cy="3043003"/>
          </a:xfrm>
          <a:prstGeom prst="rect">
            <a:avLst/>
          </a:prstGeom>
        </p:spPr>
        <p:style>
          <a:lnRef idx="0">
            <a:schemeClr val="accent2"/>
          </a:lnRef>
          <a:fillRef idx="3">
            <a:schemeClr val="accent2"/>
          </a:fillRef>
          <a:effectRef idx="3">
            <a:schemeClr val="accent2"/>
          </a:effectRef>
          <a:fontRef idx="minor">
            <a:schemeClr val="lt1"/>
          </a:fontRef>
        </p:style>
        <p:txBody>
          <a:bodyPr vert="horz" lIns="365760" tIns="365760" rIns="274320" bIns="365760" rtlCol="0" anchor="t">
            <a:normAutofit fontScale="62500" lnSpcReduction="20000"/>
          </a:bodyPr>
          <a:lstStyle>
            <a:lvl1pPr marL="228594" indent="-228594" algn="l" defTabSz="914377"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783" indent="-228594" algn="l" defTabSz="914377"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2971" indent="-228594" algn="l" defTabSz="914377"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160" indent="-228594" algn="l" defTabSz="914377"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349" indent="-228594" algn="l" defTabSz="914377"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20000"/>
              </a:lnSpc>
              <a:buFont typeface="Arial"/>
              <a:buNone/>
            </a:pPr>
            <a:r>
              <a:rPr lang="en-US">
                <a:solidFill>
                  <a:schemeClr val="bg1"/>
                </a:solidFill>
                <a:latin typeface="Arial"/>
                <a:cs typeface="Arial"/>
              </a:rPr>
              <a:t>Can you think of a way that someone stereotyped you in the past? </a:t>
            </a:r>
          </a:p>
          <a:p>
            <a:pPr marL="0" indent="0">
              <a:lnSpc>
                <a:spcPct val="120000"/>
              </a:lnSpc>
              <a:buFont typeface="Arial"/>
              <a:buNone/>
            </a:pPr>
            <a:r>
              <a:rPr lang="en-US">
                <a:solidFill>
                  <a:schemeClr val="bg1"/>
                </a:solidFill>
                <a:latin typeface="Arial"/>
                <a:cs typeface="Arial"/>
              </a:rPr>
              <a:t>Or perhaps a time when you were excluded? </a:t>
            </a:r>
          </a:p>
          <a:p>
            <a:pPr marL="0" indent="0">
              <a:lnSpc>
                <a:spcPct val="120000"/>
              </a:lnSpc>
              <a:buFont typeface="Arial"/>
              <a:buNone/>
            </a:pPr>
            <a:r>
              <a:rPr lang="en-US">
                <a:solidFill>
                  <a:schemeClr val="bg1"/>
                </a:solidFill>
                <a:latin typeface="Arial"/>
                <a:cs typeface="Arial"/>
              </a:rPr>
              <a:t>How does that relate to unconscious bias?</a:t>
            </a:r>
          </a:p>
          <a:p>
            <a:pPr marL="0" indent="0">
              <a:lnSpc>
                <a:spcPct val="120000"/>
              </a:lnSpc>
              <a:buNone/>
            </a:pPr>
            <a:r>
              <a:rPr lang="en-US" b="1">
                <a:solidFill>
                  <a:schemeClr val="bg1"/>
                </a:solidFill>
                <a:latin typeface="Arial"/>
                <a:cs typeface="Arial"/>
              </a:rPr>
              <a:t>Discussion: </a:t>
            </a:r>
            <a:r>
              <a:rPr lang="en-US">
                <a:solidFill>
                  <a:schemeClr val="bg1"/>
                </a:solidFill>
                <a:latin typeface="Arial"/>
                <a:cs typeface="Arial"/>
              </a:rPr>
              <a:t>what is an association that you need to be more aware of, and how does that show up in your day-to-day life?</a:t>
            </a:r>
          </a:p>
        </p:txBody>
      </p:sp>
    </p:spTree>
    <p:extLst>
      <p:ext uri="{BB962C8B-B14F-4D97-AF65-F5344CB8AC3E}">
        <p14:creationId xmlns:p14="http://schemas.microsoft.com/office/powerpoint/2010/main" val="215743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DDC3BD-C8A0-5B40-A68A-934D7AC5C952}"/>
              </a:ext>
            </a:extLst>
          </p:cNvPr>
          <p:cNvSpPr>
            <a:spLocks noGrp="1"/>
          </p:cNvSpPr>
          <p:nvPr>
            <p:ph type="subTitle" idx="1"/>
          </p:nvPr>
        </p:nvSpPr>
        <p:spPr>
          <a:xfrm>
            <a:off x="1493134" y="2531095"/>
            <a:ext cx="9697265" cy="2185283"/>
          </a:xfrm>
        </p:spPr>
        <p:txBody>
          <a:bodyPr>
            <a:noAutofit/>
          </a:bodyPr>
          <a:lstStyle/>
          <a:p>
            <a:pPr>
              <a:lnSpc>
                <a:spcPct val="120000"/>
              </a:lnSpc>
            </a:pPr>
            <a:r>
              <a:rPr lang="en-US" sz="3200" i="1">
                <a:latin typeface="Gotham Medium" pitchFamily="2" charset="0"/>
                <a:cs typeface="Gotham Medium" pitchFamily="2" charset="0"/>
              </a:rPr>
              <a:t>the current attitudes, behaviors and standards of faculty, staff, administrators and students concerning the level of respect for individual needs, abilities and potential</a:t>
            </a:r>
            <a:endParaRPr lang="en-US" sz="3200">
              <a:latin typeface="Gotham Medium" pitchFamily="2" charset="0"/>
              <a:cs typeface="Gotham Medium" pitchFamily="2" charset="0"/>
            </a:endParaRPr>
          </a:p>
        </p:txBody>
      </p:sp>
      <p:sp>
        <p:nvSpPr>
          <p:cNvPr id="2" name="Title 1">
            <a:extLst>
              <a:ext uri="{FF2B5EF4-FFF2-40B4-BE49-F238E27FC236}">
                <a16:creationId xmlns:a16="http://schemas.microsoft.com/office/drawing/2014/main" id="{940ABCCF-8FCD-1740-88A4-EDEBF15A8274}"/>
              </a:ext>
            </a:extLst>
          </p:cNvPr>
          <p:cNvSpPr>
            <a:spLocks noGrp="1"/>
          </p:cNvSpPr>
          <p:nvPr>
            <p:ph type="title" idx="4294967295"/>
          </p:nvPr>
        </p:nvSpPr>
        <p:spPr>
          <a:xfrm>
            <a:off x="674799" y="1205533"/>
            <a:ext cx="10515600" cy="1325563"/>
          </a:xfrm>
        </p:spPr>
        <p:txBody>
          <a:bodyPr/>
          <a:lstStyle/>
          <a:p>
            <a:r>
              <a:rPr lang="en-US">
                <a:solidFill>
                  <a:schemeClr val="bg1"/>
                </a:solidFill>
              </a:rPr>
              <a:t>Campus Climate</a:t>
            </a:r>
          </a:p>
        </p:txBody>
      </p:sp>
    </p:spTree>
    <p:extLst>
      <p:ext uri="{BB962C8B-B14F-4D97-AF65-F5344CB8AC3E}">
        <p14:creationId xmlns:p14="http://schemas.microsoft.com/office/powerpoint/2010/main" val="29662831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B6062-14F1-4DF2-B99A-3954A750A51F}"/>
              </a:ext>
            </a:extLst>
          </p:cNvPr>
          <p:cNvSpPr>
            <a:spLocks noGrp="1"/>
          </p:cNvSpPr>
          <p:nvPr>
            <p:ph type="title"/>
          </p:nvPr>
        </p:nvSpPr>
        <p:spPr/>
        <p:txBody>
          <a:bodyPr/>
          <a:lstStyle/>
          <a:p>
            <a:r>
              <a:rPr lang="en-US">
                <a:latin typeface="Arial"/>
                <a:cs typeface="Arial"/>
              </a:rPr>
              <a:t>Research: Climate (Students) </a:t>
            </a:r>
            <a:endParaRPr lang="en-US"/>
          </a:p>
        </p:txBody>
      </p:sp>
      <p:sp>
        <p:nvSpPr>
          <p:cNvPr id="4" name="Content Placeholder 2">
            <a:extLst>
              <a:ext uri="{FF2B5EF4-FFF2-40B4-BE49-F238E27FC236}">
                <a16:creationId xmlns:a16="http://schemas.microsoft.com/office/drawing/2014/main" id="{C11A66B4-B83E-0D4D-8FCB-F02E28FE5F63}"/>
              </a:ext>
            </a:extLst>
          </p:cNvPr>
          <p:cNvSpPr>
            <a:spLocks noGrp="1"/>
          </p:cNvSpPr>
          <p:nvPr>
            <p:ph idx="1"/>
          </p:nvPr>
        </p:nvSpPr>
        <p:spPr>
          <a:xfrm>
            <a:off x="740519" y="1342503"/>
            <a:ext cx="10627658" cy="4726525"/>
          </a:xfrm>
        </p:spPr>
        <p:txBody>
          <a:bodyPr vert="horz" lIns="91440" tIns="45720" rIns="91440" bIns="45720" numCol="2" rtlCol="0" anchor="t">
            <a:normAutofit fontScale="92500" lnSpcReduction="10000"/>
          </a:bodyPr>
          <a:lstStyle/>
          <a:p>
            <a:pPr marL="227965" indent="-227965"/>
            <a:r>
              <a:rPr lang="en-US" sz="1600">
                <a:latin typeface="Arial"/>
                <a:cs typeface="Arial"/>
              </a:rPr>
              <a:t>Students of color in STEM majors are less likely to continue if they feel excluded, isolated or have discouraging academic experiences (</a:t>
            </a:r>
            <a:r>
              <a:rPr lang="en-US" sz="1600" err="1">
                <a:latin typeface="Arial"/>
                <a:cs typeface="Arial"/>
              </a:rPr>
              <a:t>Miyatsu</a:t>
            </a:r>
            <a:r>
              <a:rPr lang="en-US" sz="1600">
                <a:latin typeface="Arial"/>
                <a:cs typeface="Arial"/>
              </a:rPr>
              <a:t>, 2019).*</a:t>
            </a:r>
          </a:p>
          <a:p>
            <a:pPr marL="227965" indent="-227965"/>
            <a:r>
              <a:rPr lang="en-US" sz="1600">
                <a:latin typeface="Arial"/>
                <a:cs typeface="Arial"/>
              </a:rPr>
              <a:t>The quantitative and qualitative data suggest that RMAs (racial </a:t>
            </a:r>
            <a:r>
              <a:rPr lang="en-US" sz="1600" err="1">
                <a:latin typeface="Arial"/>
                <a:cs typeface="Arial"/>
              </a:rPr>
              <a:t>microagressions</a:t>
            </a:r>
            <a:r>
              <a:rPr lang="en-US" sz="1600">
                <a:latin typeface="Arial"/>
                <a:cs typeface="Arial"/>
              </a:rPr>
              <a:t>) are not isolated incidents but are ingrained in the campus culture, including student interactions with STEM instructors and advisers and with peers (Lee et al., 2020).**</a:t>
            </a:r>
          </a:p>
          <a:p>
            <a:pPr marL="227965" indent="-227965"/>
            <a:r>
              <a:rPr lang="en-US" sz="1600">
                <a:latin typeface="Arial"/>
                <a:cs typeface="Arial"/>
              </a:rPr>
              <a:t>When students of color perceive a negative racial campus climate, academic persistence and retention rates fall. Conversely, a positive racial environment contributes to </a:t>
            </a:r>
            <a:r>
              <a:rPr lang="en-US" sz="1600" i="1">
                <a:latin typeface="Arial"/>
                <a:cs typeface="Arial"/>
              </a:rPr>
              <a:t>a strong sense of belonging and is associated with higher grades and graduation rates for students of color </a:t>
            </a:r>
            <a:r>
              <a:rPr lang="en-US" sz="1600">
                <a:latin typeface="Arial"/>
                <a:cs typeface="Arial"/>
              </a:rPr>
              <a:t>(Lee et al., 2020).**</a:t>
            </a:r>
          </a:p>
          <a:p>
            <a:pPr marL="227965" indent="-227965"/>
            <a:r>
              <a:rPr lang="en-US" sz="1600">
                <a:latin typeface="Arial"/>
                <a:cs typeface="Arial"/>
              </a:rPr>
              <a:t>In a study of implicit associations, STEM and non-STEM student groups demonstrated a significant implicit </a:t>
            </a:r>
            <a:r>
              <a:rPr lang="en-US" sz="1600" b="1">
                <a:latin typeface="Arial"/>
                <a:cs typeface="Arial"/>
              </a:rPr>
              <a:t>pro-male-STEM/pro-female-Arts bias. </a:t>
            </a:r>
            <a:r>
              <a:rPr lang="en-US" sz="1600">
                <a:latin typeface="Arial"/>
                <a:cs typeface="Arial"/>
              </a:rPr>
              <a:t>There was also evidence found of a </a:t>
            </a:r>
            <a:r>
              <a:rPr lang="en-US" sz="1600" b="1">
                <a:latin typeface="Arial"/>
                <a:cs typeface="Arial"/>
              </a:rPr>
              <a:t>pro-female-STEM bias</a:t>
            </a:r>
            <a:r>
              <a:rPr lang="en-US" sz="1600">
                <a:latin typeface="Arial"/>
                <a:cs typeface="Arial"/>
              </a:rPr>
              <a:t>, significant only </a:t>
            </a:r>
            <a:r>
              <a:rPr lang="en-US" sz="1600" b="1">
                <a:latin typeface="Arial"/>
                <a:cs typeface="Arial"/>
              </a:rPr>
              <a:t>among female STEM students. </a:t>
            </a:r>
            <a:r>
              <a:rPr lang="en-US" sz="1600">
                <a:latin typeface="Arial"/>
                <a:cs typeface="Arial"/>
              </a:rPr>
              <a:t>This suggests a shift among female STEM students but not the broader study population, the clashing of which can add to climate issues (Farrell &amp; McHugh, 2017). </a:t>
            </a:r>
          </a:p>
          <a:p>
            <a:pPr marL="227965" indent="-227965"/>
            <a:r>
              <a:rPr lang="en-US" sz="1600">
                <a:latin typeface="Arial"/>
                <a:cs typeface="Arial"/>
              </a:rPr>
              <a:t>Some evidence suggests climate has disproportionate outcomes: Women of color comprise less than 5% of undergraduates in male-dominated STEM fields (Casad et al., 2020).</a:t>
            </a:r>
          </a:p>
          <a:p>
            <a:pPr marL="227965" indent="-227965"/>
            <a:r>
              <a:rPr lang="en-US" sz="1600">
                <a:latin typeface="Arial"/>
                <a:cs typeface="Arial"/>
              </a:rPr>
              <a:t>20-50% of women students experience sexually harassing behavior perpetrated by faculty/staff (NASEM) </a:t>
            </a:r>
            <a:endParaRPr lang="en-US" sz="1600"/>
          </a:p>
          <a:p>
            <a:pPr marL="227965" indent="-227965"/>
            <a:r>
              <a:rPr lang="en-US" sz="1600">
                <a:latin typeface="Arial"/>
                <a:cs typeface="Arial"/>
              </a:rPr>
              <a:t>Grad students are 6 times more likely to experience depression and anxiety compared to the general population. Transgender, gender-nonconforming, and women graduate students were worse than their cisgender male counterparts (&gt;10%) (Evans 2018)</a:t>
            </a:r>
          </a:p>
          <a:p>
            <a:pPr marL="227965" indent="-227965"/>
            <a:r>
              <a:rPr lang="en-US" sz="1600">
                <a:latin typeface="Arial"/>
                <a:cs typeface="Arial"/>
              </a:rPr>
              <a:t>Students of color experience stereotyping and marginalization in college classes (Harwood 2015)</a:t>
            </a:r>
          </a:p>
          <a:p>
            <a:pPr marL="227965" indent="-227965"/>
            <a:r>
              <a:rPr lang="en-US" sz="1600">
                <a:latin typeface="Arial"/>
                <a:cs typeface="Arial"/>
              </a:rPr>
              <a:t>LGBQ students in STEM experience marginalization and devaluation and men, in particular, aren’t retained (Hughes 2018)</a:t>
            </a:r>
          </a:p>
          <a:p>
            <a:pPr marL="227965" indent="-227965"/>
            <a:r>
              <a:rPr lang="en-US" sz="1600">
                <a:latin typeface="Arial"/>
                <a:cs typeface="Arial"/>
              </a:rPr>
              <a:t>Female PhD applicants receive fewer email responses from profs than male (Milkman 2015)</a:t>
            </a:r>
          </a:p>
        </p:txBody>
      </p:sp>
      <p:sp>
        <p:nvSpPr>
          <p:cNvPr id="5" name="Rounded Rectangle 4">
            <a:extLst>
              <a:ext uri="{FF2B5EF4-FFF2-40B4-BE49-F238E27FC236}">
                <a16:creationId xmlns:a16="http://schemas.microsoft.com/office/drawing/2014/main" id="{3D2593CA-7550-0E47-886A-416DE0560719}"/>
              </a:ext>
            </a:extLst>
          </p:cNvPr>
          <p:cNvSpPr/>
          <p:nvPr/>
        </p:nvSpPr>
        <p:spPr>
          <a:xfrm>
            <a:off x="413321" y="1690690"/>
            <a:ext cx="3388658" cy="1557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Students who feel excluded, isolated are more likely to leave</a:t>
            </a:r>
          </a:p>
        </p:txBody>
      </p:sp>
      <p:sp>
        <p:nvSpPr>
          <p:cNvPr id="7" name="Rounded Rectangle 6">
            <a:extLst>
              <a:ext uri="{FF2B5EF4-FFF2-40B4-BE49-F238E27FC236}">
                <a16:creationId xmlns:a16="http://schemas.microsoft.com/office/drawing/2014/main" id="{A8D91757-0B6B-A947-8E3E-8A3647E80664}"/>
              </a:ext>
            </a:extLst>
          </p:cNvPr>
          <p:cNvSpPr/>
          <p:nvPr/>
        </p:nvSpPr>
        <p:spPr>
          <a:xfrm>
            <a:off x="7145233" y="4109890"/>
            <a:ext cx="3388658" cy="1557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 positive environment results in higher grades &amp; graduation rates</a:t>
            </a:r>
          </a:p>
        </p:txBody>
      </p:sp>
      <p:sp>
        <p:nvSpPr>
          <p:cNvPr id="8" name="Rounded Rectangle 7">
            <a:extLst>
              <a:ext uri="{FF2B5EF4-FFF2-40B4-BE49-F238E27FC236}">
                <a16:creationId xmlns:a16="http://schemas.microsoft.com/office/drawing/2014/main" id="{BF347D99-E5E7-FC40-823B-EDF017AE51EF}"/>
              </a:ext>
            </a:extLst>
          </p:cNvPr>
          <p:cNvSpPr/>
          <p:nvPr/>
        </p:nvSpPr>
        <p:spPr>
          <a:xfrm>
            <a:off x="7629993" y="1690689"/>
            <a:ext cx="3835865" cy="1909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20-50% of women students nationally experience sexually harassing behavior perpetrated by faculty/staff</a:t>
            </a:r>
          </a:p>
        </p:txBody>
      </p:sp>
      <p:sp>
        <p:nvSpPr>
          <p:cNvPr id="9" name="Rounded Rectangle 8">
            <a:extLst>
              <a:ext uri="{FF2B5EF4-FFF2-40B4-BE49-F238E27FC236}">
                <a16:creationId xmlns:a16="http://schemas.microsoft.com/office/drawing/2014/main" id="{8CBDA3C0-3E11-F64F-A5DA-5DFA7E233D12}"/>
              </a:ext>
            </a:extLst>
          </p:cNvPr>
          <p:cNvSpPr/>
          <p:nvPr/>
        </p:nvSpPr>
        <p:spPr>
          <a:xfrm>
            <a:off x="1242778" y="4109890"/>
            <a:ext cx="3388658" cy="1557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Students </a:t>
            </a:r>
            <a:r>
              <a:rPr lang="en-US" sz="2400" b="1" i="1"/>
              <a:t>still </a:t>
            </a:r>
            <a:r>
              <a:rPr lang="en-US" sz="2400"/>
              <a:t>attribute STEM skills with men &amp; arts with women</a:t>
            </a:r>
          </a:p>
        </p:txBody>
      </p:sp>
    </p:spTree>
    <p:extLst>
      <p:ext uri="{BB962C8B-B14F-4D97-AF65-F5344CB8AC3E}">
        <p14:creationId xmlns:p14="http://schemas.microsoft.com/office/powerpoint/2010/main" val="348071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30000" y="3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p:bldP spid="5" grpId="0" animBg="1"/>
      <p:bldP spid="7" grpId="0" animBg="1"/>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B6062-14F1-4DF2-B99A-3954A750A51F}"/>
              </a:ext>
            </a:extLst>
          </p:cNvPr>
          <p:cNvSpPr>
            <a:spLocks noGrp="1"/>
          </p:cNvSpPr>
          <p:nvPr>
            <p:ph type="title"/>
          </p:nvPr>
        </p:nvSpPr>
        <p:spPr/>
        <p:txBody>
          <a:bodyPr/>
          <a:lstStyle/>
          <a:p>
            <a:r>
              <a:rPr lang="en-US">
                <a:latin typeface="Arial"/>
                <a:cs typeface="Arial"/>
              </a:rPr>
              <a:t>Research: Climate (Faculty/Staff)</a:t>
            </a:r>
            <a:endParaRPr lang="en-US"/>
          </a:p>
        </p:txBody>
      </p:sp>
      <p:sp>
        <p:nvSpPr>
          <p:cNvPr id="4" name="Content Placeholder 2">
            <a:extLst>
              <a:ext uri="{FF2B5EF4-FFF2-40B4-BE49-F238E27FC236}">
                <a16:creationId xmlns:a16="http://schemas.microsoft.com/office/drawing/2014/main" id="{C11A66B4-B83E-0D4D-8FCB-F02E28FE5F63}"/>
              </a:ext>
            </a:extLst>
          </p:cNvPr>
          <p:cNvSpPr>
            <a:spLocks noGrp="1"/>
          </p:cNvSpPr>
          <p:nvPr>
            <p:ph idx="1"/>
          </p:nvPr>
        </p:nvSpPr>
        <p:spPr>
          <a:xfrm>
            <a:off x="639877" y="1486276"/>
            <a:ext cx="11187687" cy="4715741"/>
          </a:xfrm>
        </p:spPr>
        <p:txBody>
          <a:bodyPr vert="horz" lIns="91440" tIns="45720" rIns="91440" bIns="45720" numCol="2" rtlCol="0" anchor="t">
            <a:noAutofit/>
          </a:bodyPr>
          <a:lstStyle/>
          <a:p>
            <a:pPr marL="227965" indent="-227965"/>
            <a:r>
              <a:rPr lang="en-US" sz="1400">
                <a:latin typeface="Gotham Medium" pitchFamily="2" charset="0"/>
                <a:cs typeface="Gotham Medium" pitchFamily="2" charset="0"/>
              </a:rPr>
              <a:t>Men with stronger implicit stereotypes report socially including fewer women in the workplace (Cyr et al., 2021). </a:t>
            </a:r>
          </a:p>
          <a:p>
            <a:pPr marL="227965" indent="-227965"/>
            <a:r>
              <a:rPr lang="en-US" sz="1400">
                <a:latin typeface="Gotham Medium" pitchFamily="2" charset="0"/>
                <a:cs typeface="Gotham Medium" pitchFamily="2" charset="0"/>
              </a:rPr>
              <a:t>Three key factors are associated with gender inequalities and women’s departures from academic STEM fields: 1) numeric underrepresentation and stereotypes, 2) lack of supportive social networks, and 3) chilly academic climates (</a:t>
            </a:r>
            <a:r>
              <a:rPr lang="en-US" sz="1400" err="1">
                <a:latin typeface="Gotham Medium" pitchFamily="2" charset="0"/>
                <a:cs typeface="Gotham Medium" pitchFamily="2" charset="0"/>
              </a:rPr>
              <a:t>Casad</a:t>
            </a:r>
            <a:r>
              <a:rPr lang="en-US" sz="1400">
                <a:latin typeface="Gotham Medium" pitchFamily="2" charset="0"/>
                <a:cs typeface="Gotham Medium" pitchFamily="2" charset="0"/>
              </a:rPr>
              <a:t> et al., 2020). </a:t>
            </a:r>
          </a:p>
          <a:p>
            <a:pPr marL="227965" indent="-227965"/>
            <a:r>
              <a:rPr lang="en-US" sz="1400" b="1">
                <a:latin typeface="Gotham Medium" pitchFamily="2" charset="0"/>
                <a:cs typeface="Gotham Medium" pitchFamily="2" charset="0"/>
              </a:rPr>
              <a:t>40% of women of color </a:t>
            </a:r>
            <a:r>
              <a:rPr lang="en-US" sz="1400">
                <a:latin typeface="Gotham Medium" pitchFamily="2" charset="0"/>
                <a:cs typeface="Gotham Medium" pitchFamily="2" charset="0"/>
              </a:rPr>
              <a:t>reported feeling unsafe in the STEM workplace as a result of their sex or gender; </a:t>
            </a:r>
            <a:r>
              <a:rPr lang="en-US" sz="1400" b="1">
                <a:latin typeface="Gotham Medium" pitchFamily="2" charset="0"/>
                <a:cs typeface="Gotham Medium" pitchFamily="2" charset="0"/>
              </a:rPr>
              <a:t>28% of women of color</a:t>
            </a:r>
            <a:r>
              <a:rPr lang="en-US" sz="1400">
                <a:latin typeface="Gotham Medium" pitchFamily="2" charset="0"/>
                <a:cs typeface="Gotham Medium" pitchFamily="2" charset="0"/>
              </a:rPr>
              <a:t> reported feeling unsafe as a result of their race (Clancy et al., 2017). </a:t>
            </a:r>
          </a:p>
          <a:p>
            <a:r>
              <a:rPr lang="en-US" sz="1400">
                <a:latin typeface="Gotham Medium" pitchFamily="2" charset="0"/>
                <a:cs typeface="Gotham Medium" pitchFamily="2" charset="0"/>
              </a:rPr>
              <a:t>Half of female scientists leave full-time science after their first child (Cech 2019)</a:t>
            </a:r>
          </a:p>
          <a:p>
            <a:r>
              <a:rPr lang="en-US" sz="1400">
                <a:latin typeface="Gotham Medium" pitchFamily="2" charset="0"/>
                <a:cs typeface="Gotham Medium" pitchFamily="2" charset="0"/>
              </a:rPr>
              <a:t>Women of color report overwhelming amounts of gender discrimination, isolation, marginalization and alienation resulting from microaggressions in STEM (Dortch 2017)</a:t>
            </a:r>
          </a:p>
          <a:p>
            <a:r>
              <a:rPr lang="en-US" sz="1400">
                <a:latin typeface="Gotham Medium" pitchFamily="2" charset="0"/>
                <a:cs typeface="Gotham Medium" pitchFamily="2" charset="0"/>
              </a:rPr>
              <a:t>Women get less credit for the same contribution/effort on pubs (Macaluso 2016, </a:t>
            </a:r>
            <a:r>
              <a:rPr lang="en-US" sz="1400" err="1">
                <a:latin typeface="Gotham Medium" pitchFamily="2" charset="0"/>
                <a:cs typeface="Gotham Medium" pitchFamily="2" charset="0"/>
              </a:rPr>
              <a:t>Feldon</a:t>
            </a:r>
            <a:r>
              <a:rPr lang="en-US" sz="1400">
                <a:latin typeface="Gotham Medium" pitchFamily="2" charset="0"/>
                <a:cs typeface="Gotham Medium" pitchFamily="2" charset="0"/>
              </a:rPr>
              <a:t> 2017)</a:t>
            </a:r>
          </a:p>
          <a:p>
            <a:r>
              <a:rPr lang="en-US" sz="1400">
                <a:latin typeface="Gotham Medium" pitchFamily="2" charset="0"/>
                <a:cs typeface="Gotham Medium" pitchFamily="2" charset="0"/>
              </a:rPr>
              <a:t>Women receive lower teaching evals despite equal teaching effectiveness (Boring 2016, </a:t>
            </a:r>
            <a:r>
              <a:rPr lang="en-US" sz="1400" err="1">
                <a:latin typeface="Gotham Medium" pitchFamily="2" charset="0"/>
                <a:cs typeface="Gotham Medium" pitchFamily="2" charset="0"/>
              </a:rPr>
              <a:t>MacNell</a:t>
            </a:r>
            <a:r>
              <a:rPr lang="en-US" sz="1400">
                <a:latin typeface="Gotham Medium" pitchFamily="2" charset="0"/>
                <a:cs typeface="Gotham Medium" pitchFamily="2" charset="0"/>
              </a:rPr>
              <a:t> 2015)</a:t>
            </a:r>
          </a:p>
          <a:p>
            <a:r>
              <a:rPr lang="en-US" sz="1400">
                <a:latin typeface="Gotham Medium" pitchFamily="2" charset="0"/>
                <a:cs typeface="Gotham Medium" pitchFamily="2" charset="0"/>
              </a:rPr>
              <a:t>Women’s careers suffer after parental leave while men’s are enhanced by leave (Clancy 2017, </a:t>
            </a:r>
            <a:r>
              <a:rPr lang="en-US" sz="1400" err="1">
                <a:latin typeface="Gotham Medium" pitchFamily="2" charset="0"/>
                <a:cs typeface="Gotham Medium" pitchFamily="2" charset="0"/>
              </a:rPr>
              <a:t>Guarina</a:t>
            </a:r>
            <a:r>
              <a:rPr lang="en-US" sz="1400">
                <a:latin typeface="Gotham Medium" pitchFamily="2" charset="0"/>
                <a:cs typeface="Gotham Medium" pitchFamily="2" charset="0"/>
              </a:rPr>
              <a:t> 2017)</a:t>
            </a:r>
          </a:p>
          <a:p>
            <a:r>
              <a:rPr lang="en-US" sz="1400">
                <a:latin typeface="Gotham Medium" pitchFamily="2" charset="0"/>
                <a:cs typeface="Gotham Medium" pitchFamily="2" charset="0"/>
              </a:rPr>
              <a:t>Women receive small start-ups as Asst Profs (</a:t>
            </a:r>
            <a:r>
              <a:rPr lang="en-US" sz="1400" err="1">
                <a:latin typeface="Gotham Medium" pitchFamily="2" charset="0"/>
                <a:cs typeface="Gotham Medium" pitchFamily="2" charset="0"/>
              </a:rPr>
              <a:t>Antecol</a:t>
            </a:r>
            <a:r>
              <a:rPr lang="en-US" sz="1400">
                <a:latin typeface="Gotham Medium" pitchFamily="2" charset="0"/>
                <a:cs typeface="Gotham Medium" pitchFamily="2" charset="0"/>
              </a:rPr>
              <a:t> 2016)</a:t>
            </a:r>
          </a:p>
          <a:p>
            <a:r>
              <a:rPr lang="en-US" sz="1400">
                <a:latin typeface="Gotham Medium" pitchFamily="2" charset="0"/>
                <a:cs typeface="Gotham Medium" pitchFamily="2" charset="0"/>
              </a:rPr>
              <a:t>Papers less likely to be accepted when reviewers know the primary author is a woman (Moss-</a:t>
            </a:r>
            <a:r>
              <a:rPr lang="en-US" sz="1400" err="1">
                <a:latin typeface="Gotham Medium" pitchFamily="2" charset="0"/>
                <a:cs typeface="Gotham Medium" pitchFamily="2" charset="0"/>
              </a:rPr>
              <a:t>Racusin</a:t>
            </a:r>
            <a:r>
              <a:rPr lang="en-US" sz="1400">
                <a:latin typeface="Gotham Medium" pitchFamily="2" charset="0"/>
                <a:cs typeface="Gotham Medium" pitchFamily="2" charset="0"/>
              </a:rPr>
              <a:t> 2018)</a:t>
            </a:r>
          </a:p>
          <a:p>
            <a:r>
              <a:rPr lang="en-US" sz="1400">
                <a:latin typeface="Gotham Medium" pitchFamily="2" charset="0"/>
                <a:cs typeface="Gotham Medium" pitchFamily="2" charset="0"/>
              </a:rPr>
              <a:t>Women receive lower grant scores (Tamblyn 2018)</a:t>
            </a:r>
          </a:p>
          <a:p>
            <a:r>
              <a:rPr lang="en-US" sz="1400">
                <a:latin typeface="Gotham Medium" pitchFamily="2" charset="0"/>
                <a:cs typeface="Gotham Medium" pitchFamily="2" charset="0"/>
              </a:rPr>
              <a:t>Papers by women are cited less often (</a:t>
            </a:r>
            <a:r>
              <a:rPr lang="en-US" sz="1400" err="1">
                <a:latin typeface="Gotham Medium" pitchFamily="2" charset="0"/>
                <a:cs typeface="Gotham Medium" pitchFamily="2" charset="0"/>
              </a:rPr>
              <a:t>Lariviera</a:t>
            </a:r>
            <a:r>
              <a:rPr lang="en-US" sz="1400">
                <a:latin typeface="Gotham Medium" pitchFamily="2" charset="0"/>
                <a:cs typeface="Gotham Medium" pitchFamily="2" charset="0"/>
              </a:rPr>
              <a:t> 2013, </a:t>
            </a:r>
            <a:r>
              <a:rPr lang="en-US" sz="1400" err="1">
                <a:latin typeface="Gotham Medium" pitchFamily="2" charset="0"/>
                <a:cs typeface="Gotham Medium" pitchFamily="2" charset="0"/>
              </a:rPr>
              <a:t>Ghiasi</a:t>
            </a:r>
            <a:r>
              <a:rPr lang="en-US" sz="1400">
                <a:latin typeface="Gotham Medium" pitchFamily="2" charset="0"/>
                <a:cs typeface="Gotham Medium" pitchFamily="2" charset="0"/>
              </a:rPr>
              <a:t> 2015)</a:t>
            </a:r>
          </a:p>
          <a:p>
            <a:r>
              <a:rPr lang="en-US" sz="1400">
                <a:latin typeface="Gotham Medium" pitchFamily="2" charset="0"/>
                <a:cs typeface="Gotham Medium" pitchFamily="2" charset="0"/>
              </a:rPr>
              <a:t>Women’s contributions attributed to male colleagues (Rossiter 1993)</a:t>
            </a:r>
          </a:p>
          <a:p>
            <a:r>
              <a:rPr lang="en-US" sz="1400">
                <a:latin typeface="Gotham Medium" pitchFamily="2" charset="0"/>
                <a:cs typeface="Gotham Medium" pitchFamily="2" charset="0"/>
              </a:rPr>
              <a:t>More on women lacking representation in leadership…</a:t>
            </a:r>
          </a:p>
          <a:p>
            <a:r>
              <a:rPr lang="en-US" sz="1400">
                <a:latin typeface="Gotham Medium" pitchFamily="2" charset="0"/>
                <a:cs typeface="Gotham Medium" pitchFamily="2" charset="0"/>
              </a:rPr>
              <a:t>More on disparity of pay for women &amp; underrepresented groups…</a:t>
            </a:r>
          </a:p>
          <a:p>
            <a:r>
              <a:rPr lang="en-US" sz="1400">
                <a:latin typeface="Gotham Medium" pitchFamily="2" charset="0"/>
                <a:cs typeface="Gotham Medium" pitchFamily="2" charset="0"/>
              </a:rPr>
              <a:t>Men are less likely than women to believe studies that show gender bias (Handley 2015)</a:t>
            </a:r>
          </a:p>
        </p:txBody>
      </p:sp>
      <p:sp>
        <p:nvSpPr>
          <p:cNvPr id="5" name="Rounded Rectangle 4">
            <a:extLst>
              <a:ext uri="{FF2B5EF4-FFF2-40B4-BE49-F238E27FC236}">
                <a16:creationId xmlns:a16="http://schemas.microsoft.com/office/drawing/2014/main" id="{53CC7BE3-717E-0944-81C8-756753E8D6B5}"/>
              </a:ext>
            </a:extLst>
          </p:cNvPr>
          <p:cNvSpPr/>
          <p:nvPr/>
        </p:nvSpPr>
        <p:spPr>
          <a:xfrm>
            <a:off x="169802" y="1779171"/>
            <a:ext cx="3817582" cy="20653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Women leave STEM because </a:t>
            </a:r>
          </a:p>
          <a:p>
            <a:pPr marL="457200" indent="-457200" algn="ctr">
              <a:buAutoNum type="arabicParenR"/>
            </a:pPr>
            <a:r>
              <a:rPr lang="en-US" sz="2400"/>
              <a:t>they are stereotyped </a:t>
            </a:r>
          </a:p>
          <a:p>
            <a:pPr marL="457200" indent="-457200" algn="ctr">
              <a:buAutoNum type="arabicParenR"/>
            </a:pPr>
            <a:r>
              <a:rPr lang="en-US" sz="2400"/>
              <a:t>they lack support</a:t>
            </a:r>
          </a:p>
          <a:p>
            <a:pPr marL="457200" indent="-457200" algn="ctr">
              <a:buAutoNum type="arabicParenR"/>
            </a:pPr>
            <a:r>
              <a:rPr lang="en-US" sz="2400"/>
              <a:t>poor climate</a:t>
            </a:r>
          </a:p>
        </p:txBody>
      </p:sp>
      <p:sp>
        <p:nvSpPr>
          <p:cNvPr id="6" name="Rounded Rectangle 5">
            <a:extLst>
              <a:ext uri="{FF2B5EF4-FFF2-40B4-BE49-F238E27FC236}">
                <a16:creationId xmlns:a16="http://schemas.microsoft.com/office/drawing/2014/main" id="{773EF963-6E0B-DD4D-8980-9F98F545128E}"/>
              </a:ext>
            </a:extLst>
          </p:cNvPr>
          <p:cNvSpPr/>
          <p:nvPr/>
        </p:nvSpPr>
        <p:spPr>
          <a:xfrm>
            <a:off x="4334840" y="2368801"/>
            <a:ext cx="3388658" cy="1557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A positive climate results in better retention &amp; success</a:t>
            </a:r>
          </a:p>
        </p:txBody>
      </p:sp>
      <p:sp>
        <p:nvSpPr>
          <p:cNvPr id="7" name="Rounded Rectangle 6">
            <a:extLst>
              <a:ext uri="{FF2B5EF4-FFF2-40B4-BE49-F238E27FC236}">
                <a16:creationId xmlns:a16="http://schemas.microsoft.com/office/drawing/2014/main" id="{42231B33-D2CC-B544-92EE-C73B67D3C811}"/>
              </a:ext>
            </a:extLst>
          </p:cNvPr>
          <p:cNvSpPr/>
          <p:nvPr/>
        </p:nvSpPr>
        <p:spPr>
          <a:xfrm>
            <a:off x="1393205" y="4227099"/>
            <a:ext cx="3388658" cy="1557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Men who hold strong stereotypes are more likely to exclude women</a:t>
            </a:r>
          </a:p>
        </p:txBody>
      </p:sp>
      <p:sp>
        <p:nvSpPr>
          <p:cNvPr id="9" name="Rounded Rectangle 8">
            <a:extLst>
              <a:ext uri="{FF2B5EF4-FFF2-40B4-BE49-F238E27FC236}">
                <a16:creationId xmlns:a16="http://schemas.microsoft.com/office/drawing/2014/main" id="{06EA396E-FAE1-5548-8DEF-42556144A958}"/>
              </a:ext>
            </a:extLst>
          </p:cNvPr>
          <p:cNvSpPr/>
          <p:nvPr/>
        </p:nvSpPr>
        <p:spPr>
          <a:xfrm>
            <a:off x="8070954" y="1785637"/>
            <a:ext cx="3282846" cy="16071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40% of women of color feel unsafe because of their gender</a:t>
            </a:r>
          </a:p>
        </p:txBody>
      </p:sp>
      <p:sp>
        <p:nvSpPr>
          <p:cNvPr id="10" name="Rounded Rectangle 9">
            <a:extLst>
              <a:ext uri="{FF2B5EF4-FFF2-40B4-BE49-F238E27FC236}">
                <a16:creationId xmlns:a16="http://schemas.microsoft.com/office/drawing/2014/main" id="{063B9537-2F04-154E-9466-3C90115BB961}"/>
              </a:ext>
            </a:extLst>
          </p:cNvPr>
          <p:cNvSpPr/>
          <p:nvPr/>
        </p:nvSpPr>
        <p:spPr>
          <a:xfrm>
            <a:off x="6308878" y="4227099"/>
            <a:ext cx="3388658" cy="15578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Women get less credit for the same work (teaching, research)</a:t>
            </a:r>
          </a:p>
        </p:txBody>
      </p:sp>
    </p:spTree>
    <p:extLst>
      <p:ext uri="{BB962C8B-B14F-4D97-AF65-F5344CB8AC3E}">
        <p14:creationId xmlns:p14="http://schemas.microsoft.com/office/powerpoint/2010/main" val="256329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9"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F76CC6-2A62-4B04-B147-86B90BC3E854}"/>
              </a:ext>
            </a:extLst>
          </p:cNvPr>
          <p:cNvSpPr>
            <a:spLocks noGrp="1"/>
          </p:cNvSpPr>
          <p:nvPr>
            <p:ph type="title"/>
          </p:nvPr>
        </p:nvSpPr>
        <p:spPr>
          <a:xfrm>
            <a:off x="301261" y="2658075"/>
            <a:ext cx="3862570" cy="1206313"/>
          </a:xfrm>
        </p:spPr>
        <p:txBody>
          <a:bodyPr>
            <a:normAutofit fontScale="90000"/>
          </a:bodyPr>
          <a:lstStyle/>
          <a:p>
            <a:r>
              <a:rPr lang="en-US" sz="3000">
                <a:latin typeface="Gotham Book"/>
                <a:cs typeface="Gotham Book" pitchFamily="50" charset="0"/>
              </a:rPr>
              <a:t>Data from </a:t>
            </a:r>
            <a:r>
              <a:rPr lang="en-US" sz="3000" err="1">
                <a:latin typeface="Gotham Book"/>
                <a:cs typeface="Gotham Book" pitchFamily="50" charset="0"/>
              </a:rPr>
              <a:t>Trefny</a:t>
            </a:r>
            <a:r>
              <a:rPr lang="en-US" sz="3000">
                <a:latin typeface="Gotham Book"/>
                <a:cs typeface="Gotham Book" pitchFamily="50" charset="0"/>
              </a:rPr>
              <a:t> Innovative Instruction Center about Campus Climate for Undergraduates</a:t>
            </a:r>
            <a:endParaRPr lang="en-US" sz="3000">
              <a:latin typeface="Gotham Book" pitchFamily="50" charset="0"/>
              <a:cs typeface="Gotham Book" pitchFamily="50" charset="0"/>
            </a:endParaRPr>
          </a:p>
        </p:txBody>
      </p:sp>
      <p:pic>
        <p:nvPicPr>
          <p:cNvPr id="2" name="Picture 2" descr="Chart, bar chart&#10;&#10;Description automatically generated">
            <a:extLst>
              <a:ext uri="{FF2B5EF4-FFF2-40B4-BE49-F238E27FC236}">
                <a16:creationId xmlns:a16="http://schemas.microsoft.com/office/drawing/2014/main" id="{AD5ABA36-79CB-C26D-2774-BF7B7D022417}"/>
              </a:ext>
            </a:extLst>
          </p:cNvPr>
          <p:cNvPicPr>
            <a:picLocks noChangeAspect="1"/>
          </p:cNvPicPr>
          <p:nvPr/>
        </p:nvPicPr>
        <p:blipFill>
          <a:blip r:embed="rId3"/>
          <a:stretch>
            <a:fillRect/>
          </a:stretch>
        </p:blipFill>
        <p:spPr>
          <a:xfrm>
            <a:off x="4409954" y="110330"/>
            <a:ext cx="7321915" cy="6129898"/>
          </a:xfrm>
          <a:prstGeom prst="rect">
            <a:avLst/>
          </a:prstGeom>
        </p:spPr>
      </p:pic>
    </p:spTree>
    <p:extLst>
      <p:ext uri="{BB962C8B-B14F-4D97-AF65-F5344CB8AC3E}">
        <p14:creationId xmlns:p14="http://schemas.microsoft.com/office/powerpoint/2010/main" val="1743006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F76CC6-2A62-4B04-B147-86B90BC3E854}"/>
              </a:ext>
            </a:extLst>
          </p:cNvPr>
          <p:cNvSpPr>
            <a:spLocks noGrp="1"/>
          </p:cNvSpPr>
          <p:nvPr>
            <p:ph type="title"/>
          </p:nvPr>
        </p:nvSpPr>
        <p:spPr>
          <a:xfrm>
            <a:off x="293253" y="2700115"/>
            <a:ext cx="4092609" cy="1206313"/>
          </a:xfrm>
        </p:spPr>
        <p:txBody>
          <a:bodyPr>
            <a:normAutofit fontScale="90000"/>
          </a:bodyPr>
          <a:lstStyle/>
          <a:p>
            <a:r>
              <a:rPr lang="en-US" sz="3000">
                <a:latin typeface="Gotham Book"/>
                <a:cs typeface="Gotham Book" pitchFamily="50" charset="0"/>
              </a:rPr>
              <a:t>Data from Trefny Innovative Instruction Center about Campus Climate for Undergraduates</a:t>
            </a:r>
            <a:endParaRPr lang="en-US" sz="3000">
              <a:latin typeface="Gotham Book" pitchFamily="50" charset="0"/>
              <a:cs typeface="Gotham Book" pitchFamily="50" charset="0"/>
            </a:endParaRPr>
          </a:p>
        </p:txBody>
      </p:sp>
      <p:pic>
        <p:nvPicPr>
          <p:cNvPr id="3" name="Picture 4" descr="Chart, bar chart&#10;&#10;Description automatically generated">
            <a:extLst>
              <a:ext uri="{FF2B5EF4-FFF2-40B4-BE49-F238E27FC236}">
                <a16:creationId xmlns:a16="http://schemas.microsoft.com/office/drawing/2014/main" id="{19E20568-45BB-41D7-8FA1-9BE939EB650E}"/>
              </a:ext>
            </a:extLst>
          </p:cNvPr>
          <p:cNvPicPr>
            <a:picLocks noChangeAspect="1"/>
          </p:cNvPicPr>
          <p:nvPr/>
        </p:nvPicPr>
        <p:blipFill>
          <a:blip r:embed="rId3"/>
          <a:stretch>
            <a:fillRect/>
          </a:stretch>
        </p:blipFill>
        <p:spPr>
          <a:xfrm>
            <a:off x="4603666" y="767269"/>
            <a:ext cx="7139354" cy="4897485"/>
          </a:xfrm>
          <a:prstGeom prst="rect">
            <a:avLst/>
          </a:prstGeom>
        </p:spPr>
      </p:pic>
    </p:spTree>
    <p:extLst>
      <p:ext uri="{BB962C8B-B14F-4D97-AF65-F5344CB8AC3E}">
        <p14:creationId xmlns:p14="http://schemas.microsoft.com/office/powerpoint/2010/main" val="869429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FB268-3293-4739-8C2C-53A83685BAFB}"/>
              </a:ext>
            </a:extLst>
          </p:cNvPr>
          <p:cNvSpPr>
            <a:spLocks noGrp="1"/>
          </p:cNvSpPr>
          <p:nvPr>
            <p:ph type="title"/>
          </p:nvPr>
        </p:nvSpPr>
        <p:spPr/>
        <p:txBody>
          <a:bodyPr/>
          <a:lstStyle/>
          <a:p>
            <a:r>
              <a:rPr lang="en-US">
                <a:latin typeface="Arial"/>
                <a:cs typeface="Arial"/>
              </a:rPr>
              <a:t>Research &amp; Innovation Productivity</a:t>
            </a:r>
            <a:endParaRPr lang="en-US"/>
          </a:p>
        </p:txBody>
      </p:sp>
      <p:sp>
        <p:nvSpPr>
          <p:cNvPr id="3" name="Content Placeholder 2">
            <a:extLst>
              <a:ext uri="{FF2B5EF4-FFF2-40B4-BE49-F238E27FC236}">
                <a16:creationId xmlns:a16="http://schemas.microsoft.com/office/drawing/2014/main" id="{5AE1EF91-4BEE-45D0-9FA1-FC2A38CE989F}"/>
              </a:ext>
            </a:extLst>
          </p:cNvPr>
          <p:cNvSpPr>
            <a:spLocks noGrp="1"/>
          </p:cNvSpPr>
          <p:nvPr>
            <p:ph idx="1"/>
          </p:nvPr>
        </p:nvSpPr>
        <p:spPr/>
        <p:txBody>
          <a:bodyPr vert="horz" lIns="91440" tIns="45720" rIns="91440" bIns="45720" rtlCol="0" anchor="t">
            <a:normAutofit/>
          </a:bodyPr>
          <a:lstStyle/>
          <a:p>
            <a:pPr marL="227965" indent="-227965">
              <a:buNone/>
            </a:pPr>
            <a:r>
              <a:rPr lang="en-US">
                <a:latin typeface="Arial"/>
                <a:cs typeface="Arial"/>
              </a:rPr>
              <a:t>"When we limit diversity in our lab and networks, we end up limiting our science. Analysis of more than </a:t>
            </a:r>
            <a:r>
              <a:rPr lang="en-US" b="1">
                <a:latin typeface="Arial"/>
                <a:cs typeface="Arial"/>
              </a:rPr>
              <a:t>2.5 million publications </a:t>
            </a:r>
            <a:r>
              <a:rPr lang="en-US">
                <a:latin typeface="Arial"/>
                <a:cs typeface="Arial"/>
              </a:rPr>
              <a:t>shows that increased ethnic diversity in the author team correlates with increased citations and impact factor of the journal” (Asplund &amp; Welle, 2018). </a:t>
            </a:r>
            <a:endParaRPr lang="en-US"/>
          </a:p>
          <a:p>
            <a:pPr marL="227965" indent="-227965">
              <a:buNone/>
            </a:pPr>
            <a:endParaRPr lang="en-US">
              <a:latin typeface="Arial"/>
              <a:cs typeface="Arial"/>
            </a:endParaRPr>
          </a:p>
          <a:p>
            <a:pPr marL="227965" indent="-227965">
              <a:buNone/>
            </a:pPr>
            <a:r>
              <a:rPr lang="en-US">
                <a:latin typeface="Arial"/>
                <a:cs typeface="Arial"/>
              </a:rPr>
              <a:t>When articles are reviewed anonymously (double-blind review), the number of articles published with women listed as the first author increases (</a:t>
            </a:r>
            <a:r>
              <a:rPr lang="en-US" err="1">
                <a:latin typeface="Arial"/>
                <a:cs typeface="Arial"/>
              </a:rPr>
              <a:t>Calaza</a:t>
            </a:r>
            <a:r>
              <a:rPr lang="en-US">
                <a:latin typeface="Arial"/>
                <a:cs typeface="Arial"/>
              </a:rPr>
              <a:t> et al., 2021).</a:t>
            </a:r>
            <a:endParaRPr lang="en-US"/>
          </a:p>
          <a:p>
            <a:pPr marL="227965" indent="-227965">
              <a:buNone/>
            </a:pPr>
            <a:endParaRPr lang="en-US"/>
          </a:p>
          <a:p>
            <a:pPr marL="227965" indent="-227965">
              <a:buNone/>
            </a:pPr>
            <a:endParaRPr lang="en-US"/>
          </a:p>
          <a:p>
            <a:pPr marL="227965" indent="-227965">
              <a:buNone/>
            </a:pPr>
            <a:endParaRPr lang="en-US"/>
          </a:p>
          <a:p>
            <a:pPr marL="0" indent="0">
              <a:buNone/>
            </a:pPr>
            <a:endParaRPr lang="en-US"/>
          </a:p>
        </p:txBody>
      </p:sp>
    </p:spTree>
    <p:extLst>
      <p:ext uri="{BB962C8B-B14F-4D97-AF65-F5344CB8AC3E}">
        <p14:creationId xmlns:p14="http://schemas.microsoft.com/office/powerpoint/2010/main" val="1430007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8002286" cy="739424"/>
          </a:xfrm>
        </p:spPr>
        <p:txBody>
          <a:bodyPr>
            <a:noAutofit/>
          </a:bodyPr>
          <a:lstStyle/>
          <a:p>
            <a:r>
              <a:rPr lang="en-US" sz="4400">
                <a:latin typeface="Gotham Book"/>
              </a:rPr>
              <a:t>Implicit Bias Continuum</a:t>
            </a:r>
          </a:p>
        </p:txBody>
      </p:sp>
      <p:sp>
        <p:nvSpPr>
          <p:cNvPr id="4" name="Text Placeholder 3"/>
          <p:cNvSpPr>
            <a:spLocks noGrp="1"/>
          </p:cNvSpPr>
          <p:nvPr>
            <p:ph type="body" sz="half" idx="2"/>
          </p:nvPr>
        </p:nvSpPr>
        <p:spPr>
          <a:xfrm>
            <a:off x="410493" y="1529215"/>
            <a:ext cx="11153226" cy="2503523"/>
          </a:xfrm>
        </p:spPr>
        <p:txBody>
          <a:bodyPr vert="horz" lIns="91440" tIns="45720" rIns="91440" bIns="45720" rtlCol="0" anchor="t">
            <a:noAutofit/>
          </a:bodyPr>
          <a:lstStyle/>
          <a:p>
            <a:pPr marL="285750" indent="-285750">
              <a:buFont typeface="Arial" panose="020B0604020202020204" pitchFamily="34" charset="0"/>
              <a:buChar char="•"/>
            </a:pPr>
            <a:r>
              <a:rPr lang="en-US" sz="2000">
                <a:solidFill>
                  <a:srgbClr val="21314D"/>
                </a:solidFill>
                <a:latin typeface="Arial"/>
                <a:cs typeface="Arial"/>
              </a:rPr>
              <a:t>People can move between phases and may progress through active practice, learning, and acknowledgement</a:t>
            </a:r>
          </a:p>
          <a:p>
            <a:pPr marL="285750" indent="-285750">
              <a:buFont typeface="Arial" panose="020B0604020202020204" pitchFamily="34" charset="0"/>
              <a:buChar char="•"/>
            </a:pPr>
            <a:r>
              <a:rPr lang="en-US" sz="2000">
                <a:solidFill>
                  <a:srgbClr val="21314D"/>
                </a:solidFill>
                <a:latin typeface="Arial"/>
                <a:cs typeface="Arial"/>
              </a:rPr>
              <a:t>Individuals may also regress through apathy and/or lack of awareness and practice </a:t>
            </a:r>
            <a:endParaRPr lang="en-US" sz="2000">
              <a:solidFill>
                <a:srgbClr val="21314D"/>
              </a:solidFill>
              <a:latin typeface="Arial"/>
            </a:endParaRPr>
          </a:p>
          <a:p>
            <a:pPr marL="285750" indent="-285750">
              <a:buFont typeface="Arial" panose="020B0604020202020204" pitchFamily="34" charset="0"/>
              <a:buChar char="•"/>
            </a:pPr>
            <a:r>
              <a:rPr lang="en-US" sz="2000">
                <a:solidFill>
                  <a:srgbClr val="21314D"/>
                </a:solidFill>
                <a:latin typeface="Arial"/>
                <a:cs typeface="Arial"/>
              </a:rPr>
              <a:t>Individuals may exist in different phases of the continuum depending on biases they are actively engaging with </a:t>
            </a:r>
            <a:endParaRPr lang="en-US" sz="2000">
              <a:solidFill>
                <a:srgbClr val="21314D"/>
              </a:solidFill>
              <a:latin typeface="Arial"/>
            </a:endParaRPr>
          </a:p>
          <a:p>
            <a:pPr marL="742315" lvl="1" indent="-285750">
              <a:buFont typeface="Arial" panose="020B0604020202020204" pitchFamily="34" charset="0"/>
              <a:buChar char="•"/>
            </a:pPr>
            <a:r>
              <a:rPr lang="en-US" sz="2000">
                <a:solidFill>
                  <a:srgbClr val="21314D"/>
                </a:solidFill>
                <a:latin typeface="Arial"/>
                <a:cs typeface="Arial"/>
              </a:rPr>
              <a:t>i.e., recognizing bias in action regarding race but only acknowledging the existence of bias regarding gender identity </a:t>
            </a:r>
            <a:endParaRPr lang="en-US" sz="2000">
              <a:solidFill>
                <a:srgbClr val="21314D"/>
              </a:solidFill>
              <a:latin typeface="Arial"/>
            </a:endParaRPr>
          </a:p>
        </p:txBody>
      </p:sp>
      <p:pic>
        <p:nvPicPr>
          <p:cNvPr id="57" name="Picture 56">
            <a:extLst>
              <a:ext uri="{FF2B5EF4-FFF2-40B4-BE49-F238E27FC236}">
                <a16:creationId xmlns:a16="http://schemas.microsoft.com/office/drawing/2014/main" id="{6B935905-E886-4C89-A9F3-22216F3E4733}"/>
              </a:ext>
            </a:extLst>
          </p:cNvPr>
          <p:cNvPicPr>
            <a:picLocks noChangeAspect="1"/>
          </p:cNvPicPr>
          <p:nvPr/>
        </p:nvPicPr>
        <p:blipFill rotWithShape="1">
          <a:blip r:embed="rId3"/>
          <a:srcRect l="22693" t="53139" r="11827" b="12964"/>
          <a:stretch/>
        </p:blipFill>
        <p:spPr>
          <a:xfrm>
            <a:off x="2104292" y="4026834"/>
            <a:ext cx="7983416" cy="2215661"/>
          </a:xfrm>
          <a:prstGeom prst="rect">
            <a:avLst/>
          </a:prstGeom>
        </p:spPr>
      </p:pic>
    </p:spTree>
    <p:extLst>
      <p:ext uri="{BB962C8B-B14F-4D97-AF65-F5344CB8AC3E}">
        <p14:creationId xmlns:p14="http://schemas.microsoft.com/office/powerpoint/2010/main" val="1339035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A39C76-EAA0-0A47-B8E5-32050F040BE3}"/>
              </a:ext>
            </a:extLst>
          </p:cNvPr>
          <p:cNvSpPr>
            <a:spLocks noGrp="1"/>
          </p:cNvSpPr>
          <p:nvPr>
            <p:ph type="title"/>
          </p:nvPr>
        </p:nvSpPr>
        <p:spPr/>
        <p:txBody>
          <a:bodyPr/>
          <a:lstStyle/>
          <a:p>
            <a:r>
              <a:rPr lang="en-US"/>
              <a:t>Workshop Structure &amp; outline</a:t>
            </a:r>
          </a:p>
        </p:txBody>
      </p:sp>
      <p:sp>
        <p:nvSpPr>
          <p:cNvPr id="5" name="Content Placeholder 4">
            <a:extLst>
              <a:ext uri="{FF2B5EF4-FFF2-40B4-BE49-F238E27FC236}">
                <a16:creationId xmlns:a16="http://schemas.microsoft.com/office/drawing/2014/main" id="{4BD02ECA-4289-C14C-9E20-2320D5EC0516}"/>
              </a:ext>
            </a:extLst>
          </p:cNvPr>
          <p:cNvSpPr>
            <a:spLocks noGrp="1"/>
          </p:cNvSpPr>
          <p:nvPr>
            <p:ph sz="half" idx="1"/>
          </p:nvPr>
        </p:nvSpPr>
        <p:spPr/>
        <p:txBody>
          <a:bodyPr>
            <a:normAutofit fontScale="40000" lnSpcReduction="20000"/>
          </a:bodyPr>
          <a:lstStyle/>
          <a:p>
            <a:pPr fontAlgn="base"/>
            <a:r>
              <a:rPr lang="en-US"/>
              <a:t>PRE workshop: Survey </a:t>
            </a:r>
          </a:p>
          <a:p>
            <a:pPr fontAlgn="base"/>
            <a:r>
              <a:rPr lang="en-US"/>
              <a:t>Objectives of the workshop &amp; Why we are here (to recruit &amp; retain top talent), why DI&amp;A </a:t>
            </a:r>
          </a:p>
          <a:p>
            <a:pPr lvl="1" fontAlgn="base"/>
            <a:r>
              <a:rPr lang="en-US"/>
              <a:t>DI&amp;A overview </a:t>
            </a:r>
          </a:p>
          <a:p>
            <a:pPr lvl="1" fontAlgn="base"/>
            <a:r>
              <a:rPr lang="en-US"/>
              <a:t>Community guidelines </a:t>
            </a:r>
          </a:p>
          <a:p>
            <a:pPr fontAlgn="base"/>
            <a:r>
              <a:rPr lang="en-US"/>
              <a:t>Definitions </a:t>
            </a:r>
          </a:p>
          <a:p>
            <a:pPr fontAlgn="base"/>
            <a:r>
              <a:rPr lang="en-US"/>
              <a:t>Overview of Research </a:t>
            </a:r>
          </a:p>
          <a:p>
            <a:pPr lvl="1" fontAlgn="base"/>
            <a:r>
              <a:rPr lang="en-US"/>
              <a:t>Activity- how do stats apply to me? </a:t>
            </a:r>
          </a:p>
          <a:p>
            <a:pPr fontAlgn="base"/>
            <a:r>
              <a:rPr lang="en-US"/>
              <a:t>Where does IB come from </a:t>
            </a:r>
          </a:p>
          <a:p>
            <a:pPr lvl="1" fontAlgn="base"/>
            <a:r>
              <a:rPr lang="en-US"/>
              <a:t>Photos activity? </a:t>
            </a:r>
          </a:p>
          <a:p>
            <a:pPr lvl="1" fontAlgn="base"/>
            <a:r>
              <a:rPr lang="en-US"/>
              <a:t>We can unlearn this </a:t>
            </a:r>
          </a:p>
          <a:p>
            <a:pPr fontAlgn="base"/>
            <a:r>
              <a:rPr lang="en-US"/>
              <a:t>Explore how IB applies to us/what are our biases </a:t>
            </a:r>
            <a:r>
              <a:rPr lang="en-US" err="1"/>
              <a:t>specificallly</a:t>
            </a:r>
            <a:r>
              <a:rPr lang="en-US"/>
              <a:t> </a:t>
            </a:r>
            <a:r>
              <a:rPr lang="en-US" err="1"/>
              <a:t>wrt</a:t>
            </a:r>
            <a:r>
              <a:rPr lang="en-US"/>
              <a:t> mines &amp; stem </a:t>
            </a:r>
          </a:p>
          <a:p>
            <a:pPr lvl="1" fontAlgn="base"/>
            <a:r>
              <a:rPr lang="en-US"/>
              <a:t>Activity? </a:t>
            </a:r>
          </a:p>
          <a:p>
            <a:pPr fontAlgn="base"/>
            <a:r>
              <a:rPr lang="en-US"/>
              <a:t>The continuum that Kelsi &amp; Emma made </a:t>
            </a:r>
          </a:p>
          <a:p>
            <a:pPr fontAlgn="base"/>
            <a:r>
              <a:rPr lang="en-US"/>
              <a:t>Strategies to mitigate </a:t>
            </a:r>
          </a:p>
          <a:p>
            <a:pPr lvl="1" fontAlgn="base"/>
            <a:r>
              <a:rPr lang="en-US"/>
              <a:t>Make more tangible strategies like in the microaggressions workshop </a:t>
            </a:r>
          </a:p>
          <a:p>
            <a:pPr lvl="1" fontAlgn="base"/>
            <a:r>
              <a:rPr lang="en-US"/>
              <a:t>Activity? (have several activities based on the type of participant) </a:t>
            </a:r>
          </a:p>
          <a:p>
            <a:pPr fontAlgn="base"/>
            <a:r>
              <a:rPr lang="en-US"/>
              <a:t>Reiterate that there is hope, it takes work, but we can change, if we learned it we can unlearn it </a:t>
            </a:r>
          </a:p>
          <a:p>
            <a:pPr fontAlgn="base"/>
            <a:r>
              <a:rPr lang="en-US"/>
              <a:t>Other DI&amp;A workshops/Survey </a:t>
            </a:r>
          </a:p>
          <a:p>
            <a:endParaRPr lang="en-US"/>
          </a:p>
        </p:txBody>
      </p:sp>
      <p:sp>
        <p:nvSpPr>
          <p:cNvPr id="6" name="Content Placeholder 5">
            <a:extLst>
              <a:ext uri="{FF2B5EF4-FFF2-40B4-BE49-F238E27FC236}">
                <a16:creationId xmlns:a16="http://schemas.microsoft.com/office/drawing/2014/main" id="{AA5A5585-7886-E945-BABE-ABFB68D6BA8E}"/>
              </a:ext>
            </a:extLst>
          </p:cNvPr>
          <p:cNvSpPr>
            <a:spLocks noGrp="1"/>
          </p:cNvSpPr>
          <p:nvPr>
            <p:ph sz="half" idx="2"/>
          </p:nvPr>
        </p:nvSpPr>
        <p:spPr/>
        <p:txBody>
          <a:bodyPr>
            <a:normAutofit fontScale="40000" lnSpcReduction="20000"/>
          </a:bodyPr>
          <a:lstStyle/>
          <a:p>
            <a:pPr marL="0" indent="0" fontAlgn="base">
              <a:buNone/>
            </a:pPr>
            <a:r>
              <a:rPr lang="en-US" b="1"/>
              <a:t>Learning Outcomes</a:t>
            </a:r>
          </a:p>
          <a:p>
            <a:pPr fontAlgn="base"/>
            <a:r>
              <a:rPr lang="en-US"/>
              <a:t>LO: participants will have been exposed to the research on implicit bias </a:t>
            </a:r>
          </a:p>
          <a:p>
            <a:pPr fontAlgn="base"/>
            <a:r>
              <a:rPr lang="en-US"/>
              <a:t>LO: Participants will Recognize IB and its validity </a:t>
            </a:r>
          </a:p>
          <a:p>
            <a:pPr fontAlgn="base"/>
            <a:r>
              <a:rPr lang="en-US"/>
              <a:t>LO: Participants will Internally acknowledge own biases  </a:t>
            </a:r>
          </a:p>
          <a:p>
            <a:pPr fontAlgn="base"/>
            <a:r>
              <a:rPr lang="en-US"/>
              <a:t>LO: and identify ways to counteract/mitigate these biases </a:t>
            </a:r>
          </a:p>
          <a:p>
            <a:endParaRPr lang="en-US"/>
          </a:p>
        </p:txBody>
      </p:sp>
    </p:spTree>
    <p:extLst>
      <p:ext uri="{BB962C8B-B14F-4D97-AF65-F5344CB8AC3E}">
        <p14:creationId xmlns:p14="http://schemas.microsoft.com/office/powerpoint/2010/main" val="2812624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CE15-E28C-F84E-AE3E-552798294EEC}"/>
              </a:ext>
            </a:extLst>
          </p:cNvPr>
          <p:cNvSpPr>
            <a:spLocks noGrp="1"/>
          </p:cNvSpPr>
          <p:nvPr>
            <p:ph type="title"/>
          </p:nvPr>
        </p:nvSpPr>
        <p:spPr/>
        <p:txBody>
          <a:bodyPr/>
          <a:lstStyle/>
          <a:p>
            <a:r>
              <a:rPr lang="en-US"/>
              <a:t>Strategies to Mitigate</a:t>
            </a:r>
          </a:p>
        </p:txBody>
      </p:sp>
      <p:sp>
        <p:nvSpPr>
          <p:cNvPr id="3" name="Content Placeholder 2">
            <a:extLst>
              <a:ext uri="{FF2B5EF4-FFF2-40B4-BE49-F238E27FC236}">
                <a16:creationId xmlns:a16="http://schemas.microsoft.com/office/drawing/2014/main" id="{07A85B50-7E84-1547-B345-EA8A9120DF23}"/>
              </a:ext>
            </a:extLst>
          </p:cNvPr>
          <p:cNvSpPr>
            <a:spLocks noGrp="1"/>
          </p:cNvSpPr>
          <p:nvPr>
            <p:ph idx="1"/>
          </p:nvPr>
        </p:nvSpPr>
        <p:spPr>
          <a:xfrm>
            <a:off x="324091" y="1514007"/>
            <a:ext cx="11867909" cy="4662956"/>
          </a:xfrm>
        </p:spPr>
        <p:txBody>
          <a:bodyPr vert="horz" lIns="91440" tIns="45720" rIns="91440" bIns="45720" rtlCol="0" anchor="t">
            <a:normAutofit fontScale="92500" lnSpcReduction="20000"/>
          </a:bodyPr>
          <a:lstStyle/>
          <a:p>
            <a:pPr marL="514350" indent="-514350" fontAlgn="base">
              <a:buFont typeface="+mj-lt"/>
              <a:buAutoNum type="arabicPeriod"/>
            </a:pPr>
            <a:r>
              <a:rPr lang="en-US">
                <a:latin typeface="Arial"/>
                <a:cs typeface="Arial"/>
              </a:rPr>
              <a:t>Recall a lived experience in which you felt devalued or excluded</a:t>
            </a:r>
          </a:p>
          <a:p>
            <a:pPr marL="514350" indent="-514350" fontAlgn="base">
              <a:buFont typeface="+mj-lt"/>
              <a:buAutoNum type="arabicPeriod"/>
            </a:pPr>
            <a:r>
              <a:rPr lang="en-US">
                <a:latin typeface="Arial"/>
                <a:cs typeface="Arial"/>
              </a:rPr>
              <a:t>Understand risk factors: where does implicit bias come into play, when is it worse? </a:t>
            </a:r>
          </a:p>
          <a:p>
            <a:pPr marL="685165" lvl="1" indent="-227965" fontAlgn="base"/>
            <a:r>
              <a:rPr lang="en-US">
                <a:latin typeface="Arial"/>
                <a:cs typeface="Arial"/>
              </a:rPr>
              <a:t>Where you make decisions or evaluations of others </a:t>
            </a:r>
          </a:p>
          <a:p>
            <a:pPr marL="685165" lvl="1" indent="-227965" fontAlgn="base"/>
            <a:r>
              <a:rPr lang="en-US">
                <a:latin typeface="Arial"/>
                <a:cs typeface="Arial"/>
              </a:rPr>
              <a:t>When you are rushed or under a time crunch</a:t>
            </a:r>
          </a:p>
          <a:p>
            <a:pPr marL="685165" lvl="1" indent="-227965" fontAlgn="base"/>
            <a:r>
              <a:rPr lang="en-US">
                <a:latin typeface="Arial"/>
                <a:cs typeface="Arial"/>
              </a:rPr>
              <a:t>When you are doing things automatically</a:t>
            </a:r>
          </a:p>
          <a:p>
            <a:pPr marL="514350" indent="-514350" fontAlgn="base">
              <a:buFont typeface="+mj-lt"/>
              <a:buAutoNum type="arabicPeriod"/>
            </a:pPr>
            <a:r>
              <a:rPr lang="en-US">
                <a:latin typeface="Arial"/>
                <a:cs typeface="Arial"/>
              </a:rPr>
              <a:t>Actively Mitigate bias &amp; seek change </a:t>
            </a:r>
          </a:p>
          <a:p>
            <a:pPr marL="685165" lvl="1" indent="-227965" fontAlgn="base"/>
            <a:r>
              <a:rPr lang="en-US">
                <a:latin typeface="Arial"/>
                <a:cs typeface="Arial"/>
              </a:rPr>
              <a:t>Remember that lived experience in which you felt devalued or excluded</a:t>
            </a:r>
          </a:p>
          <a:p>
            <a:pPr marL="685165" lvl="1" indent="-227965" fontAlgn="base"/>
            <a:r>
              <a:rPr lang="en-US">
                <a:latin typeface="Arial"/>
                <a:cs typeface="Arial"/>
              </a:rPr>
              <a:t>Use decision support tools (e.g. rubrics, Inter-Rater Reliability) </a:t>
            </a:r>
          </a:p>
          <a:p>
            <a:pPr marL="685165" lvl="1" indent="-227965" fontAlgn="base"/>
            <a:r>
              <a:rPr lang="en-US">
                <a:latin typeface="Arial"/>
                <a:cs typeface="Arial"/>
              </a:rPr>
              <a:t>Take time for and review automatic, pass/fail processes </a:t>
            </a:r>
          </a:p>
          <a:p>
            <a:pPr marL="685165" lvl="1" indent="-227965" fontAlgn="base"/>
            <a:r>
              <a:rPr lang="en-US">
                <a:latin typeface="Arial"/>
                <a:cs typeface="Arial"/>
              </a:rPr>
              <a:t>Articulate your reasoning process, get feedback from others </a:t>
            </a:r>
          </a:p>
          <a:p>
            <a:pPr marL="685165" lvl="1" indent="-227965" fontAlgn="base"/>
            <a:r>
              <a:rPr lang="en-US">
                <a:latin typeface="Arial"/>
                <a:cs typeface="Arial"/>
              </a:rPr>
              <a:t>Check your messaging, language </a:t>
            </a:r>
          </a:p>
          <a:p>
            <a:pPr marL="514350" indent="-514350" fontAlgn="base">
              <a:buFont typeface="+mj-lt"/>
              <a:buAutoNum type="arabicPeriod"/>
            </a:pPr>
            <a:r>
              <a:rPr lang="en-US">
                <a:latin typeface="Arial"/>
                <a:cs typeface="Arial"/>
              </a:rPr>
              <a:t>Institute policies to minimize bias </a:t>
            </a:r>
          </a:p>
          <a:p>
            <a:pPr marL="514350" indent="-514350" fontAlgn="base">
              <a:buFont typeface="+mj-lt"/>
              <a:buAutoNum type="arabicPeriod"/>
            </a:pPr>
            <a:r>
              <a:rPr lang="en-US">
                <a:latin typeface="Arial"/>
                <a:cs typeface="Arial"/>
              </a:rPr>
              <a:t>Practice, Practice, Practice </a:t>
            </a:r>
          </a:p>
          <a:p>
            <a:pPr marL="227965" indent="-227965"/>
            <a:endParaRPr lang="en-US"/>
          </a:p>
        </p:txBody>
      </p:sp>
      <p:sp>
        <p:nvSpPr>
          <p:cNvPr id="5" name="TextBox 4">
            <a:extLst>
              <a:ext uri="{FF2B5EF4-FFF2-40B4-BE49-F238E27FC236}">
                <a16:creationId xmlns:a16="http://schemas.microsoft.com/office/drawing/2014/main" id="{4C23A099-2D50-334B-8774-31A54CD594DF}"/>
              </a:ext>
            </a:extLst>
          </p:cNvPr>
          <p:cNvSpPr txBox="1"/>
          <p:nvPr/>
        </p:nvSpPr>
        <p:spPr>
          <a:xfrm>
            <a:off x="9736126" y="5016431"/>
            <a:ext cx="914400" cy="914400"/>
          </a:xfrm>
          <a:prstGeom prst="rect">
            <a:avLst/>
          </a:prstGeom>
        </p:spPr>
        <p:txBody>
          <a:bodyPr vert="horz" wrap="none" lIns="91440" tIns="45720" rIns="91440" bIns="45720" rtlCol="0" anchor="ctr">
            <a:normAutofit/>
          </a:bodyPr>
          <a:lstStyle/>
          <a:p>
            <a:pPr algn="ctr"/>
            <a:r>
              <a:rPr lang="en-US">
                <a:solidFill>
                  <a:srgbClr val="C00000"/>
                </a:solidFill>
              </a:rPr>
              <a:t>Listen more, talk less</a:t>
            </a:r>
          </a:p>
          <a:p>
            <a:pPr algn="ctr"/>
            <a:r>
              <a:rPr lang="en-US">
                <a:solidFill>
                  <a:srgbClr val="C00000"/>
                </a:solidFill>
              </a:rPr>
              <a:t>Seek out other people’s stories</a:t>
            </a:r>
          </a:p>
        </p:txBody>
      </p:sp>
    </p:spTree>
    <p:extLst>
      <p:ext uri="{BB962C8B-B14F-4D97-AF65-F5344CB8AC3E}">
        <p14:creationId xmlns:p14="http://schemas.microsoft.com/office/powerpoint/2010/main" val="331029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78112-BC34-5146-BB6E-5379269C9BF4}"/>
              </a:ext>
            </a:extLst>
          </p:cNvPr>
          <p:cNvSpPr>
            <a:spLocks noGrp="1"/>
          </p:cNvSpPr>
          <p:nvPr>
            <p:ph type="title"/>
          </p:nvPr>
        </p:nvSpPr>
        <p:spPr/>
        <p:txBody>
          <a:bodyPr/>
          <a:lstStyle/>
          <a:p>
            <a:r>
              <a:rPr lang="en-US"/>
              <a:t>IB &amp; Your Sphere of Influence</a:t>
            </a:r>
          </a:p>
        </p:txBody>
      </p:sp>
      <p:pic>
        <p:nvPicPr>
          <p:cNvPr id="4" name="Picture 3">
            <a:extLst>
              <a:ext uri="{FF2B5EF4-FFF2-40B4-BE49-F238E27FC236}">
                <a16:creationId xmlns:a16="http://schemas.microsoft.com/office/drawing/2014/main" id="{ED0674FF-169D-FD40-AFBE-3C7688838214}"/>
              </a:ext>
            </a:extLst>
          </p:cNvPr>
          <p:cNvPicPr>
            <a:picLocks noChangeAspect="1"/>
          </p:cNvPicPr>
          <p:nvPr/>
        </p:nvPicPr>
        <p:blipFill>
          <a:blip r:embed="rId3"/>
          <a:stretch>
            <a:fillRect/>
          </a:stretch>
        </p:blipFill>
        <p:spPr>
          <a:xfrm>
            <a:off x="3509632" y="1493969"/>
            <a:ext cx="4823484" cy="4682994"/>
          </a:xfrm>
          <a:prstGeom prst="rect">
            <a:avLst/>
          </a:prstGeom>
        </p:spPr>
      </p:pic>
      <p:sp>
        <p:nvSpPr>
          <p:cNvPr id="5" name="Oval 4">
            <a:extLst>
              <a:ext uri="{FF2B5EF4-FFF2-40B4-BE49-F238E27FC236}">
                <a16:creationId xmlns:a16="http://schemas.microsoft.com/office/drawing/2014/main" id="{95701771-29E8-D449-861C-BD7656F7669F}"/>
              </a:ext>
            </a:extLst>
          </p:cNvPr>
          <p:cNvSpPr/>
          <p:nvPr/>
        </p:nvSpPr>
        <p:spPr>
          <a:xfrm>
            <a:off x="8126083" y="1828800"/>
            <a:ext cx="1639019" cy="1311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Group Projects</a:t>
            </a:r>
          </a:p>
        </p:txBody>
      </p:sp>
      <p:sp>
        <p:nvSpPr>
          <p:cNvPr id="6" name="Oval 5">
            <a:extLst>
              <a:ext uri="{FF2B5EF4-FFF2-40B4-BE49-F238E27FC236}">
                <a16:creationId xmlns:a16="http://schemas.microsoft.com/office/drawing/2014/main" id="{01D925D3-2FBA-1142-879C-EC5733D57162}"/>
              </a:ext>
            </a:extLst>
          </p:cNvPr>
          <p:cNvSpPr/>
          <p:nvPr/>
        </p:nvSpPr>
        <p:spPr>
          <a:xfrm>
            <a:off x="1739661" y="1690690"/>
            <a:ext cx="1639019" cy="1311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Major activities</a:t>
            </a:r>
          </a:p>
        </p:txBody>
      </p:sp>
      <p:sp>
        <p:nvSpPr>
          <p:cNvPr id="7" name="Oval 6">
            <a:extLst>
              <a:ext uri="{FF2B5EF4-FFF2-40B4-BE49-F238E27FC236}">
                <a16:creationId xmlns:a16="http://schemas.microsoft.com/office/drawing/2014/main" id="{84E41F13-9706-FB45-9FCA-F52F0752ADDF}"/>
              </a:ext>
            </a:extLst>
          </p:cNvPr>
          <p:cNvSpPr/>
          <p:nvPr/>
        </p:nvSpPr>
        <p:spPr>
          <a:xfrm>
            <a:off x="2559170" y="4130747"/>
            <a:ext cx="1639019" cy="1311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Teaching classes</a:t>
            </a:r>
          </a:p>
        </p:txBody>
      </p:sp>
      <p:sp>
        <p:nvSpPr>
          <p:cNvPr id="8" name="Oval 7">
            <a:extLst>
              <a:ext uri="{FF2B5EF4-FFF2-40B4-BE49-F238E27FC236}">
                <a16:creationId xmlns:a16="http://schemas.microsoft.com/office/drawing/2014/main" id="{3D39F853-2507-4C42-9A63-6F36CDF2CCBA}"/>
              </a:ext>
            </a:extLst>
          </p:cNvPr>
          <p:cNvSpPr/>
          <p:nvPr/>
        </p:nvSpPr>
        <p:spPr>
          <a:xfrm>
            <a:off x="7644559" y="4002881"/>
            <a:ext cx="1639019" cy="13112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Others…</a:t>
            </a:r>
          </a:p>
        </p:txBody>
      </p:sp>
      <p:grpSp>
        <p:nvGrpSpPr>
          <p:cNvPr id="15" name="Group 14">
            <a:extLst>
              <a:ext uri="{FF2B5EF4-FFF2-40B4-BE49-F238E27FC236}">
                <a16:creationId xmlns:a16="http://schemas.microsoft.com/office/drawing/2014/main" id="{F16BE3D0-B899-264D-831E-7FA5B7AD07E2}"/>
              </a:ext>
            </a:extLst>
          </p:cNvPr>
          <p:cNvGrpSpPr/>
          <p:nvPr/>
        </p:nvGrpSpPr>
        <p:grpSpPr>
          <a:xfrm>
            <a:off x="221710" y="2963799"/>
            <a:ext cx="2014384" cy="1338627"/>
            <a:chOff x="44603" y="2895382"/>
            <a:chExt cx="2014384" cy="1338627"/>
          </a:xfrm>
        </p:grpSpPr>
        <p:cxnSp>
          <p:nvCxnSpPr>
            <p:cNvPr id="11" name="Straight Arrow Connector 10">
              <a:extLst>
                <a:ext uri="{FF2B5EF4-FFF2-40B4-BE49-F238E27FC236}">
                  <a16:creationId xmlns:a16="http://schemas.microsoft.com/office/drawing/2014/main" id="{9777AEF8-C353-544A-981A-FC45B7B72890}"/>
                </a:ext>
              </a:extLst>
            </p:cNvPr>
            <p:cNvCxnSpPr>
              <a:cxnSpLocks/>
            </p:cNvCxnSpPr>
            <p:nvPr/>
          </p:nvCxnSpPr>
          <p:spPr>
            <a:xfrm flipV="1">
              <a:off x="834662" y="2895382"/>
              <a:ext cx="839523" cy="69229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7B6C2A1-E042-484B-944E-AA29B7422F4D}"/>
                </a:ext>
              </a:extLst>
            </p:cNvPr>
            <p:cNvSpPr txBox="1"/>
            <p:nvPr/>
          </p:nvSpPr>
          <p:spPr>
            <a:xfrm>
              <a:off x="44603" y="3587678"/>
              <a:ext cx="2014384" cy="646331"/>
            </a:xfrm>
            <a:prstGeom prst="rect">
              <a:avLst/>
            </a:prstGeom>
          </p:spPr>
          <p:txBody>
            <a:bodyPr vert="horz" wrap="square" lIns="91440" tIns="45720" rIns="91440" bIns="45720" rtlCol="0" anchor="ctr">
              <a:spAutoFit/>
            </a:bodyPr>
            <a:lstStyle/>
            <a:p>
              <a:pPr algn="ctr"/>
              <a:r>
                <a:rPr lang="en-US"/>
                <a:t>Ways that implicit bias impacts you</a:t>
              </a:r>
            </a:p>
          </p:txBody>
        </p:sp>
      </p:grpSp>
      <p:grpSp>
        <p:nvGrpSpPr>
          <p:cNvPr id="16" name="Group 15">
            <a:extLst>
              <a:ext uri="{FF2B5EF4-FFF2-40B4-BE49-F238E27FC236}">
                <a16:creationId xmlns:a16="http://schemas.microsoft.com/office/drawing/2014/main" id="{D0BC6E5C-C484-C742-B815-A221DD632D0C}"/>
              </a:ext>
            </a:extLst>
          </p:cNvPr>
          <p:cNvGrpSpPr/>
          <p:nvPr/>
        </p:nvGrpSpPr>
        <p:grpSpPr>
          <a:xfrm>
            <a:off x="3314857" y="1460284"/>
            <a:ext cx="2078206" cy="1660912"/>
            <a:chOff x="3314857" y="1460284"/>
            <a:chExt cx="2078206" cy="1660912"/>
          </a:xfrm>
        </p:grpSpPr>
        <p:cxnSp>
          <p:nvCxnSpPr>
            <p:cNvPr id="10" name="Straight Arrow Connector 9">
              <a:extLst>
                <a:ext uri="{FF2B5EF4-FFF2-40B4-BE49-F238E27FC236}">
                  <a16:creationId xmlns:a16="http://schemas.microsoft.com/office/drawing/2014/main" id="{8590CFE4-6CD9-7144-B349-8BC4DA55CAA6}"/>
                </a:ext>
              </a:extLst>
            </p:cNvPr>
            <p:cNvCxnSpPr/>
            <p:nvPr/>
          </p:nvCxnSpPr>
          <p:spPr>
            <a:xfrm flipH="1" flipV="1">
              <a:off x="3314857" y="2806403"/>
              <a:ext cx="1092348" cy="31479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303C5E-ADB9-CA48-A95E-046BB7C7BDEE}"/>
                </a:ext>
              </a:extLst>
            </p:cNvPr>
            <p:cNvSpPr txBox="1"/>
            <p:nvPr/>
          </p:nvSpPr>
          <p:spPr>
            <a:xfrm>
              <a:off x="3378679" y="1460284"/>
              <a:ext cx="2014384" cy="1200329"/>
            </a:xfrm>
            <a:prstGeom prst="rect">
              <a:avLst/>
            </a:prstGeom>
          </p:spPr>
          <p:txBody>
            <a:bodyPr vert="horz" wrap="square" lIns="91440" tIns="45720" rIns="91440" bIns="45720" rtlCol="0" anchor="ctr">
              <a:spAutoFit/>
            </a:bodyPr>
            <a:lstStyle/>
            <a:p>
              <a:pPr algn="ctr"/>
              <a:r>
                <a:rPr lang="en-US"/>
                <a:t>Ways that you manifest implicit bias &amp; how it impacts others</a:t>
              </a:r>
            </a:p>
          </p:txBody>
        </p:sp>
      </p:grpSp>
      <p:sp>
        <p:nvSpPr>
          <p:cNvPr id="17" name="Title 1">
            <a:extLst>
              <a:ext uri="{FF2B5EF4-FFF2-40B4-BE49-F238E27FC236}">
                <a16:creationId xmlns:a16="http://schemas.microsoft.com/office/drawing/2014/main" id="{74E8ED54-4EFA-E94F-90D9-AE26D281DEFF}"/>
              </a:ext>
            </a:extLst>
          </p:cNvPr>
          <p:cNvSpPr txBox="1">
            <a:spLocks/>
          </p:cNvSpPr>
          <p:nvPr/>
        </p:nvSpPr>
        <p:spPr>
          <a:xfrm>
            <a:off x="0" y="5245241"/>
            <a:ext cx="12192000" cy="1325563"/>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b="1" i="0" kern="1200">
                <a:solidFill>
                  <a:srgbClr val="21314D"/>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4000"/>
              <a:t>What strategies can you use to mitigate bias?</a:t>
            </a:r>
          </a:p>
        </p:txBody>
      </p:sp>
    </p:spTree>
    <p:extLst>
      <p:ext uri="{BB962C8B-B14F-4D97-AF65-F5344CB8AC3E}">
        <p14:creationId xmlns:p14="http://schemas.microsoft.com/office/powerpoint/2010/main" val="127390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CB658-CA3D-8948-A449-77E169146D8A}"/>
              </a:ext>
            </a:extLst>
          </p:cNvPr>
          <p:cNvSpPr>
            <a:spLocks noGrp="1"/>
          </p:cNvSpPr>
          <p:nvPr>
            <p:ph type="title"/>
          </p:nvPr>
        </p:nvSpPr>
        <p:spPr/>
        <p:txBody>
          <a:bodyPr/>
          <a:lstStyle/>
          <a:p>
            <a:r>
              <a:rPr lang="en-US">
                <a:latin typeface="Arial"/>
                <a:cs typeface="Arial"/>
              </a:rPr>
              <a:t>Strategies to mitigate - PRACTICE</a:t>
            </a:r>
            <a:endParaRPr lang="en-US"/>
          </a:p>
        </p:txBody>
      </p:sp>
      <p:sp>
        <p:nvSpPr>
          <p:cNvPr id="3" name="Content Placeholder 2">
            <a:extLst>
              <a:ext uri="{FF2B5EF4-FFF2-40B4-BE49-F238E27FC236}">
                <a16:creationId xmlns:a16="http://schemas.microsoft.com/office/drawing/2014/main" id="{505D422B-95DA-3B48-BEB8-AFA44B98F1C8}"/>
              </a:ext>
            </a:extLst>
          </p:cNvPr>
          <p:cNvSpPr>
            <a:spLocks noGrp="1"/>
          </p:cNvSpPr>
          <p:nvPr>
            <p:ph idx="1"/>
          </p:nvPr>
        </p:nvSpPr>
        <p:spPr/>
        <p:txBody>
          <a:bodyPr/>
          <a:lstStyle/>
          <a:p>
            <a:r>
              <a:rPr lang="en-US"/>
              <a:t>Go through an example: </a:t>
            </a:r>
          </a:p>
          <a:p>
            <a:r>
              <a:rPr lang="en-US"/>
              <a:t>Maybe one for each type of participant</a:t>
            </a:r>
          </a:p>
          <a:p>
            <a:pPr lvl="1"/>
            <a:r>
              <a:rPr lang="en-US"/>
              <a:t>Student - </a:t>
            </a:r>
          </a:p>
          <a:p>
            <a:pPr lvl="1"/>
            <a:r>
              <a:rPr lang="en-US"/>
              <a:t>Faculty - </a:t>
            </a:r>
          </a:p>
          <a:p>
            <a:pPr lvl="1"/>
            <a:r>
              <a:rPr lang="en-US"/>
              <a:t>Employees - </a:t>
            </a:r>
          </a:p>
          <a:p>
            <a:pPr lvl="1"/>
            <a:endParaRPr lang="en-US"/>
          </a:p>
        </p:txBody>
      </p:sp>
      <p:sp>
        <p:nvSpPr>
          <p:cNvPr id="4" name="TextBox 3">
            <a:extLst>
              <a:ext uri="{FF2B5EF4-FFF2-40B4-BE49-F238E27FC236}">
                <a16:creationId xmlns:a16="http://schemas.microsoft.com/office/drawing/2014/main" id="{B694BBD0-25C8-8846-94AF-0B06947FF92A}"/>
              </a:ext>
            </a:extLst>
          </p:cNvPr>
          <p:cNvSpPr txBox="1"/>
          <p:nvPr/>
        </p:nvSpPr>
        <p:spPr>
          <a:xfrm>
            <a:off x="5770606" y="1"/>
            <a:ext cx="6891887" cy="716692"/>
          </a:xfrm>
          <a:prstGeom prst="rect">
            <a:avLst/>
          </a:prstGeom>
        </p:spPr>
        <p:txBody>
          <a:bodyPr vert="horz" wrap="none" lIns="91440" tIns="45720" rIns="91440" bIns="45720" rtlCol="0" anchor="ctr">
            <a:noAutofit/>
          </a:bodyPr>
          <a:lstStyle/>
          <a:p>
            <a:pPr fontAlgn="base"/>
            <a:r>
              <a:rPr lang="en-US">
                <a:solidFill>
                  <a:srgbClr val="FF0000"/>
                </a:solidFill>
              </a:rPr>
              <a:t>LO: and identify ways to counteract/mitigate these biases </a:t>
            </a:r>
          </a:p>
        </p:txBody>
      </p:sp>
    </p:spTree>
    <p:extLst>
      <p:ext uri="{BB962C8B-B14F-4D97-AF65-F5344CB8AC3E}">
        <p14:creationId xmlns:p14="http://schemas.microsoft.com/office/powerpoint/2010/main" val="3574117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CB658-CA3D-8948-A449-77E169146D8A}"/>
              </a:ext>
            </a:extLst>
          </p:cNvPr>
          <p:cNvSpPr>
            <a:spLocks noGrp="1"/>
          </p:cNvSpPr>
          <p:nvPr>
            <p:ph type="title"/>
          </p:nvPr>
        </p:nvSpPr>
        <p:spPr/>
        <p:txBody>
          <a:bodyPr/>
          <a:lstStyle/>
          <a:p>
            <a:r>
              <a:rPr lang="en-US"/>
              <a:t>Strategies to mitigate - ACTIVITY</a:t>
            </a:r>
          </a:p>
        </p:txBody>
      </p:sp>
      <p:sp>
        <p:nvSpPr>
          <p:cNvPr id="3" name="Content Placeholder 2">
            <a:extLst>
              <a:ext uri="{FF2B5EF4-FFF2-40B4-BE49-F238E27FC236}">
                <a16:creationId xmlns:a16="http://schemas.microsoft.com/office/drawing/2014/main" id="{505D422B-95DA-3B48-BEB8-AFA44B98F1C8}"/>
              </a:ext>
            </a:extLst>
          </p:cNvPr>
          <p:cNvSpPr>
            <a:spLocks noGrp="1"/>
          </p:cNvSpPr>
          <p:nvPr>
            <p:ph idx="1"/>
          </p:nvPr>
        </p:nvSpPr>
        <p:spPr/>
        <p:txBody>
          <a:bodyPr/>
          <a:lstStyle/>
          <a:p>
            <a:r>
              <a:rPr lang="en-US"/>
              <a:t>Go through an example: </a:t>
            </a:r>
          </a:p>
          <a:p>
            <a:r>
              <a:rPr lang="en-US"/>
              <a:t>Maybe one for each type of participant</a:t>
            </a:r>
          </a:p>
          <a:p>
            <a:pPr lvl="1"/>
            <a:r>
              <a:rPr lang="en-US"/>
              <a:t>Student - </a:t>
            </a:r>
          </a:p>
          <a:p>
            <a:pPr lvl="1"/>
            <a:r>
              <a:rPr lang="en-US"/>
              <a:t>Faculty - </a:t>
            </a:r>
          </a:p>
          <a:p>
            <a:pPr lvl="1"/>
            <a:r>
              <a:rPr lang="en-US"/>
              <a:t>Employees - </a:t>
            </a:r>
          </a:p>
          <a:p>
            <a:pPr lvl="1"/>
            <a:endParaRPr lang="en-US"/>
          </a:p>
        </p:txBody>
      </p:sp>
      <p:sp>
        <p:nvSpPr>
          <p:cNvPr id="4" name="TextBox 3">
            <a:extLst>
              <a:ext uri="{FF2B5EF4-FFF2-40B4-BE49-F238E27FC236}">
                <a16:creationId xmlns:a16="http://schemas.microsoft.com/office/drawing/2014/main" id="{B694BBD0-25C8-8846-94AF-0B06947FF92A}"/>
              </a:ext>
            </a:extLst>
          </p:cNvPr>
          <p:cNvSpPr txBox="1"/>
          <p:nvPr/>
        </p:nvSpPr>
        <p:spPr>
          <a:xfrm>
            <a:off x="5770606" y="1"/>
            <a:ext cx="6891887" cy="716692"/>
          </a:xfrm>
          <a:prstGeom prst="rect">
            <a:avLst/>
          </a:prstGeom>
        </p:spPr>
        <p:txBody>
          <a:bodyPr vert="horz" wrap="none" lIns="91440" tIns="45720" rIns="91440" bIns="45720" rtlCol="0" anchor="ctr">
            <a:noAutofit/>
          </a:bodyPr>
          <a:lstStyle/>
          <a:p>
            <a:pPr fontAlgn="base"/>
            <a:r>
              <a:rPr lang="en-US">
                <a:solidFill>
                  <a:srgbClr val="FF0000"/>
                </a:solidFill>
              </a:rPr>
              <a:t>LO: and identify ways to counteract/mitigate these biases </a:t>
            </a:r>
          </a:p>
        </p:txBody>
      </p:sp>
    </p:spTree>
    <p:extLst>
      <p:ext uri="{BB962C8B-B14F-4D97-AF65-F5344CB8AC3E}">
        <p14:creationId xmlns:p14="http://schemas.microsoft.com/office/powerpoint/2010/main" val="2619582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BE030-BBB4-A14D-878B-1C7C8928D673}"/>
              </a:ext>
            </a:extLst>
          </p:cNvPr>
          <p:cNvSpPr>
            <a:spLocks noGrp="1"/>
          </p:cNvSpPr>
          <p:nvPr>
            <p:ph type="title"/>
          </p:nvPr>
        </p:nvSpPr>
        <p:spPr>
          <a:xfrm>
            <a:off x="990600" y="4642583"/>
            <a:ext cx="10210800" cy="1099845"/>
          </a:xfrm>
        </p:spPr>
        <p:txBody>
          <a:bodyPr vert="horz" lIns="91440" tIns="45720" rIns="91440" bIns="45720" rtlCol="0" anchor="b">
            <a:normAutofit/>
          </a:bodyPr>
          <a:lstStyle/>
          <a:p>
            <a:pPr algn="ctr" defTabSz="914400"/>
            <a:r>
              <a:rPr lang="en-US" sz="6000">
                <a:solidFill>
                  <a:srgbClr val="263F6A"/>
                </a:solidFill>
                <a:latin typeface="Arial"/>
                <a:ea typeface="+mj-ea"/>
                <a:cs typeface="Arial"/>
              </a:rPr>
              <a:t>We can unlearn this!</a:t>
            </a:r>
          </a:p>
        </p:txBody>
      </p:sp>
      <p:sp>
        <p:nvSpPr>
          <p:cNvPr id="34" name="Rectangle 22">
            <a:extLst>
              <a:ext uri="{FF2B5EF4-FFF2-40B4-BE49-F238E27FC236}">
                <a16:creationId xmlns:a16="http://schemas.microsoft.com/office/drawing/2014/main" id="{FF638861-22F4-42BD-AB54-580F4FFF9F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405745"/>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26">
            <a:extLst>
              <a:ext uri="{FF2B5EF4-FFF2-40B4-BE49-F238E27FC236}">
                <a16:creationId xmlns:a16="http://schemas.microsoft.com/office/drawing/2014/main" id="{6CACE173-0A3A-4306-B76C-60A0714C3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3" y="320843"/>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toy, doll&#10;&#10;Description automatically generated">
            <a:extLst>
              <a:ext uri="{FF2B5EF4-FFF2-40B4-BE49-F238E27FC236}">
                <a16:creationId xmlns:a16="http://schemas.microsoft.com/office/drawing/2014/main" id="{A96A392C-4EC2-604D-AF27-459F8ECAC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306" y="969750"/>
            <a:ext cx="3246120" cy="2410244"/>
          </a:xfrm>
          <a:prstGeom prst="rect">
            <a:avLst/>
          </a:prstGeom>
        </p:spPr>
      </p:pic>
      <p:sp>
        <p:nvSpPr>
          <p:cNvPr id="36" name="Rounded Rectangle 26">
            <a:extLst>
              <a:ext uri="{FF2B5EF4-FFF2-40B4-BE49-F238E27FC236}">
                <a16:creationId xmlns:a16="http://schemas.microsoft.com/office/drawing/2014/main" id="{BE5996B0-F3AC-4A78-A5EF-139FD34959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7198"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in a garment&#10;&#10;Description automatically generated with low confidence">
            <a:extLst>
              <a:ext uri="{FF2B5EF4-FFF2-40B4-BE49-F238E27FC236}">
                <a16:creationId xmlns:a16="http://schemas.microsoft.com/office/drawing/2014/main" id="{3EBEF8B1-99ED-164A-83BF-C129C60F0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2190" y="556807"/>
            <a:ext cx="1987616" cy="3236976"/>
          </a:xfrm>
          <a:prstGeom prst="rect">
            <a:avLst/>
          </a:prstGeom>
        </p:spPr>
      </p:pic>
      <p:sp>
        <p:nvSpPr>
          <p:cNvPr id="37" name="Rounded Rectangle 26">
            <a:extLst>
              <a:ext uri="{FF2B5EF4-FFF2-40B4-BE49-F238E27FC236}">
                <a16:creationId xmlns:a16="http://schemas.microsoft.com/office/drawing/2014/main" id="{347C85EF-9B88-46AF-B40D-70F2DDDE1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2834" y="320842"/>
            <a:ext cx="3657600" cy="370806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4" descr="Chart, bar chart&#10;&#10;Description automatically generated">
            <a:extLst>
              <a:ext uri="{FF2B5EF4-FFF2-40B4-BE49-F238E27FC236}">
                <a16:creationId xmlns:a16="http://schemas.microsoft.com/office/drawing/2014/main" id="{C0B8028C-1E01-D542-856E-A8E4A66782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1932" y="553028"/>
            <a:ext cx="3099404" cy="3236976"/>
          </a:xfrm>
          <a:prstGeom prst="rect">
            <a:avLst/>
          </a:prstGeom>
        </p:spPr>
      </p:pic>
    </p:spTree>
    <p:extLst>
      <p:ext uri="{BB962C8B-B14F-4D97-AF65-F5344CB8AC3E}">
        <p14:creationId xmlns:p14="http://schemas.microsoft.com/office/powerpoint/2010/main" val="1239318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0409C-1ADE-0B44-829F-C7B79A7B025A}"/>
              </a:ext>
            </a:extLst>
          </p:cNvPr>
          <p:cNvSpPr>
            <a:spLocks noGrp="1"/>
          </p:cNvSpPr>
          <p:nvPr>
            <p:ph type="title"/>
          </p:nvPr>
        </p:nvSpPr>
        <p:spPr/>
        <p:txBody>
          <a:bodyPr/>
          <a:lstStyle/>
          <a:p>
            <a:r>
              <a:rPr lang="en-US"/>
              <a:t>Reiterate that there is hope</a:t>
            </a:r>
          </a:p>
        </p:txBody>
      </p:sp>
      <p:sp>
        <p:nvSpPr>
          <p:cNvPr id="3" name="Content Placeholder 2">
            <a:extLst>
              <a:ext uri="{FF2B5EF4-FFF2-40B4-BE49-F238E27FC236}">
                <a16:creationId xmlns:a16="http://schemas.microsoft.com/office/drawing/2014/main" id="{301D7ACD-0C4B-1A4A-9E2C-B42A387ADCCE}"/>
              </a:ext>
            </a:extLst>
          </p:cNvPr>
          <p:cNvSpPr>
            <a:spLocks noGrp="1"/>
          </p:cNvSpPr>
          <p:nvPr>
            <p:ph idx="1"/>
          </p:nvPr>
        </p:nvSpPr>
        <p:spPr/>
        <p:txBody>
          <a:bodyPr vert="horz" lIns="91440" tIns="45720" rIns="91440" bIns="45720" rtlCol="0" anchor="t">
            <a:normAutofit/>
          </a:bodyPr>
          <a:lstStyle/>
          <a:p>
            <a:pPr marL="227965" indent="-227965"/>
            <a:r>
              <a:rPr lang="en-US">
                <a:latin typeface="Arial"/>
                <a:cs typeface="Arial"/>
              </a:rPr>
              <a:t>But we can change if we learned it we can unlearn it</a:t>
            </a:r>
          </a:p>
          <a:p>
            <a:pPr marL="227965" indent="-227965"/>
            <a:r>
              <a:rPr lang="en-US">
                <a:solidFill>
                  <a:srgbClr val="FF0000"/>
                </a:solidFill>
                <a:latin typeface="Arial"/>
                <a:cs typeface="Arial"/>
              </a:rPr>
              <a:t>Show the draw a scientist data here :)</a:t>
            </a:r>
          </a:p>
          <a:p>
            <a:pPr marL="227965" indent="-227965"/>
            <a:r>
              <a:rPr lang="en-US">
                <a:solidFill>
                  <a:srgbClr val="FF0000"/>
                </a:solidFill>
                <a:latin typeface="Arial"/>
                <a:cs typeface="Arial"/>
              </a:rPr>
              <a:t>Ambassadors share a personal example</a:t>
            </a:r>
          </a:p>
        </p:txBody>
      </p:sp>
    </p:spTree>
    <p:extLst>
      <p:ext uri="{BB962C8B-B14F-4D97-AF65-F5344CB8AC3E}">
        <p14:creationId xmlns:p14="http://schemas.microsoft.com/office/powerpoint/2010/main" val="2766540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E0F5-5B7E-1742-9D9D-A138EB3ACE1F}"/>
              </a:ext>
            </a:extLst>
          </p:cNvPr>
          <p:cNvSpPr>
            <a:spLocks noGrp="1"/>
          </p:cNvSpPr>
          <p:nvPr>
            <p:ph type="title"/>
          </p:nvPr>
        </p:nvSpPr>
        <p:spPr>
          <a:xfrm>
            <a:off x="505280" y="365125"/>
            <a:ext cx="11299474" cy="815493"/>
          </a:xfrm>
        </p:spPr>
        <p:txBody>
          <a:bodyPr>
            <a:normAutofit/>
          </a:bodyPr>
          <a:lstStyle/>
          <a:p>
            <a:r>
              <a:rPr lang="en-US" sz="4000"/>
              <a:t>Keep Learning. Keep Growing</a:t>
            </a:r>
          </a:p>
        </p:txBody>
      </p:sp>
      <p:sp>
        <p:nvSpPr>
          <p:cNvPr id="5" name="Text Placeholder 4">
            <a:extLst>
              <a:ext uri="{FF2B5EF4-FFF2-40B4-BE49-F238E27FC236}">
                <a16:creationId xmlns:a16="http://schemas.microsoft.com/office/drawing/2014/main" id="{94D7BFB5-47FF-4369-9DCE-E1A6474D82B6}"/>
              </a:ext>
            </a:extLst>
          </p:cNvPr>
          <p:cNvSpPr>
            <a:spLocks noGrp="1"/>
          </p:cNvSpPr>
          <p:nvPr>
            <p:ph idx="1"/>
          </p:nvPr>
        </p:nvSpPr>
        <p:spPr>
          <a:xfrm>
            <a:off x="505280" y="1489959"/>
            <a:ext cx="11299474" cy="4351338"/>
          </a:xfrm>
        </p:spPr>
        <p:txBody>
          <a:bodyPr>
            <a:normAutofit fontScale="77500" lnSpcReduction="20000"/>
          </a:bodyPr>
          <a:lstStyle/>
          <a:p>
            <a:pPr marL="342900" indent="-342900">
              <a:buFont typeface="Wingdings" panose="05000000000000000000" pitchFamily="2" charset="2"/>
              <a:buChar char="Ø"/>
            </a:pPr>
            <a:r>
              <a:rPr lang="en-US" sz="4000">
                <a:solidFill>
                  <a:srgbClr val="21314D"/>
                </a:solidFill>
              </a:rPr>
              <a:t>Expect to keep messing up.</a:t>
            </a:r>
          </a:p>
          <a:p>
            <a:pPr marL="0" indent="0">
              <a:buNone/>
            </a:pPr>
            <a:endParaRPr lang="en-US" sz="4000">
              <a:solidFill>
                <a:srgbClr val="21314D"/>
              </a:solidFill>
            </a:endParaRPr>
          </a:p>
          <a:p>
            <a:pPr marL="342900" indent="-342900">
              <a:buFont typeface="Wingdings" panose="05000000000000000000" pitchFamily="2" charset="2"/>
              <a:buChar char="Ø"/>
            </a:pPr>
            <a:r>
              <a:rPr lang="en-US" sz="4000">
                <a:solidFill>
                  <a:srgbClr val="21314D"/>
                </a:solidFill>
              </a:rPr>
              <a:t>You’ll probably make mistakes for a long, long time.</a:t>
            </a:r>
          </a:p>
          <a:p>
            <a:pPr marL="0" indent="0">
              <a:buNone/>
            </a:pPr>
            <a:endParaRPr lang="en-US" sz="4000">
              <a:solidFill>
                <a:srgbClr val="21314D"/>
              </a:solidFill>
            </a:endParaRPr>
          </a:p>
          <a:p>
            <a:pPr marL="342900" indent="-342900">
              <a:buFont typeface="Wingdings" panose="05000000000000000000" pitchFamily="2" charset="2"/>
              <a:buChar char="Ø"/>
            </a:pPr>
            <a:r>
              <a:rPr lang="en-US" sz="4000">
                <a:solidFill>
                  <a:srgbClr val="21314D"/>
                </a:solidFill>
              </a:rPr>
              <a:t>Keep trying to grow. </a:t>
            </a:r>
          </a:p>
          <a:p>
            <a:pPr marL="342900" indent="-342900">
              <a:buFont typeface="Wingdings" panose="05000000000000000000" pitchFamily="2" charset="2"/>
              <a:buChar char="Ø"/>
            </a:pPr>
            <a:endParaRPr lang="en-US" sz="4000">
              <a:solidFill>
                <a:srgbClr val="21314D"/>
              </a:solidFill>
            </a:endParaRPr>
          </a:p>
          <a:p>
            <a:pPr marL="342900" indent="-342900">
              <a:buFont typeface="Wingdings" panose="05000000000000000000" pitchFamily="2" charset="2"/>
              <a:buChar char="Ø"/>
            </a:pPr>
            <a:r>
              <a:rPr lang="en-US" sz="4000">
                <a:solidFill>
                  <a:srgbClr val="21314D"/>
                </a:solidFill>
              </a:rPr>
              <a:t>Don’t shut down.</a:t>
            </a:r>
          </a:p>
          <a:p>
            <a:pPr marL="0" indent="0">
              <a:buNone/>
            </a:pPr>
            <a:endParaRPr lang="en-US" sz="4000">
              <a:solidFill>
                <a:srgbClr val="21314D"/>
              </a:solidFill>
            </a:endParaRPr>
          </a:p>
          <a:p>
            <a:pPr marL="342900" indent="-342900">
              <a:buFont typeface="Wingdings" panose="05000000000000000000" pitchFamily="2" charset="2"/>
              <a:buChar char="Ø"/>
            </a:pPr>
            <a:r>
              <a:rPr lang="en-US" sz="4000">
                <a:solidFill>
                  <a:srgbClr val="21314D"/>
                </a:solidFill>
              </a:rPr>
              <a:t>Keep engaging and learning.</a:t>
            </a:r>
            <a:endParaRPr lang="en-US" sz="4000"/>
          </a:p>
        </p:txBody>
      </p:sp>
    </p:spTree>
    <p:extLst>
      <p:ext uri="{BB962C8B-B14F-4D97-AF65-F5344CB8AC3E}">
        <p14:creationId xmlns:p14="http://schemas.microsoft.com/office/powerpoint/2010/main" val="3993778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EECBB1-5F11-F445-87E3-8CD042E8D1FC}"/>
              </a:ext>
            </a:extLst>
          </p:cNvPr>
          <p:cNvSpPr>
            <a:spLocks noGrp="1"/>
          </p:cNvSpPr>
          <p:nvPr>
            <p:ph type="title"/>
          </p:nvPr>
        </p:nvSpPr>
        <p:spPr/>
        <p:txBody>
          <a:bodyPr/>
          <a:lstStyle/>
          <a:p>
            <a:r>
              <a:rPr lang="en-US"/>
              <a:t>One workshop isn’t enough…</a:t>
            </a:r>
          </a:p>
        </p:txBody>
      </p:sp>
      <p:sp>
        <p:nvSpPr>
          <p:cNvPr id="8" name="Content Placeholder 2">
            <a:extLst>
              <a:ext uri="{FF2B5EF4-FFF2-40B4-BE49-F238E27FC236}">
                <a16:creationId xmlns:a16="http://schemas.microsoft.com/office/drawing/2014/main" id="{AF689A41-C351-4B0E-9D36-91B616067703}"/>
              </a:ext>
            </a:extLst>
          </p:cNvPr>
          <p:cNvSpPr>
            <a:spLocks noGrp="1"/>
          </p:cNvSpPr>
          <p:nvPr>
            <p:ph sz="half" idx="1"/>
          </p:nvPr>
        </p:nvSpPr>
        <p:spPr/>
        <p:txBody>
          <a:bodyPr>
            <a:normAutofit lnSpcReduction="10000"/>
          </a:bodyPr>
          <a:lstStyle/>
          <a:p>
            <a:r>
              <a:rPr lang="en-US"/>
              <a:t>We’ll send you one ppt slide with a new scenario to practice each month</a:t>
            </a:r>
          </a:p>
          <a:p>
            <a:r>
              <a:rPr lang="en-US"/>
              <a:t>Join our biweekly learning community to practice more scenarios with peers (you’ll automatically be added to the calendar invite)</a:t>
            </a:r>
          </a:p>
          <a:p>
            <a:r>
              <a:rPr lang="en-US"/>
              <a:t>Start your meetings with an inclusion icebreaker. Should take no more than 5 minutes </a:t>
            </a:r>
          </a:p>
        </p:txBody>
      </p:sp>
      <p:pic>
        <p:nvPicPr>
          <p:cNvPr id="13" name="Picture 12">
            <a:extLst>
              <a:ext uri="{FF2B5EF4-FFF2-40B4-BE49-F238E27FC236}">
                <a16:creationId xmlns:a16="http://schemas.microsoft.com/office/drawing/2014/main" id="{480B94DB-CFCE-4405-A234-FC3E75CBB02A}"/>
              </a:ext>
            </a:extLst>
          </p:cNvPr>
          <p:cNvPicPr>
            <a:picLocks noChangeAspect="1"/>
          </p:cNvPicPr>
          <p:nvPr/>
        </p:nvPicPr>
        <p:blipFill>
          <a:blip r:embed="rId3"/>
          <a:stretch>
            <a:fillRect/>
          </a:stretch>
        </p:blipFill>
        <p:spPr>
          <a:xfrm rot="21315959">
            <a:off x="6747673" y="1837522"/>
            <a:ext cx="3642331" cy="2033695"/>
          </a:xfrm>
          <a:prstGeom prst="rect">
            <a:avLst/>
          </a:prstGeom>
          <a:ln w="28575">
            <a:solidFill>
              <a:schemeClr val="tx1"/>
            </a:solidFill>
          </a:ln>
        </p:spPr>
      </p:pic>
      <p:pic>
        <p:nvPicPr>
          <p:cNvPr id="12" name="Picture 11">
            <a:extLst>
              <a:ext uri="{FF2B5EF4-FFF2-40B4-BE49-F238E27FC236}">
                <a16:creationId xmlns:a16="http://schemas.microsoft.com/office/drawing/2014/main" id="{14A81CE5-02F1-48B5-A3BC-79D24F2BC1EA}"/>
              </a:ext>
            </a:extLst>
          </p:cNvPr>
          <p:cNvPicPr>
            <a:picLocks noChangeAspect="1"/>
          </p:cNvPicPr>
          <p:nvPr/>
        </p:nvPicPr>
        <p:blipFill>
          <a:blip r:embed="rId4"/>
          <a:stretch>
            <a:fillRect/>
          </a:stretch>
        </p:blipFill>
        <p:spPr>
          <a:xfrm>
            <a:off x="7876153" y="2719158"/>
            <a:ext cx="3731938" cy="2086594"/>
          </a:xfrm>
          <a:prstGeom prst="rect">
            <a:avLst/>
          </a:prstGeom>
          <a:ln w="28575">
            <a:solidFill>
              <a:schemeClr val="tx1"/>
            </a:solidFill>
          </a:ln>
        </p:spPr>
      </p:pic>
      <p:sp>
        <p:nvSpPr>
          <p:cNvPr id="14" name="Subtitle 4">
            <a:extLst>
              <a:ext uri="{FF2B5EF4-FFF2-40B4-BE49-F238E27FC236}">
                <a16:creationId xmlns:a16="http://schemas.microsoft.com/office/drawing/2014/main" id="{738A4FF5-539A-1F46-B8ED-E359B9935DE3}"/>
              </a:ext>
            </a:extLst>
          </p:cNvPr>
          <p:cNvSpPr txBox="1">
            <a:spLocks/>
          </p:cNvSpPr>
          <p:nvPr/>
        </p:nvSpPr>
        <p:spPr>
          <a:xfrm>
            <a:off x="6691534" y="5379548"/>
            <a:ext cx="5500466" cy="105650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Gotham Book" charset="0"/>
                <a:ea typeface="Gotham Book" charset="0"/>
                <a:cs typeface="Gotham Book"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Gotham Book" charset="0"/>
                <a:ea typeface="Gotham Book" charset="0"/>
                <a:cs typeface="Gotham Book"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Gotham Book" charset="0"/>
                <a:ea typeface="Gotham Book" charset="0"/>
                <a:cs typeface="Gotham Book"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Gotham Book" charset="0"/>
                <a:ea typeface="Gotham Book" charset="0"/>
                <a:cs typeface="Gotham Book"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Gotham Book" charset="0"/>
                <a:ea typeface="Gotham Book" charset="0"/>
                <a:cs typeface="Gotham Book"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800">
                <a:solidFill>
                  <a:srgbClr val="21314D"/>
                </a:solidFill>
                <a:latin typeface="Gotham Book"/>
              </a:rPr>
              <a:t>Inclusion icebreakers at: </a:t>
            </a:r>
            <a:r>
              <a:rPr lang="en-US" sz="1800">
                <a:latin typeface="Gotham Book"/>
                <a:hlinkClick r:id="rId5"/>
              </a:rPr>
              <a:t>www.mines.edu/diversity/learning-resources</a:t>
            </a:r>
            <a:r>
              <a:rPr lang="en-US" sz="1800">
                <a:latin typeface="Gotham Book"/>
              </a:rPr>
              <a:t> </a:t>
            </a:r>
          </a:p>
        </p:txBody>
      </p:sp>
    </p:spTree>
    <p:extLst>
      <p:ext uri="{BB962C8B-B14F-4D97-AF65-F5344CB8AC3E}">
        <p14:creationId xmlns:p14="http://schemas.microsoft.com/office/powerpoint/2010/main" val="4182193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Qr code&#10;&#10;Description automatically generated">
            <a:extLst>
              <a:ext uri="{FF2B5EF4-FFF2-40B4-BE49-F238E27FC236}">
                <a16:creationId xmlns:a16="http://schemas.microsoft.com/office/drawing/2014/main" id="{D83CAE9F-5708-A259-13AC-38528A20F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2643" y="1217306"/>
            <a:ext cx="3039264" cy="3039264"/>
          </a:xfrm>
          <a:prstGeom prst="rect">
            <a:avLst/>
          </a:prstGeom>
        </p:spPr>
      </p:pic>
      <p:sp>
        <p:nvSpPr>
          <p:cNvPr id="3" name="Rectangle 2">
            <a:extLst>
              <a:ext uri="{FF2B5EF4-FFF2-40B4-BE49-F238E27FC236}">
                <a16:creationId xmlns:a16="http://schemas.microsoft.com/office/drawing/2014/main" id="{4D780240-3CA7-6238-0AD2-C8CA091798B3}"/>
              </a:ext>
            </a:extLst>
          </p:cNvPr>
          <p:cNvSpPr/>
          <p:nvPr/>
        </p:nvSpPr>
        <p:spPr>
          <a:xfrm>
            <a:off x="667961" y="1940149"/>
            <a:ext cx="6746630" cy="3693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UNDERSTANDING UNCONSCIOUS BIAS</a:t>
            </a: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MINIMIZING MICROAGGRESSIONS</a:t>
            </a: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ALLIES FOR GENDER EQUITY</a:t>
            </a:r>
            <a:endParaRPr lang="en-US">
              <a:solidFill>
                <a:srgbClr val="21314D"/>
              </a:solidFill>
              <a:latin typeface="Arial" panose="020B0604020202020204" pitchFamily="34" charset="0"/>
              <a:cs typeface="Arial" panose="020B0604020202020204" pitchFamily="34" charset="0"/>
            </a:endParaRP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BYSTANDER INTERVENTION</a:t>
            </a:r>
            <a:endParaRPr lang="en-US">
              <a:solidFill>
                <a:srgbClr val="21314D"/>
              </a:solidFill>
              <a:latin typeface="Arial" panose="020B0604020202020204" pitchFamily="34" charset="0"/>
              <a:cs typeface="Arial" panose="020B0604020202020204" pitchFamily="34" charset="0"/>
            </a:endParaRP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MINES DI&amp;A OVERVIEW</a:t>
            </a:r>
            <a:endParaRPr lang="en-US">
              <a:solidFill>
                <a:srgbClr val="21314D"/>
              </a:solidFill>
              <a:latin typeface="Arial" panose="020B0604020202020204" pitchFamily="34" charset="0"/>
              <a:cs typeface="Arial" panose="020B0604020202020204" pitchFamily="34" charset="0"/>
            </a:endParaRP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INCLUSIVE PROGRAMMING</a:t>
            </a:r>
            <a:endParaRPr lang="en-US">
              <a:solidFill>
                <a:srgbClr val="21314D"/>
              </a:solidFill>
              <a:latin typeface="Arial" panose="020B0604020202020204" pitchFamily="34" charset="0"/>
              <a:cs typeface="Arial" panose="020B0604020202020204" pitchFamily="34" charset="0"/>
            </a:endParaRP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SAFEZONE</a:t>
            </a: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TREFNY INCLUSIVE CLASSROOM  WORKSHOPS</a:t>
            </a: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MINIMIZING BIAS IN GRAD APPLICATION REVIEW</a:t>
            </a:r>
            <a:endParaRPr lang="en-US">
              <a:solidFill>
                <a:srgbClr val="21314D"/>
              </a:solidFill>
              <a:latin typeface="Arial" panose="020B0604020202020204" pitchFamily="34" charset="0"/>
              <a:cs typeface="Arial" panose="020B0604020202020204" pitchFamily="34" charset="0"/>
            </a:endParaRP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PEER EDUCATOR WORKSHOPS</a:t>
            </a: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LANGUAGE MATTERS </a:t>
            </a: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DIFFICULT CONVERSATIONS</a:t>
            </a:r>
          </a:p>
          <a:p>
            <a:pPr marL="68580" indent="-342900" fontAlgn="ctr">
              <a:buFont typeface="Arial" panose="020B0604020202020204" pitchFamily="34" charset="0"/>
              <a:buChar char="•"/>
            </a:pPr>
            <a:r>
              <a:rPr lang="en-US" b="1">
                <a:solidFill>
                  <a:srgbClr val="21314D"/>
                </a:solidFill>
                <a:latin typeface="Arial" panose="020B0604020202020204" pitchFamily="34" charset="0"/>
                <a:cs typeface="Arial" panose="020B0604020202020204" pitchFamily="34" charset="0"/>
              </a:rPr>
              <a:t>A DI&amp;A LENS IN APP REVIEWS</a:t>
            </a:r>
          </a:p>
        </p:txBody>
      </p:sp>
      <p:sp>
        <p:nvSpPr>
          <p:cNvPr id="19" name="Hexagon 18">
            <a:extLst>
              <a:ext uri="{FF2B5EF4-FFF2-40B4-BE49-F238E27FC236}">
                <a16:creationId xmlns:a16="http://schemas.microsoft.com/office/drawing/2014/main" id="{D4600B53-A332-9243-0026-77F1A3669405}"/>
              </a:ext>
            </a:extLst>
          </p:cNvPr>
          <p:cNvSpPr/>
          <p:nvPr/>
        </p:nvSpPr>
        <p:spPr>
          <a:xfrm rot="5400000">
            <a:off x="9537385" y="-201000"/>
            <a:ext cx="1325561" cy="1132250"/>
          </a:xfrm>
          <a:prstGeom prst="hexagon">
            <a:avLst/>
          </a:prstGeom>
          <a:solidFill>
            <a:srgbClr val="2C90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a:extLst>
              <a:ext uri="{FF2B5EF4-FFF2-40B4-BE49-F238E27FC236}">
                <a16:creationId xmlns:a16="http://schemas.microsoft.com/office/drawing/2014/main" id="{26484E39-2509-61F8-2F30-D83CBCB3643D}"/>
              </a:ext>
            </a:extLst>
          </p:cNvPr>
          <p:cNvSpPr/>
          <p:nvPr/>
        </p:nvSpPr>
        <p:spPr>
          <a:xfrm rot="5400000">
            <a:off x="10861259" y="-422013"/>
            <a:ext cx="1325560" cy="1132249"/>
          </a:xfrm>
          <a:prstGeom prst="hexagon">
            <a:avLst/>
          </a:prstGeom>
          <a:solidFill>
            <a:srgbClr val="F68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Hexagon 20">
            <a:extLst>
              <a:ext uri="{FF2B5EF4-FFF2-40B4-BE49-F238E27FC236}">
                <a16:creationId xmlns:a16="http://schemas.microsoft.com/office/drawing/2014/main" id="{1AEEA89F-7372-B44A-1629-257B396041AB}"/>
              </a:ext>
            </a:extLst>
          </p:cNvPr>
          <p:cNvSpPr/>
          <p:nvPr/>
        </p:nvSpPr>
        <p:spPr>
          <a:xfrm rot="5400000">
            <a:off x="11644892" y="750135"/>
            <a:ext cx="1325560" cy="1132249"/>
          </a:xfrm>
          <a:prstGeom prst="hexagon">
            <a:avLst/>
          </a:prstGeom>
          <a:solidFill>
            <a:srgbClr val="7E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C37A5549-2DBE-7166-CCD3-B42BD07C2EC9}"/>
              </a:ext>
            </a:extLst>
          </p:cNvPr>
          <p:cNvSpPr>
            <a:spLocks noGrp="1"/>
          </p:cNvSpPr>
          <p:nvPr>
            <p:ph type="title"/>
          </p:nvPr>
        </p:nvSpPr>
        <p:spPr>
          <a:xfrm>
            <a:off x="838200" y="365127"/>
            <a:ext cx="10515600" cy="1325561"/>
          </a:xfrm>
        </p:spPr>
        <p:txBody>
          <a:bodyPr/>
          <a:lstStyle/>
          <a:p>
            <a:r>
              <a:rPr lang="en-US"/>
              <a:t>DI&amp;A Workshops</a:t>
            </a:r>
          </a:p>
        </p:txBody>
      </p:sp>
      <p:sp>
        <p:nvSpPr>
          <p:cNvPr id="2" name="TextBox 1">
            <a:extLst>
              <a:ext uri="{FF2B5EF4-FFF2-40B4-BE49-F238E27FC236}">
                <a16:creationId xmlns:a16="http://schemas.microsoft.com/office/drawing/2014/main" id="{22822690-F1D9-F9F1-6AF5-0C23A3FC31DF}"/>
              </a:ext>
            </a:extLst>
          </p:cNvPr>
          <p:cNvSpPr txBox="1"/>
          <p:nvPr/>
        </p:nvSpPr>
        <p:spPr>
          <a:xfrm>
            <a:off x="8018514" y="4101184"/>
            <a:ext cx="2467522" cy="1682086"/>
          </a:xfrm>
          <a:prstGeom prst="rect">
            <a:avLst/>
          </a:prstGeom>
        </p:spPr>
        <p:txBody>
          <a:bodyPr vert="horz" wrap="none" lIns="91440" tIns="45720" rIns="91440" bIns="45720" rtlCol="0" anchor="ctr">
            <a:noAutofit/>
          </a:bodyPr>
          <a:lstStyle/>
          <a:p>
            <a:pPr algn="ctr"/>
            <a:r>
              <a:rPr lang="en-US" sz="2000">
                <a:latin typeface="Arial" panose="020B0604020202020204" pitchFamily="34" charset="0"/>
                <a:cs typeface="Arial" panose="020B0604020202020204" pitchFamily="34" charset="0"/>
              </a:rPr>
              <a:t>For workshop descriptions and </a:t>
            </a:r>
            <a:br>
              <a:rPr lang="en-US" sz="2000">
                <a:latin typeface="Arial" panose="020B0604020202020204" pitchFamily="34" charset="0"/>
                <a:cs typeface="Arial" panose="020B0604020202020204" pitchFamily="34" charset="0"/>
              </a:rPr>
            </a:br>
            <a:r>
              <a:rPr lang="en-US" sz="2000">
                <a:latin typeface="Arial" panose="020B0604020202020204" pitchFamily="34" charset="0"/>
                <a:cs typeface="Arial" panose="020B0604020202020204" pitchFamily="34" charset="0"/>
              </a:rPr>
              <a:t>to register, scan the QR code or visit</a:t>
            </a:r>
          </a:p>
          <a:p>
            <a:pPr algn="ctr"/>
            <a:r>
              <a:rPr lang="en-US" sz="2000" err="1">
                <a:latin typeface="Arial" panose="020B0604020202020204" pitchFamily="34" charset="0"/>
                <a:cs typeface="Arial" panose="020B0604020202020204" pitchFamily="34" charset="0"/>
              </a:rPr>
              <a:t>www.mines.edu</a:t>
            </a:r>
            <a:r>
              <a:rPr lang="en-US" sz="2000">
                <a:latin typeface="Arial" panose="020B0604020202020204" pitchFamily="34" charset="0"/>
                <a:cs typeface="Arial" panose="020B0604020202020204" pitchFamily="34" charset="0"/>
              </a:rPr>
              <a:t>/diversity/workshops-training</a:t>
            </a:r>
          </a:p>
        </p:txBody>
      </p:sp>
    </p:spTree>
    <p:extLst>
      <p:ext uri="{BB962C8B-B14F-4D97-AF65-F5344CB8AC3E}">
        <p14:creationId xmlns:p14="http://schemas.microsoft.com/office/powerpoint/2010/main" val="4367593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56CA4BE-7CBC-FE2C-93E1-F359B9D429CC}"/>
              </a:ext>
            </a:extLst>
          </p:cNvPr>
          <p:cNvSpPr>
            <a:spLocks noGrp="1"/>
          </p:cNvSpPr>
          <p:nvPr>
            <p:ph type="title"/>
          </p:nvPr>
        </p:nvSpPr>
        <p:spPr/>
        <p:txBody>
          <a:bodyPr/>
          <a:lstStyle/>
          <a:p>
            <a:pPr algn="ctr"/>
            <a:r>
              <a:rPr lang="en-US">
                <a:latin typeface="Arial"/>
                <a:cs typeface="Arial"/>
              </a:rPr>
              <a:t>Take our survey!</a:t>
            </a:r>
            <a:endParaRPr lang="en-US"/>
          </a:p>
        </p:txBody>
      </p:sp>
      <p:pic>
        <p:nvPicPr>
          <p:cNvPr id="8" name="Picture 8" descr="Qr code&#10;&#10;Description automatically generated">
            <a:extLst>
              <a:ext uri="{FF2B5EF4-FFF2-40B4-BE49-F238E27FC236}">
                <a16:creationId xmlns:a16="http://schemas.microsoft.com/office/drawing/2014/main" id="{F3DB4099-43F6-BFC5-95B2-156270191346}"/>
              </a:ext>
            </a:extLst>
          </p:cNvPr>
          <p:cNvPicPr>
            <a:picLocks noChangeAspect="1"/>
          </p:cNvPicPr>
          <p:nvPr/>
        </p:nvPicPr>
        <p:blipFill>
          <a:blip r:embed="rId3"/>
          <a:stretch>
            <a:fillRect/>
          </a:stretch>
        </p:blipFill>
        <p:spPr>
          <a:xfrm>
            <a:off x="4330263" y="1584435"/>
            <a:ext cx="3531475" cy="3531475"/>
          </a:xfrm>
          <a:prstGeom prst="rect">
            <a:avLst/>
          </a:prstGeom>
        </p:spPr>
      </p:pic>
      <p:sp>
        <p:nvSpPr>
          <p:cNvPr id="9" name="TextBox 8">
            <a:extLst>
              <a:ext uri="{FF2B5EF4-FFF2-40B4-BE49-F238E27FC236}">
                <a16:creationId xmlns:a16="http://schemas.microsoft.com/office/drawing/2014/main" id="{809E7F04-9D40-0454-140D-0030A2CC753E}"/>
              </a:ext>
            </a:extLst>
          </p:cNvPr>
          <p:cNvSpPr txBox="1"/>
          <p:nvPr/>
        </p:nvSpPr>
        <p:spPr>
          <a:xfrm>
            <a:off x="2333297" y="5293484"/>
            <a:ext cx="7538543" cy="553998"/>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000" b="1"/>
              <a:t>https://mines.questionpro.com/t/ASiFLZukEx</a:t>
            </a:r>
          </a:p>
        </p:txBody>
      </p:sp>
    </p:spTree>
    <p:extLst>
      <p:ext uri="{BB962C8B-B14F-4D97-AF65-F5344CB8AC3E}">
        <p14:creationId xmlns:p14="http://schemas.microsoft.com/office/powerpoint/2010/main" val="1520493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5F85E1-5F6A-A342-8C60-50CD4C15C1D0}"/>
              </a:ext>
            </a:extLst>
          </p:cNvPr>
          <p:cNvSpPr>
            <a:spLocks noGrp="1"/>
          </p:cNvSpPr>
          <p:nvPr>
            <p:ph type="body" sz="quarter" idx="13"/>
          </p:nvPr>
        </p:nvSpPr>
        <p:spPr/>
        <p:txBody>
          <a:bodyPr/>
          <a:lstStyle/>
          <a:p>
            <a:r>
              <a:rPr lang="en-US"/>
              <a:t>Understanding Unconscious Bias</a:t>
            </a:r>
          </a:p>
        </p:txBody>
      </p:sp>
      <p:sp>
        <p:nvSpPr>
          <p:cNvPr id="3" name="Text Placeholder 2">
            <a:extLst>
              <a:ext uri="{FF2B5EF4-FFF2-40B4-BE49-F238E27FC236}">
                <a16:creationId xmlns:a16="http://schemas.microsoft.com/office/drawing/2014/main" id="{9343EEE2-A104-E44F-9E55-5A3714326555}"/>
              </a:ext>
            </a:extLst>
          </p:cNvPr>
          <p:cNvSpPr>
            <a:spLocks noGrp="1"/>
          </p:cNvSpPr>
          <p:nvPr>
            <p:ph type="body" sz="quarter" idx="14"/>
          </p:nvPr>
        </p:nvSpPr>
        <p:spPr/>
        <p:txBody>
          <a:bodyPr vert="horz" lIns="91440" tIns="45720" rIns="91440" bIns="45720" rtlCol="0" anchor="t">
            <a:normAutofit/>
          </a:bodyPr>
          <a:lstStyle/>
          <a:p>
            <a:r>
              <a:rPr lang="en-US">
                <a:latin typeface="Arial"/>
                <a:cs typeface="Arial"/>
              </a:rPr>
              <a:t>Thank you for being here!</a:t>
            </a:r>
          </a:p>
        </p:txBody>
      </p:sp>
    </p:spTree>
    <p:extLst>
      <p:ext uri="{BB962C8B-B14F-4D97-AF65-F5344CB8AC3E}">
        <p14:creationId xmlns:p14="http://schemas.microsoft.com/office/powerpoint/2010/main" val="3003065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Title 1">
            <a:extLst>
              <a:ext uri="{FF2B5EF4-FFF2-40B4-BE49-F238E27FC236}">
                <a16:creationId xmlns:a16="http://schemas.microsoft.com/office/drawing/2014/main" id="{7DDB0544-7F49-4841-8C27-0D8029E4DFD4}"/>
              </a:ext>
            </a:extLst>
          </p:cNvPr>
          <p:cNvSpPr txBox="1">
            <a:spLocks/>
          </p:cNvSpPr>
          <p:nvPr/>
        </p:nvSpPr>
        <p:spPr>
          <a:xfrm>
            <a:off x="7116525" y="1847675"/>
            <a:ext cx="5075475" cy="3162650"/>
          </a:xfrm>
          <a:prstGeom prst="rect">
            <a:avLst/>
          </a:prstGeom>
        </p:spPr>
        <p:txBody>
          <a:bodyPr vert="horz" lIns="91440" tIns="45720" rIns="91440" bIns="45720" rtlCol="0" anchor="ctr">
            <a:normAutofit fontScale="97500"/>
          </a:bodyPr>
          <a:lstStyle>
            <a:lvl1pPr algn="l" defTabSz="914377" rtl="0" eaLnBrk="1" latinLnBrk="0" hangingPunct="1">
              <a:lnSpc>
                <a:spcPct val="90000"/>
              </a:lnSpc>
              <a:spcBef>
                <a:spcPct val="0"/>
              </a:spcBef>
              <a:buNone/>
              <a:defRPr sz="4400" b="1" i="0" kern="1200">
                <a:solidFill>
                  <a:srgbClr val="21314D"/>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3600">
                <a:latin typeface="Gotham Bold" pitchFamily="50" charset="0"/>
                <a:cs typeface="Gotham Bold" pitchFamily="50" charset="0"/>
              </a:rPr>
              <a:t>Thank you!</a:t>
            </a:r>
          </a:p>
          <a:p>
            <a:pPr algn="ctr"/>
            <a:endParaRPr lang="en-US" sz="3300" b="0">
              <a:latin typeface="Gotham Book" pitchFamily="50" charset="0"/>
              <a:cs typeface="Gotham Book" pitchFamily="50" charset="0"/>
            </a:endParaRPr>
          </a:p>
          <a:p>
            <a:pPr algn="ctr"/>
            <a:r>
              <a:rPr lang="en-US" sz="3300" b="0" err="1">
                <a:latin typeface="Gotham Book" pitchFamily="50" charset="0"/>
                <a:cs typeface="Gotham Book" pitchFamily="50" charset="0"/>
              </a:rPr>
              <a:t>diversity@mines.edu</a:t>
            </a:r>
            <a:endParaRPr lang="en-US" sz="3300" b="0">
              <a:latin typeface="Gotham Book" pitchFamily="50" charset="0"/>
              <a:cs typeface="Gotham Book" pitchFamily="50" charset="0"/>
            </a:endParaRPr>
          </a:p>
        </p:txBody>
      </p:sp>
    </p:spTree>
    <p:extLst>
      <p:ext uri="{BB962C8B-B14F-4D97-AF65-F5344CB8AC3E}">
        <p14:creationId xmlns:p14="http://schemas.microsoft.com/office/powerpoint/2010/main" val="29700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Participation guidelines</a:t>
            </a:r>
          </a:p>
        </p:txBody>
      </p:sp>
      <p:sp>
        <p:nvSpPr>
          <p:cNvPr id="7" name="Content Placeholder 2"/>
          <p:cNvSpPr txBox="1">
            <a:spLocks/>
          </p:cNvSpPr>
          <p:nvPr/>
        </p:nvSpPr>
        <p:spPr>
          <a:xfrm>
            <a:off x="505280" y="3895886"/>
            <a:ext cx="5405326" cy="1439402"/>
          </a:xfrm>
          <a:prstGeom prst="rect">
            <a:avLst/>
          </a:prstGeom>
        </p:spPr>
        <p:txBody>
          <a:bodyPr vert="horz"/>
          <a:lstStyle>
            <a:lvl1pPr marL="342900" indent="-342900" algn="l" rtl="0" eaLnBrk="1" fontAlgn="base" hangingPunct="1">
              <a:spcBef>
                <a:spcPct val="20000"/>
              </a:spcBef>
              <a:spcAft>
                <a:spcPct val="0"/>
              </a:spcAft>
              <a:buClr>
                <a:srgbClr val="003399"/>
              </a:buClr>
              <a:buFont typeface="Arial" pitchFamily="-110" charset="0"/>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pitchFamily="-110" charset="0"/>
              <a:buChar char="–"/>
              <a:defRPr sz="2400">
                <a:solidFill>
                  <a:schemeClr val="tx1"/>
                </a:solidFill>
                <a:latin typeface="+mn-lt"/>
                <a:ea typeface="ＭＳ Ｐゴシック" pitchFamily="-110" charset="-128"/>
              </a:defRPr>
            </a:lvl2pPr>
            <a:lvl3pPr marL="1143000" indent="-228600" algn="l" rtl="0" eaLnBrk="1" fontAlgn="base" hangingPunct="1">
              <a:spcBef>
                <a:spcPct val="20000"/>
              </a:spcBef>
              <a:spcAft>
                <a:spcPct val="0"/>
              </a:spcAft>
              <a:buClr>
                <a:srgbClr val="003399"/>
              </a:buClr>
              <a:buChar char="•"/>
              <a:defRPr sz="2000">
                <a:solidFill>
                  <a:schemeClr val="tx1"/>
                </a:solidFill>
                <a:latin typeface="+mn-lt"/>
                <a:ea typeface="ＭＳ Ｐゴシック" pitchFamily="-110"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9pPr>
          </a:lstStyle>
          <a:p>
            <a:pPr marL="342900" marR="0" lvl="0" indent="-342900" algn="l" defTabSz="914400" rtl="0" eaLnBrk="1" fontAlgn="base" latinLnBrk="0" hangingPunct="1">
              <a:lnSpc>
                <a:spcPct val="100000"/>
              </a:lnSpc>
              <a:spcBef>
                <a:spcPct val="20000"/>
              </a:spcBef>
              <a:spcAft>
                <a:spcPct val="0"/>
              </a:spcAft>
              <a:buClr>
                <a:srgbClr val="003399"/>
              </a:buClr>
              <a:buSzTx/>
              <a:buFont typeface="Arial" pitchFamily="-110" charset="0"/>
              <a:buChar char="►"/>
              <a:tabLst/>
              <a:defRPr/>
            </a:pPr>
            <a:endParaRPr kumimoji="0" lang="en-US" sz="2000" b="0" i="0" u="none" strike="noStrike" kern="1200" cap="none" spc="0" normalizeH="0" baseline="0" noProof="0">
              <a:ln>
                <a:noFill/>
              </a:ln>
              <a:solidFill>
                <a:srgbClr val="21314D"/>
              </a:solidFill>
              <a:effectLst/>
              <a:uLnTx/>
              <a:uFillTx/>
              <a:latin typeface="Gotham Book"/>
              <a:ea typeface="+mn-ea"/>
              <a:cs typeface="+mn-cs"/>
            </a:endParaRPr>
          </a:p>
        </p:txBody>
      </p:sp>
      <p:graphicFrame>
        <p:nvGraphicFramePr>
          <p:cNvPr id="6" name="Text Placeholder 1">
            <a:extLst>
              <a:ext uri="{FF2B5EF4-FFF2-40B4-BE49-F238E27FC236}">
                <a16:creationId xmlns:a16="http://schemas.microsoft.com/office/drawing/2014/main" id="{E37A23F3-7FAD-40E3-9A07-E8D9BD599AF5}"/>
              </a:ext>
            </a:extLst>
          </p:cNvPr>
          <p:cNvGraphicFramePr>
            <a:graphicFrameLocks/>
          </p:cNvGraphicFramePr>
          <p:nvPr/>
        </p:nvGraphicFramePr>
        <p:xfrm>
          <a:off x="102637" y="1218084"/>
          <a:ext cx="12089363" cy="4977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63378B0D-70AF-0598-26D1-DB14FD9F9ECC}"/>
              </a:ext>
            </a:extLst>
          </p:cNvPr>
          <p:cNvSpPr txBox="1"/>
          <p:nvPr/>
        </p:nvSpPr>
        <p:spPr>
          <a:xfrm>
            <a:off x="1114322" y="5313175"/>
            <a:ext cx="9920747"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i="1">
                <a:ea typeface="+mn-lt"/>
                <a:cs typeface="+mn-lt"/>
              </a:rPr>
              <a:t>Note: Like most employees, facilitator is a mandatory reporter. Title IX updated Mines reporting requirements Spring 2023 to include reports of discriminatory harassment</a:t>
            </a:r>
            <a:endParaRPr lang="en-US"/>
          </a:p>
        </p:txBody>
      </p:sp>
    </p:spTree>
    <p:extLst>
      <p:ext uri="{BB962C8B-B14F-4D97-AF65-F5344CB8AC3E}">
        <p14:creationId xmlns:p14="http://schemas.microsoft.com/office/powerpoint/2010/main" val="273049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8841FA-719F-DB4F-A142-CD361763C2BB}"/>
              </a:ext>
            </a:extLst>
          </p:cNvPr>
          <p:cNvSpPr>
            <a:spLocks noGrp="1"/>
          </p:cNvSpPr>
          <p:nvPr>
            <p:ph type="title"/>
          </p:nvPr>
        </p:nvSpPr>
        <p:spPr/>
        <p:txBody>
          <a:bodyPr/>
          <a:lstStyle/>
          <a:p>
            <a:r>
              <a:rPr lang="en-US"/>
              <a:t>Learning Objectives of the Workshop</a:t>
            </a:r>
          </a:p>
        </p:txBody>
      </p:sp>
      <p:sp>
        <p:nvSpPr>
          <p:cNvPr id="5" name="Content Placeholder 4">
            <a:extLst>
              <a:ext uri="{FF2B5EF4-FFF2-40B4-BE49-F238E27FC236}">
                <a16:creationId xmlns:a16="http://schemas.microsoft.com/office/drawing/2014/main" id="{794E2ABB-6BEA-1B4C-B109-2F13DFED9853}"/>
              </a:ext>
            </a:extLst>
          </p:cNvPr>
          <p:cNvSpPr>
            <a:spLocks noGrp="1"/>
          </p:cNvSpPr>
          <p:nvPr>
            <p:ph idx="1"/>
          </p:nvPr>
        </p:nvSpPr>
        <p:spPr/>
        <p:txBody>
          <a:bodyPr/>
          <a:lstStyle/>
          <a:p>
            <a:pPr fontAlgn="base"/>
            <a:r>
              <a:rPr lang="en-US"/>
              <a:t>LO: Learn about the research on unconscious bias </a:t>
            </a:r>
          </a:p>
          <a:p>
            <a:pPr fontAlgn="base"/>
            <a:r>
              <a:rPr lang="en-US"/>
              <a:t>LO: Recognize IB and its validity </a:t>
            </a:r>
          </a:p>
          <a:p>
            <a:pPr fontAlgn="base"/>
            <a:r>
              <a:rPr lang="en-US"/>
              <a:t>LO: Internally acknowledge our own biases  </a:t>
            </a:r>
          </a:p>
          <a:p>
            <a:pPr fontAlgn="base"/>
            <a:r>
              <a:rPr lang="en-US"/>
              <a:t>LO: Identify and practice ways to counteract/mitigate these biases</a:t>
            </a:r>
          </a:p>
        </p:txBody>
      </p:sp>
    </p:spTree>
    <p:extLst>
      <p:ext uri="{BB962C8B-B14F-4D97-AF65-F5344CB8AC3E}">
        <p14:creationId xmlns:p14="http://schemas.microsoft.com/office/powerpoint/2010/main" val="744789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B44B12B-FD1E-41A2-9F7E-008B64591F7B}"/>
              </a:ext>
            </a:extLst>
          </p:cNvPr>
          <p:cNvSpPr/>
          <p:nvPr/>
        </p:nvSpPr>
        <p:spPr>
          <a:xfrm>
            <a:off x="5318620" y="1716014"/>
            <a:ext cx="6627303" cy="434922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7FA0B8-4333-EB43-85DC-29E3A451D653}"/>
              </a:ext>
            </a:extLst>
          </p:cNvPr>
          <p:cNvSpPr>
            <a:spLocks noGrp="1"/>
          </p:cNvSpPr>
          <p:nvPr>
            <p:ph type="title"/>
          </p:nvPr>
        </p:nvSpPr>
        <p:spPr>
          <a:xfrm>
            <a:off x="838200" y="285503"/>
            <a:ext cx="10515600" cy="1193274"/>
          </a:xfrm>
        </p:spPr>
        <p:txBody>
          <a:bodyPr>
            <a:normAutofit/>
          </a:bodyPr>
          <a:lstStyle/>
          <a:p>
            <a:pPr algn="ctr"/>
            <a:r>
              <a:rPr lang="en-US" sz="3600" b="0">
                <a:latin typeface="Gotham Bold" pitchFamily="50" charset="0"/>
                <a:cs typeface="Gotham Bold" pitchFamily="50" charset="0"/>
              </a:rPr>
              <a:t>Our Strategic Plan and Commitment</a:t>
            </a:r>
            <a:br>
              <a:rPr lang="en-US" sz="3600">
                <a:latin typeface="Gotham Bold" pitchFamily="50" charset="0"/>
                <a:cs typeface="Gotham Bold" pitchFamily="50" charset="0"/>
              </a:rPr>
            </a:br>
            <a:r>
              <a:rPr lang="en-US" sz="3600" b="0">
                <a:latin typeface="Gotham Book" pitchFamily="50" charset="0"/>
                <a:cs typeface="Gotham Book" pitchFamily="50" charset="0"/>
              </a:rPr>
              <a:t>Diversity, Inclusion &amp; Access</a:t>
            </a:r>
          </a:p>
        </p:txBody>
      </p:sp>
      <p:sp>
        <p:nvSpPr>
          <p:cNvPr id="3" name="Content Placeholder 2">
            <a:extLst>
              <a:ext uri="{FF2B5EF4-FFF2-40B4-BE49-F238E27FC236}">
                <a16:creationId xmlns:a16="http://schemas.microsoft.com/office/drawing/2014/main" id="{35936768-B892-7841-84F9-41D33CCF638C}"/>
              </a:ext>
            </a:extLst>
          </p:cNvPr>
          <p:cNvSpPr>
            <a:spLocks noGrp="1"/>
          </p:cNvSpPr>
          <p:nvPr>
            <p:ph idx="1"/>
          </p:nvPr>
        </p:nvSpPr>
        <p:spPr>
          <a:xfrm>
            <a:off x="838200" y="1577417"/>
            <a:ext cx="4312640" cy="4599546"/>
          </a:xfrm>
        </p:spPr>
        <p:txBody>
          <a:bodyPr>
            <a:normAutofit lnSpcReduction="10000"/>
          </a:bodyPr>
          <a:lstStyle/>
          <a:p>
            <a:pPr marL="0" indent="0">
              <a:buNone/>
            </a:pPr>
            <a:r>
              <a:rPr lang="en-US" b="1">
                <a:solidFill>
                  <a:schemeClr val="tx2"/>
                </a:solidFill>
              </a:rPr>
              <a:t>Goals</a:t>
            </a:r>
          </a:p>
          <a:p>
            <a:pPr>
              <a:buFont typeface="Arial" panose="020B0604020202020204" pitchFamily="34" charset="0"/>
              <a:buChar char="•"/>
            </a:pPr>
            <a:endParaRPr lang="en-US" sz="1400" b="1">
              <a:solidFill>
                <a:schemeClr val="tx2"/>
              </a:solidFill>
            </a:endParaRPr>
          </a:p>
          <a:p>
            <a:pPr>
              <a:buFont typeface="Arial" panose="020B0604020202020204" pitchFamily="34" charset="0"/>
              <a:buChar char="•"/>
            </a:pPr>
            <a:r>
              <a:rPr lang="en-US">
                <a:solidFill>
                  <a:schemeClr val="tx2"/>
                </a:solidFill>
              </a:rPr>
              <a:t>Attract, retain, graduate and promote students, faculty &amp; staff</a:t>
            </a:r>
          </a:p>
          <a:p>
            <a:pPr>
              <a:buFont typeface="Arial" panose="020B0604020202020204" pitchFamily="34" charset="0"/>
              <a:buChar char="•"/>
            </a:pPr>
            <a:endParaRPr lang="en-US">
              <a:solidFill>
                <a:schemeClr val="tx2"/>
              </a:solidFill>
            </a:endParaRPr>
          </a:p>
          <a:p>
            <a:pPr>
              <a:buFont typeface="Arial" panose="020B0604020202020204" pitchFamily="34" charset="0"/>
              <a:buChar char="•"/>
            </a:pPr>
            <a:r>
              <a:rPr lang="en-US">
                <a:solidFill>
                  <a:schemeClr val="tx2"/>
                </a:solidFill>
              </a:rPr>
              <a:t>Cultivate an inclusive campus culture</a:t>
            </a:r>
          </a:p>
          <a:p>
            <a:pPr>
              <a:buFont typeface="Arial" panose="020B0604020202020204" pitchFamily="34" charset="0"/>
              <a:buChar char="•"/>
            </a:pPr>
            <a:endParaRPr lang="en-US">
              <a:solidFill>
                <a:schemeClr val="tx2"/>
              </a:solidFill>
            </a:endParaRPr>
          </a:p>
          <a:p>
            <a:pPr>
              <a:buFont typeface="Arial" panose="020B0604020202020204" pitchFamily="34" charset="0"/>
              <a:buChar char="•"/>
            </a:pPr>
            <a:r>
              <a:rPr lang="en-US">
                <a:solidFill>
                  <a:schemeClr val="tx2"/>
                </a:solidFill>
              </a:rPr>
              <a:t>Inspire shared responsibility for DI&amp;A</a:t>
            </a:r>
          </a:p>
        </p:txBody>
      </p:sp>
      <p:pic>
        <p:nvPicPr>
          <p:cNvPr id="4" name="Picture 3">
            <a:extLst>
              <a:ext uri="{FF2B5EF4-FFF2-40B4-BE49-F238E27FC236}">
                <a16:creationId xmlns:a16="http://schemas.microsoft.com/office/drawing/2014/main" id="{0C7F5E2A-7766-472D-AFC4-E669FD260F79}"/>
              </a:ext>
            </a:extLst>
          </p:cNvPr>
          <p:cNvPicPr>
            <a:picLocks noChangeAspect="1"/>
          </p:cNvPicPr>
          <p:nvPr/>
        </p:nvPicPr>
        <p:blipFill>
          <a:blip r:embed="rId3"/>
          <a:stretch>
            <a:fillRect/>
          </a:stretch>
        </p:blipFill>
        <p:spPr>
          <a:xfrm rot="20909588">
            <a:off x="8300393" y="2671112"/>
            <a:ext cx="2805380" cy="1811858"/>
          </a:xfrm>
          <a:prstGeom prst="rect">
            <a:avLst/>
          </a:prstGeom>
        </p:spPr>
      </p:pic>
      <p:pic>
        <p:nvPicPr>
          <p:cNvPr id="5" name="Picture 4">
            <a:extLst>
              <a:ext uri="{FF2B5EF4-FFF2-40B4-BE49-F238E27FC236}">
                <a16:creationId xmlns:a16="http://schemas.microsoft.com/office/drawing/2014/main" id="{117FC22D-95D0-44D1-A5B5-C4AE40AEC59C}"/>
              </a:ext>
            </a:extLst>
          </p:cNvPr>
          <p:cNvPicPr>
            <a:picLocks noChangeAspect="1"/>
          </p:cNvPicPr>
          <p:nvPr/>
        </p:nvPicPr>
        <p:blipFill>
          <a:blip r:embed="rId4"/>
          <a:stretch>
            <a:fillRect/>
          </a:stretch>
        </p:blipFill>
        <p:spPr>
          <a:xfrm rot="21159247">
            <a:off x="8601829" y="3769335"/>
            <a:ext cx="3137588" cy="2020091"/>
          </a:xfrm>
          <a:prstGeom prst="rect">
            <a:avLst/>
          </a:prstGeom>
        </p:spPr>
      </p:pic>
      <p:pic>
        <p:nvPicPr>
          <p:cNvPr id="6" name="Picture 5">
            <a:extLst>
              <a:ext uri="{FF2B5EF4-FFF2-40B4-BE49-F238E27FC236}">
                <a16:creationId xmlns:a16="http://schemas.microsoft.com/office/drawing/2014/main" id="{7359E6C7-36A7-45B5-85DE-93F8927BFAD9}"/>
              </a:ext>
            </a:extLst>
          </p:cNvPr>
          <p:cNvPicPr>
            <a:picLocks noChangeAspect="1"/>
          </p:cNvPicPr>
          <p:nvPr/>
        </p:nvPicPr>
        <p:blipFill>
          <a:blip r:embed="rId5"/>
          <a:stretch>
            <a:fillRect/>
          </a:stretch>
        </p:blipFill>
        <p:spPr>
          <a:xfrm>
            <a:off x="5381847" y="1865284"/>
            <a:ext cx="3103714" cy="4055806"/>
          </a:xfrm>
          <a:prstGeom prst="rect">
            <a:avLst/>
          </a:prstGeom>
        </p:spPr>
      </p:pic>
    </p:spTree>
    <p:extLst>
      <p:ext uri="{BB962C8B-B14F-4D97-AF65-F5344CB8AC3E}">
        <p14:creationId xmlns:p14="http://schemas.microsoft.com/office/powerpoint/2010/main" val="3551233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91C834-B615-7240-87F0-5488E3FD65DA}"/>
              </a:ext>
            </a:extLst>
          </p:cNvPr>
          <p:cNvSpPr>
            <a:spLocks noGrp="1"/>
          </p:cNvSpPr>
          <p:nvPr>
            <p:ph type="title"/>
          </p:nvPr>
        </p:nvSpPr>
        <p:spPr/>
        <p:txBody>
          <a:bodyPr/>
          <a:lstStyle/>
          <a:p>
            <a:r>
              <a:rPr lang="en-US" b="1"/>
              <a:t>Why DI&amp;A?</a:t>
            </a:r>
            <a:endParaRPr lang="en-US" b="1">
              <a:cs typeface="Calibri Light"/>
            </a:endParaRPr>
          </a:p>
        </p:txBody>
      </p:sp>
      <p:sp>
        <p:nvSpPr>
          <p:cNvPr id="8" name="Content Placeholder 2"/>
          <p:cNvSpPr>
            <a:spLocks noGrp="1"/>
          </p:cNvSpPr>
          <p:nvPr>
            <p:ph idx="1"/>
          </p:nvPr>
        </p:nvSpPr>
        <p:spPr>
          <a:xfrm>
            <a:off x="494358" y="1825625"/>
            <a:ext cx="6562426" cy="4351338"/>
          </a:xfrm>
        </p:spPr>
        <p:txBody>
          <a:bodyPr>
            <a:normAutofit/>
          </a:bodyPr>
          <a:lstStyle/>
          <a:p>
            <a:r>
              <a:rPr lang="en-US" sz="2200">
                <a:latin typeface="Arial" panose="020B0604020202020204" pitchFamily="34" charset="0"/>
                <a:cs typeface="Arial" panose="020B0604020202020204" pitchFamily="34" charset="0"/>
              </a:rPr>
              <a:t>Research shows diversity in groups &amp; organizations results in:</a:t>
            </a:r>
          </a:p>
          <a:p>
            <a:pPr lvl="1"/>
            <a:r>
              <a:rPr lang="en-US" sz="2200">
                <a:latin typeface="Arial" panose="020B0604020202020204" pitchFamily="34" charset="0"/>
                <a:cs typeface="Arial" panose="020B0604020202020204" pitchFamily="34" charset="0"/>
              </a:rPr>
              <a:t>Richer learning experiences for students</a:t>
            </a:r>
          </a:p>
          <a:p>
            <a:pPr lvl="1"/>
            <a:r>
              <a:rPr lang="en-US" sz="2200">
                <a:latin typeface="Arial" panose="020B0604020202020204" pitchFamily="34" charset="0"/>
                <a:cs typeface="Arial" panose="020B0604020202020204" pitchFamily="34" charset="0"/>
              </a:rPr>
              <a:t>Teams that are better at problem solving</a:t>
            </a:r>
          </a:p>
          <a:p>
            <a:pPr lvl="1"/>
            <a:r>
              <a:rPr lang="en-US" sz="2200">
                <a:latin typeface="Arial" panose="020B0604020202020204" pitchFamily="34" charset="0"/>
                <a:cs typeface="Arial" panose="020B0604020202020204" pitchFamily="34" charset="0"/>
              </a:rPr>
              <a:t>More innovation around complex problems</a:t>
            </a:r>
          </a:p>
          <a:p>
            <a:pPr lvl="1"/>
            <a:r>
              <a:rPr lang="en-US" sz="2200">
                <a:latin typeface="Arial" panose="020B0604020202020204" pitchFamily="34" charset="0"/>
                <a:cs typeface="Arial" panose="020B0604020202020204" pitchFamily="34" charset="0"/>
              </a:rPr>
              <a:t>Increased financial performance</a:t>
            </a:r>
          </a:p>
        </p:txBody>
      </p:sp>
      <p:pic>
        <p:nvPicPr>
          <p:cNvPr id="6" name="Picture 5" descr="39803136935_27193a10cd_o.jpg"/>
          <p:cNvPicPr>
            <a:picLocks noChangeAspect="1"/>
          </p:cNvPicPr>
          <p:nvPr/>
        </p:nvPicPr>
        <p:blipFill rotWithShape="1">
          <a:blip r:embed="rId3">
            <a:extLst>
              <a:ext uri="{28A0092B-C50C-407E-A947-70E740481C1C}">
                <a14:useLocalDpi xmlns:a14="http://schemas.microsoft.com/office/drawing/2010/main" val="0"/>
              </a:ext>
            </a:extLst>
          </a:blip>
          <a:srcRect l="5951" r="15953" b="4"/>
          <a:stretch/>
        </p:blipFill>
        <p:spPr>
          <a:xfrm>
            <a:off x="6471736" y="0"/>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6" descr="26826664168_31407e0b89_o.jpg"/>
          <p:cNvPicPr>
            <a:picLocks noChangeAspect="1"/>
          </p:cNvPicPr>
          <p:nvPr/>
        </p:nvPicPr>
        <p:blipFill rotWithShape="1">
          <a:blip r:embed="rId4">
            <a:extLst>
              <a:ext uri="{28A0092B-C50C-407E-A947-70E740481C1C}">
                <a14:useLocalDpi xmlns:a14="http://schemas.microsoft.com/office/drawing/2010/main" val="0"/>
              </a:ext>
            </a:extLst>
          </a:blip>
          <a:srcRect l="30657" r="-1" b="-1"/>
          <a:stretch/>
        </p:blipFill>
        <p:spPr>
          <a:xfrm>
            <a:off x="7912972"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9" name="Content Placeholder 2"/>
          <p:cNvSpPr txBox="1">
            <a:spLocks/>
          </p:cNvSpPr>
          <p:nvPr/>
        </p:nvSpPr>
        <p:spPr>
          <a:xfrm>
            <a:off x="494357" y="4364940"/>
            <a:ext cx="8528056" cy="1439402"/>
          </a:xfrm>
          <a:prstGeom prst="rect">
            <a:avLst/>
          </a:prstGeom>
        </p:spPr>
        <p:txBody>
          <a:bodyPr vert="horz"/>
          <a:lstStyle>
            <a:lvl1pPr marL="342900" indent="-342900" algn="l" rtl="0" eaLnBrk="1" fontAlgn="base" hangingPunct="1">
              <a:spcBef>
                <a:spcPct val="20000"/>
              </a:spcBef>
              <a:spcAft>
                <a:spcPct val="0"/>
              </a:spcAft>
              <a:buClr>
                <a:srgbClr val="003399"/>
              </a:buClr>
              <a:buFont typeface="Arial" pitchFamily="-110" charset="0"/>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lr>
                <a:srgbClr val="003399"/>
              </a:buClr>
              <a:buFont typeface="Arial" pitchFamily="-110" charset="0"/>
              <a:buChar char="–"/>
              <a:defRPr sz="2400">
                <a:solidFill>
                  <a:schemeClr val="tx1"/>
                </a:solidFill>
                <a:latin typeface="+mn-lt"/>
                <a:ea typeface="ＭＳ Ｐゴシック" pitchFamily="-110" charset="-128"/>
              </a:defRPr>
            </a:lvl2pPr>
            <a:lvl3pPr marL="1143000" indent="-228600" algn="l" rtl="0" eaLnBrk="1" fontAlgn="base" hangingPunct="1">
              <a:spcBef>
                <a:spcPct val="20000"/>
              </a:spcBef>
              <a:spcAft>
                <a:spcPct val="0"/>
              </a:spcAft>
              <a:buClr>
                <a:srgbClr val="003399"/>
              </a:buClr>
              <a:buChar char="•"/>
              <a:defRPr sz="2000">
                <a:solidFill>
                  <a:schemeClr val="tx1"/>
                </a:solidFill>
                <a:latin typeface="+mn-lt"/>
                <a:ea typeface="ＭＳ Ｐゴシック" pitchFamily="-110"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0" charset="-128"/>
              </a:defRPr>
            </a:lvl9pPr>
          </a:lstStyle>
          <a:p>
            <a:r>
              <a:rPr lang="en-US" sz="2200">
                <a:latin typeface="Arial" panose="020B0604020202020204" pitchFamily="34" charset="0"/>
                <a:cs typeface="Arial" panose="020B0604020202020204" pitchFamily="34" charset="0"/>
              </a:rPr>
              <a:t>Where do inclusion &amp; access come in?</a:t>
            </a:r>
          </a:p>
          <a:p>
            <a:pPr lvl="1"/>
            <a:r>
              <a:rPr lang="en-US" sz="2200">
                <a:latin typeface="Arial" panose="020B0604020202020204" pitchFamily="34" charset="0"/>
                <a:cs typeface="Arial" panose="020B0604020202020204" pitchFamily="34" charset="0"/>
              </a:rPr>
              <a:t>Enabling </a:t>
            </a:r>
            <a:r>
              <a:rPr lang="en-US" sz="2200" b="1" i="1">
                <a:latin typeface="Arial" panose="020B0604020202020204" pitchFamily="34" charset="0"/>
                <a:cs typeface="Arial" panose="020B0604020202020204" pitchFamily="34" charset="0"/>
              </a:rPr>
              <a:t>access</a:t>
            </a:r>
            <a:r>
              <a:rPr lang="en-US" sz="2200">
                <a:latin typeface="Arial" panose="020B0604020202020204" pitchFamily="34" charset="0"/>
                <a:cs typeface="Arial" panose="020B0604020202020204" pitchFamily="34" charset="0"/>
              </a:rPr>
              <a:t> to Mines creates diversity</a:t>
            </a:r>
          </a:p>
          <a:p>
            <a:pPr lvl="1"/>
            <a:r>
              <a:rPr lang="en-US" sz="2200">
                <a:latin typeface="Arial" panose="020B0604020202020204" pitchFamily="34" charset="0"/>
                <a:cs typeface="Arial" panose="020B0604020202020204" pitchFamily="34" charset="0"/>
              </a:rPr>
              <a:t>A culture of </a:t>
            </a:r>
            <a:r>
              <a:rPr lang="en-US" sz="2200" b="1" i="1">
                <a:latin typeface="Arial" panose="020B0604020202020204" pitchFamily="34" charset="0"/>
                <a:cs typeface="Arial" panose="020B0604020202020204" pitchFamily="34" charset="0"/>
              </a:rPr>
              <a:t>inclusion</a:t>
            </a:r>
            <a:r>
              <a:rPr lang="en-US" sz="2200">
                <a:latin typeface="Arial" panose="020B0604020202020204" pitchFamily="34" charset="0"/>
                <a:cs typeface="Arial" panose="020B0604020202020204" pitchFamily="34" charset="0"/>
              </a:rPr>
              <a:t> sustains diversity</a:t>
            </a:r>
          </a:p>
        </p:txBody>
      </p:sp>
      <p:sp>
        <p:nvSpPr>
          <p:cNvPr id="10" name="TextBox 9"/>
          <p:cNvSpPr txBox="1"/>
          <p:nvPr/>
        </p:nvSpPr>
        <p:spPr>
          <a:xfrm>
            <a:off x="505280" y="5694440"/>
            <a:ext cx="6223921" cy="461665"/>
          </a:xfrm>
          <a:prstGeom prst="rect">
            <a:avLst/>
          </a:prstGeom>
          <a:noFill/>
        </p:spPr>
        <p:txBody>
          <a:bodyPr wrap="square" rtlCol="0">
            <a:spAutoFit/>
          </a:bodyPr>
          <a:lstStyle/>
          <a:p>
            <a:pPr>
              <a:spcAft>
                <a:spcPts val="600"/>
              </a:spcAft>
            </a:pPr>
            <a:r>
              <a:rPr lang="en-US" sz="1200"/>
              <a:t>Phillips </a:t>
            </a:r>
            <a:r>
              <a:rPr lang="en-US" sz="1200" i="1"/>
              <a:t>Scientific American </a:t>
            </a:r>
            <a:r>
              <a:rPr lang="en-US" sz="1200"/>
              <a:t>(2014), Carrell et al (2010) </a:t>
            </a:r>
            <a:r>
              <a:rPr lang="en-US" sz="1200" i="1"/>
              <a:t>The Quarterly Journal of Economics </a:t>
            </a:r>
            <a:r>
              <a:rPr lang="en-US" sz="1200"/>
              <a:t>– TAMU ADVANCE, Mitchell (2017) </a:t>
            </a:r>
            <a:r>
              <a:rPr lang="en-US" sz="1200" i="1"/>
              <a:t>The Columbia Spectator</a:t>
            </a:r>
            <a:r>
              <a:rPr lang="en-US" sz="1200"/>
              <a:t> </a:t>
            </a:r>
          </a:p>
        </p:txBody>
      </p:sp>
    </p:spTree>
    <p:extLst>
      <p:ext uri="{BB962C8B-B14F-4D97-AF65-F5344CB8AC3E}">
        <p14:creationId xmlns:p14="http://schemas.microsoft.com/office/powerpoint/2010/main" val="32744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ines and DI&amp;A Colors">
      <a:dk1>
        <a:sysClr val="windowText" lastClr="000000"/>
      </a:dk1>
      <a:lt1>
        <a:sysClr val="window" lastClr="FFFFFF"/>
      </a:lt1>
      <a:dk2>
        <a:srgbClr val="21314D"/>
      </a:dk2>
      <a:lt2>
        <a:srgbClr val="92A2BD"/>
      </a:lt2>
      <a:accent1>
        <a:srgbClr val="D2492A"/>
      </a:accent1>
      <a:accent2>
        <a:srgbClr val="263F6A"/>
      </a:accent2>
      <a:accent3>
        <a:srgbClr val="CED5DD"/>
      </a:accent3>
      <a:accent4>
        <a:srgbClr val="2F8F94"/>
      </a:accent4>
      <a:accent5>
        <a:srgbClr val="EB8220"/>
      </a:accent5>
      <a:accent6>
        <a:srgbClr val="7FC242"/>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rmAutofit/>
      </a:bodyPr>
      <a:lstStyle>
        <a:defPPr algn="ct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Mines and DI&amp;A Colors">
    <a:dk1>
      <a:sysClr val="windowText" lastClr="000000"/>
    </a:dk1>
    <a:lt1>
      <a:sysClr val="window" lastClr="FFFFFF"/>
    </a:lt1>
    <a:dk2>
      <a:srgbClr val="21314D"/>
    </a:dk2>
    <a:lt2>
      <a:srgbClr val="92A2BD"/>
    </a:lt2>
    <a:accent1>
      <a:srgbClr val="D2492A"/>
    </a:accent1>
    <a:accent2>
      <a:srgbClr val="263F6A"/>
    </a:accent2>
    <a:accent3>
      <a:srgbClr val="CED5DD"/>
    </a:accent3>
    <a:accent4>
      <a:srgbClr val="2F8F94"/>
    </a:accent4>
    <a:accent5>
      <a:srgbClr val="EB8220"/>
    </a:accent5>
    <a:accent6>
      <a:srgbClr val="7FC24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Mines and DI&amp;A Colors">
    <a:dk1>
      <a:sysClr val="windowText" lastClr="000000"/>
    </a:dk1>
    <a:lt1>
      <a:sysClr val="window" lastClr="FFFFFF"/>
    </a:lt1>
    <a:dk2>
      <a:srgbClr val="21314D"/>
    </a:dk2>
    <a:lt2>
      <a:srgbClr val="92A2BD"/>
    </a:lt2>
    <a:accent1>
      <a:srgbClr val="D2492A"/>
    </a:accent1>
    <a:accent2>
      <a:srgbClr val="263F6A"/>
    </a:accent2>
    <a:accent3>
      <a:srgbClr val="CED5DD"/>
    </a:accent3>
    <a:accent4>
      <a:srgbClr val="2F8F94"/>
    </a:accent4>
    <a:accent5>
      <a:srgbClr val="EB8220"/>
    </a:accent5>
    <a:accent6>
      <a:srgbClr val="7FC24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Mines and DI&amp;A Colors">
    <a:dk1>
      <a:sysClr val="windowText" lastClr="000000"/>
    </a:dk1>
    <a:lt1>
      <a:sysClr val="window" lastClr="FFFFFF"/>
    </a:lt1>
    <a:dk2>
      <a:srgbClr val="21314D"/>
    </a:dk2>
    <a:lt2>
      <a:srgbClr val="92A2BD"/>
    </a:lt2>
    <a:accent1>
      <a:srgbClr val="D2492A"/>
    </a:accent1>
    <a:accent2>
      <a:srgbClr val="263F6A"/>
    </a:accent2>
    <a:accent3>
      <a:srgbClr val="CED5DD"/>
    </a:accent3>
    <a:accent4>
      <a:srgbClr val="2F8F94"/>
    </a:accent4>
    <a:accent5>
      <a:srgbClr val="EB8220"/>
    </a:accent5>
    <a:accent6>
      <a:srgbClr val="7FC24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Mines and DI&amp;A Colors">
    <a:dk1>
      <a:sysClr val="windowText" lastClr="000000"/>
    </a:dk1>
    <a:lt1>
      <a:sysClr val="window" lastClr="FFFFFF"/>
    </a:lt1>
    <a:dk2>
      <a:srgbClr val="21314D"/>
    </a:dk2>
    <a:lt2>
      <a:srgbClr val="92A2BD"/>
    </a:lt2>
    <a:accent1>
      <a:srgbClr val="D2492A"/>
    </a:accent1>
    <a:accent2>
      <a:srgbClr val="263F6A"/>
    </a:accent2>
    <a:accent3>
      <a:srgbClr val="CED5DD"/>
    </a:accent3>
    <a:accent4>
      <a:srgbClr val="2F8F94"/>
    </a:accent4>
    <a:accent5>
      <a:srgbClr val="EB8220"/>
    </a:accent5>
    <a:accent6>
      <a:srgbClr val="7FC24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Mines and DI&amp;A Colors">
    <a:dk1>
      <a:sysClr val="windowText" lastClr="000000"/>
    </a:dk1>
    <a:lt1>
      <a:sysClr val="window" lastClr="FFFFFF"/>
    </a:lt1>
    <a:dk2>
      <a:srgbClr val="21314D"/>
    </a:dk2>
    <a:lt2>
      <a:srgbClr val="92A2BD"/>
    </a:lt2>
    <a:accent1>
      <a:srgbClr val="D2492A"/>
    </a:accent1>
    <a:accent2>
      <a:srgbClr val="263F6A"/>
    </a:accent2>
    <a:accent3>
      <a:srgbClr val="CED5DD"/>
    </a:accent3>
    <a:accent4>
      <a:srgbClr val="2F8F94"/>
    </a:accent4>
    <a:accent5>
      <a:srgbClr val="EB8220"/>
    </a:accent5>
    <a:accent6>
      <a:srgbClr val="7FC24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Mines and DI&amp;A Colors">
    <a:dk1>
      <a:sysClr val="windowText" lastClr="000000"/>
    </a:dk1>
    <a:lt1>
      <a:sysClr val="window" lastClr="FFFFFF"/>
    </a:lt1>
    <a:dk2>
      <a:srgbClr val="21314D"/>
    </a:dk2>
    <a:lt2>
      <a:srgbClr val="92A2BD"/>
    </a:lt2>
    <a:accent1>
      <a:srgbClr val="D2492A"/>
    </a:accent1>
    <a:accent2>
      <a:srgbClr val="263F6A"/>
    </a:accent2>
    <a:accent3>
      <a:srgbClr val="CED5DD"/>
    </a:accent3>
    <a:accent4>
      <a:srgbClr val="2F8F94"/>
    </a:accent4>
    <a:accent5>
      <a:srgbClr val="EB8220"/>
    </a:accent5>
    <a:accent6>
      <a:srgbClr val="7FC24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Mines and DI&amp;A Colors">
    <a:dk1>
      <a:sysClr val="windowText" lastClr="000000"/>
    </a:dk1>
    <a:lt1>
      <a:sysClr val="window" lastClr="FFFFFF"/>
    </a:lt1>
    <a:dk2>
      <a:srgbClr val="21314D"/>
    </a:dk2>
    <a:lt2>
      <a:srgbClr val="92A2BD"/>
    </a:lt2>
    <a:accent1>
      <a:srgbClr val="D2492A"/>
    </a:accent1>
    <a:accent2>
      <a:srgbClr val="263F6A"/>
    </a:accent2>
    <a:accent3>
      <a:srgbClr val="CED5DD"/>
    </a:accent3>
    <a:accent4>
      <a:srgbClr val="2F8F94"/>
    </a:accent4>
    <a:accent5>
      <a:srgbClr val="EB8220"/>
    </a:accent5>
    <a:accent6>
      <a:srgbClr val="7FC24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Mines and DI&amp;A Colors">
    <a:dk1>
      <a:sysClr val="windowText" lastClr="000000"/>
    </a:dk1>
    <a:lt1>
      <a:sysClr val="window" lastClr="FFFFFF"/>
    </a:lt1>
    <a:dk2>
      <a:srgbClr val="21314D"/>
    </a:dk2>
    <a:lt2>
      <a:srgbClr val="92A2BD"/>
    </a:lt2>
    <a:accent1>
      <a:srgbClr val="D2492A"/>
    </a:accent1>
    <a:accent2>
      <a:srgbClr val="263F6A"/>
    </a:accent2>
    <a:accent3>
      <a:srgbClr val="CED5DD"/>
    </a:accent3>
    <a:accent4>
      <a:srgbClr val="2F8F94"/>
    </a:accent4>
    <a:accent5>
      <a:srgbClr val="EB8220"/>
    </a:accent5>
    <a:accent6>
      <a:srgbClr val="7FC242"/>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1384551581884187721A593D8D6C80" ma:contentTypeVersion="17" ma:contentTypeDescription="Create a new document." ma:contentTypeScope="" ma:versionID="e55cb8ca6c52248a214475158ab1cc47">
  <xsd:schema xmlns:xsd="http://www.w3.org/2001/XMLSchema" xmlns:xs="http://www.w3.org/2001/XMLSchema" xmlns:p="http://schemas.microsoft.com/office/2006/metadata/properties" xmlns:ns2="571562e4-850d-4b87-b78c-c479593a5502" xmlns:ns3="bf87519c-75d3-4d86-a13b-a8708e989a0a" targetNamespace="http://schemas.microsoft.com/office/2006/metadata/properties" ma:root="true" ma:fieldsID="385c3eee3976214f4b235ea1f2bc59cb" ns2:_="" ns3:_="">
    <xsd:import namespace="571562e4-850d-4b87-b78c-c479593a5502"/>
    <xsd:import namespace="bf87519c-75d3-4d86-a13b-a8708e989a0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1562e4-850d-4b87-b78c-c479593a55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892c282-ceba-42ac-8ce1-c7c398cdd30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87519c-75d3-4d86-a13b-a8708e989a0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f2366e0-d20a-45db-855c-d99c7fe178a7}" ma:internalName="TaxCatchAll" ma:showField="CatchAllData" ma:web="bf87519c-75d3-4d86-a13b-a8708e989a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71562e4-850d-4b87-b78c-c479593a5502">
      <Terms xmlns="http://schemas.microsoft.com/office/infopath/2007/PartnerControls"/>
    </lcf76f155ced4ddcb4097134ff3c332f>
    <TaxCatchAll xmlns="bf87519c-75d3-4d86-a13b-a8708e989a0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EAD78B-CD16-4D78-85EA-BC12C8C0AE16}"/>
</file>

<file path=customXml/itemProps2.xml><?xml version="1.0" encoding="utf-8"?>
<ds:datastoreItem xmlns:ds="http://schemas.openxmlformats.org/officeDocument/2006/customXml" ds:itemID="{50BD97F4-41BF-4CF3-804C-136C13B1ECFC}">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http://www.w3.org/XML/1998/namespace"/>
    <ds:schemaRef ds:uri="571562e4-850d-4b87-b78c-c479593a5502"/>
    <ds:schemaRef ds:uri="http://purl.org/dc/terms/"/>
    <ds:schemaRef ds:uri="bf87519c-75d3-4d86-a13b-a8708e989a0a"/>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CB2EB639-596A-4BD6-9016-83A37D51A2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7219</Words>
  <Application>Microsoft Office PowerPoint</Application>
  <PresentationFormat>Widescreen</PresentationFormat>
  <Paragraphs>659</Paragraphs>
  <Slides>50</Slides>
  <Notes>43</Notes>
  <HiddenSlides>21</HiddenSlides>
  <MMClips>0</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Office Theme</vt:lpstr>
      <vt:lpstr>1_Office Theme</vt:lpstr>
      <vt:lpstr>Attendance Form</vt:lpstr>
      <vt:lpstr>Facilitator Notes:</vt:lpstr>
      <vt:lpstr>Background for Presenters Only</vt:lpstr>
      <vt:lpstr>Workshop Structure &amp; outline</vt:lpstr>
      <vt:lpstr>PowerPoint Presentation</vt:lpstr>
      <vt:lpstr>Participation guidelines</vt:lpstr>
      <vt:lpstr>Learning Objectives of the Workshop</vt:lpstr>
      <vt:lpstr>Our Strategic Plan and Commitment Diversity, Inclusion &amp; Access</vt:lpstr>
      <vt:lpstr>Why DI&amp;A?</vt:lpstr>
      <vt:lpstr>PowerPoint Presentation</vt:lpstr>
      <vt:lpstr>PowerPoint Presentation</vt:lpstr>
      <vt:lpstr>Breakout Conversation</vt:lpstr>
      <vt:lpstr>Social Identities</vt:lpstr>
      <vt:lpstr>Who do you think of first?</vt:lpstr>
      <vt:lpstr>PowerPoint Presentation</vt:lpstr>
      <vt:lpstr>Definitions</vt:lpstr>
      <vt:lpstr>Where does IB come from?</vt:lpstr>
      <vt:lpstr>IB Research: Studies about Hiring</vt:lpstr>
      <vt:lpstr>IB Research: Studies about Hiring</vt:lpstr>
      <vt:lpstr>PowerPoint Presentation</vt:lpstr>
      <vt:lpstr>Note to facilitator:</vt:lpstr>
      <vt:lpstr>Bachelor’s Degrees Awarded, 2018</vt:lpstr>
      <vt:lpstr>Bachelor’s Degrees Awarded, 2018</vt:lpstr>
      <vt:lpstr>Bachelor’s Degrees Awarded, 2018</vt:lpstr>
      <vt:lpstr>Doctoral Degrees Awarded NSF = 2018 Mines = 2018-2021</vt:lpstr>
      <vt:lpstr>Doctoral Degrees Awarded NSF = 2018 Mines = 2018-2021</vt:lpstr>
      <vt:lpstr>IB Research: Retention – U.S. Data</vt:lpstr>
      <vt:lpstr>Recruitment – Yield Rates</vt:lpstr>
      <vt:lpstr>Employment – Academic Leadership and Faculty 2019 by Gender</vt:lpstr>
      <vt:lpstr>Employment – Academic Leadership and Faculty 2019 by Race/Ethnicity</vt:lpstr>
      <vt:lpstr>Pavlovian  Conditioning </vt:lpstr>
      <vt:lpstr>Examples of Associations</vt:lpstr>
      <vt:lpstr>Campus Climate</vt:lpstr>
      <vt:lpstr>Research: Climate (Students) </vt:lpstr>
      <vt:lpstr>Research: Climate (Faculty/Staff)</vt:lpstr>
      <vt:lpstr>Data from Trefny Innovative Instruction Center about Campus Climate for Undergraduates</vt:lpstr>
      <vt:lpstr>Data from Trefny Innovative Instruction Center about Campus Climate for Undergraduates</vt:lpstr>
      <vt:lpstr>Research &amp; Innovation Productivity</vt:lpstr>
      <vt:lpstr>Implicit Bias Continuum</vt:lpstr>
      <vt:lpstr>Strategies to Mitigate</vt:lpstr>
      <vt:lpstr>IB &amp; Your Sphere of Influence</vt:lpstr>
      <vt:lpstr>Strategies to mitigate - PRACTICE</vt:lpstr>
      <vt:lpstr>Strategies to mitigate - ACTIVITY</vt:lpstr>
      <vt:lpstr>We can unlearn this!</vt:lpstr>
      <vt:lpstr>Reiterate that there is hope</vt:lpstr>
      <vt:lpstr>Keep Learning. Keep Growing</vt:lpstr>
      <vt:lpstr>One workshop isn’t enough…</vt:lpstr>
      <vt:lpstr>DI&amp;A Workshops</vt:lpstr>
      <vt:lpstr>Take our survey!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Highlights from the  Diversity, Inclusion &amp; Access  Annual Report 2020</dc:title>
  <dc:creator>Heather Houlton</dc:creator>
  <cp:lastModifiedBy>Jerilin Brewer</cp:lastModifiedBy>
  <cp:revision>6</cp:revision>
  <dcterms:created xsi:type="dcterms:W3CDTF">2021-03-30T20:38:17Z</dcterms:created>
  <dcterms:modified xsi:type="dcterms:W3CDTF">2023-12-05T20:30:24Z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0x0101003F1384551581884187721A593D8D6C80</vt:lpwstr>
  </property>
  <property fmtid="{D5CDD505-2E9C-101B-9397-08002B2CF9AE}" pid="3" name="MediaServiceImageTags">
    <vt:lpwstr/>
  </property>
</Properties>
</file>