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27.xml" ContentType="application/vnd.openxmlformats-officedocument.presentationml.notesSlide+xml"/>
  <Override PartName="/ppt/notesSlides/notesSlide34.xml" ContentType="application/vnd.openxmlformats-officedocument.presentationml.notesSlide+xml"/>
  <Override PartName="/ppt/notesSlides/notesSlide17.xml" ContentType="application/vnd.openxmlformats-officedocument.presentationml.notesSlide+xml"/>
  <Override PartName="/ppt/notesSlides/notesSlide33.xml" ContentType="application/vnd.openxmlformats-officedocument.presentationml.notesSlide+xml"/>
  <Override PartName="/ppt/notesSlides/notesSlide1.xml" ContentType="application/vnd.openxmlformats-officedocument.presentationml.notesSlide+xml"/>
  <Override PartName="/ppt/notesSlides/notesSlide18.xml" ContentType="application/vnd.openxmlformats-officedocument.presentationml.notesSlide+xml"/>
  <Override PartName="/ppt/notesSlides/notesSlide28.xml" ContentType="application/vnd.openxmlformats-officedocument.presentationml.notesSlide+xml"/>
  <Override PartName="/ppt/notesSlides/notesSlide2.xml" ContentType="application/vnd.openxmlformats-officedocument.presentationml.notesSlide+xml"/>
  <Override PartName="/ppt/notesSlides/notesSlide32.xml" ContentType="application/vnd.openxmlformats-officedocument.presentationml.notesSlide+xml"/>
  <Override PartName="/ppt/notesSlides/notesSlide3.xml" ContentType="application/vnd.openxmlformats-officedocument.presentationml.notesSlide+xml"/>
  <Override PartName="/ppt/notesSlides/notesSlide19.xml" ContentType="application/vnd.openxmlformats-officedocument.presentationml.notesSlide+xml"/>
  <Override PartName="/ppt/notesSlides/notesSlide4.xml" ContentType="application/vnd.openxmlformats-officedocument.presentationml.notesSlide+xml"/>
  <Override PartName="/ppt/notesSlides/notesSlide23.xml" ContentType="application/vnd.openxmlformats-officedocument.presentationml.notesSlide+xml"/>
  <Override PartName="/ppt/notesSlides/notesSlide31.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3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6.xml" ContentType="application/vnd.openxmlformats-officedocument.presentationml.notesSlide+xml"/>
  <Override PartName="/ppt/notesSlides/notesSlide8.xml" ContentType="application/vnd.openxmlformats-officedocument.presentationml.notesSlide+xml"/>
  <Override PartName="/ppt/notesSlides/notesSlide25.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1.xml" ContentType="application/vnd.openxmlformats-officedocument.presentationml.notesSlide+xml"/>
  <Override PartName="/ppt/notesSlides/notesSlide38.xml" ContentType="application/vnd.openxmlformats-officedocument.presentationml.notesSlide+xml"/>
  <Override PartName="/ppt/notesSlides/notesSlide11.xml" ContentType="application/vnd.openxmlformats-officedocument.presentationml.notesSlide+xml"/>
  <Override PartName="/ppt/notesSlides/notesSlide24.xml" ContentType="application/vnd.openxmlformats-officedocument.presentationml.notes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13.xml" ContentType="application/vnd.openxmlformats-officedocument.presentationml.notesSlide+xml"/>
  <Override PartName="/ppt/notesSlides/notesSlide36.xml" ContentType="application/vnd.openxmlformats-officedocument.presentationml.notesSlide+xml"/>
  <Override PartName="/ppt/notesSlides/notesSlide14.xml" ContentType="application/vnd.openxmlformats-officedocument.presentationml.notesSlide+xml"/>
  <Override PartName="/ppt/notesSlides/notesSlide29.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396" r:id="rId2"/>
    <p:sldId id="447" r:id="rId3"/>
    <p:sldId id="448" r:id="rId4"/>
    <p:sldId id="426" r:id="rId5"/>
    <p:sldId id="427" r:id="rId6"/>
    <p:sldId id="428" r:id="rId7"/>
    <p:sldId id="322" r:id="rId8"/>
    <p:sldId id="429" r:id="rId9"/>
    <p:sldId id="441" r:id="rId10"/>
    <p:sldId id="299" r:id="rId11"/>
    <p:sldId id="445" r:id="rId12"/>
    <p:sldId id="314" r:id="rId13"/>
    <p:sldId id="446" r:id="rId14"/>
    <p:sldId id="328" r:id="rId15"/>
    <p:sldId id="307" r:id="rId16"/>
    <p:sldId id="274" r:id="rId17"/>
    <p:sldId id="444" r:id="rId18"/>
    <p:sldId id="317" r:id="rId19"/>
    <p:sldId id="437" r:id="rId20"/>
    <p:sldId id="300" r:id="rId21"/>
    <p:sldId id="433" r:id="rId22"/>
    <p:sldId id="431" r:id="rId23"/>
    <p:sldId id="324" r:id="rId24"/>
    <p:sldId id="401" r:id="rId25"/>
    <p:sldId id="402" r:id="rId26"/>
    <p:sldId id="403" r:id="rId27"/>
    <p:sldId id="301" r:id="rId28"/>
    <p:sldId id="438" r:id="rId29"/>
    <p:sldId id="294" r:id="rId30"/>
    <p:sldId id="395" r:id="rId31"/>
    <p:sldId id="449" r:id="rId32"/>
    <p:sldId id="450" r:id="rId33"/>
    <p:sldId id="452" r:id="rId34"/>
    <p:sldId id="451" r:id="rId35"/>
    <p:sldId id="453" r:id="rId36"/>
    <p:sldId id="454" r:id="rId37"/>
    <p:sldId id="329" r:id="rId38"/>
    <p:sldId id="44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8B3A67-E680-A92D-B838-8895DC1093B6}" name="Carole Goddard" initials="CG" userId="S::cgoddard@mines.edu::5802fe32-f883-4e51-9571-ae1c94236812" providerId="AD"/>
  <p188:author id="{A661EFD5-4A13-8910-57C6-A6AFDB369101}" name="Sareen Lambright Dale" initials="SD" userId="S::slambrightdale@mines.edu::c37ec5b6-71a2-4e1e-ae8a-3d1b3f9bf9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92A"/>
    <a:srgbClr val="DD5F36"/>
    <a:srgbClr val="21314D"/>
    <a:srgbClr val="8B8D8E"/>
    <a:srgbClr val="92A2BD"/>
    <a:srgbClr val="CED5DD"/>
    <a:srgbClr val="263F6A"/>
    <a:srgbClr val="B2B4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3" autoAdjust="0"/>
    <p:restoredTop sz="79357" autoAdjust="0"/>
  </p:normalViewPr>
  <p:slideViewPr>
    <p:cSldViewPr snapToGrid="0">
      <p:cViewPr varScale="1">
        <p:scale>
          <a:sx n="75" d="100"/>
          <a:sy n="75" d="100"/>
        </p:scale>
        <p:origin x="1482" y="5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p:scale>
          <a:sx n="1" d="2"/>
          <a:sy n="1" d="2"/>
        </p:scale>
        <p:origin x="3966" y="6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DD5C9C-88A3-CA43-B162-DCC4E1E4BE7D}" type="datetimeFigureOut">
              <a:rPr lang="en-US" smtClean="0"/>
              <a:t>3/12/2024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FE5E8-0999-F94A-9937-3F8545B10484}" type="slidenum">
              <a:rPr lang="en-US" smtClean="0"/>
              <a:t>‹#›</a:t>
            </a:fld>
            <a:endParaRPr lang="en-US"/>
          </a:p>
        </p:txBody>
      </p:sp>
    </p:spTree>
    <p:extLst>
      <p:ext uri="{BB962C8B-B14F-4D97-AF65-F5344CB8AC3E}">
        <p14:creationId xmlns:p14="http://schemas.microsoft.com/office/powerpoint/2010/main" val="1738910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932A7-89C9-405D-B879-614235190F5F}"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EFE56-B47D-4DD8-A012-D2C1E158881A}" type="slidenum">
              <a:rPr lang="en-US" smtClean="0"/>
              <a:t>‹#›</a:t>
            </a:fld>
            <a:endParaRPr lang="en-US"/>
          </a:p>
        </p:txBody>
      </p:sp>
    </p:spTree>
    <p:extLst>
      <p:ext uri="{BB962C8B-B14F-4D97-AF65-F5344CB8AC3E}">
        <p14:creationId xmlns:p14="http://schemas.microsoft.com/office/powerpoint/2010/main" val="20686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urdue.edu/titleix/Title%20IX/compliance_guide.php#definition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5x0ypp5REaU&amp;t=4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Welcome to the Colorado School of Mine’s online training for Mandatory Reporters. This course will introduce the Office for Institutional Equity or OIE, provide an overview of OIE policies, and discuss mandatory reporting responsibilities for all Mines employees.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cs typeface="Calibri"/>
            </a:endParaRPr>
          </a:p>
        </p:txBody>
      </p:sp>
      <p:sp>
        <p:nvSpPr>
          <p:cNvPr id="4" name="Slide Number Placeholder 3"/>
          <p:cNvSpPr>
            <a:spLocks noGrp="1"/>
          </p:cNvSpPr>
          <p:nvPr>
            <p:ph type="sldNum" sz="quarter" idx="5"/>
          </p:nvPr>
        </p:nvSpPr>
        <p:spPr/>
        <p:txBody>
          <a:bodyPr/>
          <a:lstStyle/>
          <a:p>
            <a:fld id="{046EFE56-B47D-4DD8-A012-D2C1E158881A}" type="slidenum">
              <a:rPr lang="en-US" smtClean="0"/>
              <a:t>1</a:t>
            </a:fld>
            <a:endParaRPr lang="en-US"/>
          </a:p>
        </p:txBody>
      </p:sp>
    </p:spTree>
    <p:extLst>
      <p:ext uri="{BB962C8B-B14F-4D97-AF65-F5344CB8AC3E}">
        <p14:creationId xmlns:p14="http://schemas.microsoft.com/office/powerpoint/2010/main" val="1299850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stated previously, All Mines faculty and staff at Mines are mandatory reporters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Student employees are also designated as mandatory reporters, including residence life staff, Peer mentors, front desk assistants, and teaching assistants.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some exceptions to this which include Counselors, personnel in the SHAPE Office, and Health care providers on campus.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6EFE56-B47D-4DD8-A012-D2C1E158881A}" type="slidenum">
              <a:rPr lang="en-US" smtClean="0"/>
              <a:t>10</a:t>
            </a:fld>
            <a:endParaRPr lang="en-US"/>
          </a:p>
        </p:txBody>
      </p:sp>
    </p:spTree>
    <p:extLst>
      <p:ext uri="{BB962C8B-B14F-4D97-AF65-F5344CB8AC3E}">
        <p14:creationId xmlns:p14="http://schemas.microsoft.com/office/powerpoint/2010/main" val="623873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kern="1200" dirty="0">
                <a:solidFill>
                  <a:schemeClr val="tx1"/>
                </a:solidFill>
                <a:latin typeface="+mj-lt"/>
                <a:ea typeface="+mj-ea"/>
                <a:cs typeface="+mj-cs"/>
              </a:rPr>
              <a:t>You may be asking yourself,  What is the purpose of a mandatory reporter?</a:t>
            </a:r>
          </a:p>
          <a:p>
            <a:pPr marL="57150">
              <a:lnSpc>
                <a:spcPct val="90000"/>
              </a:lnSpc>
              <a:spcAft>
                <a:spcPts val="600"/>
              </a:spcAft>
            </a:pPr>
            <a:r>
              <a:rPr lang="en-US" sz="1200" b="0" i="0" dirty="0">
                <a:solidFill>
                  <a:srgbClr val="333333"/>
                </a:solidFill>
                <a:effectLst/>
                <a:latin typeface="acumin-pro"/>
              </a:rPr>
              <a:t>Through your knowledge and application of University policy and state laws, you play an important role in:</a:t>
            </a:r>
            <a:endParaRPr lang="en-US" sz="1200" dirty="0"/>
          </a:p>
          <a:p>
            <a:pPr marL="457200" indent="-457200" algn="l" fontAlgn="base">
              <a:buFont typeface="Wingdings" panose="05000000000000000000" pitchFamily="2" charset="2"/>
              <a:buChar char="Ø"/>
            </a:pPr>
            <a:r>
              <a:rPr lang="en-US" sz="1200" b="0" i="0" dirty="0">
                <a:solidFill>
                  <a:srgbClr val="333333"/>
                </a:solidFill>
                <a:effectLst/>
                <a:latin typeface="acumin-pro"/>
              </a:rPr>
              <a:t>Protecting students, faculty and staff from incidents of sexual violence.</a:t>
            </a:r>
          </a:p>
          <a:p>
            <a:pPr marL="457200" indent="-457200" algn="l" fontAlgn="base">
              <a:buFont typeface="Wingdings" panose="05000000000000000000" pitchFamily="2" charset="2"/>
              <a:buChar char="Ø"/>
            </a:pPr>
            <a:r>
              <a:rPr lang="en-US" sz="1200" b="0" i="0" dirty="0">
                <a:solidFill>
                  <a:srgbClr val="333333"/>
                </a:solidFill>
                <a:effectLst/>
                <a:latin typeface="acumin-pro"/>
              </a:rPr>
              <a:t>Supporting sexual assault survivors.              </a:t>
            </a:r>
          </a:p>
          <a:p>
            <a:pPr marL="457200" indent="-457200" algn="l" fontAlgn="base">
              <a:buFont typeface="Wingdings" panose="05000000000000000000" pitchFamily="2" charset="2"/>
              <a:buChar char="Ø"/>
            </a:pPr>
            <a:r>
              <a:rPr lang="en-US" sz="1200" b="0" i="0" dirty="0">
                <a:solidFill>
                  <a:srgbClr val="333333"/>
                </a:solidFill>
                <a:effectLst/>
                <a:latin typeface="acumin-pro"/>
              </a:rPr>
              <a:t>Helping the University maintain a safe environment by striving to eliminate, prevent, and address issues of sexual misconduct and discrimination</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1" kern="1200" dirty="0">
              <a:solidFill>
                <a:schemeClr val="tx1"/>
              </a:solidFill>
              <a:latin typeface="+mj-lt"/>
              <a:ea typeface="+mj-ea"/>
              <a:cs typeface="+mj-cs"/>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6EFE56-B47D-4DD8-A012-D2C1E158881A}" type="slidenum">
              <a:rPr lang="en-US" smtClean="0"/>
              <a:t>11</a:t>
            </a:fld>
            <a:endParaRPr lang="en-US"/>
          </a:p>
        </p:txBody>
      </p:sp>
    </p:spTree>
    <p:extLst>
      <p:ext uri="{BB962C8B-B14F-4D97-AF65-F5344CB8AC3E}">
        <p14:creationId xmlns:p14="http://schemas.microsoft.com/office/powerpoint/2010/main" val="3944155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review what mandatory reporting means for you. </a:t>
            </a:r>
          </a:p>
          <a:p>
            <a:r>
              <a:rPr lang="en-US" sz="1800" dirty="0">
                <a:solidFill>
                  <a:schemeClr val="bg1"/>
                </a:solidFill>
              </a:rPr>
              <a:t>As a Mines employee including and while under contract; </a:t>
            </a:r>
            <a:r>
              <a:rPr lang="en-US" sz="1800" dirty="0">
                <a:solidFill>
                  <a:schemeClr val="bg1"/>
                </a:solidFill>
                <a:latin typeface="acumin-pro"/>
              </a:rPr>
              <a:t>Your</a:t>
            </a:r>
            <a:r>
              <a:rPr lang="en-US" sz="1800" b="0" i="0" dirty="0">
                <a:solidFill>
                  <a:schemeClr val="bg1"/>
                </a:solidFill>
                <a:effectLst/>
                <a:latin typeface="acumin-pro"/>
              </a:rPr>
              <a:t> main responsibility as a mandatory reporters is to </a:t>
            </a:r>
            <a:r>
              <a:rPr lang="en-US" sz="1800" dirty="0">
                <a:solidFill>
                  <a:schemeClr val="bg1"/>
                </a:solidFill>
              </a:rPr>
              <a:t>report any disclosure of discriminatory harassment or sexual misconduct; including sexual harassment, sexual assault, dating/domestic violence, and/or stalking to the Office for Institutional Equity.</a:t>
            </a:r>
          </a:p>
          <a:p>
            <a:r>
              <a:rPr lang="en-US" sz="1800" b="0" i="0" dirty="0">
                <a:solidFill>
                  <a:schemeClr val="bg1"/>
                </a:solidFill>
                <a:effectLst/>
                <a:latin typeface="acumin-pro"/>
              </a:rPr>
              <a:t>You are required to report incidents you personally observe as well as incidents reported to you. You must report these offenses to Mines police or OIE.</a:t>
            </a:r>
            <a:endParaRPr lang="en-US" sz="1800" dirty="0">
              <a:solidFill>
                <a:schemeClr val="bg1"/>
              </a:solidFill>
            </a:endParaRPr>
          </a:p>
          <a:p>
            <a:pPr marL="0" indent="0">
              <a:buFont typeface="Arial" panose="020B0604020202020204" pitchFamily="34" charset="0"/>
              <a:buNone/>
            </a:pPr>
            <a:r>
              <a:rPr lang="en-US" sz="2800" b="0" i="0" dirty="0">
                <a:solidFill>
                  <a:srgbClr val="333333"/>
                </a:solidFill>
                <a:effectLst/>
                <a:latin typeface="acumin-pro"/>
              </a:rPr>
              <a:t>We will now cover what qualifies for a report and what specific reporting actions you should take.</a:t>
            </a:r>
            <a:endParaRPr lang="en-US" sz="18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046EFE56-B47D-4DD8-A012-D2C1E158881A}" type="slidenum">
              <a:rPr lang="en-US" smtClean="0"/>
              <a:t>12</a:t>
            </a:fld>
            <a:endParaRPr lang="en-US"/>
          </a:p>
        </p:txBody>
      </p:sp>
    </p:spTree>
    <p:extLst>
      <p:ext uri="{BB962C8B-B14F-4D97-AF65-F5344CB8AC3E}">
        <p14:creationId xmlns:p14="http://schemas.microsoft.com/office/powerpoint/2010/main" val="2275345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bg1"/>
                </a:solidFill>
                <a:effectLst/>
                <a:latin typeface="acumin-pro"/>
              </a:rPr>
              <a:t>What is a reportable offense?  As a mandatory reporter, you must report any incident of sexual harassment discrimination based on protected class and retaliation.  Sexual harassment can include reports of sexual violence and sexual assault – Dating and domestic violence to include stalking – sexual exploitation, and unwelcomed sexual conduct.  You must also report incidents of discriminatory harassment that are based on protected class, and lastly, any incident of retaliation, which means any adverse action, for reporting or participating in an investigation.   </a:t>
            </a:r>
          </a:p>
          <a:p>
            <a:pPr algn="l"/>
            <a:endParaRPr lang="en-US" sz="1200" b="0" i="0" dirty="0">
              <a:solidFill>
                <a:schemeClr val="bg1"/>
              </a:solidFill>
              <a:effectLst/>
              <a:latin typeface="acumin-pro"/>
            </a:endParaRPr>
          </a:p>
          <a:p>
            <a:pPr algn="l"/>
            <a:r>
              <a:rPr lang="en-US" sz="1200" b="0" i="1" dirty="0">
                <a:solidFill>
                  <a:srgbClr val="333333"/>
                </a:solidFill>
                <a:effectLst/>
                <a:latin typeface="acumin-pro"/>
              </a:rPr>
              <a:t>For a more detailed explanation of each of these offenses, please see the </a:t>
            </a:r>
            <a:r>
              <a:rPr lang="en-US" sz="1200" b="1" i="1" u="sng" dirty="0">
                <a:solidFill>
                  <a:srgbClr val="000000"/>
                </a:solidFill>
                <a:effectLst/>
                <a:latin typeface="inherit"/>
                <a:hlinkClick r:id="rId3"/>
              </a:rPr>
              <a:t>Definitions</a:t>
            </a:r>
            <a:r>
              <a:rPr lang="en-US" sz="1200" b="0" i="1" dirty="0">
                <a:solidFill>
                  <a:srgbClr val="333333"/>
                </a:solidFill>
                <a:effectLst/>
                <a:latin typeface="acumin-pro"/>
              </a:rPr>
              <a:t> section on the Office for Institutional equity Title IX webpage.</a:t>
            </a:r>
            <a:endParaRPr lang="en-US" sz="1200" dirty="0"/>
          </a:p>
        </p:txBody>
      </p:sp>
      <p:sp>
        <p:nvSpPr>
          <p:cNvPr id="4" name="Slide Number Placeholder 3"/>
          <p:cNvSpPr>
            <a:spLocks noGrp="1"/>
          </p:cNvSpPr>
          <p:nvPr>
            <p:ph type="sldNum" sz="quarter" idx="5"/>
          </p:nvPr>
        </p:nvSpPr>
        <p:spPr/>
        <p:txBody>
          <a:bodyPr/>
          <a:lstStyle/>
          <a:p>
            <a:fld id="{046EFE56-B47D-4DD8-A012-D2C1E158881A}" type="slidenum">
              <a:rPr lang="en-US" smtClean="0"/>
              <a:t>13</a:t>
            </a:fld>
            <a:endParaRPr lang="en-US"/>
          </a:p>
        </p:txBody>
      </p:sp>
    </p:spTree>
    <p:extLst>
      <p:ext uri="{BB962C8B-B14F-4D97-AF65-F5344CB8AC3E}">
        <p14:creationId xmlns:p14="http://schemas.microsoft.com/office/powerpoint/2010/main" val="906679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Next, we are going to discuss how to help students and employees after they make a disclosure to you.  Overall, research shows that the first person a complainant tells and how they react, impacts how they move forward through the investigative and recovery process.  We are going to discuss proper ways to receive disclosures and what occurs after a report is made. </a:t>
            </a:r>
          </a:p>
        </p:txBody>
      </p:sp>
      <p:sp>
        <p:nvSpPr>
          <p:cNvPr id="4" name="Slide Number Placeholder 3"/>
          <p:cNvSpPr>
            <a:spLocks noGrp="1"/>
          </p:cNvSpPr>
          <p:nvPr>
            <p:ph type="sldNum" sz="quarter" idx="5"/>
          </p:nvPr>
        </p:nvSpPr>
        <p:spPr/>
        <p:txBody>
          <a:bodyPr/>
          <a:lstStyle/>
          <a:p>
            <a:fld id="{046EFE56-B47D-4DD8-A012-D2C1E158881A}" type="slidenum">
              <a:rPr lang="en-US" smtClean="0"/>
              <a:t>14</a:t>
            </a:fld>
            <a:endParaRPr lang="en-US"/>
          </a:p>
        </p:txBody>
      </p:sp>
    </p:spTree>
    <p:extLst>
      <p:ext uri="{BB962C8B-B14F-4D97-AF65-F5344CB8AC3E}">
        <p14:creationId xmlns:p14="http://schemas.microsoft.com/office/powerpoint/2010/main" val="2342807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are some tips for helping a student or fellow employee.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compassionately explain your duty to report. Its best to disclose your mandated reported responsibilities before they disclose an incident to you.  For example:  “I want to make sure you are getting the help and support you need, so I will need to let Carole and Kristin know in the OIE Office. It will be your choice on how you want to proceed..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Second, Listen and Validate: Examples could be: “I’m so sorry that happened to you.” “I believe you.” “It’s not your fault.”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Ensure Safety: Ask the important questions like, “Are you safe?” “Do you fear for your safety in any way? (Make sure that you include any known safety issues in your report.)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Lastly, Provide Resources; “There are many resources and reporting options from which to choose.”  Know how to direct the complainant to all available resources.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now listen to a video by Scott Lewis that emphasizes these points.  You may now proceed to the next secession. </a:t>
            </a:r>
          </a:p>
          <a:p>
            <a:endParaRPr lang="en-US" dirty="0"/>
          </a:p>
        </p:txBody>
      </p:sp>
      <p:sp>
        <p:nvSpPr>
          <p:cNvPr id="4" name="Slide Number Placeholder 3"/>
          <p:cNvSpPr>
            <a:spLocks noGrp="1"/>
          </p:cNvSpPr>
          <p:nvPr>
            <p:ph type="sldNum" sz="quarter" idx="5"/>
          </p:nvPr>
        </p:nvSpPr>
        <p:spPr/>
        <p:txBody>
          <a:bodyPr/>
          <a:lstStyle/>
          <a:p>
            <a:fld id="{046EFE56-B47D-4DD8-A012-D2C1E158881A}" type="slidenum">
              <a:rPr lang="en-US" smtClean="0"/>
              <a:t>15</a:t>
            </a:fld>
            <a:endParaRPr lang="en-US"/>
          </a:p>
        </p:txBody>
      </p:sp>
    </p:spTree>
    <p:extLst>
      <p:ext uri="{BB962C8B-B14F-4D97-AF65-F5344CB8AC3E}">
        <p14:creationId xmlns:p14="http://schemas.microsoft.com/office/powerpoint/2010/main" val="525697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talk about receiving disclosures and what to do, as well as what not to do.  Listen to “Talking to victims by Scott Lewis” </a:t>
            </a:r>
            <a:r>
              <a:rPr lang="en-US" dirty="0">
                <a:hlinkClick r:id="rId3"/>
              </a:rPr>
              <a:t>Talking to Victims | W. Scott Lewis | </a:t>
            </a:r>
            <a:r>
              <a:rPr lang="en-US" dirty="0" err="1">
                <a:hlinkClick r:id="rId3"/>
              </a:rPr>
              <a:t>TEDxSpokane</a:t>
            </a:r>
            <a:r>
              <a:rPr lang="en-US" dirty="0">
                <a:hlinkClick r:id="rId3"/>
              </a:rPr>
              <a:t> – YouTube</a:t>
            </a:r>
            <a:endParaRPr lang="en-US" dirty="0"/>
          </a:p>
          <a:p>
            <a:r>
              <a:rPr lang="en-US" dirty="0"/>
              <a:t>www.youtube.com/watch?v=5x0ypp5REaU&amp;t=4s</a:t>
            </a:r>
          </a:p>
          <a:p>
            <a:endParaRPr lang="en-US" dirty="0"/>
          </a:p>
          <a:p>
            <a:endParaRPr lang="en-US" dirty="0"/>
          </a:p>
        </p:txBody>
      </p:sp>
      <p:sp>
        <p:nvSpPr>
          <p:cNvPr id="4" name="Slide Number Placeholder 3"/>
          <p:cNvSpPr>
            <a:spLocks noGrp="1"/>
          </p:cNvSpPr>
          <p:nvPr>
            <p:ph type="sldNum" sz="quarter" idx="5"/>
          </p:nvPr>
        </p:nvSpPr>
        <p:spPr/>
        <p:txBody>
          <a:bodyPr/>
          <a:lstStyle/>
          <a:p>
            <a:fld id="{046EFE56-B47D-4DD8-A012-D2C1E158881A}" type="slidenum">
              <a:rPr lang="en-US" smtClean="0"/>
              <a:t>16</a:t>
            </a:fld>
            <a:endParaRPr lang="en-US"/>
          </a:p>
        </p:txBody>
      </p:sp>
    </p:spTree>
    <p:extLst>
      <p:ext uri="{BB962C8B-B14F-4D97-AF65-F5344CB8AC3E}">
        <p14:creationId xmlns:p14="http://schemas.microsoft.com/office/powerpoint/2010/main" val="2750823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Now that you know how to receive a report, There a few things we would like you </a:t>
            </a:r>
            <a:r>
              <a:rPr lang="en-US" sz="1100" u="sng" dirty="0">
                <a:effectLst/>
                <a:latin typeface="Calibri" panose="020F0502020204030204" pitchFamily="34" charset="0"/>
                <a:ea typeface="Calibri" panose="020F0502020204030204" pitchFamily="34" charset="0"/>
                <a:cs typeface="Times New Roman" panose="02020603050405020304" pitchFamily="18" charset="0"/>
              </a:rPr>
              <a:t>not</a:t>
            </a:r>
            <a:r>
              <a:rPr lang="en-US" sz="1100" dirty="0">
                <a:effectLst/>
                <a:latin typeface="Calibri" panose="020F0502020204030204" pitchFamily="34" charset="0"/>
                <a:ea typeface="Calibri" panose="020F0502020204030204" pitchFamily="34" charset="0"/>
                <a:cs typeface="Times New Roman" panose="02020603050405020304" pitchFamily="18" charset="0"/>
              </a:rPr>
              <a:t> to do if you are receiving a disclosure. </a:t>
            </a:r>
          </a:p>
          <a:p>
            <a:r>
              <a:rPr lang="en-US" dirty="0"/>
              <a:t>Don’t Investigate yourself. It 's okay to ask basic questions to ensure t he person's safety and well-being, however, avoid asking details questions. Our office is trained in trauma informed interviewing techniques.  We also don’t want the person to have to repeat their story more times than necessary,</a:t>
            </a:r>
          </a:p>
          <a:p>
            <a:r>
              <a:rPr lang="en-US" dirty="0"/>
              <a:t>Do not confront other parties including the accused or any named witnesses. Don’t share with the accused what information was reported.</a:t>
            </a:r>
          </a:p>
          <a:p>
            <a:r>
              <a:rPr lang="en-US" dirty="0"/>
              <a:t>Don’t share disclosures with others.  Respect privacy.  Its crucial to prioritize autonomy and trust.   </a:t>
            </a:r>
          </a:p>
          <a:p>
            <a:r>
              <a:rPr lang="en-US" dirty="0"/>
              <a:t>Don’t ignore you own self care. Receiving disclosures can have a significant  impact  on you as a listener. Prioritize your own well- being and self- care</a:t>
            </a:r>
          </a:p>
        </p:txBody>
      </p:sp>
      <p:sp>
        <p:nvSpPr>
          <p:cNvPr id="4" name="Slide Number Placeholder 3"/>
          <p:cNvSpPr>
            <a:spLocks noGrp="1"/>
          </p:cNvSpPr>
          <p:nvPr>
            <p:ph type="sldNum" sz="quarter" idx="5"/>
          </p:nvPr>
        </p:nvSpPr>
        <p:spPr/>
        <p:txBody>
          <a:bodyPr/>
          <a:lstStyle/>
          <a:p>
            <a:fld id="{046EFE56-B47D-4DD8-A012-D2C1E158881A}" type="slidenum">
              <a:rPr lang="en-US" smtClean="0"/>
              <a:t>17</a:t>
            </a:fld>
            <a:endParaRPr lang="en-US"/>
          </a:p>
        </p:txBody>
      </p:sp>
    </p:spTree>
    <p:extLst>
      <p:ext uri="{BB962C8B-B14F-4D97-AF65-F5344CB8AC3E}">
        <p14:creationId xmlns:p14="http://schemas.microsoft.com/office/powerpoint/2010/main" val="736264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meeting with a student, reach out via email, phone or by using the online reporting form. When you submit the report, please include a description of the incident, safety needs, and any other relevant information. If you are unsure if it is relevant or not, go ahead and include the information in the report. It will help us better assess the incident.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okay to check in with the person afterwards. If the impacted individual states a specific need is not being met, please let us know and we can work to adjust our approach. We know needs change over time and are happy to meet the students needs as they change. </a:t>
            </a:r>
          </a:p>
          <a:p>
            <a:endParaRPr lang="en-US" dirty="0"/>
          </a:p>
        </p:txBody>
      </p:sp>
      <p:sp>
        <p:nvSpPr>
          <p:cNvPr id="4" name="Slide Number Placeholder 3"/>
          <p:cNvSpPr>
            <a:spLocks noGrp="1"/>
          </p:cNvSpPr>
          <p:nvPr>
            <p:ph type="sldNum" sz="quarter" idx="5"/>
          </p:nvPr>
        </p:nvSpPr>
        <p:spPr/>
        <p:txBody>
          <a:bodyPr/>
          <a:lstStyle/>
          <a:p>
            <a:fld id="{046EFE56-B47D-4DD8-A012-D2C1E158881A}" type="slidenum">
              <a:rPr lang="en-US" smtClean="0"/>
              <a:t>18</a:t>
            </a:fld>
            <a:endParaRPr lang="en-US"/>
          </a:p>
        </p:txBody>
      </p:sp>
    </p:spTree>
    <p:extLst>
      <p:ext uri="{BB962C8B-B14F-4D97-AF65-F5344CB8AC3E}">
        <p14:creationId xmlns:p14="http://schemas.microsoft.com/office/powerpoint/2010/main" val="4084649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reporting procedures in a little more detail.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Anyone who serves as a mandatory reporter can make a report online. The link is here.  Below the link is what the online reporting form looks like on the webpage.  You can choose the large red box to report an incident of discrimination or retaliation or the blue box to report an incident of Sexual misconduct. You can also report directly via phone 303-273-3260, via email  at OIE@mines.edu, or in person at the OIE Office located at 1706 Illinois </a:t>
            </a:r>
            <a:r>
              <a:rPr lang="en-US" dirty="0" err="1"/>
              <a:t>st.</a:t>
            </a:r>
            <a:r>
              <a:rPr lang="en-US" dirty="0"/>
              <a:t>   </a:t>
            </a:r>
          </a:p>
        </p:txBody>
      </p:sp>
      <p:sp>
        <p:nvSpPr>
          <p:cNvPr id="4" name="Slide Number Placeholder 3"/>
          <p:cNvSpPr>
            <a:spLocks noGrp="1"/>
          </p:cNvSpPr>
          <p:nvPr>
            <p:ph type="sldNum" sz="quarter" idx="5"/>
          </p:nvPr>
        </p:nvSpPr>
        <p:spPr/>
        <p:txBody>
          <a:bodyPr/>
          <a:lstStyle/>
          <a:p>
            <a:fld id="{046EFE56-B47D-4DD8-A012-D2C1E158881A}" type="slidenum">
              <a:rPr lang="en-US" smtClean="0"/>
              <a:t>19</a:t>
            </a:fld>
            <a:endParaRPr lang="en-US"/>
          </a:p>
        </p:txBody>
      </p:sp>
    </p:spTree>
    <p:extLst>
      <p:ext uri="{BB962C8B-B14F-4D97-AF65-F5344CB8AC3E}">
        <p14:creationId xmlns:p14="http://schemas.microsoft.com/office/powerpoint/2010/main" val="2737983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Please note that this training contains information on sensitive topics, such as definitions and scenarios involving crimes of violence, including sexual assault, hate crimes, and relationship violence. Please reach out to your campus’ confidential resources if you need support.</a:t>
            </a:r>
          </a:p>
        </p:txBody>
      </p:sp>
      <p:sp>
        <p:nvSpPr>
          <p:cNvPr id="4" name="Slide Number Placeholder 3"/>
          <p:cNvSpPr>
            <a:spLocks noGrp="1"/>
          </p:cNvSpPr>
          <p:nvPr>
            <p:ph type="sldNum" sz="quarter" idx="5"/>
          </p:nvPr>
        </p:nvSpPr>
        <p:spPr/>
        <p:txBody>
          <a:bodyPr/>
          <a:lstStyle/>
          <a:p>
            <a:fld id="{046EFE56-B47D-4DD8-A012-D2C1E158881A}" type="slidenum">
              <a:rPr lang="en-US" smtClean="0"/>
              <a:t>2</a:t>
            </a:fld>
            <a:endParaRPr lang="en-US"/>
          </a:p>
        </p:txBody>
      </p:sp>
    </p:spTree>
    <p:extLst>
      <p:ext uri="{BB962C8B-B14F-4D97-AF65-F5344CB8AC3E}">
        <p14:creationId xmlns:p14="http://schemas.microsoft.com/office/powerpoint/2010/main" val="532331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you report an incident, we will reach out to the impacted individuals and offer to meet.  We will provide resources, support measures, and discuss complaint options.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up to the impacted individual(s) to decide if they want to meet with us. They can always choose to do so later.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Please note the staff of the Office for Institutional Equity is protective of individual’s privacy and once reported, you will likely not receive any further outreach or updates.  While you may not be involved in further actions after you report It is still beneficial to understand what will happen next in the process.  The person making a disclosure may ask about next steps during your conversation. </a:t>
            </a:r>
          </a:p>
        </p:txBody>
      </p:sp>
      <p:sp>
        <p:nvSpPr>
          <p:cNvPr id="4" name="Slide Number Placeholder 3"/>
          <p:cNvSpPr>
            <a:spLocks noGrp="1"/>
          </p:cNvSpPr>
          <p:nvPr>
            <p:ph type="sldNum" sz="quarter" idx="5"/>
          </p:nvPr>
        </p:nvSpPr>
        <p:spPr/>
        <p:txBody>
          <a:bodyPr/>
          <a:lstStyle/>
          <a:p>
            <a:fld id="{046EFE56-B47D-4DD8-A012-D2C1E158881A}" type="slidenum">
              <a:rPr lang="en-US" smtClean="0"/>
              <a:t>20</a:t>
            </a:fld>
            <a:endParaRPr lang="en-US"/>
          </a:p>
        </p:txBody>
      </p:sp>
    </p:spTree>
    <p:extLst>
      <p:ext uri="{BB962C8B-B14F-4D97-AF65-F5344CB8AC3E}">
        <p14:creationId xmlns:p14="http://schemas.microsoft.com/office/powerpoint/2010/main" val="1357107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several Resolution options for complaints of sexual misconduct. A complainant can choose to not have an investigation and can receive support measures only.  They can also choose informal resolution options like restorative conversations.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two investigative procedures: Procedure A and B.   Procedure A is the formal investigative procedure used to resolve complaints of sexual misconduct that occur in a Mines program or activity, including on campus housing: This procedure does require a live hearing and cross examination.  Procedure B is used for resolving certain complaints of sexual misconduct that so not meet the criteria for procedure A or that occur of campus, but still impact a party’s ability to participate in an educational program) Procedure B is also used for complaints of discrimination and retaliation. </a:t>
            </a:r>
          </a:p>
          <a:p>
            <a:endParaRPr lang="en-US" dirty="0">
              <a:cs typeface="Calibri"/>
            </a:endParaRPr>
          </a:p>
        </p:txBody>
      </p:sp>
      <p:sp>
        <p:nvSpPr>
          <p:cNvPr id="4" name="Slide Number Placeholder 3"/>
          <p:cNvSpPr>
            <a:spLocks noGrp="1"/>
          </p:cNvSpPr>
          <p:nvPr>
            <p:ph type="sldNum" sz="quarter" idx="5"/>
          </p:nvPr>
        </p:nvSpPr>
        <p:spPr/>
        <p:txBody>
          <a:bodyPr/>
          <a:lstStyle/>
          <a:p>
            <a:fld id="{046EFE56-B47D-4DD8-A012-D2C1E158881A}" type="slidenum">
              <a:rPr lang="en-US" smtClean="0"/>
              <a:t>21</a:t>
            </a:fld>
            <a:endParaRPr lang="en-US"/>
          </a:p>
        </p:txBody>
      </p:sp>
    </p:spTree>
    <p:extLst>
      <p:ext uri="{BB962C8B-B14F-4D97-AF65-F5344CB8AC3E}">
        <p14:creationId xmlns:p14="http://schemas.microsoft.com/office/powerpoint/2010/main" val="652612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we will cover resources for reports to the OIE Office.  After you make a report we will immediately assess and offer resources.    </a:t>
            </a:r>
          </a:p>
        </p:txBody>
      </p:sp>
      <p:sp>
        <p:nvSpPr>
          <p:cNvPr id="4" name="Slide Number Placeholder 3"/>
          <p:cNvSpPr>
            <a:spLocks noGrp="1"/>
          </p:cNvSpPr>
          <p:nvPr>
            <p:ph type="sldNum" sz="quarter" idx="5"/>
          </p:nvPr>
        </p:nvSpPr>
        <p:spPr/>
        <p:txBody>
          <a:bodyPr/>
          <a:lstStyle/>
          <a:p>
            <a:fld id="{046EFE56-B47D-4DD8-A012-D2C1E158881A}" type="slidenum">
              <a:rPr lang="en-US" smtClean="0"/>
              <a:t>22</a:t>
            </a:fld>
            <a:endParaRPr lang="en-US"/>
          </a:p>
        </p:txBody>
      </p:sp>
    </p:spTree>
    <p:extLst>
      <p:ext uri="{BB962C8B-B14F-4D97-AF65-F5344CB8AC3E}">
        <p14:creationId xmlns:p14="http://schemas.microsoft.com/office/powerpoint/2010/main" val="1468413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Supportive measures are individualized services meant to restore or preserve equal access to education, protect student and employee safety, or designed to deter sexual harassment. Supportive measures are offered even if a complainant does not wish to initiate or participate in the complaint and resolution process.</a:t>
            </a:r>
          </a:p>
          <a:p>
            <a:endParaRPr lang="en-US" dirty="0"/>
          </a:p>
        </p:txBody>
      </p:sp>
      <p:sp>
        <p:nvSpPr>
          <p:cNvPr id="4" name="Slide Number Placeholder 3"/>
          <p:cNvSpPr>
            <a:spLocks noGrp="1"/>
          </p:cNvSpPr>
          <p:nvPr>
            <p:ph type="sldNum" sz="quarter" idx="5"/>
          </p:nvPr>
        </p:nvSpPr>
        <p:spPr/>
        <p:txBody>
          <a:bodyPr/>
          <a:lstStyle/>
          <a:p>
            <a:fld id="{046EFE56-B47D-4DD8-A012-D2C1E158881A}" type="slidenum">
              <a:rPr lang="en-US" smtClean="0"/>
              <a:t>23</a:t>
            </a:fld>
            <a:endParaRPr lang="en-US"/>
          </a:p>
        </p:txBody>
      </p:sp>
    </p:spTree>
    <p:extLst>
      <p:ext uri="{BB962C8B-B14F-4D97-AF65-F5344CB8AC3E}">
        <p14:creationId xmlns:p14="http://schemas.microsoft.com/office/powerpoint/2010/main" val="3703177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first category of supportive measures we’ll cover are safety supportive measures. These can include: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 Contact Directives (A no contact directive can be put into place between students to eliminate or limit verbal and written communication) , Assistance with Protection Orders, Mines Police Escorts, moves in On-Campus Housing, Assistance with Off-Campus Housing, and Changes to On-Campus Work Assignments</a:t>
            </a:r>
          </a:p>
        </p:txBody>
      </p:sp>
      <p:sp>
        <p:nvSpPr>
          <p:cNvPr id="4" name="Slide Number Placeholder 3"/>
          <p:cNvSpPr>
            <a:spLocks noGrp="1"/>
          </p:cNvSpPr>
          <p:nvPr>
            <p:ph type="sldNum" sz="quarter" idx="5"/>
          </p:nvPr>
        </p:nvSpPr>
        <p:spPr/>
        <p:txBody>
          <a:bodyPr/>
          <a:lstStyle/>
          <a:p>
            <a:fld id="{046EFE56-B47D-4DD8-A012-D2C1E158881A}" type="slidenum">
              <a:rPr lang="en-US" smtClean="0"/>
              <a:t>24</a:t>
            </a:fld>
            <a:endParaRPr lang="en-US"/>
          </a:p>
        </p:txBody>
      </p:sp>
    </p:spTree>
    <p:extLst>
      <p:ext uri="{BB962C8B-B14F-4D97-AF65-F5344CB8AC3E}">
        <p14:creationId xmlns:p14="http://schemas.microsoft.com/office/powerpoint/2010/main" val="599815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second category of supportive measures we will discuss are academic supportive measures. These can include: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Outreach to Professors, Testing arrangements for the Testing Center, Additional Time on Assignments, and Coordinating Tutoring assistance.  Supportive measures can look different for everyone. They can be individualized in a manner that fits the needs of the requestor.  </a:t>
            </a:r>
          </a:p>
        </p:txBody>
      </p:sp>
      <p:sp>
        <p:nvSpPr>
          <p:cNvPr id="4" name="Slide Number Placeholder 3"/>
          <p:cNvSpPr>
            <a:spLocks noGrp="1"/>
          </p:cNvSpPr>
          <p:nvPr>
            <p:ph type="sldNum" sz="quarter" idx="5"/>
          </p:nvPr>
        </p:nvSpPr>
        <p:spPr/>
        <p:txBody>
          <a:bodyPr/>
          <a:lstStyle/>
          <a:p>
            <a:fld id="{046EFE56-B47D-4DD8-A012-D2C1E158881A}" type="slidenum">
              <a:rPr lang="en-US" smtClean="0"/>
              <a:t>25</a:t>
            </a:fld>
            <a:endParaRPr lang="en-US"/>
          </a:p>
        </p:txBody>
      </p:sp>
    </p:spTree>
    <p:extLst>
      <p:ext uri="{BB962C8B-B14F-4D97-AF65-F5344CB8AC3E}">
        <p14:creationId xmlns:p14="http://schemas.microsoft.com/office/powerpoint/2010/main" val="3504431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last category of supportive measures that are often used are Wellness Supportive Measures. They may include: Referrals to Mines Counselors, Referrals to the Mines Health Center, or to St. Anthony’s for Medical Forensic Exams and other medical care.  Social emotional support can also be accessed through SOS. Again, these support measure are available to all parties.  </a:t>
            </a:r>
          </a:p>
        </p:txBody>
      </p:sp>
      <p:sp>
        <p:nvSpPr>
          <p:cNvPr id="4" name="Slide Number Placeholder 3"/>
          <p:cNvSpPr>
            <a:spLocks noGrp="1"/>
          </p:cNvSpPr>
          <p:nvPr>
            <p:ph type="sldNum" sz="quarter" idx="5"/>
          </p:nvPr>
        </p:nvSpPr>
        <p:spPr/>
        <p:txBody>
          <a:bodyPr/>
          <a:lstStyle/>
          <a:p>
            <a:fld id="{046EFE56-B47D-4DD8-A012-D2C1E158881A}" type="slidenum">
              <a:rPr lang="en-US" smtClean="0"/>
              <a:t>26</a:t>
            </a:fld>
            <a:endParaRPr lang="en-US"/>
          </a:p>
        </p:txBody>
      </p:sp>
    </p:spTree>
    <p:extLst>
      <p:ext uri="{BB962C8B-B14F-4D97-AF65-F5344CB8AC3E}">
        <p14:creationId xmlns:p14="http://schemas.microsoft.com/office/powerpoint/2010/main" val="1145794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Supportive measures are available regardless of a parties decision to participate in the formal or informal processes.  They are meant to allow students to continue to attend Mines and access to their education free from harassment.  They also allow employees to continue working at Mines in a manner that is safe and supportive.  Supportive measures can be provided to both the complainant and respondent.  They are not meant to be punitive in nature for either party. </a:t>
            </a:r>
          </a:p>
        </p:txBody>
      </p:sp>
      <p:sp>
        <p:nvSpPr>
          <p:cNvPr id="4" name="Slide Number Placeholder 3"/>
          <p:cNvSpPr>
            <a:spLocks noGrp="1"/>
          </p:cNvSpPr>
          <p:nvPr>
            <p:ph type="sldNum" sz="quarter" idx="5"/>
          </p:nvPr>
        </p:nvSpPr>
        <p:spPr/>
        <p:txBody>
          <a:bodyPr/>
          <a:lstStyle/>
          <a:p>
            <a:fld id="{046EFE56-B47D-4DD8-A012-D2C1E158881A}" type="slidenum">
              <a:rPr lang="en-US" smtClean="0"/>
              <a:t>27</a:t>
            </a:fld>
            <a:endParaRPr lang="en-US"/>
          </a:p>
        </p:txBody>
      </p:sp>
    </p:spTree>
    <p:extLst>
      <p:ext uri="{BB962C8B-B14F-4D97-AF65-F5344CB8AC3E}">
        <p14:creationId xmlns:p14="http://schemas.microsoft.com/office/powerpoint/2010/main" val="3006190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you are a mandated reporter, there are some confidential resources on campus.   These departments include: Staff in the SHAPE office, the mines counseling center, and the mines student health center.  All other employees on campus are mandated reporters so keep that in mind when talking with a student.  You can let them know that you are a mandated reporter, but confidential resources do exist if they wish to keep their disclosure confidential.  </a:t>
            </a:r>
          </a:p>
          <a:p>
            <a:endParaRPr lang="en-US" dirty="0">
              <a:cs typeface="Calibri"/>
            </a:endParaRPr>
          </a:p>
        </p:txBody>
      </p:sp>
      <p:sp>
        <p:nvSpPr>
          <p:cNvPr id="4" name="Slide Number Placeholder 3"/>
          <p:cNvSpPr>
            <a:spLocks noGrp="1"/>
          </p:cNvSpPr>
          <p:nvPr>
            <p:ph type="sldNum" sz="quarter" idx="5"/>
          </p:nvPr>
        </p:nvSpPr>
        <p:spPr/>
        <p:txBody>
          <a:bodyPr/>
          <a:lstStyle/>
          <a:p>
            <a:fld id="{046EFE56-B47D-4DD8-A012-D2C1E158881A}" type="slidenum">
              <a:rPr lang="en-US" smtClean="0"/>
              <a:t>28</a:t>
            </a:fld>
            <a:endParaRPr lang="en-US"/>
          </a:p>
        </p:txBody>
      </p:sp>
    </p:spTree>
    <p:extLst>
      <p:ext uri="{BB962C8B-B14F-4D97-AF65-F5344CB8AC3E}">
        <p14:creationId xmlns:p14="http://schemas.microsoft.com/office/powerpoint/2010/main" val="1341893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also have access to outside resources.  One includes St. Anthony Hospital.  They are the Closest to Mines in Lakewood off of 6</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Union. They provide sexual assault nurse examinations, wellness checks and evidence collection procedures.  The exams are paid for by the state which is a nice benefit.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addition to the Mines Police Department, other neighboring departments include, Golden, Lakewood PD, Jefferson County Sheriffs.  They can provide different advocacy resources as well. </a:t>
            </a:r>
          </a:p>
        </p:txBody>
      </p:sp>
      <p:sp>
        <p:nvSpPr>
          <p:cNvPr id="4" name="Slide Number Placeholder 3"/>
          <p:cNvSpPr>
            <a:spLocks noGrp="1"/>
          </p:cNvSpPr>
          <p:nvPr>
            <p:ph type="sldNum" sz="quarter" idx="5"/>
          </p:nvPr>
        </p:nvSpPr>
        <p:spPr/>
        <p:txBody>
          <a:bodyPr/>
          <a:lstStyle/>
          <a:p>
            <a:fld id="{046EFE56-B47D-4DD8-A012-D2C1E158881A}" type="slidenum">
              <a:rPr lang="en-US" smtClean="0"/>
              <a:t>29</a:t>
            </a:fld>
            <a:endParaRPr lang="en-US"/>
          </a:p>
        </p:txBody>
      </p:sp>
    </p:spTree>
    <p:extLst>
      <p:ext uri="{BB962C8B-B14F-4D97-AF65-F5344CB8AC3E}">
        <p14:creationId xmlns:p14="http://schemas.microsoft.com/office/powerpoint/2010/main" val="1121990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Lets discuss the purpose and benefits of this assigned training.  The Colorado School of Mines requires: All incoming employees to be trained on OIE Policies and Mandatory Reporting Responsibilities as well all faculty and staff to be regularly educated on discrimination and harassment prevention, and reporting options and obligations.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 This training can provide you the ability to assist Mines in complying with legal requirements and help the University maintain its commitment to fostering an equitable and inclusive community.  </a:t>
            </a:r>
            <a:r>
              <a:rPr lang="en-US" sz="900" dirty="0">
                <a:solidFill>
                  <a:prstClr val="white"/>
                </a:solidFill>
                <a:latin typeface="Calibri" panose="020F0502020204030204"/>
              </a:rPr>
              <a:t>Proper reporting helps to foster safe and respectful university environments that better protect students, faculty and staff from incidents of discrimination, sexual harassment, and retaliation.</a:t>
            </a: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a:p>
            <a:endParaRPr lang="en-US" sz="800" dirty="0"/>
          </a:p>
        </p:txBody>
      </p:sp>
      <p:sp>
        <p:nvSpPr>
          <p:cNvPr id="4" name="Slide Number Placeholder 3"/>
          <p:cNvSpPr>
            <a:spLocks noGrp="1"/>
          </p:cNvSpPr>
          <p:nvPr>
            <p:ph type="sldNum" sz="quarter" idx="5"/>
          </p:nvPr>
        </p:nvSpPr>
        <p:spPr/>
        <p:txBody>
          <a:bodyPr/>
          <a:lstStyle/>
          <a:p>
            <a:fld id="{046EFE56-B47D-4DD8-A012-D2C1E158881A}" type="slidenum">
              <a:rPr lang="en-US" smtClean="0"/>
              <a:t>3</a:t>
            </a:fld>
            <a:endParaRPr lang="en-US"/>
          </a:p>
        </p:txBody>
      </p:sp>
    </p:spTree>
    <p:extLst>
      <p:ext uri="{BB962C8B-B14F-4D97-AF65-F5344CB8AC3E}">
        <p14:creationId xmlns:p14="http://schemas.microsoft.com/office/powerpoint/2010/main" val="3140606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Vicarious trauma is something that anyone serving as mandatory reporter may experience. It is described as the emotional residue that affects people who are exposed to trauma as helpers. This can manifest in a variety of ways.  Just know and plan to take care of yourself after you help someone with a difficult situation. Sometimes this appears as fatigue, burn out, stress, irritability, changes in sleep or appetite, and hypervigilance.  Don’t forget to seek resources for yourself when in need. </a:t>
            </a:r>
          </a:p>
        </p:txBody>
      </p:sp>
      <p:sp>
        <p:nvSpPr>
          <p:cNvPr id="4" name="Slide Number Placeholder 3"/>
          <p:cNvSpPr>
            <a:spLocks noGrp="1"/>
          </p:cNvSpPr>
          <p:nvPr>
            <p:ph type="sldNum" sz="quarter" idx="5"/>
          </p:nvPr>
        </p:nvSpPr>
        <p:spPr/>
        <p:txBody>
          <a:bodyPr/>
          <a:lstStyle/>
          <a:p>
            <a:fld id="{046EFE56-B47D-4DD8-A012-D2C1E158881A}" type="slidenum">
              <a:rPr lang="en-US" smtClean="0"/>
              <a:t>30</a:t>
            </a:fld>
            <a:endParaRPr lang="en-US"/>
          </a:p>
        </p:txBody>
      </p:sp>
    </p:spTree>
    <p:extLst>
      <p:ext uri="{BB962C8B-B14F-4D97-AF65-F5344CB8AC3E}">
        <p14:creationId xmlns:p14="http://schemas.microsoft.com/office/powerpoint/2010/main" val="853914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t>Congratulations on finishing Mines mandatory reporting training. </a:t>
            </a:r>
            <a:r>
              <a:rPr lang="en-US" sz="1200" dirty="0" err="1">
                <a:solidFill>
                  <a:schemeClr val="bg1"/>
                </a:solidFill>
              </a:rPr>
              <a:t>Iif</a:t>
            </a:r>
            <a:r>
              <a:rPr lang="en-US" sz="1200" dirty="0">
                <a:solidFill>
                  <a:schemeClr val="bg1"/>
                </a:solidFill>
              </a:rPr>
              <a:t> you would like more information or additional resources, please visit the Office for Institutional Equity webpage at the link provided.</a:t>
            </a:r>
            <a:r>
              <a:rPr lang="en-US" sz="1200" u="none" dirty="0">
                <a:solidFill>
                  <a:schemeClr val="bg1"/>
                </a:solidFill>
              </a:rPr>
              <a:t>  </a:t>
            </a:r>
            <a:r>
              <a:rPr lang="en-US" dirty="0"/>
              <a:t>You may now review the applicable Mines policy and proceed to the assessment. </a:t>
            </a:r>
            <a:r>
              <a:rPr lang="en-US" sz="1200" dirty="0">
                <a:solidFill>
                  <a:schemeClr val="bg1"/>
                </a:solidFill>
              </a:rPr>
              <a:t>Answer the following 5 questions using the information you just leaned.  All questions are multiple choice. You must have an 80% to pass the assessment. </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046EFE56-B47D-4DD8-A012-D2C1E158881A}" type="slidenum">
              <a:rPr lang="en-US" smtClean="0"/>
              <a:t>31</a:t>
            </a:fld>
            <a:endParaRPr lang="en-US"/>
          </a:p>
        </p:txBody>
      </p:sp>
    </p:spTree>
    <p:extLst>
      <p:ext uri="{BB962C8B-B14F-4D97-AF65-F5344CB8AC3E}">
        <p14:creationId xmlns:p14="http://schemas.microsoft.com/office/powerpoint/2010/main" val="197558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800" dirty="0"/>
              <a:t>“B” is the correct answer.  You must report the incident to OIE and or Mines police.  It will be up to the complainant on how they want to proceed.  </a:t>
            </a:r>
          </a:p>
        </p:txBody>
      </p:sp>
      <p:sp>
        <p:nvSpPr>
          <p:cNvPr id="4" name="Slide Number Placeholder 3"/>
          <p:cNvSpPr>
            <a:spLocks noGrp="1"/>
          </p:cNvSpPr>
          <p:nvPr>
            <p:ph type="sldNum" sz="quarter" idx="5"/>
          </p:nvPr>
        </p:nvSpPr>
        <p:spPr/>
        <p:txBody>
          <a:bodyPr/>
          <a:lstStyle/>
          <a:p>
            <a:fld id="{046EFE56-B47D-4DD8-A012-D2C1E158881A}" type="slidenum">
              <a:rPr lang="en-US" smtClean="0"/>
              <a:t>32</a:t>
            </a:fld>
            <a:endParaRPr lang="en-US"/>
          </a:p>
        </p:txBody>
      </p:sp>
    </p:spTree>
    <p:extLst>
      <p:ext uri="{BB962C8B-B14F-4D97-AF65-F5344CB8AC3E}">
        <p14:creationId xmlns:p14="http://schemas.microsoft.com/office/powerpoint/2010/main" val="1777873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800" dirty="0"/>
              <a:t>“A, B, and C” are considered incidents of Sexual harassment.  You must report these incidents as part of you mandatory reporting responsibilities.  It will be up to the complainant on how they want to proceed.  </a:t>
            </a:r>
          </a:p>
          <a:p>
            <a:pPr marL="0" marR="0">
              <a:lnSpc>
                <a:spcPct val="107000"/>
              </a:lnSpc>
              <a:spcBef>
                <a:spcPts val="0"/>
              </a:spcBef>
              <a:spcAft>
                <a:spcPts val="0"/>
              </a:spcAft>
            </a:pPr>
            <a:r>
              <a:rPr lang="en-US" sz="800" dirty="0"/>
              <a:t>D is correct.  A single hurtful text does not fall with in the jurisdiction of sexual harassment. </a:t>
            </a:r>
          </a:p>
        </p:txBody>
      </p:sp>
      <p:sp>
        <p:nvSpPr>
          <p:cNvPr id="4" name="Slide Number Placeholder 3"/>
          <p:cNvSpPr>
            <a:spLocks noGrp="1"/>
          </p:cNvSpPr>
          <p:nvPr>
            <p:ph type="sldNum" sz="quarter" idx="5"/>
          </p:nvPr>
        </p:nvSpPr>
        <p:spPr/>
        <p:txBody>
          <a:bodyPr/>
          <a:lstStyle/>
          <a:p>
            <a:fld id="{046EFE56-B47D-4DD8-A012-D2C1E158881A}" type="slidenum">
              <a:rPr lang="en-US" smtClean="0"/>
              <a:t>33</a:t>
            </a:fld>
            <a:endParaRPr lang="en-US"/>
          </a:p>
        </p:txBody>
      </p:sp>
    </p:spTree>
    <p:extLst>
      <p:ext uri="{BB962C8B-B14F-4D97-AF65-F5344CB8AC3E}">
        <p14:creationId xmlns:p14="http://schemas.microsoft.com/office/powerpoint/2010/main" val="261994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800" dirty="0"/>
              <a:t>A: Correct.  </a:t>
            </a:r>
          </a:p>
        </p:txBody>
      </p:sp>
      <p:sp>
        <p:nvSpPr>
          <p:cNvPr id="4" name="Slide Number Placeholder 3"/>
          <p:cNvSpPr>
            <a:spLocks noGrp="1"/>
          </p:cNvSpPr>
          <p:nvPr>
            <p:ph type="sldNum" sz="quarter" idx="5"/>
          </p:nvPr>
        </p:nvSpPr>
        <p:spPr/>
        <p:txBody>
          <a:bodyPr/>
          <a:lstStyle/>
          <a:p>
            <a:fld id="{046EFE56-B47D-4DD8-A012-D2C1E158881A}" type="slidenum">
              <a:rPr lang="en-US" smtClean="0"/>
              <a:t>34</a:t>
            </a:fld>
            <a:endParaRPr lang="en-US"/>
          </a:p>
        </p:txBody>
      </p:sp>
    </p:spTree>
    <p:extLst>
      <p:ext uri="{BB962C8B-B14F-4D97-AF65-F5344CB8AC3E}">
        <p14:creationId xmlns:p14="http://schemas.microsoft.com/office/powerpoint/2010/main" val="2071876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800" dirty="0"/>
              <a:t>A: Correct.  Reports of discrimination must be reported so it can be properly addressed. </a:t>
            </a:r>
          </a:p>
        </p:txBody>
      </p:sp>
      <p:sp>
        <p:nvSpPr>
          <p:cNvPr id="4" name="Slide Number Placeholder 3"/>
          <p:cNvSpPr>
            <a:spLocks noGrp="1"/>
          </p:cNvSpPr>
          <p:nvPr>
            <p:ph type="sldNum" sz="quarter" idx="5"/>
          </p:nvPr>
        </p:nvSpPr>
        <p:spPr/>
        <p:txBody>
          <a:bodyPr/>
          <a:lstStyle/>
          <a:p>
            <a:fld id="{046EFE56-B47D-4DD8-A012-D2C1E158881A}" type="slidenum">
              <a:rPr lang="en-US" smtClean="0"/>
              <a:t>35</a:t>
            </a:fld>
            <a:endParaRPr lang="en-US"/>
          </a:p>
        </p:txBody>
      </p:sp>
    </p:spTree>
    <p:extLst>
      <p:ext uri="{BB962C8B-B14F-4D97-AF65-F5344CB8AC3E}">
        <p14:creationId xmlns:p14="http://schemas.microsoft.com/office/powerpoint/2010/main" val="680499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800" dirty="0"/>
              <a:t>D: Correct.  OIE can direct them to legal service but do not provide legal advice.  We are not an advocacy office and are neutral to both parties. </a:t>
            </a:r>
          </a:p>
        </p:txBody>
      </p:sp>
      <p:sp>
        <p:nvSpPr>
          <p:cNvPr id="4" name="Slide Number Placeholder 3"/>
          <p:cNvSpPr>
            <a:spLocks noGrp="1"/>
          </p:cNvSpPr>
          <p:nvPr>
            <p:ph type="sldNum" sz="quarter" idx="5"/>
          </p:nvPr>
        </p:nvSpPr>
        <p:spPr/>
        <p:txBody>
          <a:bodyPr/>
          <a:lstStyle/>
          <a:p>
            <a:fld id="{046EFE56-B47D-4DD8-A012-D2C1E158881A}" type="slidenum">
              <a:rPr lang="en-US" smtClean="0"/>
              <a:t>36</a:t>
            </a:fld>
            <a:endParaRPr lang="en-US"/>
          </a:p>
        </p:txBody>
      </p:sp>
    </p:spTree>
    <p:extLst>
      <p:ext uri="{BB962C8B-B14F-4D97-AF65-F5344CB8AC3E}">
        <p14:creationId xmlns:p14="http://schemas.microsoft.com/office/powerpoint/2010/main" val="841612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You can follow up with us at our general inbox: oie@mines.edu, or directly via our Mines email addresses.  </a:t>
            </a:r>
          </a:p>
        </p:txBody>
      </p:sp>
      <p:sp>
        <p:nvSpPr>
          <p:cNvPr id="4" name="Slide Number Placeholder 3"/>
          <p:cNvSpPr>
            <a:spLocks noGrp="1"/>
          </p:cNvSpPr>
          <p:nvPr>
            <p:ph type="sldNum" sz="quarter" idx="5"/>
          </p:nvPr>
        </p:nvSpPr>
        <p:spPr/>
        <p:txBody>
          <a:bodyPr/>
          <a:lstStyle/>
          <a:p>
            <a:fld id="{046EFE56-B47D-4DD8-A012-D2C1E158881A}" type="slidenum">
              <a:rPr lang="en-US" smtClean="0"/>
              <a:t>37</a:t>
            </a:fld>
            <a:endParaRPr lang="en-US"/>
          </a:p>
        </p:txBody>
      </p:sp>
    </p:spTree>
    <p:extLst>
      <p:ext uri="{BB962C8B-B14F-4D97-AF65-F5344CB8AC3E}">
        <p14:creationId xmlns:p14="http://schemas.microsoft.com/office/powerpoint/2010/main" val="297926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do have a training verification form to show that you completed this training.  Please go to the training log to attest that you completed this training. You can use the website link or the QR Code. </a:t>
            </a:r>
          </a:p>
        </p:txBody>
      </p:sp>
      <p:sp>
        <p:nvSpPr>
          <p:cNvPr id="4" name="Slide Number Placeholder 3"/>
          <p:cNvSpPr>
            <a:spLocks noGrp="1"/>
          </p:cNvSpPr>
          <p:nvPr>
            <p:ph type="sldNum" sz="quarter" idx="5"/>
          </p:nvPr>
        </p:nvSpPr>
        <p:spPr/>
        <p:txBody>
          <a:bodyPr/>
          <a:lstStyle/>
          <a:p>
            <a:fld id="{046EFE56-B47D-4DD8-A012-D2C1E158881A}" type="slidenum">
              <a:rPr lang="en-US" smtClean="0"/>
              <a:t>38</a:t>
            </a:fld>
            <a:endParaRPr lang="en-US"/>
          </a:p>
        </p:txBody>
      </p:sp>
    </p:spTree>
    <p:extLst>
      <p:ext uri="{BB962C8B-B14F-4D97-AF65-F5344CB8AC3E}">
        <p14:creationId xmlns:p14="http://schemas.microsoft.com/office/powerpoint/2010/main" val="1074941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cs typeface="Calibri"/>
              </a:rPr>
              <a:t>As an employee you are a mandated reporter for the Colorado School of Mines and required to complete training about mandatory reporting responsibilities.  If you are taking this course, you have been identified as a mandatory reporter and are in the process of fulfilling your obligation to receive the necessary training.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this presentation we’ll cover:</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role of the Office for Institutional Equity and Mines Policies on Discrimination &amp; Sexual Misconduct.  We will discuss your mandatory reporting responsibilities and learn how to support students and refer disclosures appropriately.</a:t>
            </a:r>
          </a:p>
          <a:p>
            <a:pPr marL="0" marR="0">
              <a:lnSpc>
                <a:spcPct val="107000"/>
              </a:lnSpc>
              <a:spcBef>
                <a:spcPts val="0"/>
              </a:spcBef>
              <a:spcAft>
                <a:spcPts val="0"/>
              </a:spcAft>
            </a:pPr>
            <a:endParaRPr lang="en-US" sz="1800" dirty="0">
              <a:cs typeface="Calibri"/>
            </a:endParaRPr>
          </a:p>
        </p:txBody>
      </p:sp>
      <p:sp>
        <p:nvSpPr>
          <p:cNvPr id="4" name="Slide Number Placeholder 3"/>
          <p:cNvSpPr>
            <a:spLocks noGrp="1"/>
          </p:cNvSpPr>
          <p:nvPr>
            <p:ph type="sldNum" sz="quarter" idx="5"/>
          </p:nvPr>
        </p:nvSpPr>
        <p:spPr/>
        <p:txBody>
          <a:bodyPr/>
          <a:lstStyle/>
          <a:p>
            <a:fld id="{046EFE56-B47D-4DD8-A012-D2C1E158881A}" type="slidenum">
              <a:rPr lang="en-US" smtClean="0"/>
              <a:t>4</a:t>
            </a:fld>
            <a:endParaRPr lang="en-US"/>
          </a:p>
        </p:txBody>
      </p:sp>
    </p:spTree>
    <p:extLst>
      <p:ext uri="{BB962C8B-B14F-4D97-AF65-F5344CB8AC3E}">
        <p14:creationId xmlns:p14="http://schemas.microsoft.com/office/powerpoint/2010/main" val="2261032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I’ll share Mines Policies on Discrimination and Sexual Misconduct. The Office for Institutional Equity works with the Mines community to ensure that practices across the university are consistent with federal and state mandates, as well as existing university policies regarding equal access to employment and educational opportunities for all students, staff, and faculty.  </a:t>
            </a:r>
          </a:p>
        </p:txBody>
      </p:sp>
      <p:sp>
        <p:nvSpPr>
          <p:cNvPr id="4" name="Slide Number Placeholder 3"/>
          <p:cNvSpPr>
            <a:spLocks noGrp="1"/>
          </p:cNvSpPr>
          <p:nvPr>
            <p:ph type="sldNum" sz="quarter" idx="5"/>
          </p:nvPr>
        </p:nvSpPr>
        <p:spPr/>
        <p:txBody>
          <a:bodyPr/>
          <a:lstStyle/>
          <a:p>
            <a:fld id="{046EFE56-B47D-4DD8-A012-D2C1E158881A}" type="slidenum">
              <a:rPr lang="en-US" smtClean="0"/>
              <a:t>5</a:t>
            </a:fld>
            <a:endParaRPr lang="en-US"/>
          </a:p>
        </p:txBody>
      </p:sp>
    </p:spTree>
    <p:extLst>
      <p:ext uri="{BB962C8B-B14F-4D97-AF65-F5344CB8AC3E}">
        <p14:creationId xmlns:p14="http://schemas.microsoft.com/office/powerpoint/2010/main" val="1255895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dirty="0"/>
              <a:t>This is the Mines policy prohibiting sexual misconduct, discrimination, and retaliation:</a:t>
            </a:r>
          </a:p>
          <a:p>
            <a:pPr marL="0" marR="0">
              <a:lnSpc>
                <a:spcPct val="107000"/>
              </a:lnSpc>
              <a:spcBef>
                <a:spcPts val="0"/>
              </a:spcBef>
              <a:spcAft>
                <a:spcPts val="0"/>
              </a:spcAft>
            </a:pPr>
            <a:endParaRPr lang="en-US" dirty="0"/>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t>Mines prohibits discrimination and harassment on the basis of age, ancestry, creed, marital status, race, color, ethnicity, religion, national origin, sex (which includes Gender Based Stalking, Intimate Partner Violence, Non-Consensual Sexual Contact, Non-Consensual Penetration, Sexual Exploitation, and Sexual Harassment), pregnant and parenting status, gender, gender identity, gender expression, disability, sexual orientation, genetic information, veteran status, or military service within any of its education programs or activities</a:t>
            </a:r>
          </a:p>
          <a:p>
            <a:pPr marL="0" marR="0">
              <a:lnSpc>
                <a:spcPct val="107000"/>
              </a:lnSpc>
              <a:spcBef>
                <a:spcPts val="0"/>
              </a:spcBef>
              <a:spcAft>
                <a:spcPts val="0"/>
              </a:spcAft>
            </a:pPr>
            <a:r>
              <a:rPr lang="en-US" dirty="0"/>
              <a:t> </a:t>
            </a:r>
          </a:p>
        </p:txBody>
      </p:sp>
      <p:sp>
        <p:nvSpPr>
          <p:cNvPr id="4" name="Slide Number Placeholder 3"/>
          <p:cNvSpPr>
            <a:spLocks noGrp="1"/>
          </p:cNvSpPr>
          <p:nvPr>
            <p:ph type="sldNum" sz="quarter" idx="5"/>
          </p:nvPr>
        </p:nvSpPr>
        <p:spPr/>
        <p:txBody>
          <a:bodyPr/>
          <a:lstStyle/>
          <a:p>
            <a:fld id="{046EFE56-B47D-4DD8-A012-D2C1E158881A}" type="slidenum">
              <a:rPr lang="en-US" smtClean="0"/>
              <a:t>6</a:t>
            </a:fld>
            <a:endParaRPr lang="en-US"/>
          </a:p>
        </p:txBody>
      </p:sp>
    </p:spTree>
    <p:extLst>
      <p:ext uri="{BB962C8B-B14F-4D97-AF65-F5344CB8AC3E}">
        <p14:creationId xmlns:p14="http://schemas.microsoft.com/office/powerpoint/2010/main" val="3684027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Office for Institutional Equity utilizes fair and unbiased processes for addressing reports of discrimination and harassment. We manage complaints and investigations, implement supportive measures, and offer resolution options for complaints alleging bias, discrimination, harassment, sexual misconduct, and retaliation; on the basis of protected class for employees and students.  Our office also manages prevention education and training for employees and students.  We also manage compliance obligations in accordance with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Clery</a:t>
            </a:r>
            <a:r>
              <a:rPr lang="en-US" sz="1800" dirty="0">
                <a:effectLst/>
                <a:latin typeface="Calibri" panose="020F0502020204030204" pitchFamily="34" charset="0"/>
                <a:ea typeface="Calibri" panose="020F0502020204030204" pitchFamily="34" charset="0"/>
                <a:cs typeface="Times New Roman" panose="02020603050405020304" pitchFamily="18" charset="0"/>
              </a:rPr>
              <a:t> Act.   </a:t>
            </a:r>
          </a:p>
        </p:txBody>
      </p:sp>
      <p:sp>
        <p:nvSpPr>
          <p:cNvPr id="4" name="Slide Number Placeholder 3"/>
          <p:cNvSpPr>
            <a:spLocks noGrp="1"/>
          </p:cNvSpPr>
          <p:nvPr>
            <p:ph type="sldNum" sz="quarter" idx="5"/>
          </p:nvPr>
        </p:nvSpPr>
        <p:spPr/>
        <p:txBody>
          <a:bodyPr/>
          <a:lstStyle/>
          <a:p>
            <a:fld id="{046EFE56-B47D-4DD8-A012-D2C1E158881A}" type="slidenum">
              <a:rPr lang="en-US" smtClean="0"/>
              <a:t>7</a:t>
            </a:fld>
            <a:endParaRPr lang="en-US"/>
          </a:p>
        </p:txBody>
      </p:sp>
    </p:spTree>
    <p:extLst>
      <p:ext uri="{BB962C8B-B14F-4D97-AF65-F5344CB8AC3E}">
        <p14:creationId xmlns:p14="http://schemas.microsoft.com/office/powerpoint/2010/main" val="4037615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main policy that OIE manages, is the policy Prohibiting Sexual Misconduct, Discrimination, and Retaliation.  This policy applies to all staff, volunteers, contractors, potential employees, and students.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two investigative procedures under this policy: Procedure A; which investigates sexual misconduct issues that occur within a Mines program or activity; and Procedure B that will be applied when the alleged sexual misconduct occurs off campus, but still has an impact on a party's educational participation / or when a complaint of discrimination or retaliation is submitted on its own.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-Again, our Discrimination policy applies to all protected classes at the federal and state levels.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-Retaliation is also prohibited under our Policies. Retaliation means any negative or adverse action against a person for reporting an allegation of sexual misconduct or discrimination; or for cooperating in an investigation.  Any employee who engages in retaliation may be subject to disciplinary action up to and including termination and or expulsion.  A report of retaliation will be reviewed and investigated in the same manner in which other allegations of misconduct are handled.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046EFE56-B47D-4DD8-A012-D2C1E158881A}" type="slidenum">
              <a:rPr lang="en-US" smtClean="0"/>
              <a:t>8</a:t>
            </a:fld>
            <a:endParaRPr lang="en-US"/>
          </a:p>
        </p:txBody>
      </p:sp>
    </p:spTree>
    <p:extLst>
      <p:ext uri="{BB962C8B-B14F-4D97-AF65-F5344CB8AC3E}">
        <p14:creationId xmlns:p14="http://schemas.microsoft.com/office/powerpoint/2010/main" val="3623515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two types of reporting responsibilities at Mines that the Office for Institutional Equity Manages; mandated reporting responsibilities and CSA reporting requirements.  As an employee you are a mandated reporter.  Some of you may also be CSA – A Campus Security Authorities.  If you have extra responsibilities outside of the classroom; like significant responsibilities for student and campus activities, you will also be a CSA.  There is a separate training regarding CSA reporting requirements and obligations.  This training will only cover your mandatory reporting procedures.  </a:t>
            </a:r>
          </a:p>
        </p:txBody>
      </p:sp>
      <p:sp>
        <p:nvSpPr>
          <p:cNvPr id="4" name="Slide Number Placeholder 3"/>
          <p:cNvSpPr>
            <a:spLocks noGrp="1"/>
          </p:cNvSpPr>
          <p:nvPr>
            <p:ph type="sldNum" sz="quarter" idx="5"/>
          </p:nvPr>
        </p:nvSpPr>
        <p:spPr/>
        <p:txBody>
          <a:bodyPr/>
          <a:lstStyle/>
          <a:p>
            <a:fld id="{046EFE56-B47D-4DD8-A012-D2C1E158881A}" type="slidenum">
              <a:rPr lang="en-US" smtClean="0"/>
              <a:t>9</a:t>
            </a:fld>
            <a:endParaRPr lang="en-US"/>
          </a:p>
        </p:txBody>
      </p:sp>
    </p:spTree>
    <p:extLst>
      <p:ext uri="{BB962C8B-B14F-4D97-AF65-F5344CB8AC3E}">
        <p14:creationId xmlns:p14="http://schemas.microsoft.com/office/powerpoint/2010/main" val="3648584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0" y="0"/>
            <a:ext cx="12192000" cy="6265545"/>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screen">
            <a:alphaModFix amt="25000"/>
            <a:extLst>
              <a:ext uri="{28A0092B-C50C-407E-A947-70E740481C1C}">
                <a14:useLocalDpi xmlns:a14="http://schemas.microsoft.com/office/drawing/2010/main"/>
              </a:ext>
            </a:extLst>
          </a:blip>
          <a:stretch>
            <a:fillRect/>
          </a:stretch>
        </p:blipFill>
        <p:spPr>
          <a:xfrm>
            <a:off x="1835085" y="170976"/>
            <a:ext cx="10356915" cy="5825765"/>
          </a:xfrm>
          <a:prstGeom prst="rect">
            <a:avLst/>
          </a:prstGeom>
        </p:spPr>
      </p:pic>
      <p:sp>
        <p:nvSpPr>
          <p:cNvPr id="4" name="Date Placeholder 3"/>
          <p:cNvSpPr>
            <a:spLocks noGrp="1"/>
          </p:cNvSpPr>
          <p:nvPr>
            <p:ph type="dt" sz="half" idx="10"/>
          </p:nvPr>
        </p:nvSpPr>
        <p:spPr>
          <a:xfrm>
            <a:off x="838200" y="6356350"/>
            <a:ext cx="2743200" cy="365125"/>
          </a:xfrm>
          <a:prstGeom prst="rect">
            <a:avLst/>
          </a:prstGeom>
        </p:spPr>
        <p:txBody>
          <a:bodyPr/>
          <a:lstStyle/>
          <a:p>
            <a:fld id="{8923E60E-3077-9A4D-B784-FBCD6B1A2E3F}" type="datetimeFigureOut">
              <a:rPr lang="en-US" smtClean="0"/>
              <a:t>3/12/2024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AA3E255-DCE9-1E4B-905B-DD6A887BD484}" type="slidenum">
              <a:rPr lang="en-US" smtClean="0"/>
              <a:t>‹#›</a:t>
            </a:fld>
            <a:endParaRPr lang="en-US"/>
          </a:p>
        </p:txBody>
      </p:sp>
      <p:pic>
        <p:nvPicPr>
          <p:cNvPr id="7" name="Picture 6"/>
          <p:cNvPicPr/>
          <p:nvPr userDrawn="1"/>
        </p:nvPicPr>
        <p:blipFill>
          <a:blip r:embed="rId3">
            <a:extLst>
              <a:ext uri="{28A0092B-C50C-407E-A947-70E740481C1C}">
                <a14:useLocalDpi xmlns:a14="http://schemas.microsoft.com/office/drawing/2010/main" val="0"/>
              </a:ext>
            </a:extLst>
          </a:blip>
          <a:stretch>
            <a:fillRect/>
          </a:stretch>
        </p:blipFill>
        <p:spPr bwMode="auto">
          <a:xfrm>
            <a:off x="395372" y="6369067"/>
            <a:ext cx="2416569" cy="397124"/>
          </a:xfrm>
          <a:prstGeom prst="rect">
            <a:avLst/>
          </a:prstGeom>
          <a:noFill/>
          <a:ln>
            <a:noFill/>
          </a:ln>
          <a:extLst>
            <a:ext uri="{53640926-AAD7-44D8-BBD7-CCE9431645EC}">
              <a14:shadowObscured xmlns:a14="http://schemas.microsoft.com/office/drawing/2010/main"/>
            </a:ext>
          </a:extLst>
        </p:spPr>
      </p:pic>
      <p:sp>
        <p:nvSpPr>
          <p:cNvPr id="8" name="TextBox 7"/>
          <p:cNvSpPr txBox="1"/>
          <p:nvPr userDrawn="1"/>
        </p:nvSpPr>
        <p:spPr>
          <a:xfrm>
            <a:off x="6531429" y="6399991"/>
            <a:ext cx="5270253" cy="369332"/>
          </a:xfrm>
          <a:prstGeom prst="rect">
            <a:avLst/>
          </a:prstGeom>
          <a:noFill/>
        </p:spPr>
        <p:txBody>
          <a:bodyPr wrap="square" rtlCol="0">
            <a:spAutoFit/>
          </a:bodyPr>
          <a:lstStyle/>
          <a:p>
            <a:pPr algn="r"/>
            <a:r>
              <a:rPr lang="en-US" b="1" i="0">
                <a:solidFill>
                  <a:srgbClr val="21314D"/>
                </a:solidFill>
                <a:latin typeface="Gotham" charset="0"/>
                <a:ea typeface="Gotham" charset="0"/>
                <a:cs typeface="Gotham" charset="0"/>
              </a:rPr>
              <a:t>MINES</a:t>
            </a:r>
            <a:r>
              <a:rPr lang="en-US" b="1" i="0">
                <a:solidFill>
                  <a:srgbClr val="D2492A"/>
                </a:solidFill>
                <a:latin typeface="Gotham" charset="0"/>
                <a:ea typeface="Gotham" charset="0"/>
                <a:cs typeface="Gotham" charset="0"/>
              </a:rPr>
              <a:t>.</a:t>
            </a:r>
            <a:r>
              <a:rPr lang="en-US" b="0" i="0">
                <a:solidFill>
                  <a:srgbClr val="92A2BD"/>
                </a:solidFill>
                <a:latin typeface="Gotham Book" charset="0"/>
                <a:ea typeface="Gotham Book" charset="0"/>
                <a:cs typeface="Gotham Book" charset="0"/>
              </a:rPr>
              <a:t>EDU/INSTITUTIONAL-EQUITY-TITLE-IX</a:t>
            </a:r>
          </a:p>
        </p:txBody>
      </p:sp>
      <p:sp>
        <p:nvSpPr>
          <p:cNvPr id="12" name="Title 1"/>
          <p:cNvSpPr>
            <a:spLocks noGrp="1"/>
          </p:cNvSpPr>
          <p:nvPr>
            <p:ph type="ctrTitle"/>
          </p:nvPr>
        </p:nvSpPr>
        <p:spPr>
          <a:xfrm>
            <a:off x="395371" y="2243579"/>
            <a:ext cx="10803672" cy="719056"/>
          </a:xfrm>
        </p:spPr>
        <p:txBody>
          <a:bodyPr>
            <a:normAutofit/>
          </a:bodyPr>
          <a:lstStyle>
            <a:lvl1pPr>
              <a:defRPr b="0" i="0">
                <a:solidFill>
                  <a:schemeClr val="bg1"/>
                </a:solidFill>
                <a:latin typeface="Gotham Medium" charset="0"/>
                <a:ea typeface="Gotham Medium" charset="0"/>
                <a:cs typeface="Gotham Medium" charset="0"/>
              </a:defRPr>
            </a:lvl1pPr>
          </a:lstStyle>
          <a:p>
            <a:pPr algn="l"/>
            <a:r>
              <a:rPr lang="en-US" sz="5400">
                <a:solidFill>
                  <a:schemeClr val="bg1"/>
                </a:solidFill>
              </a:rPr>
              <a:t>Presentation Title Goes Here</a:t>
            </a:r>
          </a:p>
        </p:txBody>
      </p:sp>
      <p:sp>
        <p:nvSpPr>
          <p:cNvPr id="13" name="Subtitle 2"/>
          <p:cNvSpPr>
            <a:spLocks noGrp="1"/>
          </p:cNvSpPr>
          <p:nvPr>
            <p:ph type="subTitle" idx="1"/>
          </p:nvPr>
        </p:nvSpPr>
        <p:spPr>
          <a:xfrm>
            <a:off x="395371" y="3737295"/>
            <a:ext cx="9144000" cy="1655762"/>
          </a:xfrm>
        </p:spPr>
        <p:txBody>
          <a:bodyPr/>
          <a:lstStyle>
            <a:lvl1pPr marL="0" indent="0">
              <a:buNone/>
              <a:defRPr b="0" i="0">
                <a:solidFill>
                  <a:schemeClr val="bg1"/>
                </a:solidFill>
                <a:latin typeface="Gotham Book" charset="0"/>
                <a:ea typeface="Gotham Book" charset="0"/>
                <a:cs typeface="Gotham Book" charset="0"/>
              </a:defRPr>
            </a:lvl1pPr>
          </a:lstStyle>
          <a:p>
            <a:pPr algn="l"/>
            <a:r>
              <a:rPr lang="en-US">
                <a:solidFill>
                  <a:schemeClr val="bg1"/>
                </a:solidFill>
              </a:rPr>
              <a:t>Subhead, name or date goes here</a:t>
            </a:r>
          </a:p>
        </p:txBody>
      </p:sp>
      <p:cxnSp>
        <p:nvCxnSpPr>
          <p:cNvPr id="14" name="Straight Connector 13"/>
          <p:cNvCxnSpPr/>
          <p:nvPr userDrawn="1"/>
        </p:nvCxnSpPr>
        <p:spPr>
          <a:xfrm>
            <a:off x="520877" y="3287006"/>
            <a:ext cx="911198" cy="0"/>
          </a:xfrm>
          <a:prstGeom prst="line">
            <a:avLst/>
          </a:prstGeom>
          <a:ln w="28575">
            <a:solidFill>
              <a:srgbClr val="D2492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8327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1"/>
            <a:ext cx="12192000" cy="6858001"/>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screen">
            <a:alphaModFix amt="25000"/>
            <a:extLst>
              <a:ext uri="{28A0092B-C50C-407E-A947-70E740481C1C}">
                <a14:useLocalDpi xmlns:a14="http://schemas.microsoft.com/office/drawing/2010/main"/>
              </a:ext>
            </a:extLst>
          </a:blip>
          <a:stretch>
            <a:fillRect/>
          </a:stretch>
        </p:blipFill>
        <p:spPr>
          <a:xfrm>
            <a:off x="1835085" y="552941"/>
            <a:ext cx="10356915" cy="5825765"/>
          </a:xfrm>
          <a:prstGeom prst="rect">
            <a:avLst/>
          </a:prstGeom>
        </p:spPr>
      </p:pic>
      <p:sp>
        <p:nvSpPr>
          <p:cNvPr id="5" name="Subtitle 2"/>
          <p:cNvSpPr>
            <a:spLocks noGrp="1"/>
          </p:cNvSpPr>
          <p:nvPr>
            <p:ph type="subTitle" idx="1" hasCustomPrompt="1"/>
          </p:nvPr>
        </p:nvSpPr>
        <p:spPr>
          <a:xfrm>
            <a:off x="2046398" y="2531096"/>
            <a:ext cx="9144000" cy="1655762"/>
          </a:xfrm>
        </p:spPr>
        <p:txBody>
          <a:bodyPr>
            <a:normAutofit/>
          </a:bodyPr>
          <a:lstStyle>
            <a:lvl1pPr marL="0" indent="0">
              <a:buNone/>
              <a:defRPr sz="4000" b="0" i="0">
                <a:solidFill>
                  <a:schemeClr val="bg1"/>
                </a:solidFill>
                <a:latin typeface="Gotham Medium" charset="0"/>
                <a:ea typeface="Gotham Medium" charset="0"/>
                <a:cs typeface="Gotham Medium" charset="0"/>
              </a:defRPr>
            </a:lvl1pPr>
          </a:lstStyle>
          <a:p>
            <a:pPr algn="l"/>
            <a:r>
              <a:rPr lang="en-US">
                <a:solidFill>
                  <a:schemeClr val="bg1"/>
                </a:solidFill>
              </a:rPr>
              <a:t>“Quote goes here.”</a:t>
            </a:r>
          </a:p>
        </p:txBody>
      </p:sp>
    </p:spTree>
    <p:extLst>
      <p:ext uri="{BB962C8B-B14F-4D97-AF65-F5344CB8AC3E}">
        <p14:creationId xmlns:p14="http://schemas.microsoft.com/office/powerpoint/2010/main" val="22439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7060252" y="982462"/>
            <a:ext cx="4862405" cy="1794085"/>
          </a:xfrm>
        </p:spPr>
        <p:txBody>
          <a:bodyPr/>
          <a:lstStyle/>
          <a:p>
            <a:r>
              <a:rPr lang="en-US"/>
              <a:t>Headline Copy Goes Here</a:t>
            </a:r>
          </a:p>
        </p:txBody>
      </p:sp>
      <p:sp>
        <p:nvSpPr>
          <p:cNvPr id="4" name="Content Placeholder 2"/>
          <p:cNvSpPr>
            <a:spLocks noGrp="1"/>
          </p:cNvSpPr>
          <p:nvPr>
            <p:ph idx="1"/>
          </p:nvPr>
        </p:nvSpPr>
        <p:spPr>
          <a:xfrm>
            <a:off x="7060252" y="3052261"/>
            <a:ext cx="4862404" cy="1975926"/>
          </a:xfrm>
        </p:spPr>
        <p:txBody>
          <a:bodyPr/>
          <a:lstStyle/>
          <a:p>
            <a:r>
              <a:rPr lang="en-US"/>
              <a:t>Click to add text</a:t>
            </a:r>
          </a:p>
          <a:p>
            <a:r>
              <a:rPr lang="en-US"/>
              <a:t>Click to add text</a:t>
            </a:r>
          </a:p>
        </p:txBody>
      </p:sp>
      <p:sp>
        <p:nvSpPr>
          <p:cNvPr id="6" name="Picture Placeholder 2"/>
          <p:cNvSpPr>
            <a:spLocks noGrp="1"/>
          </p:cNvSpPr>
          <p:nvPr>
            <p:ph type="pic" idx="10"/>
          </p:nvPr>
        </p:nvSpPr>
        <p:spPr>
          <a:xfrm>
            <a:off x="0" y="1"/>
            <a:ext cx="6890994"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Box 7"/>
          <p:cNvSpPr txBox="1"/>
          <p:nvPr userDrawn="1"/>
        </p:nvSpPr>
        <p:spPr>
          <a:xfrm>
            <a:off x="6517253" y="6388902"/>
            <a:ext cx="5405404" cy="369332"/>
          </a:xfrm>
          <a:prstGeom prst="rect">
            <a:avLst/>
          </a:prstGeom>
          <a:noFill/>
        </p:spPr>
        <p:txBody>
          <a:bodyPr wrap="square" rtlCol="0">
            <a:spAutoFit/>
          </a:bodyPr>
          <a:lstStyle/>
          <a:p>
            <a:pPr algn="r"/>
            <a:r>
              <a:rPr lang="en-US" b="1" i="0">
                <a:solidFill>
                  <a:srgbClr val="21314D"/>
                </a:solidFill>
                <a:latin typeface="Gotham" charset="0"/>
                <a:ea typeface="Gotham" charset="0"/>
                <a:cs typeface="Gotham" charset="0"/>
              </a:rPr>
              <a:t>MINES</a:t>
            </a:r>
            <a:r>
              <a:rPr lang="en-US" b="1" i="0">
                <a:solidFill>
                  <a:srgbClr val="D2492A"/>
                </a:solidFill>
                <a:latin typeface="Gotham" charset="0"/>
                <a:ea typeface="Gotham" charset="0"/>
                <a:cs typeface="Gotham" charset="0"/>
              </a:rPr>
              <a:t>.</a:t>
            </a:r>
            <a:r>
              <a:rPr lang="en-US" b="0" i="0">
                <a:solidFill>
                  <a:srgbClr val="92A2BD"/>
                </a:solidFill>
                <a:latin typeface="Gotham Book" charset="0"/>
                <a:ea typeface="Gotham Book" charset="0"/>
                <a:cs typeface="Gotham Book" charset="0"/>
              </a:rPr>
              <a:t>EDU/INSTITUTIONAL-EQUITY-TITLE-IX</a:t>
            </a:r>
          </a:p>
        </p:txBody>
      </p:sp>
    </p:spTree>
    <p:extLst>
      <p:ext uri="{BB962C8B-B14F-4D97-AF65-F5344CB8AC3E}">
        <p14:creationId xmlns:p14="http://schemas.microsoft.com/office/powerpoint/2010/main" val="539565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21314D"/>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923E60E-3077-9A4D-B784-FBCD6B1A2E3F}" type="datetimeFigureOut">
              <a:rPr lang="en-US" smtClean="0"/>
              <a:t>3/12/2024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AA3E255-DCE9-1E4B-905B-DD6A887BD484}" type="slidenum">
              <a:rPr lang="en-US" smtClean="0"/>
              <a:t>‹#›</a:t>
            </a:fld>
            <a:endParaRPr lang="en-US"/>
          </a:p>
        </p:txBody>
      </p:sp>
      <p:sp>
        <p:nvSpPr>
          <p:cNvPr id="9" name="Rectangle 8"/>
          <p:cNvSpPr/>
          <p:nvPr userDrawn="1"/>
        </p:nvSpPr>
        <p:spPr>
          <a:xfrm>
            <a:off x="0" y="6265543"/>
            <a:ext cx="12192000" cy="601701"/>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E3E5CB8-1C5B-B44B-A99A-83F90328879A}"/>
              </a:ext>
            </a:extLst>
          </p:cNvPr>
          <p:cNvSpPr txBox="1"/>
          <p:nvPr userDrawn="1"/>
        </p:nvSpPr>
        <p:spPr>
          <a:xfrm>
            <a:off x="6640287" y="6388039"/>
            <a:ext cx="516139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i="0">
                <a:solidFill>
                  <a:schemeClr val="bg1"/>
                </a:solidFill>
                <a:latin typeface="Gotham" charset="0"/>
                <a:ea typeface="Gotham" charset="0"/>
                <a:cs typeface="Gotham" charset="0"/>
              </a:rPr>
              <a:t>MINES</a:t>
            </a:r>
            <a:r>
              <a:rPr lang="en-US" b="1" i="0">
                <a:solidFill>
                  <a:srgbClr val="D2492A"/>
                </a:solidFill>
                <a:latin typeface="Gotham" charset="0"/>
                <a:ea typeface="Gotham" charset="0"/>
                <a:cs typeface="Gotham" charset="0"/>
              </a:rPr>
              <a:t>.</a:t>
            </a:r>
            <a:r>
              <a:rPr lang="en-US" b="0" i="0">
                <a:solidFill>
                  <a:srgbClr val="92A2BD"/>
                </a:solidFill>
                <a:latin typeface="Gotham Book" charset="0"/>
                <a:ea typeface="Gotham Book" charset="0"/>
                <a:cs typeface="Gotham Book" charset="0"/>
              </a:rPr>
              <a:t>EDU/INSTITUTIONAL-EQUITY-TITLE-IX</a:t>
            </a:r>
          </a:p>
          <a:p>
            <a:pPr algn="r"/>
            <a:endParaRPr lang="en-US" b="0" i="0">
              <a:solidFill>
                <a:srgbClr val="92A2BD"/>
              </a:solidFill>
              <a:latin typeface="Gotham Book" charset="0"/>
              <a:ea typeface="Gotham Book" charset="0"/>
              <a:cs typeface="Gotham Book" charset="0"/>
            </a:endParaRPr>
          </a:p>
        </p:txBody>
      </p:sp>
      <p:pic>
        <p:nvPicPr>
          <p:cNvPr id="12" name="Picture 11">
            <a:extLst>
              <a:ext uri="{FF2B5EF4-FFF2-40B4-BE49-F238E27FC236}">
                <a16:creationId xmlns:a16="http://schemas.microsoft.com/office/drawing/2014/main" id="{D1E48C77-F47C-9B4D-8258-760D44236A2A}"/>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04824" y="6381085"/>
            <a:ext cx="2416569" cy="3980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1501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1"/>
            <a:ext cx="5183188" cy="6858000"/>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0057" y="472281"/>
            <a:ext cx="3932237" cy="1600200"/>
          </a:xfrm>
        </p:spPr>
        <p:txBody>
          <a:bodyPr anchor="b">
            <a:normAutofit/>
          </a:bodyPr>
          <a:lstStyle>
            <a:lvl1pPr>
              <a:defRPr sz="4400">
                <a:solidFill>
                  <a:schemeClr val="bg1"/>
                </a:solidFill>
              </a:defRPr>
            </a:lvl1pPr>
          </a:lstStyle>
          <a:p>
            <a:r>
              <a:rPr lang="en-US"/>
              <a:t>Copy goes here</a:t>
            </a:r>
          </a:p>
        </p:txBody>
      </p:sp>
      <p:sp>
        <p:nvSpPr>
          <p:cNvPr id="3" name="Picture Placeholder 2"/>
          <p:cNvSpPr>
            <a:spLocks noGrp="1"/>
          </p:cNvSpPr>
          <p:nvPr>
            <p:ph type="pic" idx="1"/>
          </p:nvPr>
        </p:nvSpPr>
        <p:spPr>
          <a:xfrm>
            <a:off x="5183188" y="0"/>
            <a:ext cx="7008812"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450057" y="2072481"/>
            <a:ext cx="3932237" cy="3811588"/>
          </a:xfrm>
        </p:spPr>
        <p:txBody>
          <a:bodyPr>
            <a:normAutofit/>
          </a:bodyPr>
          <a:lstStyle>
            <a:lvl1pPr marL="457200" indent="-457200">
              <a:buFont typeface="Arial" charset="0"/>
              <a:buChar char="•"/>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Supporting text goes here</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923E60E-3077-9A4D-B784-FBCD6B1A2E3F}" type="datetimeFigureOut">
              <a:rPr lang="en-US" smtClean="0"/>
              <a:t>3/12/2024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AA3E255-DCE9-1E4B-905B-DD6A887BD484}" type="slidenum">
              <a:rPr lang="en-US" smtClean="0"/>
              <a:t>‹#›</a:t>
            </a:fld>
            <a:endParaRPr lang="en-US"/>
          </a:p>
        </p:txBody>
      </p:sp>
      <p:pic>
        <p:nvPicPr>
          <p:cNvPr id="11" name="Picture 10">
            <a:extLst>
              <a:ext uri="{FF2B5EF4-FFF2-40B4-BE49-F238E27FC236}">
                <a16:creationId xmlns:a16="http://schemas.microsoft.com/office/drawing/2014/main" id="{9B6E0718-F659-3444-8F20-F33B9181D870}"/>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04824" y="6381085"/>
            <a:ext cx="2416569" cy="3980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5166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a:off x="0" y="-1"/>
            <a:ext cx="12192000" cy="6265545"/>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1850" y="1709738"/>
            <a:ext cx="10515600" cy="2852737"/>
          </a:xfrm>
        </p:spPr>
        <p:txBody>
          <a:bodyPr anchor="b">
            <a:normAutofit/>
          </a:bodyPr>
          <a:lstStyle>
            <a:lvl1pPr>
              <a:defRPr sz="4400" b="0" i="0">
                <a:solidFill>
                  <a:schemeClr val="bg1"/>
                </a:solidFill>
                <a:latin typeface="Gotham Medium" charset="0"/>
                <a:ea typeface="Gotham Medium" charset="0"/>
                <a:cs typeface="Gotham Medium" charset="0"/>
              </a:defRPr>
            </a:lvl1pPr>
          </a:lstStyle>
          <a:p>
            <a:r>
              <a:rPr lang="en-US"/>
              <a:t>Section header goes here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0" i="0">
                <a:solidFill>
                  <a:srgbClr val="92A2BD"/>
                </a:solidFill>
                <a:latin typeface="Gotham Book" charset="0"/>
                <a:ea typeface="Gotham Book" charset="0"/>
                <a:cs typeface="Gotham Book"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subhead goes here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923E60E-3077-9A4D-B784-FBCD6B1A2E3F}" type="datetimeFigureOut">
              <a:rPr lang="en-US" smtClean="0"/>
              <a:t>3/12/2024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AA3E255-DCE9-1E4B-905B-DD6A887BD484}" type="slidenum">
              <a:rPr lang="en-US" smtClean="0"/>
              <a:t>‹#›</a:t>
            </a:fld>
            <a:endParaRPr lang="en-US"/>
          </a:p>
        </p:txBody>
      </p:sp>
      <p:sp>
        <p:nvSpPr>
          <p:cNvPr id="15" name="TextBox 14">
            <a:extLst>
              <a:ext uri="{FF2B5EF4-FFF2-40B4-BE49-F238E27FC236}">
                <a16:creationId xmlns:a16="http://schemas.microsoft.com/office/drawing/2014/main" id="{A6EC182B-5686-214B-9019-022838920023}"/>
              </a:ext>
            </a:extLst>
          </p:cNvPr>
          <p:cNvSpPr txBox="1"/>
          <p:nvPr userDrawn="1"/>
        </p:nvSpPr>
        <p:spPr>
          <a:xfrm>
            <a:off x="6564087" y="6399991"/>
            <a:ext cx="5237596" cy="369332"/>
          </a:xfrm>
          <a:prstGeom prst="rect">
            <a:avLst/>
          </a:prstGeom>
          <a:noFill/>
        </p:spPr>
        <p:txBody>
          <a:bodyPr wrap="square" rtlCol="0">
            <a:spAutoFit/>
          </a:bodyPr>
          <a:lstStyle/>
          <a:p>
            <a:pPr algn="r"/>
            <a:r>
              <a:rPr lang="en-US" b="1" i="0">
                <a:solidFill>
                  <a:srgbClr val="21314D"/>
                </a:solidFill>
                <a:latin typeface="Gotham" charset="0"/>
                <a:ea typeface="Gotham" charset="0"/>
                <a:cs typeface="Gotham" charset="0"/>
              </a:rPr>
              <a:t>MINES</a:t>
            </a:r>
            <a:r>
              <a:rPr lang="en-US" b="1" i="0">
                <a:solidFill>
                  <a:srgbClr val="D2492A"/>
                </a:solidFill>
                <a:latin typeface="Gotham" charset="0"/>
                <a:ea typeface="Gotham" charset="0"/>
                <a:cs typeface="Gotham" charset="0"/>
              </a:rPr>
              <a:t>.</a:t>
            </a:r>
            <a:r>
              <a:rPr lang="en-US" b="0" i="0">
                <a:solidFill>
                  <a:srgbClr val="92A2BD"/>
                </a:solidFill>
                <a:latin typeface="Gotham Book" charset="0"/>
                <a:ea typeface="Gotham Book" charset="0"/>
                <a:cs typeface="Gotham Book" charset="0"/>
              </a:rPr>
              <a:t>EDU/INSTITUTIONAL-EQUITY-TITLE-IX</a:t>
            </a:r>
          </a:p>
        </p:txBody>
      </p:sp>
      <p:pic>
        <p:nvPicPr>
          <p:cNvPr id="11" name="Picture 10">
            <a:extLst>
              <a:ext uri="{FF2B5EF4-FFF2-40B4-BE49-F238E27FC236}">
                <a16:creationId xmlns:a16="http://schemas.microsoft.com/office/drawing/2014/main" id="{F405784C-A859-5F41-BFB7-47C8E010807C}"/>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395372" y="6369067"/>
            <a:ext cx="2416569" cy="3971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368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14D"/>
                </a:solidFill>
              </a:defRPr>
            </a:lvl1pPr>
          </a:lstStyle>
          <a:p>
            <a:r>
              <a:rPr lang="en-US"/>
              <a:t>Click to edit Master title style</a:t>
            </a:r>
          </a:p>
        </p:txBody>
      </p:sp>
      <p:sp>
        <p:nvSpPr>
          <p:cNvPr id="15" name="Rectangle 14"/>
          <p:cNvSpPr/>
          <p:nvPr userDrawn="1"/>
        </p:nvSpPr>
        <p:spPr>
          <a:xfrm>
            <a:off x="0" y="6265543"/>
            <a:ext cx="12192000" cy="601701"/>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923E60E-3077-9A4D-B784-FBCD6B1A2E3F}" type="datetimeFigureOut">
              <a:rPr lang="en-US" smtClean="0"/>
              <a:t>3/12/2024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AA3E255-DCE9-1E4B-905B-DD6A887BD484}" type="slidenum">
              <a:rPr lang="en-US" smtClean="0"/>
              <a:t>‹#›</a:t>
            </a:fld>
            <a:endParaRPr lang="en-US"/>
          </a:p>
        </p:txBody>
      </p:sp>
      <p:pic>
        <p:nvPicPr>
          <p:cNvPr id="12" name="Picture 11">
            <a:extLst>
              <a:ext uri="{FF2B5EF4-FFF2-40B4-BE49-F238E27FC236}">
                <a16:creationId xmlns:a16="http://schemas.microsoft.com/office/drawing/2014/main" id="{26C22AC9-B33A-D44B-BB93-89ACD667477E}"/>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04824" y="6381085"/>
            <a:ext cx="2416569" cy="398023"/>
          </a:xfrm>
          <a:prstGeom prst="rect">
            <a:avLst/>
          </a:prstGeom>
          <a:noFill/>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EA2C6119-1CB6-044D-BE91-DD10581A363E}"/>
              </a:ext>
            </a:extLst>
          </p:cNvPr>
          <p:cNvSpPr txBox="1"/>
          <p:nvPr userDrawn="1"/>
        </p:nvSpPr>
        <p:spPr>
          <a:xfrm>
            <a:off x="6515101" y="6388039"/>
            <a:ext cx="5286582" cy="369332"/>
          </a:xfrm>
          <a:prstGeom prst="rect">
            <a:avLst/>
          </a:prstGeom>
          <a:noFill/>
        </p:spPr>
        <p:txBody>
          <a:bodyPr wrap="square" rtlCol="0">
            <a:spAutoFit/>
          </a:bodyPr>
          <a:lstStyle/>
          <a:p>
            <a:pPr algn="r"/>
            <a:r>
              <a:rPr lang="en-US" b="1" i="0">
                <a:solidFill>
                  <a:schemeClr val="bg1"/>
                </a:solidFill>
                <a:latin typeface="Gotham" charset="0"/>
                <a:ea typeface="Gotham" charset="0"/>
                <a:cs typeface="Gotham" charset="0"/>
              </a:rPr>
              <a:t>MINES</a:t>
            </a:r>
            <a:r>
              <a:rPr lang="en-US" b="1" i="0">
                <a:solidFill>
                  <a:srgbClr val="D2492A"/>
                </a:solidFill>
                <a:latin typeface="Gotham" charset="0"/>
                <a:ea typeface="Gotham" charset="0"/>
                <a:cs typeface="Gotham" charset="0"/>
              </a:rPr>
              <a:t>.</a:t>
            </a:r>
            <a:r>
              <a:rPr lang="en-US" b="0" i="0">
                <a:solidFill>
                  <a:srgbClr val="92A2BD"/>
                </a:solidFill>
                <a:latin typeface="Gotham Book" charset="0"/>
                <a:ea typeface="Gotham Book" charset="0"/>
                <a:cs typeface="Gotham Book" charset="0"/>
              </a:rPr>
              <a:t>EDU/INSTITUTIONAL-EQUITY-TITLE-IX</a:t>
            </a:r>
          </a:p>
        </p:txBody>
      </p:sp>
    </p:spTree>
    <p:extLst>
      <p:ext uri="{BB962C8B-B14F-4D97-AF65-F5344CB8AC3E}">
        <p14:creationId xmlns:p14="http://schemas.microsoft.com/office/powerpoint/2010/main" val="2136334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2131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5" name="Rectangle 14"/>
          <p:cNvSpPr/>
          <p:nvPr userDrawn="1"/>
        </p:nvSpPr>
        <p:spPr>
          <a:xfrm>
            <a:off x="0" y="6265543"/>
            <a:ext cx="12192000" cy="601701"/>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923E60E-3077-9A4D-B784-FBCD6B1A2E3F}" type="datetimeFigureOut">
              <a:rPr lang="en-US" smtClean="0"/>
              <a:t>3/12/2024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AA3E255-DCE9-1E4B-905B-DD6A887BD484}" type="slidenum">
              <a:rPr lang="en-US" smtClean="0"/>
              <a:t>‹#›</a:t>
            </a:fld>
            <a:endParaRPr lang="en-US"/>
          </a:p>
        </p:txBody>
      </p:sp>
      <p:pic>
        <p:nvPicPr>
          <p:cNvPr id="12" name="Picture 11">
            <a:extLst>
              <a:ext uri="{FF2B5EF4-FFF2-40B4-BE49-F238E27FC236}">
                <a16:creationId xmlns:a16="http://schemas.microsoft.com/office/drawing/2014/main" id="{26C22AC9-B33A-D44B-BB93-89ACD667477E}"/>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04824" y="6381085"/>
            <a:ext cx="2416569" cy="398023"/>
          </a:xfrm>
          <a:prstGeom prst="rect">
            <a:avLst/>
          </a:prstGeom>
          <a:noFill/>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EA2C6119-1CB6-044D-BE91-DD10581A363E}"/>
              </a:ext>
            </a:extLst>
          </p:cNvPr>
          <p:cNvSpPr txBox="1"/>
          <p:nvPr userDrawn="1"/>
        </p:nvSpPr>
        <p:spPr>
          <a:xfrm>
            <a:off x="6515101" y="6388039"/>
            <a:ext cx="5286582" cy="369332"/>
          </a:xfrm>
          <a:prstGeom prst="rect">
            <a:avLst/>
          </a:prstGeom>
          <a:noFill/>
        </p:spPr>
        <p:txBody>
          <a:bodyPr wrap="square" rtlCol="0">
            <a:spAutoFit/>
          </a:bodyPr>
          <a:lstStyle/>
          <a:p>
            <a:pPr algn="r"/>
            <a:r>
              <a:rPr lang="en-US" b="1" i="0">
                <a:solidFill>
                  <a:schemeClr val="bg1"/>
                </a:solidFill>
                <a:latin typeface="Gotham" charset="0"/>
                <a:ea typeface="Gotham" charset="0"/>
                <a:cs typeface="Gotham" charset="0"/>
              </a:rPr>
              <a:t>MINES</a:t>
            </a:r>
            <a:r>
              <a:rPr lang="en-US" b="1" i="0">
                <a:solidFill>
                  <a:srgbClr val="D2492A"/>
                </a:solidFill>
                <a:latin typeface="Gotham" charset="0"/>
                <a:ea typeface="Gotham" charset="0"/>
                <a:cs typeface="Gotham" charset="0"/>
              </a:rPr>
              <a:t>.</a:t>
            </a:r>
            <a:r>
              <a:rPr lang="en-US" b="0" i="0">
                <a:solidFill>
                  <a:srgbClr val="92A2BD"/>
                </a:solidFill>
                <a:latin typeface="Gotham Book" charset="0"/>
                <a:ea typeface="Gotham Book" charset="0"/>
                <a:cs typeface="Gotham Book" charset="0"/>
              </a:rPr>
              <a:t>EDU/INSTITUTIONAL-EQUITY-TITLE-IX</a:t>
            </a:r>
          </a:p>
        </p:txBody>
      </p:sp>
    </p:spTree>
    <p:extLst>
      <p:ext uri="{BB962C8B-B14F-4D97-AF65-F5344CB8AC3E}">
        <p14:creationId xmlns:p14="http://schemas.microsoft.com/office/powerpoint/2010/main" val="3482334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14D"/>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923E60E-3077-9A4D-B784-FBCD6B1A2E3F}" type="datetimeFigureOut">
              <a:rPr lang="en-US" smtClean="0"/>
              <a:t>3/12/2024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AA3E255-DCE9-1E4B-905B-DD6A887BD484}" type="slidenum">
              <a:rPr lang="en-US" smtClean="0"/>
              <a:t>‹#›</a:t>
            </a:fld>
            <a:endParaRPr lang="en-US"/>
          </a:p>
        </p:txBody>
      </p:sp>
      <p:sp>
        <p:nvSpPr>
          <p:cNvPr id="8" name="Rectangle 7"/>
          <p:cNvSpPr/>
          <p:nvPr userDrawn="1"/>
        </p:nvSpPr>
        <p:spPr>
          <a:xfrm>
            <a:off x="0" y="6265543"/>
            <a:ext cx="12192000" cy="601701"/>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B26E673-7B64-2341-80A5-65C95CD61135}"/>
              </a:ext>
            </a:extLst>
          </p:cNvPr>
          <p:cNvSpPr txBox="1"/>
          <p:nvPr userDrawn="1"/>
        </p:nvSpPr>
        <p:spPr>
          <a:xfrm>
            <a:off x="6525987" y="6388039"/>
            <a:ext cx="5275696" cy="369332"/>
          </a:xfrm>
          <a:prstGeom prst="rect">
            <a:avLst/>
          </a:prstGeom>
          <a:noFill/>
        </p:spPr>
        <p:txBody>
          <a:bodyPr wrap="square" rtlCol="0">
            <a:spAutoFit/>
          </a:bodyPr>
          <a:lstStyle/>
          <a:p>
            <a:pPr algn="r"/>
            <a:r>
              <a:rPr lang="en-US" b="1" i="0">
                <a:solidFill>
                  <a:schemeClr val="bg1"/>
                </a:solidFill>
                <a:latin typeface="Gotham" charset="0"/>
                <a:ea typeface="Gotham" charset="0"/>
                <a:cs typeface="Gotham" charset="0"/>
              </a:rPr>
              <a:t>MINES</a:t>
            </a:r>
            <a:r>
              <a:rPr lang="en-US" b="1" i="0">
                <a:solidFill>
                  <a:srgbClr val="D2492A"/>
                </a:solidFill>
                <a:latin typeface="Gotham" charset="0"/>
                <a:ea typeface="Gotham" charset="0"/>
                <a:cs typeface="Gotham" charset="0"/>
              </a:rPr>
              <a:t>.</a:t>
            </a:r>
            <a:r>
              <a:rPr lang="en-US" b="0" i="0">
                <a:solidFill>
                  <a:srgbClr val="92A2BD"/>
                </a:solidFill>
                <a:latin typeface="Gotham Book" charset="0"/>
                <a:ea typeface="Gotham Book" charset="0"/>
                <a:cs typeface="Gotham Book" charset="0"/>
              </a:rPr>
              <a:t>EDU/INSTITUTIONAL-EQUITY-TITLE-IX</a:t>
            </a:r>
          </a:p>
        </p:txBody>
      </p:sp>
      <p:pic>
        <p:nvPicPr>
          <p:cNvPr id="11" name="Picture 10">
            <a:extLst>
              <a:ext uri="{FF2B5EF4-FFF2-40B4-BE49-F238E27FC236}">
                <a16:creationId xmlns:a16="http://schemas.microsoft.com/office/drawing/2014/main" id="{EEE31E97-2DD6-3648-9807-9B10DE4033F6}"/>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04824" y="6381085"/>
            <a:ext cx="2416569" cy="3980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1851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1314D"/>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923E60E-3077-9A4D-B784-FBCD6B1A2E3F}" type="datetimeFigureOut">
              <a:rPr lang="en-US" smtClean="0"/>
              <a:t>3/12/2024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AA3E255-DCE9-1E4B-905B-DD6A887BD484}" type="slidenum">
              <a:rPr lang="en-US" smtClean="0"/>
              <a:t>‹#›</a:t>
            </a:fld>
            <a:endParaRPr lang="en-US"/>
          </a:p>
        </p:txBody>
      </p:sp>
      <p:sp>
        <p:nvSpPr>
          <p:cNvPr id="10" name="Rectangle 9"/>
          <p:cNvSpPr/>
          <p:nvPr userDrawn="1"/>
        </p:nvSpPr>
        <p:spPr>
          <a:xfrm>
            <a:off x="0" y="6265543"/>
            <a:ext cx="12192000" cy="601701"/>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74780D2-43F3-7441-B7DD-C7C08C202C81}"/>
              </a:ext>
            </a:extLst>
          </p:cNvPr>
          <p:cNvSpPr txBox="1"/>
          <p:nvPr userDrawn="1"/>
        </p:nvSpPr>
        <p:spPr>
          <a:xfrm>
            <a:off x="6515100" y="6388039"/>
            <a:ext cx="5286583" cy="369332"/>
          </a:xfrm>
          <a:prstGeom prst="rect">
            <a:avLst/>
          </a:prstGeom>
          <a:noFill/>
        </p:spPr>
        <p:txBody>
          <a:bodyPr wrap="square" rtlCol="0">
            <a:spAutoFit/>
          </a:bodyPr>
          <a:lstStyle/>
          <a:p>
            <a:pPr algn="r"/>
            <a:r>
              <a:rPr lang="en-US" b="1" i="0">
                <a:solidFill>
                  <a:schemeClr val="bg1"/>
                </a:solidFill>
                <a:latin typeface="Gotham" charset="0"/>
                <a:ea typeface="Gotham" charset="0"/>
                <a:cs typeface="Gotham" charset="0"/>
              </a:rPr>
              <a:t>MINES</a:t>
            </a:r>
            <a:r>
              <a:rPr lang="en-US" b="1" i="0">
                <a:solidFill>
                  <a:srgbClr val="D2492A"/>
                </a:solidFill>
                <a:latin typeface="Gotham" charset="0"/>
                <a:ea typeface="Gotham" charset="0"/>
                <a:cs typeface="Gotham" charset="0"/>
              </a:rPr>
              <a:t>.</a:t>
            </a:r>
            <a:r>
              <a:rPr lang="en-US" b="0" i="0">
                <a:solidFill>
                  <a:srgbClr val="92A2BD"/>
                </a:solidFill>
                <a:latin typeface="Gotham Book" charset="0"/>
                <a:ea typeface="Gotham Book" charset="0"/>
                <a:cs typeface="Gotham Book" charset="0"/>
              </a:rPr>
              <a:t>EDU/INSTITUTIONAL-EQUITY-TITLE-IX</a:t>
            </a:r>
          </a:p>
        </p:txBody>
      </p:sp>
      <p:pic>
        <p:nvPicPr>
          <p:cNvPr id="13" name="Picture 12">
            <a:extLst>
              <a:ext uri="{FF2B5EF4-FFF2-40B4-BE49-F238E27FC236}">
                <a16:creationId xmlns:a16="http://schemas.microsoft.com/office/drawing/2014/main" id="{F0591362-8FA6-BD41-B91E-2AE706999860}"/>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04824" y="6381085"/>
            <a:ext cx="2416569" cy="3980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879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14D"/>
                </a:solidFill>
              </a:defRPr>
            </a:lvl1p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923E60E-3077-9A4D-B784-FBCD6B1A2E3F}" type="datetimeFigureOut">
              <a:rPr lang="en-US" smtClean="0"/>
              <a:t>3/12/2024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AA3E255-DCE9-1E4B-905B-DD6A887BD484}" type="slidenum">
              <a:rPr lang="en-US" smtClean="0"/>
              <a:t>‹#›</a:t>
            </a:fld>
            <a:endParaRPr lang="en-US"/>
          </a:p>
        </p:txBody>
      </p:sp>
      <p:sp>
        <p:nvSpPr>
          <p:cNvPr id="6" name="Rectangle 5"/>
          <p:cNvSpPr/>
          <p:nvPr userDrawn="1"/>
        </p:nvSpPr>
        <p:spPr>
          <a:xfrm>
            <a:off x="0" y="6265543"/>
            <a:ext cx="12192000" cy="601701"/>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E01BAC2-DDBD-0A4C-ABDF-9231DDE0BEBE}"/>
              </a:ext>
            </a:extLst>
          </p:cNvPr>
          <p:cNvSpPr txBox="1"/>
          <p:nvPr userDrawn="1"/>
        </p:nvSpPr>
        <p:spPr>
          <a:xfrm>
            <a:off x="6003471" y="6388039"/>
            <a:ext cx="5798211" cy="369332"/>
          </a:xfrm>
          <a:prstGeom prst="rect">
            <a:avLst/>
          </a:prstGeom>
          <a:noFill/>
        </p:spPr>
        <p:txBody>
          <a:bodyPr wrap="square" rtlCol="0">
            <a:spAutoFit/>
          </a:bodyPr>
          <a:lstStyle/>
          <a:p>
            <a:pPr algn="r"/>
            <a:r>
              <a:rPr lang="en-US" b="1" i="0">
                <a:solidFill>
                  <a:schemeClr val="bg1"/>
                </a:solidFill>
                <a:latin typeface="Gotham" charset="0"/>
                <a:ea typeface="Gotham" charset="0"/>
                <a:cs typeface="Gotham" charset="0"/>
              </a:rPr>
              <a:t>MINES</a:t>
            </a:r>
            <a:r>
              <a:rPr lang="en-US" b="1" i="0">
                <a:solidFill>
                  <a:srgbClr val="D2492A"/>
                </a:solidFill>
                <a:latin typeface="Gotham" charset="0"/>
                <a:ea typeface="Gotham" charset="0"/>
                <a:cs typeface="Gotham" charset="0"/>
              </a:rPr>
              <a:t>.</a:t>
            </a:r>
            <a:r>
              <a:rPr lang="en-US" b="0" i="0">
                <a:solidFill>
                  <a:srgbClr val="92A2BD"/>
                </a:solidFill>
                <a:latin typeface="Gotham Book" charset="0"/>
                <a:ea typeface="Gotham Book" charset="0"/>
                <a:cs typeface="Gotham Book" charset="0"/>
              </a:rPr>
              <a:t>EDU/INSTITUTIONAL-EQUITY-TITLE-IX</a:t>
            </a:r>
          </a:p>
        </p:txBody>
      </p:sp>
      <p:pic>
        <p:nvPicPr>
          <p:cNvPr id="9" name="Picture 8">
            <a:extLst>
              <a:ext uri="{FF2B5EF4-FFF2-40B4-BE49-F238E27FC236}">
                <a16:creationId xmlns:a16="http://schemas.microsoft.com/office/drawing/2014/main" id="{AAF74623-B416-484F-B373-8E4A0CC80DA6}"/>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04824" y="6381085"/>
            <a:ext cx="2416569" cy="3980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159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rgbClr val="2131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923E60E-3077-9A4D-B784-FBCD6B1A2E3F}" type="datetimeFigureOut">
              <a:rPr lang="en-US" smtClean="0"/>
              <a:t>3/12/2024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AA3E255-DCE9-1E4B-905B-DD6A887BD484}" type="slidenum">
              <a:rPr lang="en-US" smtClean="0"/>
              <a:t>‹#›</a:t>
            </a:fld>
            <a:endParaRPr lang="en-US"/>
          </a:p>
        </p:txBody>
      </p:sp>
      <p:sp>
        <p:nvSpPr>
          <p:cNvPr id="6" name="Rectangle 5"/>
          <p:cNvSpPr/>
          <p:nvPr userDrawn="1"/>
        </p:nvSpPr>
        <p:spPr>
          <a:xfrm>
            <a:off x="0" y="6265543"/>
            <a:ext cx="12192000" cy="601701"/>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E01BAC2-DDBD-0A4C-ABDF-9231DDE0BEBE}"/>
              </a:ext>
            </a:extLst>
          </p:cNvPr>
          <p:cNvSpPr txBox="1"/>
          <p:nvPr userDrawn="1"/>
        </p:nvSpPr>
        <p:spPr>
          <a:xfrm>
            <a:off x="6003471" y="6388039"/>
            <a:ext cx="5798211" cy="369332"/>
          </a:xfrm>
          <a:prstGeom prst="rect">
            <a:avLst/>
          </a:prstGeom>
          <a:noFill/>
        </p:spPr>
        <p:txBody>
          <a:bodyPr wrap="square" rtlCol="0">
            <a:spAutoFit/>
          </a:bodyPr>
          <a:lstStyle/>
          <a:p>
            <a:pPr algn="r"/>
            <a:r>
              <a:rPr lang="en-US" b="1" i="0">
                <a:solidFill>
                  <a:schemeClr val="bg1"/>
                </a:solidFill>
                <a:latin typeface="Gotham" charset="0"/>
                <a:ea typeface="Gotham" charset="0"/>
                <a:cs typeface="Gotham" charset="0"/>
              </a:rPr>
              <a:t>MINES</a:t>
            </a:r>
            <a:r>
              <a:rPr lang="en-US" b="1" i="0">
                <a:solidFill>
                  <a:srgbClr val="D2492A"/>
                </a:solidFill>
                <a:latin typeface="Gotham" charset="0"/>
                <a:ea typeface="Gotham" charset="0"/>
                <a:cs typeface="Gotham" charset="0"/>
              </a:rPr>
              <a:t>.</a:t>
            </a:r>
            <a:r>
              <a:rPr lang="en-US" b="0" i="0">
                <a:solidFill>
                  <a:srgbClr val="92A2BD"/>
                </a:solidFill>
                <a:latin typeface="Gotham Book" charset="0"/>
                <a:ea typeface="Gotham Book" charset="0"/>
                <a:cs typeface="Gotham Book" charset="0"/>
              </a:rPr>
              <a:t>EDU/INSTITUTIONAL-EQUITY-TITLE-IX</a:t>
            </a:r>
          </a:p>
        </p:txBody>
      </p:sp>
      <p:pic>
        <p:nvPicPr>
          <p:cNvPr id="9" name="Picture 8">
            <a:extLst>
              <a:ext uri="{FF2B5EF4-FFF2-40B4-BE49-F238E27FC236}">
                <a16:creationId xmlns:a16="http://schemas.microsoft.com/office/drawing/2014/main" id="{AAF74623-B416-484F-B373-8E4A0CC80DA6}"/>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04824" y="6381085"/>
            <a:ext cx="2416569" cy="3980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2797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923E60E-3077-9A4D-B784-FBCD6B1A2E3F}" type="datetimeFigureOut">
              <a:rPr lang="en-US" smtClean="0"/>
              <a:t>3/12/2024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AA3E255-DCE9-1E4B-905B-DD6A887BD484}" type="slidenum">
              <a:rPr lang="en-US" smtClean="0"/>
              <a:t>‹#›</a:t>
            </a:fld>
            <a:endParaRPr lang="en-US"/>
          </a:p>
        </p:txBody>
      </p:sp>
      <p:sp>
        <p:nvSpPr>
          <p:cNvPr id="9" name="Title 2"/>
          <p:cNvSpPr txBox="1">
            <a:spLocks/>
          </p:cNvSpPr>
          <p:nvPr userDrawn="1"/>
        </p:nvSpPr>
        <p:spPr>
          <a:xfrm>
            <a:off x="838200" y="5746528"/>
            <a:ext cx="13016751" cy="7793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21314D"/>
                </a:solidFill>
                <a:latin typeface="Gotham Medium" charset="0"/>
                <a:ea typeface="Gotham Medium" charset="0"/>
                <a:cs typeface="Gotham Medium" charset="0"/>
              </a:defRPr>
            </a:lvl1pPr>
          </a:lstStyle>
          <a:p>
            <a:r>
              <a:rPr lang="en-US"/>
              <a:t>Headline Copy Goes Here</a:t>
            </a:r>
          </a:p>
        </p:txBody>
      </p:sp>
      <p:sp>
        <p:nvSpPr>
          <p:cNvPr id="10" name="Picture Placeholder 2"/>
          <p:cNvSpPr>
            <a:spLocks noGrp="1"/>
          </p:cNvSpPr>
          <p:nvPr>
            <p:ph type="pic" idx="1"/>
          </p:nvPr>
        </p:nvSpPr>
        <p:spPr>
          <a:xfrm>
            <a:off x="0" y="1"/>
            <a:ext cx="12192000" cy="55770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131095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34776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3" r:id="rId4"/>
    <p:sldLayoutId id="2147483652" r:id="rId5"/>
    <p:sldLayoutId id="2147483653" r:id="rId6"/>
    <p:sldLayoutId id="2147483654" r:id="rId7"/>
    <p:sldLayoutId id="2147483662" r:id="rId8"/>
    <p:sldLayoutId id="2147483655" r:id="rId9"/>
    <p:sldLayoutId id="2147483661" r:id="rId10"/>
    <p:sldLayoutId id="2147483660" r:id="rId11"/>
    <p:sldLayoutId id="2147483656" r:id="rId12"/>
    <p:sldLayoutId id="2147483657" r:id="rId13"/>
  </p:sldLayoutIdLst>
  <p:txStyles>
    <p:titleStyle>
      <a:lvl1pPr algn="l" defTabSz="914400" rtl="0" eaLnBrk="1" latinLnBrk="0" hangingPunct="1">
        <a:lnSpc>
          <a:spcPct val="90000"/>
        </a:lnSpc>
        <a:spcBef>
          <a:spcPct val="0"/>
        </a:spcBef>
        <a:buNone/>
        <a:defRPr sz="4400" b="0" i="0" kern="1200">
          <a:solidFill>
            <a:srgbClr val="21314D"/>
          </a:solidFill>
          <a:latin typeface="Gotham Medium" charset="0"/>
          <a:ea typeface="Gotham Medium" charset="0"/>
          <a:cs typeface="Gotham Medium"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Gotham Book" charset="0"/>
          <a:ea typeface="Gotham Book" charset="0"/>
          <a:cs typeface="Gotham Book"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Gotham Book" charset="0"/>
          <a:ea typeface="Gotham Book" charset="0"/>
          <a:cs typeface="Gotham Book"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Gotham Book" charset="0"/>
          <a:ea typeface="Gotham Book" charset="0"/>
          <a:cs typeface="Gotham Book"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 Book" charset="0"/>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video" Target="https://www.youtube.com/embed/5x0ypp5REaU?feature=oembed" TargetMode="Externa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mines.edu/institutional-equity-title-ix/" TargetMode="External"/><Relationship Id="rId5" Type="http://schemas.openxmlformats.org/officeDocument/2006/relationships/image" Target="../media/image16.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mailto:titleix@mines.edu" TargetMode="External"/><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hyperlink" Target="mailto:slambrightdale@mines.edu" TargetMode="External"/><Relationship Id="rId3" Type="http://schemas.openxmlformats.org/officeDocument/2006/relationships/slideLayout" Target="../slideLayouts/slideLayout10.xml"/><Relationship Id="rId7" Type="http://schemas.openxmlformats.org/officeDocument/2006/relationships/hyperlink" Target="mailto:cgoddard@mines.edu"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mailto:tcurry@mines.edu" TargetMode="External"/><Relationship Id="rId5" Type="http://schemas.openxmlformats.org/officeDocument/2006/relationships/hyperlink" Target="mailto:OIE@mines.edu" TargetMode="External"/><Relationship Id="rId4" Type="http://schemas.openxmlformats.org/officeDocument/2006/relationships/notesSlide" Target="../notesSlides/notesSlide37.xml"/><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0.xml"/><Relationship Id="rId7" Type="http://schemas.openxmlformats.org/officeDocument/2006/relationships/image" Target="../media/image2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s://www.mines.edu/institutional-equity-title-ix/training_attendance" TargetMode="External"/><Relationship Id="rId5" Type="http://schemas.openxmlformats.org/officeDocument/2006/relationships/image" Target="../media/image16.jpeg"/><Relationship Id="rId4" Type="http://schemas.openxmlformats.org/officeDocument/2006/relationships/notesSlide" Target="../notesSlides/notesSlide38.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94AA0D9-CE1F-42ED-8A4A-7010D381773C}"/>
              </a:ext>
            </a:extLst>
          </p:cNvPr>
          <p:cNvSpPr>
            <a:spLocks noGrp="1"/>
          </p:cNvSpPr>
          <p:nvPr>
            <p:ph type="subTitle" idx="1"/>
          </p:nvPr>
        </p:nvSpPr>
        <p:spPr>
          <a:xfrm>
            <a:off x="250973" y="4826824"/>
            <a:ext cx="11964947" cy="1376359"/>
          </a:xfrm>
        </p:spPr>
        <p:txBody>
          <a:bodyPr vert="horz" lIns="91440" tIns="45720" rIns="91440" bIns="45720" rtlCol="0" anchor="t">
            <a:normAutofit/>
          </a:bodyPr>
          <a:lstStyle/>
          <a:p>
            <a:pPr>
              <a:lnSpc>
                <a:spcPct val="100000"/>
              </a:lnSpc>
              <a:spcBef>
                <a:spcPts val="0"/>
              </a:spcBef>
            </a:pPr>
            <a:r>
              <a:rPr lang="en-US" sz="2400" b="1" dirty="0">
                <a:latin typeface="Gotham Medium"/>
              </a:rPr>
              <a:t>Carole Goddard </a:t>
            </a:r>
            <a:r>
              <a:rPr lang="en-US" sz="2400" dirty="0">
                <a:latin typeface="Gotham Medium"/>
              </a:rPr>
              <a:t>| Director, Office for Institutional Equity and Title IX Coordinator </a:t>
            </a:r>
            <a:br>
              <a:rPr lang="en-US" sz="2400" dirty="0"/>
            </a:br>
            <a:r>
              <a:rPr lang="en-US" sz="2400" b="1" dirty="0">
                <a:latin typeface="Gotham Medium"/>
              </a:rPr>
              <a:t>Kristin Moulton </a:t>
            </a:r>
            <a:r>
              <a:rPr lang="en-US" sz="2400" dirty="0">
                <a:latin typeface="Gotham Medium"/>
              </a:rPr>
              <a:t>| Assistant Director, Office for Institutional Equity </a:t>
            </a:r>
            <a:br>
              <a:rPr lang="en-US" sz="2400" dirty="0"/>
            </a:br>
            <a:r>
              <a:rPr lang="en-US" sz="2400" b="1">
                <a:latin typeface="Gotham Medium"/>
              </a:rPr>
              <a:t>Tammy Curry </a:t>
            </a:r>
            <a:r>
              <a:rPr lang="en-US" sz="2400">
                <a:latin typeface="Gotham Medium"/>
              </a:rPr>
              <a:t>|  </a:t>
            </a:r>
            <a:r>
              <a:rPr lang="en-US" sz="2400" dirty="0">
                <a:latin typeface="Gotham Medium"/>
              </a:rPr>
              <a:t>Program Assistant </a:t>
            </a:r>
            <a:endParaRPr lang="en-US" sz="2400" b="1" dirty="0">
              <a:latin typeface="Gotham Medium"/>
            </a:endParaRPr>
          </a:p>
        </p:txBody>
      </p:sp>
      <p:sp>
        <p:nvSpPr>
          <p:cNvPr id="4" name="Title 1">
            <a:extLst>
              <a:ext uri="{FF2B5EF4-FFF2-40B4-BE49-F238E27FC236}">
                <a16:creationId xmlns:a16="http://schemas.microsoft.com/office/drawing/2014/main" id="{48CC76F8-5469-40C3-A0BE-B024B9B3CF5D}"/>
              </a:ext>
            </a:extLst>
          </p:cNvPr>
          <p:cNvSpPr txBox="1">
            <a:spLocks/>
          </p:cNvSpPr>
          <p:nvPr/>
        </p:nvSpPr>
        <p:spPr>
          <a:xfrm>
            <a:off x="0" y="1971880"/>
            <a:ext cx="11820337" cy="719056"/>
          </a:xfrm>
          <a:prstGeom prst="rect">
            <a:avLst/>
          </a:prstGeom>
        </p:spPr>
        <p:txBody>
          <a:bodyPr lIns="91440" tIns="45720" rIns="91440" bIns="45720" anchor="t"/>
          <a:lstStyle>
            <a:lvl1pPr algn="l" defTabSz="914400" rtl="0" eaLnBrk="1" latinLnBrk="0" hangingPunct="1">
              <a:lnSpc>
                <a:spcPct val="90000"/>
              </a:lnSpc>
              <a:spcBef>
                <a:spcPct val="0"/>
              </a:spcBef>
              <a:buNone/>
              <a:defRPr sz="4400" b="0" i="0" kern="1200">
                <a:solidFill>
                  <a:srgbClr val="21314D"/>
                </a:solidFill>
                <a:latin typeface="Gotham Medium" charset="0"/>
                <a:ea typeface="Gotham Medium" charset="0"/>
                <a:cs typeface="Gotham Medium" charset="0"/>
              </a:defRPr>
            </a:lvl1pPr>
          </a:lstStyle>
          <a:p>
            <a:pPr algn="ctr"/>
            <a:r>
              <a:rPr lang="en-US" sz="6000" dirty="0">
                <a:solidFill>
                  <a:schemeClr val="bg1"/>
                </a:solidFill>
                <a:latin typeface="Gotham Medium"/>
              </a:rPr>
              <a:t>OIE Overview and</a:t>
            </a:r>
          </a:p>
          <a:p>
            <a:pPr algn="ctr"/>
            <a:r>
              <a:rPr lang="en-US" sz="6000" dirty="0">
                <a:solidFill>
                  <a:schemeClr val="bg1"/>
                </a:solidFill>
                <a:latin typeface="Gotham Medium"/>
              </a:rPr>
              <a:t>Mandatory Reporting Training</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53872"/>
          <a:stretch/>
        </p:blipFill>
        <p:spPr>
          <a:xfrm>
            <a:off x="111335" y="126043"/>
            <a:ext cx="4113320" cy="1468696"/>
          </a:xfrm>
          <a:prstGeom prst="rect">
            <a:avLst/>
          </a:prstGeom>
        </p:spPr>
      </p:pic>
      <p:sp>
        <p:nvSpPr>
          <p:cNvPr id="6" name="TextBox 5">
            <a:extLst>
              <a:ext uri="{FF2B5EF4-FFF2-40B4-BE49-F238E27FC236}">
                <a16:creationId xmlns:a16="http://schemas.microsoft.com/office/drawing/2014/main" id="{697E544B-DD39-69BC-CFCF-CFB491B145A8}"/>
              </a:ext>
            </a:extLst>
          </p:cNvPr>
          <p:cNvSpPr txBox="1"/>
          <p:nvPr/>
        </p:nvSpPr>
        <p:spPr>
          <a:xfrm>
            <a:off x="4113320" y="444892"/>
            <a:ext cx="7818352" cy="830997"/>
          </a:xfrm>
          <a:prstGeom prst="rect">
            <a:avLst/>
          </a:prstGeom>
          <a:noFill/>
        </p:spPr>
        <p:txBody>
          <a:bodyPr wrap="square" lIns="91440" tIns="45720" rIns="91440" bIns="45720" anchor="t">
            <a:spAutoFit/>
          </a:bodyPr>
          <a:lstStyle/>
          <a:p>
            <a:r>
              <a:rPr lang="en-US" sz="4800" dirty="0">
                <a:solidFill>
                  <a:schemeClr val="bg1"/>
                </a:solidFill>
                <a:latin typeface="Gotham Medium"/>
              </a:rPr>
              <a:t>Office for Institutional Equity</a:t>
            </a:r>
          </a:p>
        </p:txBody>
      </p:sp>
      <p:pic>
        <p:nvPicPr>
          <p:cNvPr id="5" name="Picture 4">
            <a:extLst>
              <a:ext uri="{FF2B5EF4-FFF2-40B4-BE49-F238E27FC236}">
                <a16:creationId xmlns:a16="http://schemas.microsoft.com/office/drawing/2014/main" id="{35C70FD7-6FEB-0355-D526-91B2EA1EE491}"/>
              </a:ext>
            </a:extLst>
          </p:cNvPr>
          <p:cNvPicPr>
            <a:picLocks noChangeAspect="1"/>
          </p:cNvPicPr>
          <p:nvPr/>
        </p:nvPicPr>
        <p:blipFill>
          <a:blip r:embed="rId6"/>
          <a:stretch>
            <a:fillRect/>
          </a:stretch>
        </p:blipFill>
        <p:spPr>
          <a:xfrm>
            <a:off x="10564668" y="5397740"/>
            <a:ext cx="1376359" cy="1376359"/>
          </a:xfrm>
          <a:prstGeom prst="rect">
            <a:avLst/>
          </a:prstGeom>
        </p:spPr>
      </p:pic>
      <p:pic>
        <p:nvPicPr>
          <p:cNvPr id="10" name="Audio 9">
            <a:hlinkClick r:id="" action="ppaction://media"/>
            <a:extLst>
              <a:ext uri="{FF2B5EF4-FFF2-40B4-BE49-F238E27FC236}">
                <a16:creationId xmlns:a16="http://schemas.microsoft.com/office/drawing/2014/main" id="{01C29CE0-3B11-4355-C64B-30FC90B20CA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564668" y="4167065"/>
            <a:ext cx="2057400" cy="2057400"/>
          </a:xfrm>
          <a:prstGeom prst="ellipse">
            <a:avLst/>
          </a:prstGeom>
        </p:spPr>
      </p:pic>
    </p:spTree>
    <p:extLst>
      <p:ext uri="{BB962C8B-B14F-4D97-AF65-F5344CB8AC3E}">
        <p14:creationId xmlns:p14="http://schemas.microsoft.com/office/powerpoint/2010/main" val="347582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40396F-6FB6-419D-83F0-0745FB95BCF6}"/>
              </a:ext>
            </a:extLst>
          </p:cNvPr>
          <p:cNvSpPr txBox="1"/>
          <p:nvPr/>
        </p:nvSpPr>
        <p:spPr>
          <a:xfrm>
            <a:off x="457200" y="356942"/>
            <a:ext cx="6002912" cy="2005478"/>
          </a:xfrm>
          <a:prstGeom prst="rect">
            <a:avLst/>
          </a:prstGeom>
        </p:spPr>
        <p:txBody>
          <a:bodyPr vert="horz" lIns="91440" tIns="45720" rIns="91440" bIns="45720" rtlCol="0" anchor="b">
            <a:normAutofit fontScale="85000" lnSpcReduction="20000"/>
          </a:bodyPr>
          <a:lstStyle/>
          <a:p>
            <a:pPr>
              <a:lnSpc>
                <a:spcPct val="90000"/>
              </a:lnSpc>
              <a:spcBef>
                <a:spcPct val="0"/>
              </a:spcBef>
              <a:spcAft>
                <a:spcPts val="600"/>
              </a:spcAft>
            </a:pPr>
            <a:r>
              <a:rPr lang="en-US" sz="5200" b="1" u="sng" kern="1200" dirty="0">
                <a:solidFill>
                  <a:schemeClr val="tx1"/>
                </a:solidFill>
                <a:latin typeface="+mj-lt"/>
                <a:ea typeface="+mj-ea"/>
                <a:cs typeface="+mj-cs"/>
              </a:rPr>
              <a:t>Mandatory Reporting</a:t>
            </a:r>
          </a:p>
          <a:p>
            <a:pPr>
              <a:lnSpc>
                <a:spcPct val="90000"/>
              </a:lnSpc>
              <a:spcBef>
                <a:spcPct val="0"/>
              </a:spcBef>
              <a:spcAft>
                <a:spcPts val="600"/>
              </a:spcAft>
            </a:pPr>
            <a:endParaRPr lang="en-US" sz="4400" b="1" u="sng" kern="1200" dirty="0">
              <a:solidFill>
                <a:schemeClr val="tx1"/>
              </a:solidFill>
              <a:latin typeface="+mj-lt"/>
              <a:ea typeface="+mj-ea"/>
              <a:cs typeface="+mj-cs"/>
            </a:endParaRPr>
          </a:p>
          <a:p>
            <a:pPr>
              <a:lnSpc>
                <a:spcPct val="90000"/>
              </a:lnSpc>
              <a:spcBef>
                <a:spcPct val="0"/>
              </a:spcBef>
              <a:spcAft>
                <a:spcPts val="600"/>
              </a:spcAft>
            </a:pPr>
            <a:r>
              <a:rPr lang="en-US" sz="4400" b="1" kern="1200" dirty="0">
                <a:solidFill>
                  <a:schemeClr val="tx1"/>
                </a:solidFill>
                <a:latin typeface="+mj-lt"/>
                <a:ea typeface="+mj-ea"/>
                <a:cs typeface="+mj-cs"/>
              </a:rPr>
              <a:t>All Mines faculty and staff are Mandatory Reporters</a:t>
            </a:r>
            <a:r>
              <a:rPr lang="en-US" sz="3700" b="1" kern="1200" dirty="0">
                <a:solidFill>
                  <a:schemeClr val="tx1"/>
                </a:solidFill>
                <a:latin typeface="+mj-lt"/>
                <a:ea typeface="+mj-ea"/>
                <a:cs typeface="+mj-cs"/>
              </a:rPr>
              <a:t>.</a:t>
            </a:r>
          </a:p>
        </p:txBody>
      </p:sp>
      <p:sp>
        <p:nvSpPr>
          <p:cNvPr id="2" name="TextBox 1">
            <a:extLst>
              <a:ext uri="{FF2B5EF4-FFF2-40B4-BE49-F238E27FC236}">
                <a16:creationId xmlns:a16="http://schemas.microsoft.com/office/drawing/2014/main" id="{78BCDD6C-D811-420E-9AD6-34DBBBAD7683}"/>
              </a:ext>
            </a:extLst>
          </p:cNvPr>
          <p:cNvSpPr txBox="1"/>
          <p:nvPr/>
        </p:nvSpPr>
        <p:spPr>
          <a:xfrm>
            <a:off x="649717" y="2386941"/>
            <a:ext cx="7016415" cy="4089598"/>
          </a:xfrm>
          <a:prstGeom prst="rect">
            <a:avLst/>
          </a:prstGeom>
        </p:spPr>
        <p:txBody>
          <a:bodyPr vert="horz" lIns="91440" tIns="45720" rIns="91440" bIns="45720" rtlCol="0" anchor="t">
            <a:normAutofit lnSpcReduction="10000"/>
          </a:bodyPr>
          <a:lstStyle/>
          <a:p>
            <a:pPr marL="285750" indent="-228600">
              <a:lnSpc>
                <a:spcPct val="90000"/>
              </a:lnSpc>
              <a:spcAft>
                <a:spcPts val="600"/>
              </a:spcAft>
              <a:buFont typeface="Arial" panose="020B0604020202020204" pitchFamily="34" charset="0"/>
              <a:buChar char="•"/>
            </a:pPr>
            <a:endParaRPr lang="en-US" sz="2000" dirty="0"/>
          </a:p>
          <a:p>
            <a:pPr marL="514350" indent="-457200">
              <a:lnSpc>
                <a:spcPct val="90000"/>
              </a:lnSpc>
              <a:spcAft>
                <a:spcPts val="600"/>
              </a:spcAft>
              <a:buFont typeface="Wingdings" panose="05000000000000000000" pitchFamily="2" charset="2"/>
              <a:buChar char="Ø"/>
            </a:pPr>
            <a:r>
              <a:rPr lang="en-US" sz="2600" dirty="0"/>
              <a:t>Student employees are also mandatory reporters, including:</a:t>
            </a:r>
          </a:p>
          <a:p>
            <a:pPr marL="742950" lvl="1" indent="-228600">
              <a:lnSpc>
                <a:spcPct val="90000"/>
              </a:lnSpc>
              <a:spcAft>
                <a:spcPts val="600"/>
              </a:spcAft>
              <a:buFont typeface="Arial" panose="020B0604020202020204" pitchFamily="34" charset="0"/>
              <a:buChar char="•"/>
            </a:pPr>
            <a:r>
              <a:rPr lang="en-US" sz="2600" dirty="0"/>
              <a:t>Residence Life Student Staff </a:t>
            </a:r>
          </a:p>
          <a:p>
            <a:pPr marL="742950" lvl="1" indent="-228600">
              <a:lnSpc>
                <a:spcPct val="90000"/>
              </a:lnSpc>
              <a:spcAft>
                <a:spcPts val="600"/>
              </a:spcAft>
              <a:buFont typeface="Arial" panose="020B0604020202020204" pitchFamily="34" charset="0"/>
              <a:buChar char="•"/>
            </a:pPr>
            <a:r>
              <a:rPr lang="en-US" sz="2600" dirty="0"/>
              <a:t>Peer Mentors</a:t>
            </a:r>
          </a:p>
          <a:p>
            <a:pPr marL="742950" lvl="1" indent="-228600">
              <a:lnSpc>
                <a:spcPct val="90000"/>
              </a:lnSpc>
              <a:spcAft>
                <a:spcPts val="600"/>
              </a:spcAft>
              <a:buFont typeface="Arial" panose="020B0604020202020204" pitchFamily="34" charset="0"/>
              <a:buChar char="•"/>
            </a:pPr>
            <a:r>
              <a:rPr lang="en-US" sz="2600" dirty="0"/>
              <a:t>Teaching Assistants</a:t>
            </a:r>
          </a:p>
          <a:p>
            <a:pPr marL="514350" indent="-457200">
              <a:lnSpc>
                <a:spcPct val="90000"/>
              </a:lnSpc>
              <a:spcAft>
                <a:spcPts val="600"/>
              </a:spcAft>
              <a:buFont typeface="Wingdings" panose="05000000000000000000" pitchFamily="2" charset="2"/>
              <a:buChar char="Ø"/>
            </a:pPr>
            <a:r>
              <a:rPr lang="en-US" sz="2600" dirty="0"/>
              <a:t>Exceptions: (Confidential Resources)</a:t>
            </a:r>
          </a:p>
          <a:p>
            <a:pPr marL="742950" lvl="1" indent="-228600">
              <a:lnSpc>
                <a:spcPct val="90000"/>
              </a:lnSpc>
              <a:spcAft>
                <a:spcPts val="600"/>
              </a:spcAft>
              <a:buFont typeface="Arial" panose="020B0604020202020204" pitchFamily="34" charset="0"/>
              <a:buChar char="•"/>
            </a:pPr>
            <a:r>
              <a:rPr lang="en-US" sz="2600" dirty="0"/>
              <a:t>Counselors</a:t>
            </a:r>
          </a:p>
          <a:p>
            <a:pPr marL="742950" lvl="1" indent="-228600">
              <a:lnSpc>
                <a:spcPct val="90000"/>
              </a:lnSpc>
              <a:spcAft>
                <a:spcPts val="600"/>
              </a:spcAft>
              <a:buFont typeface="Arial" panose="020B0604020202020204" pitchFamily="34" charset="0"/>
              <a:buChar char="•"/>
            </a:pPr>
            <a:r>
              <a:rPr lang="en-US" sz="2600" dirty="0"/>
              <a:t>SHAPE Office</a:t>
            </a:r>
          </a:p>
          <a:p>
            <a:pPr marL="742950" lvl="1" indent="-228600">
              <a:lnSpc>
                <a:spcPct val="90000"/>
              </a:lnSpc>
              <a:spcAft>
                <a:spcPts val="600"/>
              </a:spcAft>
              <a:buFont typeface="Arial" panose="020B0604020202020204" pitchFamily="34" charset="0"/>
              <a:buChar char="•"/>
            </a:pPr>
            <a:r>
              <a:rPr lang="en-US" sz="2600" dirty="0"/>
              <a:t>Health Providers</a:t>
            </a:r>
          </a:p>
          <a:p>
            <a:pPr marL="742950" lvl="1" indent="-228600">
              <a:lnSpc>
                <a:spcPct val="90000"/>
              </a:lnSpc>
              <a:spcAft>
                <a:spcPts val="600"/>
              </a:spcAft>
              <a:buFont typeface="Arial" panose="020B0604020202020204" pitchFamily="34" charset="0"/>
              <a:buChar char="•"/>
            </a:pPr>
            <a:endParaRPr lang="en-US" sz="2000" dirty="0"/>
          </a:p>
        </p:txBody>
      </p:sp>
      <p:sp>
        <p:nvSpPr>
          <p:cNvPr id="16" name="Rectangle 1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7240F3B-5B7A-CEB7-13E6-B6ACF820EA6D}"/>
              </a:ext>
            </a:extLst>
          </p:cNvPr>
          <p:cNvPicPr>
            <a:picLocks noChangeAspect="1"/>
          </p:cNvPicPr>
          <p:nvPr/>
        </p:nvPicPr>
        <p:blipFill>
          <a:blip r:embed="rId5"/>
          <a:stretch>
            <a:fillRect/>
          </a:stretch>
        </p:blipFill>
        <p:spPr>
          <a:xfrm>
            <a:off x="7763858" y="4003441"/>
            <a:ext cx="2772263" cy="2772263"/>
          </a:xfrm>
          <a:prstGeom prst="rect">
            <a:avLst/>
          </a:prstGeom>
        </p:spPr>
      </p:pic>
      <p:pic>
        <p:nvPicPr>
          <p:cNvPr id="19" name="Audio 18">
            <a:hlinkClick r:id="" action="ppaction://media"/>
            <a:extLst>
              <a:ext uri="{FF2B5EF4-FFF2-40B4-BE49-F238E27FC236}">
                <a16:creationId xmlns:a16="http://schemas.microsoft.com/office/drawing/2014/main" id="{C2FAEE49-60EB-AA28-BF53-B5767D1AED5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
        <p:nvSpPr>
          <p:cNvPr id="7" name="Speech Bubble: Oval 6">
            <a:extLst>
              <a:ext uri="{FF2B5EF4-FFF2-40B4-BE49-F238E27FC236}">
                <a16:creationId xmlns:a16="http://schemas.microsoft.com/office/drawing/2014/main" id="{FE497046-9160-A66E-FCA0-534B154FE42F}"/>
              </a:ext>
            </a:extLst>
          </p:cNvPr>
          <p:cNvSpPr/>
          <p:nvPr/>
        </p:nvSpPr>
        <p:spPr>
          <a:xfrm>
            <a:off x="7888489" y="457633"/>
            <a:ext cx="2021333" cy="1809603"/>
          </a:xfrm>
          <a:prstGeom prst="wedgeEllipseCallout">
            <a:avLst>
              <a:gd name="adj1" fmla="val -56805"/>
              <a:gd name="adj2" fmla="val 44236"/>
            </a:avLst>
          </a:prstGeom>
          <a:ln w="38100">
            <a:solidFill>
              <a:srgbClr val="D24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Take Action and Report to OIE!</a:t>
            </a:r>
          </a:p>
        </p:txBody>
      </p:sp>
    </p:spTree>
    <p:extLst>
      <p:ext uri="{BB962C8B-B14F-4D97-AF65-F5344CB8AC3E}">
        <p14:creationId xmlns:p14="http://schemas.microsoft.com/office/powerpoint/2010/main" val="69146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40396F-6FB6-419D-83F0-0745FB95BCF6}"/>
              </a:ext>
            </a:extLst>
          </p:cNvPr>
          <p:cNvSpPr txBox="1"/>
          <p:nvPr/>
        </p:nvSpPr>
        <p:spPr>
          <a:xfrm>
            <a:off x="221225" y="268451"/>
            <a:ext cx="6518787" cy="1235884"/>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5200" b="1" kern="1200" dirty="0">
                <a:solidFill>
                  <a:schemeClr val="tx1"/>
                </a:solidFill>
                <a:latin typeface="+mj-lt"/>
                <a:ea typeface="+mj-ea"/>
                <a:cs typeface="+mj-cs"/>
              </a:rPr>
              <a:t>What is the purpose of a mandatory reporter?</a:t>
            </a:r>
            <a:endParaRPr lang="en-US" sz="3700" b="1" kern="1200" dirty="0">
              <a:solidFill>
                <a:schemeClr val="tx1"/>
              </a:solidFill>
              <a:latin typeface="+mj-lt"/>
              <a:ea typeface="+mj-ea"/>
              <a:cs typeface="+mj-cs"/>
            </a:endParaRPr>
          </a:p>
        </p:txBody>
      </p:sp>
      <p:sp>
        <p:nvSpPr>
          <p:cNvPr id="2" name="TextBox 1">
            <a:extLst>
              <a:ext uri="{FF2B5EF4-FFF2-40B4-BE49-F238E27FC236}">
                <a16:creationId xmlns:a16="http://schemas.microsoft.com/office/drawing/2014/main" id="{78BCDD6C-D811-420E-9AD6-34DBBBAD7683}"/>
              </a:ext>
            </a:extLst>
          </p:cNvPr>
          <p:cNvSpPr txBox="1"/>
          <p:nvPr/>
        </p:nvSpPr>
        <p:spPr>
          <a:xfrm>
            <a:off x="221225" y="1829291"/>
            <a:ext cx="7016415" cy="4703753"/>
          </a:xfrm>
          <a:prstGeom prst="rect">
            <a:avLst/>
          </a:prstGeom>
        </p:spPr>
        <p:txBody>
          <a:bodyPr vert="horz" lIns="91440" tIns="45720" rIns="91440" bIns="45720" rtlCol="0" anchor="t">
            <a:normAutofit/>
          </a:bodyPr>
          <a:lstStyle/>
          <a:p>
            <a:pPr marL="57150">
              <a:lnSpc>
                <a:spcPct val="90000"/>
              </a:lnSpc>
              <a:spcAft>
                <a:spcPts val="600"/>
              </a:spcAft>
            </a:pPr>
            <a:r>
              <a:rPr lang="en-US" sz="2800" b="0" i="0" dirty="0">
                <a:solidFill>
                  <a:srgbClr val="333333"/>
                </a:solidFill>
                <a:effectLst/>
                <a:latin typeface="acumin-pro"/>
              </a:rPr>
              <a:t>Through your knowledge and application of University policy and state laws, you play an important role in:</a:t>
            </a:r>
            <a:endParaRPr lang="en-US" sz="2800" dirty="0"/>
          </a:p>
          <a:p>
            <a:pPr marL="457200" indent="-457200" algn="l" fontAlgn="base">
              <a:buFont typeface="Wingdings" panose="05000000000000000000" pitchFamily="2" charset="2"/>
              <a:buChar char="Ø"/>
            </a:pPr>
            <a:r>
              <a:rPr lang="en-US" sz="2800" b="0" i="0" dirty="0">
                <a:solidFill>
                  <a:srgbClr val="333333"/>
                </a:solidFill>
                <a:effectLst/>
                <a:latin typeface="acumin-pro"/>
              </a:rPr>
              <a:t>Protecting students, faculty and staff from incidents of sexual violence.</a:t>
            </a:r>
          </a:p>
          <a:p>
            <a:pPr marL="457200" indent="-457200" algn="l" fontAlgn="base">
              <a:buFont typeface="Wingdings" panose="05000000000000000000" pitchFamily="2" charset="2"/>
              <a:buChar char="Ø"/>
            </a:pPr>
            <a:r>
              <a:rPr lang="en-US" sz="2800" b="0" i="0" dirty="0">
                <a:solidFill>
                  <a:srgbClr val="333333"/>
                </a:solidFill>
                <a:effectLst/>
                <a:latin typeface="acumin-pro"/>
              </a:rPr>
              <a:t>Supporting sexual assault survivors.              </a:t>
            </a:r>
          </a:p>
          <a:p>
            <a:pPr marL="457200" indent="-457200" algn="l" fontAlgn="base">
              <a:buFont typeface="Wingdings" panose="05000000000000000000" pitchFamily="2" charset="2"/>
              <a:buChar char="Ø"/>
            </a:pPr>
            <a:r>
              <a:rPr lang="en-US" sz="2800" b="0" i="0" dirty="0">
                <a:solidFill>
                  <a:srgbClr val="333333"/>
                </a:solidFill>
                <a:effectLst/>
                <a:latin typeface="acumin-pro"/>
              </a:rPr>
              <a:t>Helping the University maintain a safe environment by striving to eliminate, prevent, and address issues of sexual misconduct and discrimination</a:t>
            </a:r>
            <a:endParaRPr lang="en-US" sz="2000" dirty="0"/>
          </a:p>
        </p:txBody>
      </p:sp>
      <p:sp>
        <p:nvSpPr>
          <p:cNvPr id="16" name="Rectangle 1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7240F3B-5B7A-CEB7-13E6-B6ACF820EA6D}"/>
              </a:ext>
            </a:extLst>
          </p:cNvPr>
          <p:cNvPicPr>
            <a:picLocks noChangeAspect="1"/>
          </p:cNvPicPr>
          <p:nvPr/>
        </p:nvPicPr>
        <p:blipFill>
          <a:blip r:embed="rId5"/>
          <a:stretch>
            <a:fillRect/>
          </a:stretch>
        </p:blipFill>
        <p:spPr>
          <a:xfrm>
            <a:off x="7957103" y="4777958"/>
            <a:ext cx="2057400" cy="2057400"/>
          </a:xfrm>
          <a:prstGeom prst="rect">
            <a:avLst/>
          </a:prstGeom>
        </p:spPr>
      </p:pic>
      <p:pic>
        <p:nvPicPr>
          <p:cNvPr id="208" name="Audio 207">
            <a:hlinkClick r:id="" action="ppaction://media"/>
            <a:extLst>
              <a:ext uri="{FF2B5EF4-FFF2-40B4-BE49-F238E27FC236}">
                <a16:creationId xmlns:a16="http://schemas.microsoft.com/office/drawing/2014/main" id="{88AEF7B6-154A-62B0-6D7D-0C7072D73B4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460025" y="5254922"/>
            <a:ext cx="2057400" cy="2057400"/>
          </a:xfrm>
          <a:prstGeom prst="ellipse">
            <a:avLst/>
          </a:prstGeom>
        </p:spPr>
      </p:pic>
      <p:sp>
        <p:nvSpPr>
          <p:cNvPr id="5" name="Speech Bubble: Oval 4">
            <a:extLst>
              <a:ext uri="{FF2B5EF4-FFF2-40B4-BE49-F238E27FC236}">
                <a16:creationId xmlns:a16="http://schemas.microsoft.com/office/drawing/2014/main" id="{FCA6F395-54E3-156B-8425-C8A064478467}"/>
              </a:ext>
            </a:extLst>
          </p:cNvPr>
          <p:cNvSpPr/>
          <p:nvPr/>
        </p:nvSpPr>
        <p:spPr>
          <a:xfrm>
            <a:off x="7907733" y="457633"/>
            <a:ext cx="2021333" cy="1809603"/>
          </a:xfrm>
          <a:prstGeom prst="wedgeEllipseCallout">
            <a:avLst>
              <a:gd name="adj1" fmla="val -56805"/>
              <a:gd name="adj2" fmla="val 44236"/>
            </a:avLst>
          </a:prstGeom>
          <a:ln w="38100">
            <a:solidFill>
              <a:srgbClr val="D24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Be Responsible and Report!</a:t>
            </a:r>
          </a:p>
        </p:txBody>
      </p:sp>
    </p:spTree>
    <p:extLst>
      <p:ext uri="{BB962C8B-B14F-4D97-AF65-F5344CB8AC3E}">
        <p14:creationId xmlns:p14="http://schemas.microsoft.com/office/powerpoint/2010/main" val="14795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428446" y="599574"/>
            <a:ext cx="11169996" cy="769441"/>
          </a:xfrm>
          <a:prstGeom prst="rect">
            <a:avLst/>
          </a:prstGeom>
          <a:noFill/>
        </p:spPr>
        <p:txBody>
          <a:bodyPr wrap="square" rtlCol="0">
            <a:spAutoFit/>
          </a:bodyPr>
          <a:lstStyle/>
          <a:p>
            <a:r>
              <a:rPr lang="en-US" sz="4400" b="1" u="sng" dirty="0">
                <a:solidFill>
                  <a:schemeClr val="bg1"/>
                </a:solidFill>
              </a:rPr>
              <a:t>What does mandatory reporting mean for me? </a:t>
            </a:r>
            <a:endParaRPr lang="en-US" sz="4400" b="1" u="sng" dirty="0"/>
          </a:p>
        </p:txBody>
      </p:sp>
      <p:sp>
        <p:nvSpPr>
          <p:cNvPr id="2" name="TextBox 1">
            <a:extLst>
              <a:ext uri="{FF2B5EF4-FFF2-40B4-BE49-F238E27FC236}">
                <a16:creationId xmlns:a16="http://schemas.microsoft.com/office/drawing/2014/main" id="{78BCDD6C-D811-420E-9AD6-34DBBBAD7683}"/>
              </a:ext>
            </a:extLst>
          </p:cNvPr>
          <p:cNvSpPr txBox="1"/>
          <p:nvPr/>
        </p:nvSpPr>
        <p:spPr>
          <a:xfrm>
            <a:off x="479606" y="1715131"/>
            <a:ext cx="11369397" cy="5016758"/>
          </a:xfrm>
          <a:prstGeom prst="rect">
            <a:avLst/>
          </a:prstGeom>
          <a:noFill/>
        </p:spPr>
        <p:txBody>
          <a:bodyPr wrap="square" rtlCol="0">
            <a:spAutoFit/>
          </a:bodyPr>
          <a:lstStyle/>
          <a:p>
            <a:r>
              <a:rPr lang="en-US" sz="3200" dirty="0">
                <a:solidFill>
                  <a:schemeClr val="bg1"/>
                </a:solidFill>
              </a:rPr>
              <a:t>As a Mines employee including and while under contract; </a:t>
            </a:r>
            <a:r>
              <a:rPr lang="en-US" sz="3200" dirty="0">
                <a:solidFill>
                  <a:schemeClr val="bg1"/>
                </a:solidFill>
                <a:latin typeface="acumin-pro"/>
              </a:rPr>
              <a:t>Your</a:t>
            </a:r>
            <a:r>
              <a:rPr lang="en-US" sz="3200" b="0" i="0" dirty="0">
                <a:solidFill>
                  <a:schemeClr val="bg1"/>
                </a:solidFill>
                <a:effectLst/>
                <a:latin typeface="acumin-pro"/>
              </a:rPr>
              <a:t> main responsibility as a mandatory reporters is to </a:t>
            </a:r>
            <a:r>
              <a:rPr lang="en-US" sz="3200" dirty="0">
                <a:solidFill>
                  <a:schemeClr val="bg1"/>
                </a:solidFill>
              </a:rPr>
              <a:t>report any disclosure of discriminatory harassment or sexual misconduct; including sexual harassment, sexual assault, dating/domestic violence, and/or stalking to the Office for Institutional Equity.</a:t>
            </a:r>
          </a:p>
          <a:p>
            <a:endParaRPr lang="en-US" sz="3200" dirty="0">
              <a:solidFill>
                <a:schemeClr val="bg1"/>
              </a:solidFill>
            </a:endParaRPr>
          </a:p>
          <a:p>
            <a:r>
              <a:rPr lang="en-US" sz="3200" b="0" i="0" dirty="0">
                <a:solidFill>
                  <a:schemeClr val="bg1"/>
                </a:solidFill>
                <a:effectLst/>
                <a:latin typeface="acumin-pro"/>
              </a:rPr>
              <a:t>You are required to report incidents you personally observe as well as incidents reported to you. You must report these offenses to Mines police or OIE.</a:t>
            </a:r>
            <a:endParaRPr lang="en-US" sz="3200" dirty="0">
              <a:solidFill>
                <a:schemeClr val="bg1"/>
              </a:solidFill>
            </a:endParaRPr>
          </a:p>
          <a:p>
            <a:endParaRPr lang="en-US" sz="3200" dirty="0">
              <a:solidFill>
                <a:schemeClr val="bg1"/>
              </a:solidFill>
            </a:endParaRPr>
          </a:p>
        </p:txBody>
      </p:sp>
      <p:pic>
        <p:nvPicPr>
          <p:cNvPr id="69" name="Audio 68">
            <a:hlinkClick r:id="" action="ppaction://media"/>
            <a:extLst>
              <a:ext uri="{FF2B5EF4-FFF2-40B4-BE49-F238E27FC236}">
                <a16:creationId xmlns:a16="http://schemas.microsoft.com/office/drawing/2014/main" id="{8A6A3849-CAAD-958F-DD96-2A7349408D1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4140" t="-74140" r="-74140" b="-74140"/>
          <a:stretch>
            <a:fillRect/>
          </a:stretch>
        </p:blipFill>
        <p:spPr>
          <a:xfrm>
            <a:off x="10955638" y="5501670"/>
            <a:ext cx="1513512" cy="1513512"/>
          </a:xfrm>
          <a:prstGeom prst="ellipse">
            <a:avLst/>
          </a:prstGeom>
        </p:spPr>
      </p:pic>
    </p:spTree>
    <p:extLst>
      <p:ext uri="{BB962C8B-B14F-4D97-AF65-F5344CB8AC3E}">
        <p14:creationId xmlns:p14="http://schemas.microsoft.com/office/powerpoint/2010/main" val="144032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296241" y="143219"/>
            <a:ext cx="11524857" cy="1692771"/>
          </a:xfrm>
          <a:prstGeom prst="rect">
            <a:avLst/>
          </a:prstGeom>
          <a:noFill/>
        </p:spPr>
        <p:txBody>
          <a:bodyPr wrap="square" rtlCol="0">
            <a:spAutoFit/>
          </a:bodyPr>
          <a:lstStyle/>
          <a:p>
            <a:r>
              <a:rPr lang="en-US" sz="3600" b="1" u="sng" dirty="0">
                <a:solidFill>
                  <a:schemeClr val="bg1"/>
                </a:solidFill>
              </a:rPr>
              <a:t>What is a Reportable Offense?</a:t>
            </a:r>
            <a:r>
              <a:rPr lang="en-US" sz="3600" b="1" dirty="0">
                <a:solidFill>
                  <a:schemeClr val="bg1"/>
                </a:solidFill>
              </a:rPr>
              <a:t>  </a:t>
            </a:r>
          </a:p>
          <a:p>
            <a:endParaRPr lang="en-US" sz="2000" b="0" i="0" dirty="0">
              <a:solidFill>
                <a:schemeClr val="bg1"/>
              </a:solidFill>
              <a:effectLst/>
              <a:latin typeface="acumin-pro"/>
            </a:endParaRPr>
          </a:p>
          <a:p>
            <a:r>
              <a:rPr lang="en-US" sz="2400" b="0" i="0" dirty="0">
                <a:solidFill>
                  <a:schemeClr val="bg1"/>
                </a:solidFill>
                <a:effectLst/>
                <a:latin typeface="acumin-pro"/>
              </a:rPr>
              <a:t>As a mandatory reporter, you must report any instance of sexual harassment, discrimination on the basis of protected class, and retaliation.</a:t>
            </a:r>
            <a:endParaRPr lang="en-US" sz="2400" b="1" u="sng" dirty="0"/>
          </a:p>
        </p:txBody>
      </p:sp>
      <p:pic>
        <p:nvPicPr>
          <p:cNvPr id="46" name="Audio 45">
            <a:hlinkClick r:id="" action="ppaction://media"/>
            <a:extLst>
              <a:ext uri="{FF2B5EF4-FFF2-40B4-BE49-F238E27FC236}">
                <a16:creationId xmlns:a16="http://schemas.microsoft.com/office/drawing/2014/main" id="{7071661B-1BDB-8D3B-3FFD-14D9CCA2D00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4140" t="-74140" r="-74140" b="-74140"/>
          <a:stretch>
            <a:fillRect/>
          </a:stretch>
        </p:blipFill>
        <p:spPr>
          <a:xfrm>
            <a:off x="10955638" y="5501670"/>
            <a:ext cx="1513512" cy="1513512"/>
          </a:xfrm>
          <a:prstGeom prst="ellipse">
            <a:avLst/>
          </a:prstGeom>
        </p:spPr>
      </p:pic>
      <p:sp>
        <p:nvSpPr>
          <p:cNvPr id="4" name="TextBox 3">
            <a:extLst>
              <a:ext uri="{FF2B5EF4-FFF2-40B4-BE49-F238E27FC236}">
                <a16:creationId xmlns:a16="http://schemas.microsoft.com/office/drawing/2014/main" id="{833ED8F9-9725-2850-79C1-6E7F4876B9F8}"/>
              </a:ext>
            </a:extLst>
          </p:cNvPr>
          <p:cNvSpPr txBox="1"/>
          <p:nvPr/>
        </p:nvSpPr>
        <p:spPr>
          <a:xfrm>
            <a:off x="4161564" y="2475930"/>
            <a:ext cx="4443210" cy="400110"/>
          </a:xfrm>
          <a:prstGeom prst="rect">
            <a:avLst/>
          </a:prstGeom>
          <a:solidFill>
            <a:srgbClr val="0070C0"/>
          </a:solidFill>
        </p:spPr>
        <p:txBody>
          <a:bodyPr wrap="square" rtlCol="0">
            <a:spAutoFit/>
          </a:bodyPr>
          <a:lstStyle/>
          <a:p>
            <a:pPr algn="ctr"/>
            <a:r>
              <a:rPr lang="en-US" sz="2000" dirty="0">
                <a:solidFill>
                  <a:schemeClr val="bg1"/>
                </a:solidFill>
              </a:rPr>
              <a:t>Discrimination Based on Protected Class</a:t>
            </a:r>
          </a:p>
        </p:txBody>
      </p:sp>
      <p:sp>
        <p:nvSpPr>
          <p:cNvPr id="5" name="TextBox 4">
            <a:extLst>
              <a:ext uri="{FF2B5EF4-FFF2-40B4-BE49-F238E27FC236}">
                <a16:creationId xmlns:a16="http://schemas.microsoft.com/office/drawing/2014/main" id="{76500362-7171-301D-31A9-BE7212CF971A}"/>
              </a:ext>
            </a:extLst>
          </p:cNvPr>
          <p:cNvSpPr txBox="1"/>
          <p:nvPr/>
        </p:nvSpPr>
        <p:spPr>
          <a:xfrm>
            <a:off x="662785" y="2475930"/>
            <a:ext cx="2405039" cy="400110"/>
          </a:xfrm>
          <a:prstGeom prst="rect">
            <a:avLst/>
          </a:prstGeom>
          <a:solidFill>
            <a:srgbClr val="0070C0"/>
          </a:solidFill>
        </p:spPr>
        <p:txBody>
          <a:bodyPr wrap="square" rtlCol="0">
            <a:spAutoFit/>
          </a:bodyPr>
          <a:lstStyle/>
          <a:p>
            <a:pPr algn="ctr"/>
            <a:r>
              <a:rPr lang="en-US" sz="2000" dirty="0">
                <a:solidFill>
                  <a:schemeClr val="bg1"/>
                </a:solidFill>
              </a:rPr>
              <a:t>Sexual Harassment</a:t>
            </a:r>
          </a:p>
        </p:txBody>
      </p:sp>
      <p:sp>
        <p:nvSpPr>
          <p:cNvPr id="6" name="TextBox 5">
            <a:extLst>
              <a:ext uri="{FF2B5EF4-FFF2-40B4-BE49-F238E27FC236}">
                <a16:creationId xmlns:a16="http://schemas.microsoft.com/office/drawing/2014/main" id="{73F94FBC-2D6C-3267-3FA5-68498F7FC5B1}"/>
              </a:ext>
            </a:extLst>
          </p:cNvPr>
          <p:cNvSpPr txBox="1"/>
          <p:nvPr/>
        </p:nvSpPr>
        <p:spPr>
          <a:xfrm>
            <a:off x="9747883" y="2475930"/>
            <a:ext cx="1389798" cy="400110"/>
          </a:xfrm>
          <a:prstGeom prst="rect">
            <a:avLst/>
          </a:prstGeom>
          <a:solidFill>
            <a:srgbClr val="0070C0"/>
          </a:solidFill>
        </p:spPr>
        <p:txBody>
          <a:bodyPr wrap="square" rtlCol="0">
            <a:spAutoFit/>
          </a:bodyPr>
          <a:lstStyle/>
          <a:p>
            <a:r>
              <a:rPr lang="en-US" sz="2000" dirty="0">
                <a:solidFill>
                  <a:schemeClr val="bg1"/>
                </a:solidFill>
              </a:rPr>
              <a:t>Retaliation</a:t>
            </a:r>
          </a:p>
        </p:txBody>
      </p:sp>
      <p:sp>
        <p:nvSpPr>
          <p:cNvPr id="26" name="TextBox 25">
            <a:extLst>
              <a:ext uri="{FF2B5EF4-FFF2-40B4-BE49-F238E27FC236}">
                <a16:creationId xmlns:a16="http://schemas.microsoft.com/office/drawing/2014/main" id="{A1452E62-4984-775F-8CC2-91BBEC142F0D}"/>
              </a:ext>
            </a:extLst>
          </p:cNvPr>
          <p:cNvSpPr txBox="1"/>
          <p:nvPr/>
        </p:nvSpPr>
        <p:spPr>
          <a:xfrm>
            <a:off x="4814107" y="3619330"/>
            <a:ext cx="3138123" cy="2585323"/>
          </a:xfrm>
          <a:prstGeom prst="rect">
            <a:avLst/>
          </a:prstGeom>
          <a:solidFill>
            <a:schemeClr val="accent1">
              <a:lumMod val="75000"/>
            </a:schemeClr>
          </a:solidFill>
        </p:spPr>
        <p:txBody>
          <a:bodyPr wrap="square" rtlCol="0">
            <a:spAutoFit/>
          </a:bodyPr>
          <a:lstStyle/>
          <a:p>
            <a:pPr algn="ctr"/>
            <a:r>
              <a:rPr lang="en-US" dirty="0">
                <a:solidFill>
                  <a:schemeClr val="bg1"/>
                </a:solidFill>
              </a:rPr>
              <a:t>Race, color, religion or creed, sex, pregnancy status, sexual orientation, gender identity, and gender expression), marital status, ethnicity, national origin, age, disability, genetic information, ancestry, and veteran status or military service.</a:t>
            </a:r>
          </a:p>
        </p:txBody>
      </p:sp>
      <p:sp>
        <p:nvSpPr>
          <p:cNvPr id="27" name="TextBox 26">
            <a:extLst>
              <a:ext uri="{FF2B5EF4-FFF2-40B4-BE49-F238E27FC236}">
                <a16:creationId xmlns:a16="http://schemas.microsoft.com/office/drawing/2014/main" id="{10BA06DA-A8D7-9A68-7F32-7D915B0B2D46}"/>
              </a:ext>
            </a:extLst>
          </p:cNvPr>
          <p:cNvSpPr txBox="1"/>
          <p:nvPr/>
        </p:nvSpPr>
        <p:spPr>
          <a:xfrm>
            <a:off x="306987" y="3619330"/>
            <a:ext cx="3138125" cy="369332"/>
          </a:xfrm>
          <a:prstGeom prst="rect">
            <a:avLst/>
          </a:prstGeom>
          <a:solidFill>
            <a:schemeClr val="accent1">
              <a:lumMod val="75000"/>
            </a:schemeClr>
          </a:solidFill>
        </p:spPr>
        <p:txBody>
          <a:bodyPr wrap="square" rtlCol="0">
            <a:spAutoFit/>
          </a:bodyPr>
          <a:lstStyle/>
          <a:p>
            <a:pPr algn="ctr"/>
            <a:r>
              <a:rPr lang="en-US" dirty="0">
                <a:solidFill>
                  <a:schemeClr val="bg1"/>
                </a:solidFill>
              </a:rPr>
              <a:t>Sexual Violence/Sexual Assault</a:t>
            </a:r>
          </a:p>
        </p:txBody>
      </p:sp>
      <p:sp>
        <p:nvSpPr>
          <p:cNvPr id="30" name="TextBox 29">
            <a:extLst>
              <a:ext uri="{FF2B5EF4-FFF2-40B4-BE49-F238E27FC236}">
                <a16:creationId xmlns:a16="http://schemas.microsoft.com/office/drawing/2014/main" id="{63BC1A81-4497-0463-B467-8228D748FAAF}"/>
              </a:ext>
            </a:extLst>
          </p:cNvPr>
          <p:cNvSpPr txBox="1"/>
          <p:nvPr/>
        </p:nvSpPr>
        <p:spPr>
          <a:xfrm>
            <a:off x="324126" y="4336111"/>
            <a:ext cx="3138124" cy="646331"/>
          </a:xfrm>
          <a:prstGeom prst="rect">
            <a:avLst/>
          </a:prstGeom>
          <a:solidFill>
            <a:schemeClr val="accent1">
              <a:lumMod val="75000"/>
            </a:schemeClr>
          </a:solidFill>
        </p:spPr>
        <p:txBody>
          <a:bodyPr wrap="square" rtlCol="0">
            <a:spAutoFit/>
          </a:bodyPr>
          <a:lstStyle/>
          <a:p>
            <a:pPr algn="ctr"/>
            <a:r>
              <a:rPr lang="en-US" dirty="0">
                <a:solidFill>
                  <a:schemeClr val="bg1"/>
                </a:solidFill>
              </a:rPr>
              <a:t>Dating and Domestic Violence Including Stalking</a:t>
            </a:r>
          </a:p>
        </p:txBody>
      </p:sp>
      <p:sp>
        <p:nvSpPr>
          <p:cNvPr id="31" name="TextBox 30">
            <a:extLst>
              <a:ext uri="{FF2B5EF4-FFF2-40B4-BE49-F238E27FC236}">
                <a16:creationId xmlns:a16="http://schemas.microsoft.com/office/drawing/2014/main" id="{10637FD1-6A17-4BE2-1F5B-E8D5810505BF}"/>
              </a:ext>
            </a:extLst>
          </p:cNvPr>
          <p:cNvSpPr txBox="1"/>
          <p:nvPr/>
        </p:nvSpPr>
        <p:spPr>
          <a:xfrm>
            <a:off x="296242" y="5343435"/>
            <a:ext cx="3138124" cy="369332"/>
          </a:xfrm>
          <a:prstGeom prst="rect">
            <a:avLst/>
          </a:prstGeom>
          <a:solidFill>
            <a:schemeClr val="accent1">
              <a:lumMod val="75000"/>
            </a:schemeClr>
          </a:solidFill>
        </p:spPr>
        <p:txBody>
          <a:bodyPr wrap="square" rtlCol="0">
            <a:spAutoFit/>
          </a:bodyPr>
          <a:lstStyle/>
          <a:p>
            <a:pPr algn="ctr"/>
            <a:r>
              <a:rPr lang="en-US" dirty="0">
                <a:solidFill>
                  <a:schemeClr val="bg1"/>
                </a:solidFill>
              </a:rPr>
              <a:t>Sexual Exploitation</a:t>
            </a:r>
          </a:p>
        </p:txBody>
      </p:sp>
      <p:sp>
        <p:nvSpPr>
          <p:cNvPr id="32" name="TextBox 31">
            <a:extLst>
              <a:ext uri="{FF2B5EF4-FFF2-40B4-BE49-F238E27FC236}">
                <a16:creationId xmlns:a16="http://schemas.microsoft.com/office/drawing/2014/main" id="{BDC06EDE-8F08-7353-3990-54BD864ED22F}"/>
              </a:ext>
            </a:extLst>
          </p:cNvPr>
          <p:cNvSpPr txBox="1"/>
          <p:nvPr/>
        </p:nvSpPr>
        <p:spPr>
          <a:xfrm>
            <a:off x="306988" y="6073760"/>
            <a:ext cx="3138124" cy="369332"/>
          </a:xfrm>
          <a:prstGeom prst="rect">
            <a:avLst/>
          </a:prstGeom>
          <a:solidFill>
            <a:schemeClr val="accent1">
              <a:lumMod val="75000"/>
            </a:schemeClr>
          </a:solidFill>
        </p:spPr>
        <p:txBody>
          <a:bodyPr wrap="square" rtlCol="0">
            <a:spAutoFit/>
          </a:bodyPr>
          <a:lstStyle/>
          <a:p>
            <a:pPr algn="ctr"/>
            <a:r>
              <a:rPr lang="en-US" dirty="0">
                <a:solidFill>
                  <a:schemeClr val="bg1"/>
                </a:solidFill>
              </a:rPr>
              <a:t>Unwelcomed Sexual Conduct</a:t>
            </a:r>
          </a:p>
        </p:txBody>
      </p:sp>
      <p:sp>
        <p:nvSpPr>
          <p:cNvPr id="33" name="TextBox 32">
            <a:extLst>
              <a:ext uri="{FF2B5EF4-FFF2-40B4-BE49-F238E27FC236}">
                <a16:creationId xmlns:a16="http://schemas.microsoft.com/office/drawing/2014/main" id="{3457AC8F-15A3-0359-2B80-A3AF8BB0DC3F}"/>
              </a:ext>
            </a:extLst>
          </p:cNvPr>
          <p:cNvSpPr txBox="1"/>
          <p:nvPr/>
        </p:nvSpPr>
        <p:spPr>
          <a:xfrm>
            <a:off x="9304088" y="3619330"/>
            <a:ext cx="2380420" cy="369332"/>
          </a:xfrm>
          <a:prstGeom prst="rect">
            <a:avLst/>
          </a:prstGeom>
          <a:solidFill>
            <a:schemeClr val="accent1">
              <a:lumMod val="75000"/>
            </a:schemeClr>
          </a:solidFill>
        </p:spPr>
        <p:txBody>
          <a:bodyPr wrap="square" rtlCol="0">
            <a:spAutoFit/>
          </a:bodyPr>
          <a:lstStyle/>
          <a:p>
            <a:pPr algn="ctr"/>
            <a:r>
              <a:rPr lang="en-US" dirty="0">
                <a:solidFill>
                  <a:schemeClr val="bg1"/>
                </a:solidFill>
              </a:rPr>
              <a:t>For reporting an issue</a:t>
            </a:r>
          </a:p>
        </p:txBody>
      </p:sp>
      <p:sp>
        <p:nvSpPr>
          <p:cNvPr id="34" name="TextBox 33">
            <a:extLst>
              <a:ext uri="{FF2B5EF4-FFF2-40B4-BE49-F238E27FC236}">
                <a16:creationId xmlns:a16="http://schemas.microsoft.com/office/drawing/2014/main" id="{4DFB5EFE-23DD-2A60-C04E-1AB81F6FA671}"/>
              </a:ext>
            </a:extLst>
          </p:cNvPr>
          <p:cNvSpPr txBox="1"/>
          <p:nvPr/>
        </p:nvSpPr>
        <p:spPr>
          <a:xfrm>
            <a:off x="9273091" y="4343805"/>
            <a:ext cx="2277389" cy="646331"/>
          </a:xfrm>
          <a:prstGeom prst="rect">
            <a:avLst/>
          </a:prstGeom>
          <a:solidFill>
            <a:schemeClr val="accent1">
              <a:lumMod val="75000"/>
            </a:schemeClr>
          </a:solidFill>
        </p:spPr>
        <p:txBody>
          <a:bodyPr wrap="square" rtlCol="0">
            <a:spAutoFit/>
          </a:bodyPr>
          <a:lstStyle/>
          <a:p>
            <a:pPr algn="ctr"/>
            <a:r>
              <a:rPr lang="en-US" dirty="0">
                <a:solidFill>
                  <a:schemeClr val="bg1"/>
                </a:solidFill>
              </a:rPr>
              <a:t>For  participation in an investigation</a:t>
            </a:r>
          </a:p>
        </p:txBody>
      </p:sp>
      <p:cxnSp>
        <p:nvCxnSpPr>
          <p:cNvPr id="36" name="Straight Arrow Connector 35">
            <a:extLst>
              <a:ext uri="{FF2B5EF4-FFF2-40B4-BE49-F238E27FC236}">
                <a16:creationId xmlns:a16="http://schemas.microsoft.com/office/drawing/2014/main" id="{F66E7F13-E47C-21B3-BBF7-2141E1C52355}"/>
              </a:ext>
            </a:extLst>
          </p:cNvPr>
          <p:cNvCxnSpPr>
            <a:cxnSpLocks/>
          </p:cNvCxnSpPr>
          <p:nvPr/>
        </p:nvCxnSpPr>
        <p:spPr>
          <a:xfrm>
            <a:off x="1865304" y="2850761"/>
            <a:ext cx="0" cy="665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D54C4B3-B9F9-C40F-AFF7-FAE80B7BC5B3}"/>
              </a:ext>
            </a:extLst>
          </p:cNvPr>
          <p:cNvCxnSpPr>
            <a:cxnSpLocks/>
          </p:cNvCxnSpPr>
          <p:nvPr/>
        </p:nvCxnSpPr>
        <p:spPr>
          <a:xfrm>
            <a:off x="6383169" y="2890462"/>
            <a:ext cx="0" cy="625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037B403-1A6C-7D96-4B57-EE9FC954C57F}"/>
              </a:ext>
            </a:extLst>
          </p:cNvPr>
          <p:cNvCxnSpPr>
            <a:cxnSpLocks/>
          </p:cNvCxnSpPr>
          <p:nvPr/>
        </p:nvCxnSpPr>
        <p:spPr>
          <a:xfrm>
            <a:off x="10464261" y="2876040"/>
            <a:ext cx="0" cy="625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E40D4B6-9465-D09C-B775-56D67F7CB81B}"/>
              </a:ext>
            </a:extLst>
          </p:cNvPr>
          <p:cNvCxnSpPr>
            <a:cxnSpLocks/>
          </p:cNvCxnSpPr>
          <p:nvPr/>
        </p:nvCxnSpPr>
        <p:spPr>
          <a:xfrm>
            <a:off x="1893188" y="5002937"/>
            <a:ext cx="0" cy="326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D60D8C5-3844-AA1B-4FCB-717F80882CC2}"/>
              </a:ext>
            </a:extLst>
          </p:cNvPr>
          <p:cNvCxnSpPr>
            <a:cxnSpLocks/>
          </p:cNvCxnSpPr>
          <p:nvPr/>
        </p:nvCxnSpPr>
        <p:spPr>
          <a:xfrm>
            <a:off x="1891035" y="4009157"/>
            <a:ext cx="0" cy="326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F388B6C-6B35-E40E-A9D7-48D5C0ACD05E}"/>
              </a:ext>
            </a:extLst>
          </p:cNvPr>
          <p:cNvCxnSpPr>
            <a:cxnSpLocks/>
          </p:cNvCxnSpPr>
          <p:nvPr/>
        </p:nvCxnSpPr>
        <p:spPr>
          <a:xfrm>
            <a:off x="1876049" y="5712767"/>
            <a:ext cx="0" cy="326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BF8F912-0DAD-131D-1B47-79658F6F0D70}"/>
              </a:ext>
            </a:extLst>
          </p:cNvPr>
          <p:cNvCxnSpPr>
            <a:cxnSpLocks/>
          </p:cNvCxnSpPr>
          <p:nvPr/>
        </p:nvCxnSpPr>
        <p:spPr>
          <a:xfrm>
            <a:off x="10442782" y="3988662"/>
            <a:ext cx="0" cy="326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64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6062272" y="245312"/>
            <a:ext cx="5486600" cy="1325563"/>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4800" b="1" u="sng" dirty="0">
                <a:latin typeface="Gotham Medium"/>
                <a:ea typeface="+mj-ea"/>
                <a:cs typeface="+mj-cs"/>
              </a:rPr>
              <a:t>Helping a Student and Receiving Disclosures</a:t>
            </a:r>
          </a:p>
        </p:txBody>
      </p:sp>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group of people sitting at a table in front of a window&#10;&#10;Description automatically generated">
            <a:extLst>
              <a:ext uri="{FF2B5EF4-FFF2-40B4-BE49-F238E27FC236}">
                <a16:creationId xmlns:a16="http://schemas.microsoft.com/office/drawing/2014/main" id="{A0A0C340-F49E-44E4-BB73-2E97441BB161}"/>
              </a:ext>
            </a:extLst>
          </p:cNvPr>
          <p:cNvPicPr>
            <a:picLocks noChangeAspect="1"/>
          </p:cNvPicPr>
          <p:nvPr/>
        </p:nvPicPr>
        <p:blipFill rotWithShape="1">
          <a:blip r:embed="rId5"/>
          <a:srcRect l="10065" r="25702"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2" name="TextBox 1">
            <a:extLst>
              <a:ext uri="{FF2B5EF4-FFF2-40B4-BE49-F238E27FC236}">
                <a16:creationId xmlns:a16="http://schemas.microsoft.com/office/drawing/2014/main" id="{78BCDD6C-D811-420E-9AD6-34DBBBAD7683}"/>
              </a:ext>
            </a:extLst>
          </p:cNvPr>
          <p:cNvSpPr txBox="1"/>
          <p:nvPr/>
        </p:nvSpPr>
        <p:spPr>
          <a:xfrm>
            <a:off x="6234329" y="2573986"/>
            <a:ext cx="5314543" cy="3375920"/>
          </a:xfrm>
          <a:prstGeom prst="rect">
            <a:avLst/>
          </a:prstGeom>
        </p:spPr>
        <p:txBody>
          <a:bodyPr vert="horz" lIns="91440" tIns="45720" rIns="91440" bIns="45720" rtlCol="0" anchor="t">
            <a:normAutofit/>
          </a:bodyPr>
          <a:lstStyle/>
          <a:p>
            <a:pPr>
              <a:lnSpc>
                <a:spcPct val="90000"/>
              </a:lnSpc>
              <a:spcAft>
                <a:spcPts val="600"/>
              </a:spcAft>
            </a:pPr>
            <a:r>
              <a:rPr lang="en-US" sz="2800" dirty="0">
                <a:latin typeface="Gotham Medium"/>
              </a:rPr>
              <a:t>Research shows that the first person a complainant tells and how they react (believing/not; supportive/not), impacts how they move forward through the investigative and/or recovery process.</a:t>
            </a:r>
          </a:p>
        </p:txBody>
      </p:sp>
      <p:pic>
        <p:nvPicPr>
          <p:cNvPr id="12" name="Audio 11">
            <a:hlinkClick r:id="" action="ppaction://media"/>
            <a:extLst>
              <a:ext uri="{FF2B5EF4-FFF2-40B4-BE49-F238E27FC236}">
                <a16:creationId xmlns:a16="http://schemas.microsoft.com/office/drawing/2014/main" id="{C3AB48E3-0480-5675-FF58-D930F29FBEE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0496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302007" y="5165207"/>
            <a:ext cx="5259707"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u="sng" dirty="0">
                <a:solidFill>
                  <a:schemeClr val="bg1"/>
                </a:solidFill>
                <a:latin typeface="+mj-lt"/>
                <a:ea typeface="+mj-ea"/>
                <a:cs typeface="+mj-cs"/>
              </a:rPr>
              <a:t>Helping a Student</a:t>
            </a:r>
          </a:p>
        </p:txBody>
      </p:sp>
      <p:pic>
        <p:nvPicPr>
          <p:cNvPr id="3" name="Picture 3" descr="A group of people walking down a street next to a tree&#10;&#10;Description automatically generated">
            <a:extLst>
              <a:ext uri="{FF2B5EF4-FFF2-40B4-BE49-F238E27FC236}">
                <a16:creationId xmlns:a16="http://schemas.microsoft.com/office/drawing/2014/main" id="{E170708E-7963-49AE-B506-235960FD8BBC}"/>
              </a:ext>
            </a:extLst>
          </p:cNvPr>
          <p:cNvPicPr>
            <a:picLocks noChangeAspect="1"/>
          </p:cNvPicPr>
          <p:nvPr/>
        </p:nvPicPr>
        <p:blipFill rotWithShape="1">
          <a:blip r:embed="rId5"/>
          <a:srcRect l="12546" r="8936"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2" name="TextBox 1">
            <a:extLst>
              <a:ext uri="{FF2B5EF4-FFF2-40B4-BE49-F238E27FC236}">
                <a16:creationId xmlns:a16="http://schemas.microsoft.com/office/drawing/2014/main" id="{78BCDD6C-D811-420E-9AD6-34DBBBAD7683}"/>
              </a:ext>
            </a:extLst>
          </p:cNvPr>
          <p:cNvSpPr txBox="1"/>
          <p:nvPr/>
        </p:nvSpPr>
        <p:spPr>
          <a:xfrm>
            <a:off x="5943599" y="250566"/>
            <a:ext cx="6137447" cy="6607434"/>
          </a:xfrm>
          <a:prstGeom prst="rect">
            <a:avLst/>
          </a:prstGeom>
        </p:spPr>
        <p:txBody>
          <a:bodyPr vert="horz" lIns="91440" tIns="45720" rIns="91440" bIns="45720" rtlCol="0" anchor="t">
            <a:noAutofit/>
          </a:bodyPr>
          <a:lstStyle/>
          <a:p>
            <a:pPr>
              <a:lnSpc>
                <a:spcPct val="90000"/>
              </a:lnSpc>
              <a:spcAft>
                <a:spcPts val="600"/>
              </a:spcAft>
            </a:pPr>
            <a:r>
              <a:rPr lang="en-US" sz="2000" b="1" dirty="0">
                <a:solidFill>
                  <a:schemeClr val="bg1"/>
                </a:solidFill>
              </a:rPr>
              <a:t>Step 1: Compassionately, explain your duty to report.</a:t>
            </a:r>
          </a:p>
          <a:p>
            <a:pPr>
              <a:lnSpc>
                <a:spcPct val="90000"/>
              </a:lnSpc>
              <a:spcAft>
                <a:spcPts val="600"/>
              </a:spcAft>
            </a:pPr>
            <a:r>
              <a:rPr lang="en-US" sz="2000" dirty="0">
                <a:solidFill>
                  <a:schemeClr val="bg1"/>
                </a:solidFill>
              </a:rPr>
              <a:t>“I want to make sure you are getting the help and support you need, so I will need to let Carole and Kristin know in the OIE Office.  It will be your choice on how you want to proceed.”  </a:t>
            </a:r>
          </a:p>
          <a:p>
            <a:pPr>
              <a:lnSpc>
                <a:spcPct val="90000"/>
              </a:lnSpc>
              <a:spcAft>
                <a:spcPts val="600"/>
              </a:spcAft>
            </a:pPr>
            <a:endParaRPr lang="en-US" sz="2000" b="1" dirty="0">
              <a:solidFill>
                <a:schemeClr val="bg1"/>
              </a:solidFill>
            </a:endParaRPr>
          </a:p>
          <a:p>
            <a:pPr>
              <a:lnSpc>
                <a:spcPct val="90000"/>
              </a:lnSpc>
              <a:spcAft>
                <a:spcPts val="600"/>
              </a:spcAft>
            </a:pPr>
            <a:r>
              <a:rPr lang="en-US" sz="2000" b="1" dirty="0">
                <a:solidFill>
                  <a:schemeClr val="bg1"/>
                </a:solidFill>
              </a:rPr>
              <a:t>Step 2: Listen and Validate</a:t>
            </a:r>
            <a:endParaRPr lang="en-US" sz="2000" b="1" dirty="0">
              <a:solidFill>
                <a:schemeClr val="bg1"/>
              </a:solidFill>
              <a:cs typeface="Calibri"/>
            </a:endParaRPr>
          </a:p>
          <a:p>
            <a:pPr>
              <a:lnSpc>
                <a:spcPct val="90000"/>
              </a:lnSpc>
              <a:spcAft>
                <a:spcPts val="600"/>
              </a:spcAft>
            </a:pPr>
            <a:r>
              <a:rPr lang="en-US" sz="2000" dirty="0">
                <a:solidFill>
                  <a:schemeClr val="bg1"/>
                </a:solidFill>
              </a:rPr>
              <a:t>“I’m so sorry that happened to you.”</a:t>
            </a:r>
            <a:endParaRPr lang="en-US" sz="2000" dirty="0">
              <a:solidFill>
                <a:schemeClr val="bg1"/>
              </a:solidFill>
              <a:cs typeface="Calibri"/>
            </a:endParaRPr>
          </a:p>
          <a:p>
            <a:pPr>
              <a:lnSpc>
                <a:spcPct val="90000"/>
              </a:lnSpc>
              <a:spcAft>
                <a:spcPts val="600"/>
              </a:spcAft>
            </a:pPr>
            <a:r>
              <a:rPr lang="en-US" sz="2000" dirty="0">
                <a:solidFill>
                  <a:schemeClr val="bg1"/>
                </a:solidFill>
              </a:rPr>
              <a:t>“I believe you.”</a:t>
            </a:r>
            <a:endParaRPr lang="en-US" sz="2000" dirty="0">
              <a:solidFill>
                <a:schemeClr val="bg1"/>
              </a:solidFill>
              <a:cs typeface="Calibri"/>
            </a:endParaRPr>
          </a:p>
          <a:p>
            <a:pPr>
              <a:lnSpc>
                <a:spcPct val="90000"/>
              </a:lnSpc>
              <a:spcAft>
                <a:spcPts val="600"/>
              </a:spcAft>
            </a:pPr>
            <a:r>
              <a:rPr lang="en-US" sz="2000" dirty="0">
                <a:solidFill>
                  <a:schemeClr val="bg1"/>
                </a:solidFill>
              </a:rPr>
              <a:t>“It’s not your fault.”</a:t>
            </a:r>
            <a:endParaRPr lang="en-US" sz="2000" dirty="0">
              <a:solidFill>
                <a:schemeClr val="bg1"/>
              </a:solidFill>
              <a:cs typeface="Calibri"/>
            </a:endParaRPr>
          </a:p>
          <a:p>
            <a:pPr>
              <a:lnSpc>
                <a:spcPct val="90000"/>
              </a:lnSpc>
              <a:spcAft>
                <a:spcPts val="600"/>
              </a:spcAft>
            </a:pPr>
            <a:endParaRPr lang="en-US" sz="2000" b="1" dirty="0">
              <a:solidFill>
                <a:schemeClr val="bg1"/>
              </a:solidFill>
            </a:endParaRPr>
          </a:p>
          <a:p>
            <a:pPr>
              <a:lnSpc>
                <a:spcPct val="90000"/>
              </a:lnSpc>
              <a:spcAft>
                <a:spcPts val="600"/>
              </a:spcAft>
            </a:pPr>
            <a:r>
              <a:rPr lang="en-US" sz="2000" b="1" dirty="0">
                <a:solidFill>
                  <a:schemeClr val="bg1"/>
                </a:solidFill>
              </a:rPr>
              <a:t>Step 3: Ensure Safety</a:t>
            </a:r>
            <a:endParaRPr lang="en-US" sz="2000" b="1" dirty="0">
              <a:solidFill>
                <a:schemeClr val="bg1"/>
              </a:solidFill>
              <a:cs typeface="Calibri"/>
            </a:endParaRPr>
          </a:p>
          <a:p>
            <a:pPr>
              <a:lnSpc>
                <a:spcPct val="90000"/>
              </a:lnSpc>
              <a:spcAft>
                <a:spcPts val="600"/>
              </a:spcAft>
            </a:pPr>
            <a:r>
              <a:rPr lang="en-US" sz="2000" dirty="0">
                <a:solidFill>
                  <a:schemeClr val="bg1"/>
                </a:solidFill>
              </a:rPr>
              <a:t>“Are you safe?” </a:t>
            </a:r>
            <a:endParaRPr lang="en-US" sz="2000" dirty="0">
              <a:solidFill>
                <a:schemeClr val="bg1"/>
              </a:solidFill>
              <a:cs typeface="Calibri"/>
            </a:endParaRPr>
          </a:p>
          <a:p>
            <a:pPr>
              <a:lnSpc>
                <a:spcPct val="90000"/>
              </a:lnSpc>
              <a:spcAft>
                <a:spcPts val="600"/>
              </a:spcAft>
            </a:pPr>
            <a:endParaRPr lang="en-US" sz="2000" b="1" dirty="0">
              <a:solidFill>
                <a:schemeClr val="bg1"/>
              </a:solidFill>
            </a:endParaRPr>
          </a:p>
          <a:p>
            <a:pPr>
              <a:lnSpc>
                <a:spcPct val="90000"/>
              </a:lnSpc>
              <a:spcAft>
                <a:spcPts val="600"/>
              </a:spcAft>
            </a:pPr>
            <a:r>
              <a:rPr lang="en-US" sz="2000" b="1" dirty="0">
                <a:solidFill>
                  <a:schemeClr val="bg1"/>
                </a:solidFill>
              </a:rPr>
              <a:t>Step 4: Provide Resources</a:t>
            </a:r>
            <a:endParaRPr lang="en-US" sz="2000" b="1" dirty="0">
              <a:solidFill>
                <a:schemeClr val="bg1"/>
              </a:solidFill>
              <a:cs typeface="Calibri"/>
            </a:endParaRPr>
          </a:p>
          <a:p>
            <a:pPr>
              <a:lnSpc>
                <a:spcPct val="90000"/>
              </a:lnSpc>
              <a:spcAft>
                <a:spcPts val="600"/>
              </a:spcAft>
            </a:pPr>
            <a:r>
              <a:rPr lang="en-US" sz="2000" dirty="0">
                <a:solidFill>
                  <a:schemeClr val="bg1"/>
                </a:solidFill>
              </a:rPr>
              <a:t>“There are many resources and reporting options from which to choose.”</a:t>
            </a:r>
            <a:endParaRPr lang="en-US" sz="2000" dirty="0">
              <a:solidFill>
                <a:schemeClr val="bg1"/>
              </a:solidFill>
              <a:cs typeface="Calibri"/>
            </a:endParaRPr>
          </a:p>
        </p:txBody>
      </p:sp>
      <p:pic>
        <p:nvPicPr>
          <p:cNvPr id="24" name="Audio 23">
            <a:hlinkClick r:id="" action="ppaction://media"/>
            <a:extLst>
              <a:ext uri="{FF2B5EF4-FFF2-40B4-BE49-F238E27FC236}">
                <a16:creationId xmlns:a16="http://schemas.microsoft.com/office/drawing/2014/main" id="{1E0C4ECB-687D-A970-3AA8-D3EDB28CF4E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328751" y="5165207"/>
            <a:ext cx="2057400" cy="2057400"/>
          </a:xfrm>
          <a:prstGeom prst="ellipse">
            <a:avLst/>
          </a:prstGeom>
        </p:spPr>
      </p:pic>
    </p:spTree>
    <p:extLst>
      <p:ext uri="{BB962C8B-B14F-4D97-AF65-F5344CB8AC3E}">
        <p14:creationId xmlns:p14="http://schemas.microsoft.com/office/powerpoint/2010/main" val="418918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034823" y="2531096"/>
            <a:ext cx="9144000" cy="1655763"/>
          </a:xfrm>
        </p:spPr>
        <p:txBody>
          <a:bodyPr/>
          <a:lstStyle/>
          <a:p>
            <a:endParaRPr lang="en-US" dirty="0"/>
          </a:p>
        </p:txBody>
      </p:sp>
      <p:cxnSp>
        <p:nvCxnSpPr>
          <p:cNvPr id="3" name="Straight Connector 2"/>
          <p:cNvCxnSpPr/>
          <p:nvPr/>
        </p:nvCxnSpPr>
        <p:spPr>
          <a:xfrm flipH="1" flipV="1">
            <a:off x="1835085" y="2531098"/>
            <a:ext cx="1155" cy="1450391"/>
          </a:xfrm>
          <a:prstGeom prst="line">
            <a:avLst/>
          </a:prstGeom>
          <a:ln w="28575">
            <a:solidFill>
              <a:srgbClr val="D2492A"/>
            </a:solidFill>
          </a:ln>
          <a:effectLst/>
        </p:spPr>
        <p:style>
          <a:lnRef idx="2">
            <a:schemeClr val="accent1"/>
          </a:lnRef>
          <a:fillRef idx="0">
            <a:schemeClr val="accent1"/>
          </a:fillRef>
          <a:effectRef idx="1">
            <a:schemeClr val="accent1"/>
          </a:effectRef>
          <a:fontRef idx="minor">
            <a:schemeClr val="tx1"/>
          </a:fontRef>
        </p:style>
      </p:cxnSp>
      <p:pic>
        <p:nvPicPr>
          <p:cNvPr id="4" name="Online Media 3" title="Talking to Victims | W. Scott Lewis | TEDxSpokane">
            <a:hlinkClick r:id="" action="ppaction://media"/>
            <a:extLst>
              <a:ext uri="{FF2B5EF4-FFF2-40B4-BE49-F238E27FC236}">
                <a16:creationId xmlns:a16="http://schemas.microsoft.com/office/drawing/2014/main" id="{E451B5EC-2B51-0414-3116-F8B449A1389B}"/>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58380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302007" y="5165207"/>
            <a:ext cx="5259707"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u="sng" dirty="0">
                <a:solidFill>
                  <a:schemeClr val="bg1"/>
                </a:solidFill>
                <a:latin typeface="+mj-lt"/>
                <a:ea typeface="+mj-ea"/>
                <a:cs typeface="+mj-cs"/>
              </a:rPr>
              <a:t>Helping a Student</a:t>
            </a:r>
          </a:p>
        </p:txBody>
      </p:sp>
      <p:pic>
        <p:nvPicPr>
          <p:cNvPr id="3" name="Picture 3" descr="A group of people walking down a street next to a tree&#10;&#10;Description automatically generated">
            <a:extLst>
              <a:ext uri="{FF2B5EF4-FFF2-40B4-BE49-F238E27FC236}">
                <a16:creationId xmlns:a16="http://schemas.microsoft.com/office/drawing/2014/main" id="{E170708E-7963-49AE-B506-235960FD8BBC}"/>
              </a:ext>
            </a:extLst>
          </p:cNvPr>
          <p:cNvPicPr>
            <a:picLocks noChangeAspect="1"/>
          </p:cNvPicPr>
          <p:nvPr/>
        </p:nvPicPr>
        <p:blipFill rotWithShape="1">
          <a:blip r:embed="rId5"/>
          <a:srcRect l="12546" r="8936"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2" name="TextBox 1">
            <a:extLst>
              <a:ext uri="{FF2B5EF4-FFF2-40B4-BE49-F238E27FC236}">
                <a16:creationId xmlns:a16="http://schemas.microsoft.com/office/drawing/2014/main" id="{78BCDD6C-D811-420E-9AD6-34DBBBAD7683}"/>
              </a:ext>
            </a:extLst>
          </p:cNvPr>
          <p:cNvSpPr txBox="1"/>
          <p:nvPr/>
        </p:nvSpPr>
        <p:spPr>
          <a:xfrm>
            <a:off x="5943599" y="250566"/>
            <a:ext cx="6137447" cy="6607434"/>
          </a:xfrm>
          <a:prstGeom prst="rect">
            <a:avLst/>
          </a:prstGeom>
        </p:spPr>
        <p:txBody>
          <a:bodyPr vert="horz" lIns="91440" tIns="45720" rIns="91440" bIns="45720" rtlCol="0" anchor="t">
            <a:noAutofit/>
          </a:bodyPr>
          <a:lstStyle/>
          <a:p>
            <a:pPr>
              <a:lnSpc>
                <a:spcPct val="90000"/>
              </a:lnSpc>
              <a:spcAft>
                <a:spcPts val="600"/>
              </a:spcAft>
            </a:pPr>
            <a:r>
              <a:rPr lang="en-US" sz="2400" b="1" dirty="0">
                <a:solidFill>
                  <a:schemeClr val="bg1"/>
                </a:solidFill>
              </a:rPr>
              <a:t>Reminders of What Not To Do:</a:t>
            </a:r>
          </a:p>
          <a:p>
            <a:pPr>
              <a:lnSpc>
                <a:spcPct val="90000"/>
              </a:lnSpc>
              <a:spcAft>
                <a:spcPts val="600"/>
              </a:spcAft>
            </a:pPr>
            <a:endParaRPr lang="en-US" sz="2000" b="1" dirty="0">
              <a:solidFill>
                <a:schemeClr val="bg1"/>
              </a:solidFill>
            </a:endParaRPr>
          </a:p>
          <a:p>
            <a:pPr marL="342900" indent="-342900">
              <a:lnSpc>
                <a:spcPct val="90000"/>
              </a:lnSpc>
              <a:spcAft>
                <a:spcPts val="600"/>
              </a:spcAft>
              <a:buFont typeface="Wingdings" panose="05000000000000000000" pitchFamily="2" charset="2"/>
              <a:buChar char="Ø"/>
            </a:pPr>
            <a:r>
              <a:rPr lang="en-US" sz="2000" b="1" dirty="0">
                <a:solidFill>
                  <a:schemeClr val="bg1"/>
                </a:solidFill>
              </a:rPr>
              <a:t>Don’t Investigate yourself. It 's okay to ask basic questions to ensure the person's safety and well- being, however, avoid asking detailed questions. </a:t>
            </a:r>
            <a:r>
              <a:rPr lang="en-US" sz="2000" b="1" dirty="0">
                <a:solidFill>
                  <a:schemeClr val="bg1"/>
                </a:solidFill>
                <a:cs typeface="Calibri"/>
              </a:rPr>
              <a:t>Our office is trained in trauma informed interviewing techniques.  </a:t>
            </a:r>
            <a:endParaRPr lang="en-US" sz="2000" dirty="0">
              <a:solidFill>
                <a:schemeClr val="bg1"/>
              </a:solidFill>
              <a:cs typeface="Calibri"/>
            </a:endParaRPr>
          </a:p>
          <a:p>
            <a:pPr>
              <a:lnSpc>
                <a:spcPct val="90000"/>
              </a:lnSpc>
              <a:spcAft>
                <a:spcPts val="600"/>
              </a:spcAft>
            </a:pPr>
            <a:r>
              <a:rPr lang="en-US" sz="2000" b="1" dirty="0">
                <a:solidFill>
                  <a:schemeClr val="bg1"/>
                </a:solidFill>
              </a:rPr>
              <a:t>  </a:t>
            </a:r>
          </a:p>
          <a:p>
            <a:pPr marL="342900" indent="-342900">
              <a:lnSpc>
                <a:spcPct val="90000"/>
              </a:lnSpc>
              <a:spcAft>
                <a:spcPts val="600"/>
              </a:spcAft>
              <a:buFont typeface="Wingdings" panose="05000000000000000000" pitchFamily="2" charset="2"/>
              <a:buChar char="Ø"/>
            </a:pPr>
            <a:r>
              <a:rPr lang="en-US" sz="2000" b="1" dirty="0">
                <a:solidFill>
                  <a:schemeClr val="bg1"/>
                </a:solidFill>
              </a:rPr>
              <a:t>Do not confront other parties including the accused or any named witnesses. </a:t>
            </a:r>
          </a:p>
          <a:p>
            <a:pPr>
              <a:lnSpc>
                <a:spcPct val="90000"/>
              </a:lnSpc>
              <a:spcAft>
                <a:spcPts val="600"/>
              </a:spcAft>
            </a:pPr>
            <a:endParaRPr lang="en-US" sz="2000" b="1" dirty="0">
              <a:solidFill>
                <a:schemeClr val="bg1"/>
              </a:solidFill>
              <a:cs typeface="Calibri"/>
            </a:endParaRPr>
          </a:p>
          <a:p>
            <a:pPr marL="342900" indent="-342900">
              <a:lnSpc>
                <a:spcPct val="90000"/>
              </a:lnSpc>
              <a:spcAft>
                <a:spcPts val="600"/>
              </a:spcAft>
              <a:buFont typeface="Wingdings" panose="05000000000000000000" pitchFamily="2" charset="2"/>
              <a:buChar char="Ø"/>
            </a:pPr>
            <a:r>
              <a:rPr lang="en-US" sz="2000" b="1" dirty="0">
                <a:solidFill>
                  <a:schemeClr val="bg1"/>
                </a:solidFill>
                <a:cs typeface="Calibri"/>
              </a:rPr>
              <a:t>Don’t share disclosures with others.  Respect privacy.  Its crucial to prioritize autonomy and trust. </a:t>
            </a:r>
          </a:p>
          <a:p>
            <a:pPr marL="342900" indent="-342900">
              <a:lnSpc>
                <a:spcPct val="90000"/>
              </a:lnSpc>
              <a:spcAft>
                <a:spcPts val="600"/>
              </a:spcAft>
              <a:buFont typeface="Wingdings" panose="05000000000000000000" pitchFamily="2" charset="2"/>
              <a:buChar char="Ø"/>
            </a:pPr>
            <a:endParaRPr lang="en-US" sz="2000" b="1" dirty="0">
              <a:solidFill>
                <a:schemeClr val="bg1"/>
              </a:solidFill>
              <a:cs typeface="Calibri"/>
            </a:endParaRPr>
          </a:p>
          <a:p>
            <a:pPr marL="342900" indent="-342900">
              <a:lnSpc>
                <a:spcPct val="90000"/>
              </a:lnSpc>
              <a:spcAft>
                <a:spcPts val="600"/>
              </a:spcAft>
              <a:buFont typeface="Wingdings" panose="05000000000000000000" pitchFamily="2" charset="2"/>
              <a:buChar char="Ø"/>
            </a:pPr>
            <a:r>
              <a:rPr lang="en-US" sz="2000" b="1" dirty="0">
                <a:solidFill>
                  <a:schemeClr val="bg1"/>
                </a:solidFill>
                <a:cs typeface="Calibri"/>
              </a:rPr>
              <a:t>Don’t ignore you own self care. Receiving disclosures can have a significant impact on you as a listener. Prioritize your own well-being and self-care.</a:t>
            </a:r>
            <a:endParaRPr lang="en-US" sz="2000" dirty="0">
              <a:solidFill>
                <a:schemeClr val="bg1"/>
              </a:solidFill>
              <a:cs typeface="Calibri"/>
            </a:endParaRPr>
          </a:p>
          <a:p>
            <a:pPr>
              <a:lnSpc>
                <a:spcPct val="90000"/>
              </a:lnSpc>
              <a:spcAft>
                <a:spcPts val="600"/>
              </a:spcAft>
            </a:pPr>
            <a:endParaRPr lang="en-US" sz="2000" b="1" dirty="0">
              <a:solidFill>
                <a:schemeClr val="bg1"/>
              </a:solidFill>
            </a:endParaRPr>
          </a:p>
        </p:txBody>
      </p:sp>
      <p:pic>
        <p:nvPicPr>
          <p:cNvPr id="15" name="Audio 14">
            <a:hlinkClick r:id="" action="ppaction://media"/>
            <a:extLst>
              <a:ext uri="{FF2B5EF4-FFF2-40B4-BE49-F238E27FC236}">
                <a16:creationId xmlns:a16="http://schemas.microsoft.com/office/drawing/2014/main" id="{D7DC2030-D18A-7D56-F150-487AAD3C6D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482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ree, grass, outdoor, horse&#10;&#10;Description automatically generated">
            <a:extLst>
              <a:ext uri="{FF2B5EF4-FFF2-40B4-BE49-F238E27FC236}">
                <a16:creationId xmlns:a16="http://schemas.microsoft.com/office/drawing/2014/main" id="{A0A0C340-F49E-44E4-BB73-2E97441BB161}"/>
              </a:ext>
            </a:extLst>
          </p:cNvPr>
          <p:cNvPicPr>
            <a:picLocks noChangeAspect="1"/>
          </p:cNvPicPr>
          <p:nvPr/>
        </p:nvPicPr>
        <p:blipFill rotWithShape="1">
          <a:blip r:embed="rId5"/>
          <a:srcRect t="2305" r="23298" b="6786"/>
          <a:stretch/>
        </p:blipFill>
        <p:spPr>
          <a:xfrm>
            <a:off x="3582314" y="10"/>
            <a:ext cx="8668512" cy="6857990"/>
          </a:xfrm>
          <a:prstGeom prst="rect">
            <a:avLst/>
          </a:prstGeom>
        </p:spPr>
      </p:pic>
      <p:sp>
        <p:nvSpPr>
          <p:cNvPr id="19" name="Rectangle 1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0D0C3A0-B1D7-4170-887D-A7554C3E92A8}"/>
              </a:ext>
            </a:extLst>
          </p:cNvPr>
          <p:cNvSpPr>
            <a:spLocks noGrp="1"/>
          </p:cNvSpPr>
          <p:nvPr>
            <p:ph type="title"/>
          </p:nvPr>
        </p:nvSpPr>
        <p:spPr>
          <a:xfrm>
            <a:off x="371093" y="800158"/>
            <a:ext cx="5326321" cy="1124712"/>
          </a:xfrm>
        </p:spPr>
        <p:txBody>
          <a:bodyPr anchor="b">
            <a:noAutofit/>
          </a:bodyPr>
          <a:lstStyle/>
          <a:p>
            <a:r>
              <a:rPr lang="en-US" sz="3200" b="1" dirty="0">
                <a:solidFill>
                  <a:srgbClr val="21314D"/>
                </a:solidFill>
                <a:latin typeface="Calibri Light"/>
                <a:cs typeface="Calibri Light"/>
              </a:rPr>
              <a:t>Following a meeting with a student or fellow employee</a:t>
            </a:r>
            <a:endParaRPr lang="en-US" sz="3200" dirty="0">
              <a:solidFill>
                <a:srgbClr val="21314D"/>
              </a:solidFill>
              <a:latin typeface="Gotham Medium"/>
              <a:cs typeface="Calibri Light"/>
            </a:endParaRP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7E9BADDC-C782-43B1-93E2-05A87718BAA6}"/>
              </a:ext>
            </a:extLst>
          </p:cNvPr>
          <p:cNvSpPr>
            <a:spLocks noGrp="1"/>
          </p:cNvSpPr>
          <p:nvPr>
            <p:ph idx="1"/>
          </p:nvPr>
        </p:nvSpPr>
        <p:spPr>
          <a:xfrm>
            <a:off x="388511" y="2639391"/>
            <a:ext cx="8074263" cy="4028908"/>
          </a:xfrm>
        </p:spPr>
        <p:txBody>
          <a:bodyPr vert="horz" lIns="91440" tIns="45720" rIns="91440" bIns="45720" rtlCol="0" anchor="t">
            <a:normAutofit fontScale="92500" lnSpcReduction="20000"/>
          </a:bodyPr>
          <a:lstStyle/>
          <a:p>
            <a:pPr marL="0" indent="0">
              <a:spcBef>
                <a:spcPts val="0"/>
              </a:spcBef>
              <a:spcAft>
                <a:spcPts val="600"/>
              </a:spcAft>
              <a:buNone/>
            </a:pPr>
            <a:r>
              <a:rPr lang="en-US" sz="2400" dirty="0">
                <a:solidFill>
                  <a:srgbClr val="21314D"/>
                </a:solidFill>
                <a:latin typeface="Gotham Medium"/>
              </a:rPr>
              <a:t>Submit a report online:  </a:t>
            </a:r>
            <a:endParaRPr lang="en-US" sz="2400" dirty="0"/>
          </a:p>
          <a:p>
            <a:pPr marL="0" indent="0">
              <a:spcBef>
                <a:spcPts val="0"/>
              </a:spcBef>
              <a:spcAft>
                <a:spcPts val="600"/>
              </a:spcAft>
              <a:buNone/>
            </a:pPr>
            <a:r>
              <a:rPr lang="en-US" sz="2400" dirty="0">
                <a:solidFill>
                  <a:srgbClr val="21314D"/>
                </a:solidFill>
                <a:latin typeface="Gotham Medium"/>
                <a:hlinkClick r:id="rId6"/>
              </a:rPr>
              <a:t>https://www.mines.edu/institutional-equity-title-ix/</a:t>
            </a:r>
            <a:endParaRPr lang="en-US" sz="2400" dirty="0">
              <a:solidFill>
                <a:srgbClr val="21314D"/>
              </a:solidFill>
              <a:latin typeface="Gotham Medium"/>
            </a:endParaRPr>
          </a:p>
          <a:p>
            <a:pPr marL="0" indent="0">
              <a:spcBef>
                <a:spcPts val="0"/>
              </a:spcBef>
              <a:spcAft>
                <a:spcPts val="600"/>
              </a:spcAft>
              <a:buNone/>
            </a:pPr>
            <a:r>
              <a:rPr lang="en-US" sz="2400" dirty="0">
                <a:solidFill>
                  <a:srgbClr val="21314D"/>
                </a:solidFill>
                <a:latin typeface="Gotham Medium"/>
              </a:rPr>
              <a:t>Or email/call Carole or Kristin.</a:t>
            </a:r>
            <a:endParaRPr lang="en-US" sz="2400" dirty="0"/>
          </a:p>
          <a:p>
            <a:pPr marL="0" indent="0">
              <a:spcBef>
                <a:spcPts val="0"/>
              </a:spcBef>
              <a:spcAft>
                <a:spcPts val="600"/>
              </a:spcAft>
              <a:buNone/>
            </a:pPr>
            <a:endParaRPr lang="en-US" sz="2400" b="1" dirty="0">
              <a:solidFill>
                <a:srgbClr val="21314D"/>
              </a:solidFill>
              <a:latin typeface="Gotham Medium"/>
            </a:endParaRPr>
          </a:p>
          <a:p>
            <a:pPr marL="0" indent="0">
              <a:spcBef>
                <a:spcPts val="0"/>
              </a:spcBef>
              <a:spcAft>
                <a:spcPts val="600"/>
              </a:spcAft>
              <a:buNone/>
            </a:pPr>
            <a:r>
              <a:rPr lang="en-US" sz="2400" b="1" dirty="0">
                <a:solidFill>
                  <a:srgbClr val="21314D"/>
                </a:solidFill>
                <a:latin typeface="Gotham Medium"/>
              </a:rPr>
              <a:t>Include: </a:t>
            </a:r>
            <a:r>
              <a:rPr lang="en-US" sz="2400" dirty="0">
                <a:solidFill>
                  <a:srgbClr val="21314D"/>
                </a:solidFill>
                <a:latin typeface="Gotham Medium"/>
              </a:rPr>
              <a:t>A description of the incident, any found safety needs, </a:t>
            </a:r>
          </a:p>
          <a:p>
            <a:pPr marL="0" indent="0">
              <a:spcBef>
                <a:spcPts val="0"/>
              </a:spcBef>
              <a:spcAft>
                <a:spcPts val="600"/>
              </a:spcAft>
              <a:buNone/>
            </a:pPr>
            <a:r>
              <a:rPr lang="en-US" sz="2400" dirty="0">
                <a:solidFill>
                  <a:srgbClr val="21314D"/>
                </a:solidFill>
                <a:latin typeface="Gotham Medium"/>
              </a:rPr>
              <a:t>where and when the incident occurred, and any other </a:t>
            </a:r>
          </a:p>
          <a:p>
            <a:pPr marL="0" indent="0">
              <a:spcBef>
                <a:spcPts val="0"/>
              </a:spcBef>
              <a:spcAft>
                <a:spcPts val="600"/>
              </a:spcAft>
              <a:buNone/>
            </a:pPr>
            <a:r>
              <a:rPr lang="en-US" sz="2400" dirty="0">
                <a:solidFill>
                  <a:srgbClr val="21314D"/>
                </a:solidFill>
                <a:latin typeface="Gotham Medium"/>
              </a:rPr>
              <a:t>relevant information as reported to you. </a:t>
            </a:r>
          </a:p>
          <a:p>
            <a:pPr marL="0" indent="0">
              <a:spcBef>
                <a:spcPts val="0"/>
              </a:spcBef>
              <a:spcAft>
                <a:spcPts val="600"/>
              </a:spcAft>
              <a:buNone/>
            </a:pPr>
            <a:endParaRPr lang="en-US" sz="2400" dirty="0">
              <a:solidFill>
                <a:srgbClr val="21314D"/>
              </a:solidFill>
              <a:latin typeface="Gotham Medium"/>
            </a:endParaRPr>
          </a:p>
          <a:p>
            <a:pPr marL="0" indent="0">
              <a:spcBef>
                <a:spcPts val="0"/>
              </a:spcBef>
              <a:spcAft>
                <a:spcPts val="600"/>
              </a:spcAft>
              <a:buNone/>
            </a:pPr>
            <a:endParaRPr lang="en-US" sz="2400" dirty="0">
              <a:solidFill>
                <a:srgbClr val="21314D"/>
              </a:solidFill>
              <a:latin typeface="Gotham Medium"/>
            </a:endParaRPr>
          </a:p>
          <a:p>
            <a:pPr>
              <a:spcBef>
                <a:spcPts val="0"/>
              </a:spcBef>
              <a:spcAft>
                <a:spcPts val="600"/>
              </a:spcAft>
              <a:buFont typeface="Wingdings" panose="05000000000000000000" pitchFamily="2" charset="2"/>
              <a:buChar char="Ø"/>
            </a:pPr>
            <a:r>
              <a:rPr lang="en-US" sz="2400" dirty="0">
                <a:solidFill>
                  <a:srgbClr val="21314D"/>
                </a:solidFill>
                <a:latin typeface="Gotham Medium"/>
              </a:rPr>
              <a:t> It’s okay to check in with the person after they disclose.</a:t>
            </a:r>
          </a:p>
          <a:p>
            <a:pPr>
              <a:spcBef>
                <a:spcPts val="0"/>
              </a:spcBef>
              <a:spcAft>
                <a:spcPts val="600"/>
              </a:spcAft>
              <a:buFont typeface="Wingdings" panose="05000000000000000000" pitchFamily="2" charset="2"/>
              <a:buChar char="Ø"/>
            </a:pPr>
            <a:r>
              <a:rPr lang="en-US" sz="2400" dirty="0">
                <a:solidFill>
                  <a:srgbClr val="21314D"/>
                </a:solidFill>
                <a:latin typeface="Gotham Medium"/>
              </a:rPr>
              <a:t> If they share something isn’t working for them, encourage them to reach back out.   </a:t>
            </a:r>
          </a:p>
          <a:p>
            <a:pPr marL="514350" indent="-514350">
              <a:spcBef>
                <a:spcPts val="0"/>
              </a:spcBef>
              <a:spcAft>
                <a:spcPts val="600"/>
              </a:spcAft>
              <a:buAutoNum type="arabicPeriod"/>
            </a:pPr>
            <a:endParaRPr lang="en-US" sz="1200" dirty="0">
              <a:solidFill>
                <a:srgbClr val="21314D"/>
              </a:solidFill>
            </a:endParaRPr>
          </a:p>
          <a:p>
            <a:pPr marL="0" indent="0">
              <a:buNone/>
            </a:pPr>
            <a:endParaRPr lang="en-US" sz="1200" dirty="0">
              <a:solidFill>
                <a:srgbClr val="21314D"/>
              </a:solidFill>
            </a:endParaRPr>
          </a:p>
        </p:txBody>
      </p:sp>
      <p:sp>
        <p:nvSpPr>
          <p:cNvPr id="2" name="TextBox 1">
            <a:extLst>
              <a:ext uri="{FF2B5EF4-FFF2-40B4-BE49-F238E27FC236}">
                <a16:creationId xmlns:a16="http://schemas.microsoft.com/office/drawing/2014/main" id="{78BCDD6C-D811-420E-9AD6-34DBBBAD7683}"/>
              </a:ext>
            </a:extLst>
          </p:cNvPr>
          <p:cNvSpPr txBox="1"/>
          <p:nvPr/>
        </p:nvSpPr>
        <p:spPr>
          <a:xfrm>
            <a:off x="508001" y="1203060"/>
            <a:ext cx="5568536" cy="5654939"/>
          </a:xfrm>
          <a:prstGeom prst="rect">
            <a:avLst/>
          </a:prstGeom>
        </p:spPr>
        <p:txBody>
          <a:bodyPr vert="horz" lIns="91440" tIns="45720" rIns="91440" bIns="45720" rtlCol="0" anchor="t">
            <a:normAutofit/>
          </a:bodyPr>
          <a:lstStyle/>
          <a:p>
            <a:pPr>
              <a:lnSpc>
                <a:spcPct val="90000"/>
              </a:lnSpc>
              <a:spcAft>
                <a:spcPts val="600"/>
              </a:spcAft>
            </a:pPr>
            <a:endParaRPr lang="en-US" sz="2800">
              <a:solidFill>
                <a:srgbClr val="000000"/>
              </a:solidFill>
              <a:cs typeface="Calibri"/>
            </a:endParaRPr>
          </a:p>
        </p:txBody>
      </p:sp>
      <p:pic>
        <p:nvPicPr>
          <p:cNvPr id="95" name="Audio 94">
            <a:hlinkClick r:id="" action="ppaction://media"/>
            <a:extLst>
              <a:ext uri="{FF2B5EF4-FFF2-40B4-BE49-F238E27FC236}">
                <a16:creationId xmlns:a16="http://schemas.microsoft.com/office/drawing/2014/main" id="{ABC8F5C2-FF2C-FFD7-C60E-644BEEAB616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679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E87BFC0-138F-A218-B12A-F252327339BB}"/>
              </a:ext>
            </a:extLst>
          </p:cNvPr>
          <p:cNvSpPr>
            <a:spLocks noGrp="1"/>
          </p:cNvSpPr>
          <p:nvPr>
            <p:ph type="subTitle" idx="1"/>
          </p:nvPr>
        </p:nvSpPr>
        <p:spPr>
          <a:xfrm>
            <a:off x="321973" y="297020"/>
            <a:ext cx="13007662" cy="704111"/>
          </a:xfrm>
        </p:spPr>
        <p:txBody>
          <a:bodyPr>
            <a:normAutofit/>
          </a:bodyPr>
          <a:lstStyle/>
          <a:p>
            <a:r>
              <a:rPr lang="en-US" sz="2800" b="1" u="sng" dirty="0"/>
              <a:t>Reporting Options for Sexual Misconduct, Discrimination  and Retaliation </a:t>
            </a:r>
            <a:endParaRPr lang="en-US" sz="2800" dirty="0"/>
          </a:p>
        </p:txBody>
      </p:sp>
      <p:sp>
        <p:nvSpPr>
          <p:cNvPr id="14" name="TextBox 13">
            <a:extLst>
              <a:ext uri="{FF2B5EF4-FFF2-40B4-BE49-F238E27FC236}">
                <a16:creationId xmlns:a16="http://schemas.microsoft.com/office/drawing/2014/main" id="{23FA85CB-2BDA-9B9C-9314-745E5CAD8B77}"/>
              </a:ext>
            </a:extLst>
          </p:cNvPr>
          <p:cNvSpPr txBox="1"/>
          <p:nvPr/>
        </p:nvSpPr>
        <p:spPr>
          <a:xfrm>
            <a:off x="321973" y="5575375"/>
            <a:ext cx="11136645" cy="1200329"/>
          </a:xfrm>
          <a:prstGeom prst="rect">
            <a:avLst/>
          </a:prstGeom>
          <a:noFill/>
        </p:spPr>
        <p:txBody>
          <a:bodyPr wrap="square" rtlCol="0">
            <a:spAutoFit/>
          </a:bodyPr>
          <a:lstStyle/>
          <a:p>
            <a:r>
              <a:rPr lang="en-US" sz="2400" dirty="0">
                <a:solidFill>
                  <a:schemeClr val="bg1"/>
                </a:solidFill>
              </a:rPr>
              <a:t>Note: Anyone who serves as a mandatory reporter must report to Carole Goddard or Kristin Moulton either using the online reporting form or directly via email, phone, or in person</a:t>
            </a:r>
          </a:p>
        </p:txBody>
      </p:sp>
      <p:pic>
        <p:nvPicPr>
          <p:cNvPr id="15" name="Audio 14">
            <a:hlinkClick r:id="" action="ppaction://media"/>
            <a:extLst>
              <a:ext uri="{FF2B5EF4-FFF2-40B4-BE49-F238E27FC236}">
                <a16:creationId xmlns:a16="http://schemas.microsoft.com/office/drawing/2014/main" id="{1B7EB004-4A32-705E-36A6-6CDA3C20A36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663291" y="5400908"/>
            <a:ext cx="2057400" cy="2057400"/>
          </a:xfrm>
          <a:prstGeom prst="ellipse">
            <a:avLst/>
          </a:prstGeom>
        </p:spPr>
      </p:pic>
      <p:sp>
        <p:nvSpPr>
          <p:cNvPr id="17" name="TextBox 16">
            <a:extLst>
              <a:ext uri="{FF2B5EF4-FFF2-40B4-BE49-F238E27FC236}">
                <a16:creationId xmlns:a16="http://schemas.microsoft.com/office/drawing/2014/main" id="{84960567-7EBF-3963-9364-D004929121E2}"/>
              </a:ext>
            </a:extLst>
          </p:cNvPr>
          <p:cNvSpPr txBox="1"/>
          <p:nvPr/>
        </p:nvSpPr>
        <p:spPr>
          <a:xfrm>
            <a:off x="481542" y="1171977"/>
            <a:ext cx="5880621" cy="400110"/>
          </a:xfrm>
          <a:prstGeom prst="rect">
            <a:avLst/>
          </a:prstGeom>
          <a:noFill/>
        </p:spPr>
        <p:txBody>
          <a:bodyPr wrap="square" rtlCol="0">
            <a:spAutoFit/>
          </a:bodyPr>
          <a:lstStyle/>
          <a:p>
            <a:r>
              <a:rPr lang="en-US" dirty="0">
                <a:solidFill>
                  <a:schemeClr val="bg1"/>
                </a:solidFill>
              </a:rPr>
              <a:t>1. </a:t>
            </a:r>
            <a:r>
              <a:rPr lang="en-US" sz="2000" dirty="0">
                <a:solidFill>
                  <a:schemeClr val="bg1"/>
                </a:solidFill>
              </a:rPr>
              <a:t>Report Online:  https://www.mines.edu/oie/ </a:t>
            </a:r>
          </a:p>
        </p:txBody>
      </p:sp>
      <p:sp>
        <p:nvSpPr>
          <p:cNvPr id="18" name="TextBox 17">
            <a:extLst>
              <a:ext uri="{FF2B5EF4-FFF2-40B4-BE49-F238E27FC236}">
                <a16:creationId xmlns:a16="http://schemas.microsoft.com/office/drawing/2014/main" id="{F9CB0491-AB54-A5A8-12FD-8D3BD41EEC87}"/>
              </a:ext>
            </a:extLst>
          </p:cNvPr>
          <p:cNvSpPr txBox="1"/>
          <p:nvPr/>
        </p:nvSpPr>
        <p:spPr>
          <a:xfrm>
            <a:off x="555346" y="4163113"/>
            <a:ext cx="5666704" cy="1569660"/>
          </a:xfrm>
          <a:prstGeom prst="rect">
            <a:avLst/>
          </a:prstGeom>
          <a:noFill/>
        </p:spPr>
        <p:txBody>
          <a:bodyPr wrap="square" rtlCol="0">
            <a:spAutoFit/>
          </a:bodyPr>
          <a:lstStyle/>
          <a:p>
            <a:r>
              <a:rPr lang="en-US" sz="2000" dirty="0">
                <a:solidFill>
                  <a:schemeClr val="bg1"/>
                </a:solidFill>
              </a:rPr>
              <a:t>2. Phone:</a:t>
            </a:r>
            <a:r>
              <a:rPr kumimoji="0" lang="en-US" sz="2000" b="0" i="0" strike="noStrike" kern="1200" cap="none" spc="0" normalizeH="0" baseline="0" noProof="0" dirty="0">
                <a:ln>
                  <a:noFill/>
                </a:ln>
                <a:solidFill>
                  <a:prstClr val="white"/>
                </a:solidFill>
                <a:effectLst/>
                <a:uLnTx/>
                <a:uFillTx/>
                <a:latin typeface="Calibri" panose="020F0502020204030204"/>
                <a:ea typeface="+mn-ea"/>
                <a:cs typeface="+mn-cs"/>
              </a:rPr>
              <a:t> 303.273.3260</a:t>
            </a:r>
          </a:p>
          <a:p>
            <a:r>
              <a:rPr lang="en-US" sz="2000" dirty="0">
                <a:solidFill>
                  <a:prstClr val="white"/>
                </a:solidFill>
                <a:latin typeface="Calibri" panose="020F0502020204030204"/>
              </a:rPr>
              <a:t>3. Email: </a:t>
            </a:r>
            <a:r>
              <a:rPr lang="en-US" sz="2000" dirty="0">
                <a:solidFill>
                  <a:schemeClr val="bg1"/>
                </a:solidFill>
              </a:rPr>
              <a:t> </a:t>
            </a:r>
            <a:r>
              <a:rPr lang="en-US" sz="2000" u="sng" dirty="0">
                <a:solidFill>
                  <a:prstClr val="white"/>
                </a:solidFill>
                <a:latin typeface="Calibri" panose="020F0502020204030204"/>
              </a:rPr>
              <a:t>OIE</a:t>
            </a:r>
            <a:r>
              <a:rPr kumimoji="0" lang="en-US" sz="2000" b="0" i="0" strike="noStrike" kern="1200" cap="none" spc="0" normalizeH="0" baseline="0" noProof="0" dirty="0">
                <a:ln>
                  <a:noFill/>
                </a:ln>
                <a:solidFill>
                  <a:prstClr val="white"/>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@mines.edu</a:t>
            </a:r>
            <a:r>
              <a:rPr kumimoji="0" lang="en-US" sz="2000" b="0" i="0" strike="noStrike" kern="1200" cap="none" spc="0" normalizeH="0" baseline="0" noProof="0" dirty="0">
                <a:ln>
                  <a:noFill/>
                </a:ln>
                <a:solidFill>
                  <a:prstClr val="white"/>
                </a:solidFill>
                <a:effectLst/>
                <a:uLnTx/>
                <a:uFillTx/>
                <a:latin typeface="Calibri" panose="020F0502020204030204"/>
                <a:ea typeface="+mn-ea"/>
                <a:cs typeface="+mn-cs"/>
              </a:rPr>
              <a:t> </a:t>
            </a:r>
          </a:p>
          <a:p>
            <a:r>
              <a:rPr kumimoji="0" lang="en-US" sz="2000" b="0" i="0" strike="noStrike" kern="1200" cap="none" spc="0" normalizeH="0" baseline="0" noProof="0" dirty="0">
                <a:ln>
                  <a:noFill/>
                </a:ln>
                <a:solidFill>
                  <a:prstClr val="white"/>
                </a:solidFill>
                <a:effectLst/>
                <a:uLnTx/>
                <a:uFillTx/>
                <a:latin typeface="Calibri" panose="020F0502020204030204"/>
                <a:ea typeface="+mn-ea"/>
                <a:cs typeface="+mn-cs"/>
              </a:rPr>
              <a:t>4. By mail or walk-ins: 1706 Illinois St</a:t>
            </a:r>
            <a:r>
              <a:rPr kumimoji="0" lang="en-US" sz="1800" b="0" i="0" strike="noStrike" kern="1200" cap="none" spc="0" normalizeH="0" baseline="0" noProof="0" dirty="0">
                <a:ln>
                  <a:noFill/>
                </a:ln>
                <a:solidFill>
                  <a:prstClr val="white"/>
                </a:solidFill>
                <a:effectLst/>
                <a:uLnTx/>
                <a:uFillTx/>
                <a:latin typeface="Calibri" panose="020F0502020204030204"/>
                <a:ea typeface="+mn-ea"/>
                <a:cs typeface="+mn-cs"/>
              </a:rPr>
              <a:t>. Golden CO.</a:t>
            </a:r>
            <a:endParaRPr kumimoji="0" lang="en-US" sz="1800" b="0" i="0" strike="noStrike" kern="1200" cap="none" spc="0" normalizeH="0" baseline="0" noProof="0" dirty="0">
              <a:ln>
                <a:noFill/>
              </a:ln>
              <a:solidFill>
                <a:prstClr val="white"/>
              </a:solidFill>
              <a:effectLst/>
              <a:uLnTx/>
              <a:uFillTx/>
              <a:latin typeface="Calibri" panose="020F0502020204030204"/>
              <a:ea typeface="+mn-ea"/>
              <a:cs typeface="Calibri"/>
            </a:endParaRPr>
          </a:p>
          <a:p>
            <a:r>
              <a:rPr kumimoji="0" lang="en-US" sz="1800" b="0" i="0" strike="noStrike" kern="1200" cap="none" spc="0" normalizeH="0" baseline="0" noProof="0" dirty="0">
                <a:ln>
                  <a:noFill/>
                </a:ln>
                <a:solidFill>
                  <a:prstClr val="white"/>
                </a:solidFill>
                <a:effectLst/>
                <a:uLnTx/>
                <a:uFillTx/>
                <a:latin typeface="Calibri" panose="020F0502020204030204"/>
                <a:ea typeface="+mn-ea"/>
                <a:cs typeface="+mn-cs"/>
              </a:rPr>
              <a:t> </a:t>
            </a:r>
          </a:p>
          <a:p>
            <a:endParaRPr lang="en-US" dirty="0">
              <a:solidFill>
                <a:schemeClr val="bg1"/>
              </a:solidFill>
            </a:endParaRPr>
          </a:p>
        </p:txBody>
      </p:sp>
      <p:sp>
        <p:nvSpPr>
          <p:cNvPr id="19" name="TextBox 18">
            <a:extLst>
              <a:ext uri="{FF2B5EF4-FFF2-40B4-BE49-F238E27FC236}">
                <a16:creationId xmlns:a16="http://schemas.microsoft.com/office/drawing/2014/main" id="{75492447-AF65-298E-F1F9-75D10B88E3B7}"/>
              </a:ext>
            </a:extLst>
          </p:cNvPr>
          <p:cNvSpPr txBox="1"/>
          <p:nvPr/>
        </p:nvSpPr>
        <p:spPr>
          <a:xfrm>
            <a:off x="695459" y="1828663"/>
            <a:ext cx="6452316" cy="2062014"/>
          </a:xfrm>
          <a:prstGeom prst="rect">
            <a:avLst/>
          </a:prstGeom>
          <a:solidFill>
            <a:schemeClr val="bg1"/>
          </a:solidFill>
        </p:spPr>
        <p:txBody>
          <a:bodyPr wrap="square" rtlCol="0">
            <a:spAutoFit/>
          </a:bodyPr>
          <a:lstStyle/>
          <a:p>
            <a:endParaRPr lang="en-US" dirty="0"/>
          </a:p>
        </p:txBody>
      </p:sp>
      <p:pic>
        <p:nvPicPr>
          <p:cNvPr id="16" name="Picture 15">
            <a:extLst>
              <a:ext uri="{FF2B5EF4-FFF2-40B4-BE49-F238E27FC236}">
                <a16:creationId xmlns:a16="http://schemas.microsoft.com/office/drawing/2014/main" id="{FFD6C10C-4496-B014-4B43-5C85A7A4095B}"/>
              </a:ext>
            </a:extLst>
          </p:cNvPr>
          <p:cNvPicPr>
            <a:picLocks noChangeAspect="1"/>
          </p:cNvPicPr>
          <p:nvPr/>
        </p:nvPicPr>
        <p:blipFill>
          <a:blip r:embed="rId7"/>
          <a:stretch>
            <a:fillRect/>
          </a:stretch>
        </p:blipFill>
        <p:spPr>
          <a:xfrm>
            <a:off x="901521" y="2061532"/>
            <a:ext cx="6040192" cy="1713910"/>
          </a:xfrm>
          <a:prstGeom prst="rect">
            <a:avLst/>
          </a:prstGeom>
        </p:spPr>
      </p:pic>
      <p:sp>
        <p:nvSpPr>
          <p:cNvPr id="20" name="Speech Bubble: Oval 19">
            <a:extLst>
              <a:ext uri="{FF2B5EF4-FFF2-40B4-BE49-F238E27FC236}">
                <a16:creationId xmlns:a16="http://schemas.microsoft.com/office/drawing/2014/main" id="{5AD5F910-3175-A06C-237F-1D6D797AD47D}"/>
              </a:ext>
            </a:extLst>
          </p:cNvPr>
          <p:cNvSpPr/>
          <p:nvPr/>
        </p:nvSpPr>
        <p:spPr>
          <a:xfrm>
            <a:off x="9345769" y="1372032"/>
            <a:ext cx="1944710" cy="1858539"/>
          </a:xfrm>
          <a:prstGeom prst="wedgeEllipseCallout">
            <a:avLst>
              <a:gd name="adj1" fmla="val -66185"/>
              <a:gd name="adj2" fmla="val 28871"/>
            </a:avLst>
          </a:prstGeom>
          <a:solidFill>
            <a:srgbClr val="D2492A"/>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Report online and choose  the appropriate form.</a:t>
            </a:r>
          </a:p>
        </p:txBody>
      </p:sp>
    </p:spTree>
    <p:extLst>
      <p:ext uri="{BB962C8B-B14F-4D97-AF65-F5344CB8AC3E}">
        <p14:creationId xmlns:p14="http://schemas.microsoft.com/office/powerpoint/2010/main" val="427547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818D57-7288-D20D-3188-CA37F5BA08A5}"/>
              </a:ext>
            </a:extLst>
          </p:cNvPr>
          <p:cNvPicPr>
            <a:picLocks noChangeAspect="1"/>
          </p:cNvPicPr>
          <p:nvPr/>
        </p:nvPicPr>
        <p:blipFill>
          <a:blip r:embed="rId5"/>
          <a:stretch>
            <a:fillRect/>
          </a:stretch>
        </p:blipFill>
        <p:spPr>
          <a:xfrm>
            <a:off x="0" y="-1"/>
            <a:ext cx="12192000" cy="6858001"/>
          </a:xfrm>
          <a:prstGeom prst="rect">
            <a:avLst/>
          </a:prstGeom>
        </p:spPr>
      </p:pic>
      <p:pic>
        <p:nvPicPr>
          <p:cNvPr id="7" name="Audio 6">
            <a:hlinkClick r:id="" action="ppaction://media"/>
            <a:extLst>
              <a:ext uri="{FF2B5EF4-FFF2-40B4-BE49-F238E27FC236}">
                <a16:creationId xmlns:a16="http://schemas.microsoft.com/office/drawing/2014/main" id="{4D65F98C-878F-7C53-7071-6D05F889572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292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428446" y="599574"/>
            <a:ext cx="10386699" cy="1754326"/>
          </a:xfrm>
          <a:prstGeom prst="rect">
            <a:avLst/>
          </a:prstGeom>
          <a:noFill/>
        </p:spPr>
        <p:txBody>
          <a:bodyPr wrap="square" rtlCol="0">
            <a:spAutoFit/>
          </a:bodyPr>
          <a:lstStyle/>
          <a:p>
            <a:r>
              <a:rPr lang="en-US" sz="5400" b="1" u="sng" dirty="0">
                <a:solidFill>
                  <a:schemeClr val="bg1"/>
                </a:solidFill>
              </a:rPr>
              <a:t>What happens after you report an incident?</a:t>
            </a:r>
            <a:endParaRPr lang="en-US" sz="5400" b="1" u="sng" dirty="0"/>
          </a:p>
        </p:txBody>
      </p:sp>
      <p:sp>
        <p:nvSpPr>
          <p:cNvPr id="2" name="TextBox 1">
            <a:extLst>
              <a:ext uri="{FF2B5EF4-FFF2-40B4-BE49-F238E27FC236}">
                <a16:creationId xmlns:a16="http://schemas.microsoft.com/office/drawing/2014/main" id="{78BCDD6C-D811-420E-9AD6-34DBBBAD7683}"/>
              </a:ext>
            </a:extLst>
          </p:cNvPr>
          <p:cNvSpPr txBox="1"/>
          <p:nvPr/>
        </p:nvSpPr>
        <p:spPr>
          <a:xfrm>
            <a:off x="428446" y="2657151"/>
            <a:ext cx="10844464" cy="4031873"/>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3200" dirty="0">
                <a:solidFill>
                  <a:schemeClr val="bg1"/>
                </a:solidFill>
              </a:rPr>
              <a:t>Carole or Kristin will reach out to the impacted individual(s) and offer to meet.  We will provide resources, discuss support measures, and complaint options.</a:t>
            </a:r>
          </a:p>
          <a:p>
            <a:pPr marL="457200" indent="-457200">
              <a:buFont typeface="Arial" panose="020B0604020202020204" pitchFamily="34" charset="0"/>
              <a:buChar char="•"/>
            </a:pPr>
            <a:r>
              <a:rPr lang="en-US" sz="3200" dirty="0">
                <a:solidFill>
                  <a:schemeClr val="bg1"/>
                </a:solidFill>
              </a:rPr>
              <a:t>It is up to the impacted individual(s) to decide if they meet with us. They can always choose to do so later.</a:t>
            </a:r>
          </a:p>
          <a:p>
            <a:pPr marL="457200" indent="-457200">
              <a:buFont typeface="Arial" panose="020B0604020202020204" pitchFamily="34" charset="0"/>
              <a:buChar char="•"/>
            </a:pPr>
            <a:r>
              <a:rPr lang="en-US" sz="3200" dirty="0">
                <a:solidFill>
                  <a:schemeClr val="bg1"/>
                </a:solidFill>
              </a:rPr>
              <a:t>Please note the staff of the Office of Institutional Equity is protective of individual’s privacy and once reported, you will likely not receive any further outreach or updates.​</a:t>
            </a:r>
          </a:p>
        </p:txBody>
      </p:sp>
      <p:pic>
        <p:nvPicPr>
          <p:cNvPr id="23" name="Audio 22">
            <a:hlinkClick r:id="" action="ppaction://media"/>
            <a:extLst>
              <a:ext uri="{FF2B5EF4-FFF2-40B4-BE49-F238E27FC236}">
                <a16:creationId xmlns:a16="http://schemas.microsoft.com/office/drawing/2014/main" id="{A6B3E879-2253-05E4-ED36-34D98AC392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583932" y="5101076"/>
            <a:ext cx="2057400" cy="2057400"/>
          </a:xfrm>
          <a:prstGeom prst="ellipse">
            <a:avLst/>
          </a:prstGeom>
        </p:spPr>
      </p:pic>
    </p:spTree>
    <p:extLst>
      <p:ext uri="{BB962C8B-B14F-4D97-AF65-F5344CB8AC3E}">
        <p14:creationId xmlns:p14="http://schemas.microsoft.com/office/powerpoint/2010/main" val="42073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414592" y="253210"/>
            <a:ext cx="9453491" cy="1938992"/>
          </a:xfrm>
          <a:prstGeom prst="rect">
            <a:avLst/>
          </a:prstGeom>
          <a:noFill/>
        </p:spPr>
        <p:txBody>
          <a:bodyPr wrap="square" lIns="91440" tIns="45720" rIns="91440" bIns="45720" rtlCol="0" anchor="t">
            <a:spAutoFit/>
          </a:bodyPr>
          <a:lstStyle/>
          <a:p>
            <a:r>
              <a:rPr lang="en-US" sz="6000" b="1" u="sng" dirty="0">
                <a:solidFill>
                  <a:schemeClr val="bg1"/>
                </a:solidFill>
              </a:rPr>
              <a:t>Resolution Options</a:t>
            </a:r>
          </a:p>
          <a:p>
            <a:endParaRPr lang="en-US" sz="6000" b="1" u="sng" dirty="0">
              <a:solidFill>
                <a:schemeClr val="bg1"/>
              </a:solidFill>
            </a:endParaRPr>
          </a:p>
        </p:txBody>
      </p:sp>
      <p:sp>
        <p:nvSpPr>
          <p:cNvPr id="2" name="TextBox 1">
            <a:extLst>
              <a:ext uri="{FF2B5EF4-FFF2-40B4-BE49-F238E27FC236}">
                <a16:creationId xmlns:a16="http://schemas.microsoft.com/office/drawing/2014/main" id="{78BCDD6C-D811-420E-9AD6-34DBBBAD7683}"/>
              </a:ext>
            </a:extLst>
          </p:cNvPr>
          <p:cNvSpPr txBox="1"/>
          <p:nvPr/>
        </p:nvSpPr>
        <p:spPr>
          <a:xfrm>
            <a:off x="414592" y="1484631"/>
            <a:ext cx="11089786" cy="440120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dirty="0">
                <a:solidFill>
                  <a:schemeClr val="bg1"/>
                </a:solidFill>
              </a:rPr>
              <a:t>No investigative/resolution process - Use of supportive measures only</a:t>
            </a:r>
            <a:endParaRPr lang="en-US" sz="2800" dirty="0">
              <a:solidFill>
                <a:schemeClr val="bg1"/>
              </a:solidFill>
              <a:cs typeface="Calibri"/>
            </a:endParaRPr>
          </a:p>
          <a:p>
            <a:pPr marL="285750" indent="-285750">
              <a:buFont typeface="Arial" panose="020B0604020202020204" pitchFamily="34" charset="0"/>
              <a:buChar char="•"/>
            </a:pPr>
            <a:r>
              <a:rPr lang="en-US" sz="2800" dirty="0">
                <a:solidFill>
                  <a:schemeClr val="bg1"/>
                </a:solidFill>
              </a:rPr>
              <a:t>Informal Options: Conversation/Restorative Practices (not available for violent conduct)</a:t>
            </a:r>
            <a:endParaRPr lang="en-US" sz="2800" dirty="0">
              <a:solidFill>
                <a:schemeClr val="bg1"/>
              </a:solidFill>
              <a:cs typeface="Calibri"/>
            </a:endParaRPr>
          </a:p>
          <a:p>
            <a:pPr marL="285750" indent="-285750">
              <a:buFont typeface="Arial" panose="020B0604020202020204" pitchFamily="34" charset="0"/>
              <a:buChar char="•"/>
            </a:pPr>
            <a:r>
              <a:rPr lang="en-US" sz="2800" dirty="0">
                <a:solidFill>
                  <a:schemeClr val="bg1"/>
                </a:solidFill>
              </a:rPr>
              <a:t>Formal Options: Two investigative options available</a:t>
            </a:r>
            <a:endParaRPr lang="en-US" sz="2800" dirty="0">
              <a:solidFill>
                <a:schemeClr val="bg1"/>
              </a:solidFill>
              <a:cs typeface="Calibri"/>
            </a:endParaRPr>
          </a:p>
          <a:p>
            <a:pPr marL="742950" lvl="1" indent="-285750">
              <a:buFont typeface="Arial" panose="020B0604020202020204" pitchFamily="34" charset="0"/>
              <a:buChar char="•"/>
            </a:pPr>
            <a:r>
              <a:rPr lang="en-US" sz="2800" b="1" dirty="0">
                <a:solidFill>
                  <a:schemeClr val="bg1"/>
                </a:solidFill>
              </a:rPr>
              <a:t>Procedure A</a:t>
            </a:r>
            <a:r>
              <a:rPr lang="en-US" sz="2800" dirty="0">
                <a:solidFill>
                  <a:schemeClr val="bg1"/>
                </a:solidFill>
              </a:rPr>
              <a:t>: Resolving complaints of sexual misconduct under Title IX (Investigation, Live Hearing/Cross Examination)</a:t>
            </a:r>
            <a:endParaRPr lang="en-US" sz="2800" dirty="0">
              <a:solidFill>
                <a:schemeClr val="bg1"/>
              </a:solidFill>
              <a:cs typeface="Calibri"/>
            </a:endParaRPr>
          </a:p>
          <a:p>
            <a:pPr marL="742950" lvl="1" indent="-285750">
              <a:buFont typeface="Arial" panose="020B0604020202020204" pitchFamily="34" charset="0"/>
              <a:buChar char="•"/>
            </a:pPr>
            <a:r>
              <a:rPr lang="en-US" sz="2800" b="1" dirty="0">
                <a:solidFill>
                  <a:schemeClr val="bg1"/>
                </a:solidFill>
              </a:rPr>
              <a:t>Procedures B</a:t>
            </a:r>
            <a:r>
              <a:rPr lang="en-US" sz="2800" dirty="0">
                <a:solidFill>
                  <a:schemeClr val="bg1"/>
                </a:solidFill>
              </a:rPr>
              <a:t>: Resolving complaints of sexual misconduct, Discrimination, and Retaliation (Can be used for incidents that occur off campus but still impact a party's ability to participate in an educational program)</a:t>
            </a:r>
            <a:endParaRPr lang="en-US" sz="2800" dirty="0">
              <a:solidFill>
                <a:schemeClr val="bg1"/>
              </a:solidFill>
              <a:cs typeface="Calibri"/>
            </a:endParaRPr>
          </a:p>
        </p:txBody>
      </p:sp>
      <p:pic>
        <p:nvPicPr>
          <p:cNvPr id="214" name="Audio 213">
            <a:hlinkClick r:id="" action="ppaction://media"/>
            <a:extLst>
              <a:ext uri="{FF2B5EF4-FFF2-40B4-BE49-F238E27FC236}">
                <a16:creationId xmlns:a16="http://schemas.microsoft.com/office/drawing/2014/main" id="{ABEB1087-751E-43B2-FDA4-F191E74C87C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8807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7266206" y="1715574"/>
            <a:ext cx="4087306" cy="3387344"/>
          </a:xfrm>
          <a:prstGeom prst="rect">
            <a:avLst/>
          </a:prstGeom>
        </p:spPr>
        <p:txBody>
          <a:bodyPr vert="horz" lIns="91440" tIns="45720" rIns="91440" bIns="45720" rtlCol="0" anchor="b">
            <a:normAutofit fontScale="85000" lnSpcReduction="10000"/>
          </a:bodyPr>
          <a:lstStyle/>
          <a:p>
            <a:pPr algn="ctr">
              <a:lnSpc>
                <a:spcPct val="90000"/>
              </a:lnSpc>
              <a:spcBef>
                <a:spcPct val="0"/>
              </a:spcBef>
              <a:spcAft>
                <a:spcPts val="600"/>
              </a:spcAft>
            </a:pPr>
            <a:r>
              <a:rPr lang="en-US" sz="5400" b="1" dirty="0">
                <a:solidFill>
                  <a:schemeClr val="bg1"/>
                </a:solidFill>
                <a:ea typeface="+mj-ea"/>
                <a:cs typeface="+mj-cs"/>
              </a:rPr>
              <a:t>Resources for all Reports </a:t>
            </a:r>
          </a:p>
          <a:p>
            <a:pPr algn="ctr">
              <a:lnSpc>
                <a:spcPct val="90000"/>
              </a:lnSpc>
              <a:spcBef>
                <a:spcPct val="0"/>
              </a:spcBef>
              <a:spcAft>
                <a:spcPts val="600"/>
              </a:spcAft>
            </a:pPr>
            <a:r>
              <a:rPr lang="en-US" sz="5400" b="1" dirty="0">
                <a:solidFill>
                  <a:schemeClr val="bg1"/>
                </a:solidFill>
                <a:ea typeface="+mj-ea"/>
                <a:cs typeface="+mj-cs"/>
              </a:rPr>
              <a:t>to the Office for Institutional Equity</a:t>
            </a:r>
            <a:endParaRPr lang="en-US" sz="5400" b="1" dirty="0">
              <a:solidFill>
                <a:schemeClr val="bg1"/>
              </a:solidFill>
              <a:ea typeface="+mj-ea"/>
              <a:cs typeface="Calibri"/>
            </a:endParaRPr>
          </a:p>
        </p:txBody>
      </p:sp>
      <p:pic>
        <p:nvPicPr>
          <p:cNvPr id="4" name="Picture 3">
            <a:extLst>
              <a:ext uri="{FF2B5EF4-FFF2-40B4-BE49-F238E27FC236}">
                <a16:creationId xmlns:a16="http://schemas.microsoft.com/office/drawing/2014/main" id="{E170708E-7963-49AE-B506-235960FD8BBC}"/>
              </a:ext>
            </a:extLst>
          </p:cNvPr>
          <p:cNvPicPr>
            <a:picLocks noChangeAspect="1"/>
          </p:cNvPicPr>
          <p:nvPr/>
        </p:nvPicPr>
        <p:blipFill rotWithShape="1">
          <a:blip r:embed="rId5"/>
          <a:srcRect l="10800" r="10800"/>
          <a:stretch/>
        </p:blipFill>
        <p:spPr>
          <a:xfrm>
            <a:off x="1" y="2"/>
            <a:ext cx="6639398" cy="5644340"/>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pic>
        <p:nvPicPr>
          <p:cNvPr id="5" name="Audio 4">
            <a:hlinkClick r:id="" action="ppaction://media"/>
            <a:extLst>
              <a:ext uri="{FF2B5EF4-FFF2-40B4-BE49-F238E27FC236}">
                <a16:creationId xmlns:a16="http://schemas.microsoft.com/office/drawing/2014/main" id="{DBDA42D1-E2C6-ED14-A2A0-07761946BD3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361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7464614" y="1783959"/>
            <a:ext cx="4087306" cy="28891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a:latin typeface="+mj-lt"/>
                <a:ea typeface="+mj-ea"/>
                <a:cs typeface="+mj-cs"/>
              </a:rPr>
              <a:t>Supportive Measures</a:t>
            </a:r>
            <a:endParaRPr lang="en-US">
              <a:ea typeface="+mj-ea"/>
              <a:cs typeface="Calibri" panose="020F0502020204030204"/>
            </a:endParaRPr>
          </a:p>
        </p:txBody>
      </p:sp>
      <p:sp>
        <p:nvSpPr>
          <p:cNvPr id="14" name="Freeform: Shape 1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a:extLst>
              <a:ext uri="{FF2B5EF4-FFF2-40B4-BE49-F238E27FC236}">
                <a16:creationId xmlns:a16="http://schemas.microsoft.com/office/drawing/2014/main" id="{937A6BA0-A2BD-4FEE-B160-BDD291043295}"/>
              </a:ext>
            </a:extLst>
          </p:cNvPr>
          <p:cNvPicPr>
            <a:picLocks noChangeAspect="1"/>
          </p:cNvPicPr>
          <p:nvPr/>
        </p:nvPicPr>
        <p:blipFill rotWithShape="1">
          <a:blip r:embed="rId5"/>
          <a:srcRect t="27045" b="782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11" name="Audio 10">
            <a:hlinkClick r:id="" action="ppaction://media"/>
            <a:extLst>
              <a:ext uri="{FF2B5EF4-FFF2-40B4-BE49-F238E27FC236}">
                <a16:creationId xmlns:a16="http://schemas.microsoft.com/office/drawing/2014/main" id="{A7AD3B8F-5151-BCAD-E29D-573295471EB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564729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428446" y="599574"/>
            <a:ext cx="10432059" cy="1015663"/>
          </a:xfrm>
          <a:prstGeom prst="rect">
            <a:avLst/>
          </a:prstGeom>
          <a:noFill/>
        </p:spPr>
        <p:txBody>
          <a:bodyPr wrap="square" rtlCol="0">
            <a:spAutoFit/>
          </a:bodyPr>
          <a:lstStyle/>
          <a:p>
            <a:r>
              <a:rPr lang="en-US" sz="6000" b="1" u="sng">
                <a:solidFill>
                  <a:schemeClr val="bg1"/>
                </a:solidFill>
              </a:rPr>
              <a:t>Safety Supportive Measures</a:t>
            </a:r>
            <a:endParaRPr lang="en-US" sz="6000" b="1" u="sng"/>
          </a:p>
        </p:txBody>
      </p:sp>
      <p:sp>
        <p:nvSpPr>
          <p:cNvPr id="2" name="TextBox 1">
            <a:extLst>
              <a:ext uri="{FF2B5EF4-FFF2-40B4-BE49-F238E27FC236}">
                <a16:creationId xmlns:a16="http://schemas.microsoft.com/office/drawing/2014/main" id="{78BCDD6C-D811-420E-9AD6-34DBBBAD7683}"/>
              </a:ext>
            </a:extLst>
          </p:cNvPr>
          <p:cNvSpPr txBox="1"/>
          <p:nvPr/>
        </p:nvSpPr>
        <p:spPr>
          <a:xfrm>
            <a:off x="1113987" y="1871301"/>
            <a:ext cx="10315076" cy="4154984"/>
          </a:xfrm>
          <a:prstGeom prst="rect">
            <a:avLst/>
          </a:prstGeom>
          <a:noFill/>
        </p:spPr>
        <p:txBody>
          <a:bodyPr wrap="square" rtlCol="0">
            <a:spAutoFit/>
          </a:bodyPr>
          <a:lstStyle/>
          <a:p>
            <a:pPr marL="285750" indent="-285750">
              <a:buFont typeface="Arial" panose="020B0604020202020204" pitchFamily="34" charset="0"/>
              <a:buChar char="•"/>
            </a:pPr>
            <a:r>
              <a:rPr lang="en-US" sz="4400" dirty="0">
                <a:solidFill>
                  <a:schemeClr val="bg1"/>
                </a:solidFill>
              </a:rPr>
              <a:t>No Contact Directives</a:t>
            </a:r>
          </a:p>
          <a:p>
            <a:pPr marL="285750" indent="-285750">
              <a:buFont typeface="Arial" panose="020B0604020202020204" pitchFamily="34" charset="0"/>
              <a:buChar char="•"/>
            </a:pPr>
            <a:r>
              <a:rPr lang="en-US" sz="4400" dirty="0">
                <a:solidFill>
                  <a:schemeClr val="bg1"/>
                </a:solidFill>
              </a:rPr>
              <a:t>Assistance with Protection Orders</a:t>
            </a:r>
          </a:p>
          <a:p>
            <a:pPr marL="285750" indent="-285750">
              <a:buFont typeface="Arial" panose="020B0604020202020204" pitchFamily="34" charset="0"/>
              <a:buChar char="•"/>
            </a:pPr>
            <a:r>
              <a:rPr lang="en-US" sz="4400" dirty="0">
                <a:solidFill>
                  <a:schemeClr val="bg1"/>
                </a:solidFill>
              </a:rPr>
              <a:t>Mines Police Escorts</a:t>
            </a:r>
          </a:p>
          <a:p>
            <a:pPr marL="285750" indent="-285750">
              <a:buFont typeface="Arial" panose="020B0604020202020204" pitchFamily="34" charset="0"/>
              <a:buChar char="•"/>
            </a:pPr>
            <a:r>
              <a:rPr lang="en-US" sz="4400" dirty="0">
                <a:solidFill>
                  <a:schemeClr val="bg1"/>
                </a:solidFill>
              </a:rPr>
              <a:t>Moves in On-Campus Housing</a:t>
            </a:r>
          </a:p>
          <a:p>
            <a:pPr marL="285750" indent="-285750">
              <a:buFont typeface="Arial" panose="020B0604020202020204" pitchFamily="34" charset="0"/>
              <a:buChar char="•"/>
            </a:pPr>
            <a:r>
              <a:rPr lang="en-US" sz="4400" dirty="0">
                <a:solidFill>
                  <a:schemeClr val="bg1"/>
                </a:solidFill>
              </a:rPr>
              <a:t>Assistance with Off-Campus Housing</a:t>
            </a:r>
          </a:p>
          <a:p>
            <a:pPr marL="285750" indent="-285750">
              <a:buFont typeface="Arial" panose="020B0604020202020204" pitchFamily="34" charset="0"/>
              <a:buChar char="•"/>
            </a:pPr>
            <a:r>
              <a:rPr lang="en-US" sz="4400" dirty="0">
                <a:solidFill>
                  <a:schemeClr val="bg1"/>
                </a:solidFill>
              </a:rPr>
              <a:t>Changes to On-Campus Work Assignments</a:t>
            </a:r>
          </a:p>
        </p:txBody>
      </p:sp>
      <p:pic>
        <p:nvPicPr>
          <p:cNvPr id="11" name="Audio 10">
            <a:hlinkClick r:id="" action="ppaction://media"/>
            <a:extLst>
              <a:ext uri="{FF2B5EF4-FFF2-40B4-BE49-F238E27FC236}">
                <a16:creationId xmlns:a16="http://schemas.microsoft.com/office/drawing/2014/main" id="{C1E4C3FC-5B49-C9F6-372B-D9BBFA68309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8811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428446" y="599574"/>
            <a:ext cx="10432059" cy="1015663"/>
          </a:xfrm>
          <a:prstGeom prst="rect">
            <a:avLst/>
          </a:prstGeom>
          <a:noFill/>
        </p:spPr>
        <p:txBody>
          <a:bodyPr wrap="square" rtlCol="0">
            <a:spAutoFit/>
          </a:bodyPr>
          <a:lstStyle/>
          <a:p>
            <a:r>
              <a:rPr lang="en-US" sz="6000" b="1" u="sng">
                <a:solidFill>
                  <a:schemeClr val="bg1"/>
                </a:solidFill>
              </a:rPr>
              <a:t>Academic Supportive Measures</a:t>
            </a:r>
            <a:endParaRPr lang="en-US" sz="6000" b="1" u="sng"/>
          </a:p>
        </p:txBody>
      </p:sp>
      <p:sp>
        <p:nvSpPr>
          <p:cNvPr id="2" name="TextBox 1">
            <a:extLst>
              <a:ext uri="{FF2B5EF4-FFF2-40B4-BE49-F238E27FC236}">
                <a16:creationId xmlns:a16="http://schemas.microsoft.com/office/drawing/2014/main" id="{78BCDD6C-D811-420E-9AD6-34DBBBAD7683}"/>
              </a:ext>
            </a:extLst>
          </p:cNvPr>
          <p:cNvSpPr txBox="1"/>
          <p:nvPr/>
        </p:nvSpPr>
        <p:spPr>
          <a:xfrm>
            <a:off x="1007109" y="2028616"/>
            <a:ext cx="8775033" cy="2800767"/>
          </a:xfrm>
          <a:prstGeom prst="rect">
            <a:avLst/>
          </a:prstGeom>
          <a:noFill/>
        </p:spPr>
        <p:txBody>
          <a:bodyPr wrap="square" rtlCol="0">
            <a:spAutoFit/>
          </a:bodyPr>
          <a:lstStyle/>
          <a:p>
            <a:pPr marL="285750" indent="-285750">
              <a:buFont typeface="Arial" panose="020B0604020202020204" pitchFamily="34" charset="0"/>
              <a:buChar char="•"/>
            </a:pPr>
            <a:r>
              <a:rPr lang="en-US" sz="4400" dirty="0">
                <a:solidFill>
                  <a:schemeClr val="bg1"/>
                </a:solidFill>
              </a:rPr>
              <a:t>Outreach to Professors</a:t>
            </a:r>
          </a:p>
          <a:p>
            <a:pPr marL="285750" indent="-285750">
              <a:buFont typeface="Arial" panose="020B0604020202020204" pitchFamily="34" charset="0"/>
              <a:buChar char="•"/>
            </a:pPr>
            <a:r>
              <a:rPr lang="en-US" sz="4400" dirty="0">
                <a:solidFill>
                  <a:schemeClr val="bg1"/>
                </a:solidFill>
              </a:rPr>
              <a:t>Testing in the Testing Center</a:t>
            </a:r>
          </a:p>
          <a:p>
            <a:pPr marL="285750" indent="-285750">
              <a:buFont typeface="Arial" panose="020B0604020202020204" pitchFamily="34" charset="0"/>
              <a:buChar char="•"/>
            </a:pPr>
            <a:r>
              <a:rPr lang="en-US" sz="4400" dirty="0">
                <a:solidFill>
                  <a:schemeClr val="bg1"/>
                </a:solidFill>
              </a:rPr>
              <a:t>Additional Time on Assignments</a:t>
            </a:r>
          </a:p>
          <a:p>
            <a:pPr marL="285750" indent="-285750">
              <a:buFont typeface="Arial" panose="020B0604020202020204" pitchFamily="34" charset="0"/>
              <a:buChar char="•"/>
            </a:pPr>
            <a:r>
              <a:rPr lang="en-US" sz="4400" dirty="0">
                <a:solidFill>
                  <a:schemeClr val="bg1"/>
                </a:solidFill>
              </a:rPr>
              <a:t>Coordinating Tutoring</a:t>
            </a:r>
          </a:p>
        </p:txBody>
      </p:sp>
      <p:pic>
        <p:nvPicPr>
          <p:cNvPr id="11" name="Audio 10">
            <a:hlinkClick r:id="" action="ppaction://media"/>
            <a:extLst>
              <a:ext uri="{FF2B5EF4-FFF2-40B4-BE49-F238E27FC236}">
                <a16:creationId xmlns:a16="http://schemas.microsoft.com/office/drawing/2014/main" id="{43B6910C-F627-349D-9BC6-DAC3D8B6018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3" name="Picture 2">
            <a:extLst>
              <a:ext uri="{FF2B5EF4-FFF2-40B4-BE49-F238E27FC236}">
                <a16:creationId xmlns:a16="http://schemas.microsoft.com/office/drawing/2014/main" id="{DE1C764A-133D-8821-9160-13DDE89C704E}"/>
              </a:ext>
            </a:extLst>
          </p:cNvPr>
          <p:cNvPicPr>
            <a:picLocks noChangeAspect="1"/>
          </p:cNvPicPr>
          <p:nvPr/>
        </p:nvPicPr>
        <p:blipFill>
          <a:blip r:embed="rId6"/>
          <a:stretch>
            <a:fillRect/>
          </a:stretch>
        </p:blipFill>
        <p:spPr>
          <a:xfrm>
            <a:off x="82296" y="6312368"/>
            <a:ext cx="3414056" cy="463336"/>
          </a:xfrm>
          <a:prstGeom prst="rect">
            <a:avLst/>
          </a:prstGeom>
        </p:spPr>
      </p:pic>
    </p:spTree>
    <p:extLst>
      <p:ext uri="{BB962C8B-B14F-4D97-AF65-F5344CB8AC3E}">
        <p14:creationId xmlns:p14="http://schemas.microsoft.com/office/powerpoint/2010/main" val="253897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428446" y="599574"/>
            <a:ext cx="10432059" cy="1015663"/>
          </a:xfrm>
          <a:prstGeom prst="rect">
            <a:avLst/>
          </a:prstGeom>
          <a:noFill/>
        </p:spPr>
        <p:txBody>
          <a:bodyPr wrap="square" rtlCol="0">
            <a:spAutoFit/>
          </a:bodyPr>
          <a:lstStyle/>
          <a:p>
            <a:r>
              <a:rPr lang="en-US" sz="6000" b="1" u="sng">
                <a:solidFill>
                  <a:schemeClr val="bg1"/>
                </a:solidFill>
              </a:rPr>
              <a:t>Wellness Supportive Measures</a:t>
            </a:r>
            <a:endParaRPr lang="en-US" sz="6000" b="1" u="sng"/>
          </a:p>
        </p:txBody>
      </p:sp>
      <p:sp>
        <p:nvSpPr>
          <p:cNvPr id="2" name="TextBox 1">
            <a:extLst>
              <a:ext uri="{FF2B5EF4-FFF2-40B4-BE49-F238E27FC236}">
                <a16:creationId xmlns:a16="http://schemas.microsoft.com/office/drawing/2014/main" id="{78BCDD6C-D811-420E-9AD6-34DBBBAD7683}"/>
              </a:ext>
            </a:extLst>
          </p:cNvPr>
          <p:cNvSpPr txBox="1"/>
          <p:nvPr/>
        </p:nvSpPr>
        <p:spPr>
          <a:xfrm>
            <a:off x="1042735" y="2358189"/>
            <a:ext cx="9817770" cy="4832092"/>
          </a:xfrm>
          <a:prstGeom prst="rect">
            <a:avLst/>
          </a:prstGeom>
          <a:noFill/>
        </p:spPr>
        <p:txBody>
          <a:bodyPr wrap="square" rtlCol="0">
            <a:spAutoFit/>
          </a:bodyPr>
          <a:lstStyle/>
          <a:p>
            <a:pPr marL="285750" indent="-285750">
              <a:buFont typeface="Arial" panose="020B0604020202020204" pitchFamily="34" charset="0"/>
              <a:buChar char="•"/>
            </a:pPr>
            <a:r>
              <a:rPr lang="en-US" sz="4400" dirty="0">
                <a:solidFill>
                  <a:schemeClr val="bg1"/>
                </a:solidFill>
              </a:rPr>
              <a:t>Referral to Mines or Off-Campus Counselor</a:t>
            </a:r>
          </a:p>
          <a:p>
            <a:pPr marL="285750" indent="-285750">
              <a:buFont typeface="Arial" panose="020B0604020202020204" pitchFamily="34" charset="0"/>
              <a:buChar char="•"/>
            </a:pPr>
            <a:r>
              <a:rPr lang="en-US" sz="4400" dirty="0">
                <a:solidFill>
                  <a:schemeClr val="bg1"/>
                </a:solidFill>
              </a:rPr>
              <a:t>Referral to Mines Health Center </a:t>
            </a:r>
          </a:p>
          <a:p>
            <a:pPr marL="285750" indent="-285750">
              <a:buFont typeface="Arial" panose="020B0604020202020204" pitchFamily="34" charset="0"/>
              <a:buChar char="•"/>
            </a:pPr>
            <a:r>
              <a:rPr lang="en-US" sz="4400" dirty="0">
                <a:solidFill>
                  <a:schemeClr val="bg1"/>
                </a:solidFill>
              </a:rPr>
              <a:t>Referral to St. Anthony for Medical Forensic Exam and other medical care</a:t>
            </a:r>
          </a:p>
          <a:p>
            <a:pPr marL="285750" indent="-285750">
              <a:buFont typeface="Arial" panose="020B0604020202020204" pitchFamily="34" charset="0"/>
              <a:buChar char="•"/>
            </a:pPr>
            <a:r>
              <a:rPr lang="en-US" sz="4400" dirty="0">
                <a:solidFill>
                  <a:schemeClr val="bg1"/>
                </a:solidFill>
              </a:rPr>
              <a:t>All parties can receive support measures</a:t>
            </a:r>
          </a:p>
          <a:p>
            <a:pPr marL="285750" indent="-285750">
              <a:buFont typeface="Arial" panose="020B0604020202020204" pitchFamily="34" charset="0"/>
              <a:buChar char="•"/>
            </a:pPr>
            <a:endParaRPr lang="en-US" sz="4400" dirty="0">
              <a:solidFill>
                <a:schemeClr val="bg1"/>
              </a:solidFill>
            </a:endParaRPr>
          </a:p>
        </p:txBody>
      </p:sp>
      <p:pic>
        <p:nvPicPr>
          <p:cNvPr id="14" name="Audio 13">
            <a:hlinkClick r:id="" action="ppaction://media"/>
            <a:extLst>
              <a:ext uri="{FF2B5EF4-FFF2-40B4-BE49-F238E27FC236}">
                <a16:creationId xmlns:a16="http://schemas.microsoft.com/office/drawing/2014/main" id="{B0FDE391-6F78-1DC1-8E76-DEA831F377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7767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ign on a rock&#10;&#10;Description automatically generated">
            <a:extLst>
              <a:ext uri="{FF2B5EF4-FFF2-40B4-BE49-F238E27FC236}">
                <a16:creationId xmlns:a16="http://schemas.microsoft.com/office/drawing/2014/main" id="{9036FDC0-2B7D-4EB2-B0BC-0C31BCB68600}"/>
              </a:ext>
            </a:extLst>
          </p:cNvPr>
          <p:cNvPicPr>
            <a:picLocks noChangeAspect="1"/>
          </p:cNvPicPr>
          <p:nvPr/>
        </p:nvPicPr>
        <p:blipFill rotWithShape="1">
          <a:blip r:embed="rId5"/>
          <a:srcRect l="38673" r="-2" b="11317"/>
          <a:stretch/>
        </p:blipFill>
        <p:spPr>
          <a:xfrm>
            <a:off x="5130799" y="-1"/>
            <a:ext cx="7196667" cy="6857999"/>
          </a:xfrm>
          <a:prstGeom prst="rect">
            <a:avLst/>
          </a:prstGeom>
        </p:spPr>
      </p:pic>
      <p:sp>
        <p:nvSpPr>
          <p:cNvPr id="9" name="TextBox 8">
            <a:extLst>
              <a:ext uri="{FF2B5EF4-FFF2-40B4-BE49-F238E27FC236}">
                <a16:creationId xmlns:a16="http://schemas.microsoft.com/office/drawing/2014/main" id="{BF40396F-6FB6-419D-83F0-0745FB95BCF6}"/>
              </a:ext>
            </a:extLst>
          </p:cNvPr>
          <p:cNvSpPr txBox="1"/>
          <p:nvPr/>
        </p:nvSpPr>
        <p:spPr>
          <a:xfrm>
            <a:off x="647217" y="1892803"/>
            <a:ext cx="3953501" cy="3072393"/>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3500" b="1" dirty="0">
                <a:solidFill>
                  <a:schemeClr val="bg1"/>
                </a:solidFill>
                <a:ea typeface="+mj-ea"/>
                <a:cs typeface="+mj-cs"/>
              </a:rPr>
              <a:t>Supportive Measures are available regardless of the impacted party’s decision to move through a resolution process at Mines.</a:t>
            </a:r>
          </a:p>
        </p:txBody>
      </p:sp>
      <p:pic>
        <p:nvPicPr>
          <p:cNvPr id="14" name="Audio 13">
            <a:hlinkClick r:id="" action="ppaction://media"/>
            <a:extLst>
              <a:ext uri="{FF2B5EF4-FFF2-40B4-BE49-F238E27FC236}">
                <a16:creationId xmlns:a16="http://schemas.microsoft.com/office/drawing/2014/main" id="{23116A85-623B-1674-BC09-C9842AAC578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8952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428446" y="599574"/>
            <a:ext cx="10476621" cy="707886"/>
          </a:xfrm>
          <a:prstGeom prst="rect">
            <a:avLst/>
          </a:prstGeom>
          <a:noFill/>
        </p:spPr>
        <p:txBody>
          <a:bodyPr wrap="square" lIns="91440" tIns="45720" rIns="91440" bIns="45720" rtlCol="0" anchor="t">
            <a:spAutoFit/>
          </a:bodyPr>
          <a:lstStyle/>
          <a:p>
            <a:pPr algn="ctr"/>
            <a:r>
              <a:rPr lang="en-US" sz="4000" b="1" u="sng" dirty="0">
                <a:solidFill>
                  <a:schemeClr val="bg1"/>
                </a:solidFill>
              </a:rPr>
              <a:t>Online, Anonymous, &amp; Confidential Options</a:t>
            </a:r>
          </a:p>
        </p:txBody>
      </p:sp>
      <p:pic>
        <p:nvPicPr>
          <p:cNvPr id="3" name="Picture 2">
            <a:extLst>
              <a:ext uri="{FF2B5EF4-FFF2-40B4-BE49-F238E27FC236}">
                <a16:creationId xmlns:a16="http://schemas.microsoft.com/office/drawing/2014/main" id="{0152BB6A-C830-F676-E3F4-D8746A41D157}"/>
              </a:ext>
            </a:extLst>
          </p:cNvPr>
          <p:cNvPicPr>
            <a:picLocks noChangeAspect="1"/>
          </p:cNvPicPr>
          <p:nvPr/>
        </p:nvPicPr>
        <p:blipFill>
          <a:blip r:embed="rId5"/>
          <a:stretch>
            <a:fillRect/>
          </a:stretch>
        </p:blipFill>
        <p:spPr>
          <a:xfrm>
            <a:off x="673768" y="1794136"/>
            <a:ext cx="2213040" cy="2761727"/>
          </a:xfrm>
          <a:prstGeom prst="rect">
            <a:avLst/>
          </a:prstGeom>
        </p:spPr>
      </p:pic>
      <p:sp>
        <p:nvSpPr>
          <p:cNvPr id="5" name="TextBox 4">
            <a:extLst>
              <a:ext uri="{FF2B5EF4-FFF2-40B4-BE49-F238E27FC236}">
                <a16:creationId xmlns:a16="http://schemas.microsoft.com/office/drawing/2014/main" id="{6FA97FB1-E457-7708-E490-2E9D07C8B27F}"/>
              </a:ext>
            </a:extLst>
          </p:cNvPr>
          <p:cNvSpPr txBox="1"/>
          <p:nvPr/>
        </p:nvSpPr>
        <p:spPr>
          <a:xfrm>
            <a:off x="414252" y="4792869"/>
            <a:ext cx="2611299" cy="646331"/>
          </a:xfrm>
          <a:prstGeom prst="rect">
            <a:avLst/>
          </a:prstGeom>
          <a:noFill/>
        </p:spPr>
        <p:txBody>
          <a:bodyPr wrap="square">
            <a:spAutoFit/>
          </a:bodyPr>
          <a:lstStyle/>
          <a:p>
            <a:pPr algn="ctr"/>
            <a:r>
              <a:rPr lang="en-US" sz="1800" dirty="0">
                <a:solidFill>
                  <a:schemeClr val="bg1"/>
                </a:solidFill>
              </a:rPr>
              <a:t>SHAPE Office: Sareen Lambright Dale </a:t>
            </a:r>
            <a:endParaRPr lang="en-US" dirty="0"/>
          </a:p>
        </p:txBody>
      </p:sp>
      <p:sp>
        <p:nvSpPr>
          <p:cNvPr id="8" name="TextBox 7">
            <a:extLst>
              <a:ext uri="{FF2B5EF4-FFF2-40B4-BE49-F238E27FC236}">
                <a16:creationId xmlns:a16="http://schemas.microsoft.com/office/drawing/2014/main" id="{E33001B6-4A3C-F252-26A2-CC67B6096FA8}"/>
              </a:ext>
            </a:extLst>
          </p:cNvPr>
          <p:cNvSpPr txBox="1"/>
          <p:nvPr/>
        </p:nvSpPr>
        <p:spPr>
          <a:xfrm>
            <a:off x="3725334" y="2001318"/>
            <a:ext cx="8233165" cy="1692771"/>
          </a:xfrm>
          <a:prstGeom prst="rect">
            <a:avLst/>
          </a:prstGeom>
          <a:noFill/>
        </p:spPr>
        <p:txBody>
          <a:bodyPr wrap="square" rtlCol="0">
            <a:spAutoFit/>
          </a:bodyPr>
          <a:lstStyle/>
          <a:p>
            <a:r>
              <a:rPr lang="en-US" sz="2800" dirty="0">
                <a:solidFill>
                  <a:schemeClr val="bg1"/>
                </a:solidFill>
              </a:rPr>
              <a:t>Shape Office: Sareen Lambright Dale 303.273.3781</a:t>
            </a:r>
          </a:p>
          <a:p>
            <a:r>
              <a:rPr lang="en-US" sz="2800" dirty="0">
                <a:solidFill>
                  <a:schemeClr val="bg1"/>
                </a:solidFill>
              </a:rPr>
              <a:t>Mines Counseling Center: 303.273.3377</a:t>
            </a:r>
          </a:p>
          <a:p>
            <a:r>
              <a:rPr lang="en-US" sz="2800" dirty="0">
                <a:solidFill>
                  <a:schemeClr val="bg1"/>
                </a:solidFill>
              </a:rPr>
              <a:t>Mines Student Health Center: 303.273.3381</a:t>
            </a:r>
          </a:p>
          <a:p>
            <a:endParaRPr lang="en-US" sz="2000" dirty="0">
              <a:solidFill>
                <a:schemeClr val="bg1"/>
              </a:solidFill>
            </a:endParaRPr>
          </a:p>
        </p:txBody>
      </p:sp>
      <p:sp>
        <p:nvSpPr>
          <p:cNvPr id="7" name="TextBox 6">
            <a:extLst>
              <a:ext uri="{FF2B5EF4-FFF2-40B4-BE49-F238E27FC236}">
                <a16:creationId xmlns:a16="http://schemas.microsoft.com/office/drawing/2014/main" id="{C4FE8ABA-F5FD-B3CC-52E3-BDFA32DF724D}"/>
              </a:ext>
            </a:extLst>
          </p:cNvPr>
          <p:cNvSpPr txBox="1"/>
          <p:nvPr/>
        </p:nvSpPr>
        <p:spPr>
          <a:xfrm>
            <a:off x="2589585" y="6220325"/>
            <a:ext cx="6102350" cy="369332"/>
          </a:xfrm>
          <a:prstGeom prst="rect">
            <a:avLst/>
          </a:prstGeom>
          <a:noFill/>
        </p:spPr>
        <p:txBody>
          <a:bodyPr wrap="square">
            <a:spAutoFit/>
          </a:bodyPr>
          <a:lstStyle/>
          <a:p>
            <a:r>
              <a:rPr lang="en-US" dirty="0">
                <a:solidFill>
                  <a:schemeClr val="bg1"/>
                </a:solidFill>
              </a:rPr>
              <a:t>          Wellness Center Located at 1770 Elm Street Golden CO</a:t>
            </a:r>
          </a:p>
        </p:txBody>
      </p:sp>
      <p:pic>
        <p:nvPicPr>
          <p:cNvPr id="10" name="Picture 9">
            <a:extLst>
              <a:ext uri="{FF2B5EF4-FFF2-40B4-BE49-F238E27FC236}">
                <a16:creationId xmlns:a16="http://schemas.microsoft.com/office/drawing/2014/main" id="{5BCE053C-B18A-5DB6-9164-425F1D252F7B}"/>
              </a:ext>
            </a:extLst>
          </p:cNvPr>
          <p:cNvPicPr>
            <a:picLocks noChangeAspect="1"/>
          </p:cNvPicPr>
          <p:nvPr/>
        </p:nvPicPr>
        <p:blipFill>
          <a:blip r:embed="rId6"/>
          <a:stretch>
            <a:fillRect/>
          </a:stretch>
        </p:blipFill>
        <p:spPr>
          <a:xfrm>
            <a:off x="3988702" y="3931095"/>
            <a:ext cx="3542398" cy="2052224"/>
          </a:xfrm>
          <a:prstGeom prst="rect">
            <a:avLst/>
          </a:prstGeom>
        </p:spPr>
      </p:pic>
      <p:pic>
        <p:nvPicPr>
          <p:cNvPr id="19" name="Audio 18">
            <a:hlinkClick r:id="" action="ppaction://media"/>
            <a:extLst>
              <a:ext uri="{FF2B5EF4-FFF2-40B4-BE49-F238E27FC236}">
                <a16:creationId xmlns:a16="http://schemas.microsoft.com/office/drawing/2014/main" id="{2D75F5A5-B55C-7DE7-9316-7BA9B4DA3CB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8423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4829308" y="365124"/>
            <a:ext cx="6172200" cy="137962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u="sng" dirty="0">
                <a:latin typeface="+mj-lt"/>
                <a:ea typeface="+mj-ea"/>
                <a:cs typeface="+mj-cs"/>
              </a:rPr>
              <a:t>Other Outside Resources</a:t>
            </a:r>
          </a:p>
        </p:txBody>
      </p:sp>
      <p:pic>
        <p:nvPicPr>
          <p:cNvPr id="3" name="Picture 3" descr="A picture containing tree, grass, outdoor, horse&#10;&#10;Description automatically generated">
            <a:extLst>
              <a:ext uri="{FF2B5EF4-FFF2-40B4-BE49-F238E27FC236}">
                <a16:creationId xmlns:a16="http://schemas.microsoft.com/office/drawing/2014/main" id="{F67E76A9-FB05-4AF3-BA67-AF2FBFC131F7}"/>
              </a:ext>
            </a:extLst>
          </p:cNvPr>
          <p:cNvPicPr>
            <a:picLocks noChangeAspect="1"/>
          </p:cNvPicPr>
          <p:nvPr/>
        </p:nvPicPr>
        <p:blipFill rotWithShape="1">
          <a:blip r:embed="rId5"/>
          <a:srcRect l="27454" r="27454"/>
          <a:stretch/>
        </p:blipFill>
        <p:spPr>
          <a:xfrm>
            <a:off x="20" y="10"/>
            <a:ext cx="4639713" cy="6857990"/>
          </a:xfrm>
          <a:prstGeom prst="rect">
            <a:avLst/>
          </a:prstGeom>
        </p:spPr>
      </p:pic>
      <p:sp>
        <p:nvSpPr>
          <p:cNvPr id="2" name="TextBox 1">
            <a:extLst>
              <a:ext uri="{FF2B5EF4-FFF2-40B4-BE49-F238E27FC236}">
                <a16:creationId xmlns:a16="http://schemas.microsoft.com/office/drawing/2014/main" id="{78BCDD6C-D811-420E-9AD6-34DBBBAD7683}"/>
              </a:ext>
            </a:extLst>
          </p:cNvPr>
          <p:cNvSpPr txBox="1"/>
          <p:nvPr/>
        </p:nvSpPr>
        <p:spPr>
          <a:xfrm>
            <a:off x="4829308" y="1744745"/>
            <a:ext cx="6172200" cy="4298952"/>
          </a:xfrm>
          <a:prstGeom prst="rect">
            <a:avLst/>
          </a:prstGeom>
        </p:spPr>
        <p:txBody>
          <a:bodyPr vert="horz" lIns="91440" tIns="45720" rIns="91440" bIns="45720" rtlCol="0">
            <a:normAutofit lnSpcReduction="10000"/>
          </a:bodyPr>
          <a:lstStyle/>
          <a:p>
            <a:pPr marL="514350" indent="-457200">
              <a:lnSpc>
                <a:spcPct val="90000"/>
              </a:lnSpc>
              <a:spcAft>
                <a:spcPts val="600"/>
              </a:spcAft>
              <a:buFont typeface="Wingdings" panose="05000000000000000000" pitchFamily="2" charset="2"/>
              <a:buChar char="Ø"/>
            </a:pPr>
            <a:r>
              <a:rPr lang="en-US" sz="3200" dirty="0"/>
              <a:t>St. Anthony Hospitals </a:t>
            </a:r>
          </a:p>
          <a:p>
            <a:pPr marL="742950" lvl="1" indent="-228600">
              <a:lnSpc>
                <a:spcPct val="90000"/>
              </a:lnSpc>
              <a:spcAft>
                <a:spcPts val="600"/>
              </a:spcAft>
              <a:buFont typeface="Arial" panose="020B0604020202020204" pitchFamily="34" charset="0"/>
              <a:buChar char="•"/>
            </a:pPr>
            <a:r>
              <a:rPr lang="en-US" sz="3200" dirty="0"/>
              <a:t>Closest to Mines is in Lakewood</a:t>
            </a:r>
          </a:p>
          <a:p>
            <a:pPr marL="742950" lvl="1" indent="-228600">
              <a:lnSpc>
                <a:spcPct val="90000"/>
              </a:lnSpc>
              <a:spcAft>
                <a:spcPts val="600"/>
              </a:spcAft>
              <a:buFont typeface="Arial" panose="020B0604020202020204" pitchFamily="34" charset="0"/>
              <a:buChar char="•"/>
            </a:pPr>
            <a:r>
              <a:rPr lang="en-US" sz="3200" dirty="0"/>
              <a:t>Medical Forensic Exams for wellness, evidence collection, STI prophylaxis, for all types of violence crimes</a:t>
            </a:r>
          </a:p>
          <a:p>
            <a:pPr marL="742950" lvl="1" indent="-228600">
              <a:lnSpc>
                <a:spcPct val="90000"/>
              </a:lnSpc>
              <a:spcAft>
                <a:spcPts val="600"/>
              </a:spcAft>
              <a:buFont typeface="Arial" panose="020B0604020202020204" pitchFamily="34" charset="0"/>
              <a:buChar char="•"/>
            </a:pPr>
            <a:r>
              <a:rPr lang="en-US" sz="3200" dirty="0"/>
              <a:t>Paid for by the state </a:t>
            </a:r>
          </a:p>
          <a:p>
            <a:pPr marL="514350" indent="-457200">
              <a:lnSpc>
                <a:spcPct val="90000"/>
              </a:lnSpc>
              <a:spcAft>
                <a:spcPts val="600"/>
              </a:spcAft>
              <a:buFont typeface="Wingdings" panose="05000000000000000000" pitchFamily="2" charset="2"/>
              <a:buChar char="Ø"/>
            </a:pPr>
            <a:r>
              <a:rPr lang="en-US" sz="3200" dirty="0"/>
              <a:t>Golden, Lakewood PD, Jefferson County Sheriffs</a:t>
            </a:r>
          </a:p>
          <a:p>
            <a:pPr marL="1200150" lvl="2" indent="-228600">
              <a:lnSpc>
                <a:spcPct val="90000"/>
              </a:lnSpc>
              <a:spcAft>
                <a:spcPts val="600"/>
              </a:spcAft>
              <a:buFont typeface="Arial" panose="020B0604020202020204" pitchFamily="34" charset="0"/>
              <a:buChar char="•"/>
            </a:pPr>
            <a:endParaRPr lang="en-US" sz="2400" dirty="0"/>
          </a:p>
          <a:p>
            <a:pPr marL="971550" lvl="2">
              <a:lnSpc>
                <a:spcPct val="90000"/>
              </a:lnSpc>
              <a:spcAft>
                <a:spcPts val="600"/>
              </a:spcAft>
            </a:pPr>
            <a:endParaRPr lang="en-US" sz="2400" dirty="0"/>
          </a:p>
        </p:txBody>
      </p:sp>
      <p:pic>
        <p:nvPicPr>
          <p:cNvPr id="69" name="Audio 68">
            <a:hlinkClick r:id="" action="ppaction://media"/>
            <a:extLst>
              <a:ext uri="{FF2B5EF4-FFF2-40B4-BE49-F238E27FC236}">
                <a16:creationId xmlns:a16="http://schemas.microsoft.com/office/drawing/2014/main" id="{11C72A3A-E294-C734-3E7F-2E0A9C36FE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576853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9557E7-7361-68EF-2E5C-D0F21CCDE401}"/>
              </a:ext>
            </a:extLst>
          </p:cNvPr>
          <p:cNvSpPr txBox="1"/>
          <p:nvPr/>
        </p:nvSpPr>
        <p:spPr>
          <a:xfrm>
            <a:off x="575352" y="293194"/>
            <a:ext cx="10109772" cy="707886"/>
          </a:xfrm>
          <a:prstGeom prst="rect">
            <a:avLst/>
          </a:prstGeom>
          <a:noFill/>
        </p:spPr>
        <p:txBody>
          <a:bodyPr wrap="square" rtlCol="0">
            <a:spAutoFit/>
          </a:bodyPr>
          <a:lstStyle/>
          <a:p>
            <a:pPr algn="ctr"/>
            <a:r>
              <a:rPr lang="en-US" sz="4000" u="sng" dirty="0">
                <a:solidFill>
                  <a:schemeClr val="bg1"/>
                </a:solidFill>
              </a:rPr>
              <a:t>Purpose and Benefits of this Training</a:t>
            </a:r>
          </a:p>
        </p:txBody>
      </p:sp>
      <p:sp>
        <p:nvSpPr>
          <p:cNvPr id="5" name="TextBox 4">
            <a:extLst>
              <a:ext uri="{FF2B5EF4-FFF2-40B4-BE49-F238E27FC236}">
                <a16:creationId xmlns:a16="http://schemas.microsoft.com/office/drawing/2014/main" id="{7E4747E2-37BE-DC9D-A252-C120E63489E5}"/>
              </a:ext>
            </a:extLst>
          </p:cNvPr>
          <p:cNvSpPr txBox="1"/>
          <p:nvPr/>
        </p:nvSpPr>
        <p:spPr>
          <a:xfrm>
            <a:off x="2280862" y="1670528"/>
            <a:ext cx="9411129" cy="1631216"/>
          </a:xfrm>
          <a:prstGeom prst="rect">
            <a:avLst/>
          </a:prstGeom>
          <a:noFill/>
        </p:spPr>
        <p:txBody>
          <a:bodyPr wrap="square" rtlCol="0">
            <a:spAutoFit/>
          </a:bodyPr>
          <a:lstStyle/>
          <a:p>
            <a:r>
              <a:rPr lang="en-US" sz="2000" dirty="0">
                <a:solidFill>
                  <a:schemeClr val="bg1"/>
                </a:solidFill>
              </a:rPr>
              <a:t>The Colorado School of Mines requires: </a:t>
            </a:r>
          </a:p>
          <a:p>
            <a:pPr marL="285750" indent="-285750">
              <a:buFont typeface="Wingdings" panose="05000000000000000000" pitchFamily="2" charset="2"/>
              <a:buChar char="Ø"/>
            </a:pPr>
            <a:r>
              <a:rPr lang="en-US" sz="2000" dirty="0">
                <a:solidFill>
                  <a:schemeClr val="bg1"/>
                </a:solidFill>
              </a:rPr>
              <a:t> All incoming employees to be trained on OIE Policies and Mandatory  </a:t>
            </a:r>
          </a:p>
          <a:p>
            <a:r>
              <a:rPr lang="en-US" sz="2000" dirty="0">
                <a:solidFill>
                  <a:schemeClr val="bg1"/>
                </a:solidFill>
              </a:rPr>
              <a:t>      Reporting Responsibilities </a:t>
            </a:r>
          </a:p>
          <a:p>
            <a:pPr marL="285750" indent="-285750">
              <a:buFont typeface="Wingdings" panose="05000000000000000000" pitchFamily="2" charset="2"/>
              <a:buChar char="Ø"/>
            </a:pPr>
            <a:r>
              <a:rPr lang="en-US" sz="2000" b="0" i="0" dirty="0">
                <a:solidFill>
                  <a:schemeClr val="bg1"/>
                </a:solidFill>
                <a:effectLst/>
              </a:rPr>
              <a:t> All faculty and staff to be regularly educated on discrimination and harassment </a:t>
            </a:r>
          </a:p>
          <a:p>
            <a:r>
              <a:rPr lang="en-US" sz="2000" dirty="0">
                <a:solidFill>
                  <a:schemeClr val="bg1"/>
                </a:solidFill>
              </a:rPr>
              <a:t>      </a:t>
            </a:r>
            <a:r>
              <a:rPr lang="en-US" sz="2000" b="0" i="0" dirty="0">
                <a:solidFill>
                  <a:schemeClr val="bg1"/>
                </a:solidFill>
                <a:effectLst/>
              </a:rPr>
              <a:t>prevention, as well as available reporting options and obligations.</a:t>
            </a:r>
            <a:endParaRPr lang="en-US" sz="2000" dirty="0">
              <a:solidFill>
                <a:schemeClr val="bg1"/>
              </a:solidFill>
            </a:endParaRPr>
          </a:p>
        </p:txBody>
      </p:sp>
      <p:sp>
        <p:nvSpPr>
          <p:cNvPr id="6" name="TextBox 5">
            <a:extLst>
              <a:ext uri="{FF2B5EF4-FFF2-40B4-BE49-F238E27FC236}">
                <a16:creationId xmlns:a16="http://schemas.microsoft.com/office/drawing/2014/main" id="{D3E599FE-00CE-5B4B-5C6B-9686379D0078}"/>
              </a:ext>
            </a:extLst>
          </p:cNvPr>
          <p:cNvSpPr txBox="1"/>
          <p:nvPr/>
        </p:nvSpPr>
        <p:spPr>
          <a:xfrm>
            <a:off x="2280862" y="3543414"/>
            <a:ext cx="9563530"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This Training Can Provide You: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The ability to assist Mines in complying with legal requirements and help the University maintain its commitment to fostering an equitable and inclusive community.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dirty="0">
                <a:solidFill>
                  <a:prstClr val="white"/>
                </a:solidFill>
                <a:latin typeface="Calibri" panose="020F0502020204030204"/>
              </a:rPr>
              <a:t>Proper reporting helps to foster safe and respectful university environments that better protect students, faculty and staff from incidents of discrimination, sexual harassment, ad retaliation.</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endParaRPr lang="en-US" sz="4800" dirty="0">
              <a:solidFill>
                <a:schemeClr val="bg1"/>
              </a:solidFill>
            </a:endParaRPr>
          </a:p>
        </p:txBody>
      </p:sp>
      <p:sp>
        <p:nvSpPr>
          <p:cNvPr id="8" name="TextBox 7">
            <a:extLst>
              <a:ext uri="{FF2B5EF4-FFF2-40B4-BE49-F238E27FC236}">
                <a16:creationId xmlns:a16="http://schemas.microsoft.com/office/drawing/2014/main" id="{E1FE8D3D-29BA-978C-21F1-FA1BD600D2A4}"/>
              </a:ext>
            </a:extLst>
          </p:cNvPr>
          <p:cNvSpPr txBox="1"/>
          <p:nvPr/>
        </p:nvSpPr>
        <p:spPr>
          <a:xfrm>
            <a:off x="347607" y="1818526"/>
            <a:ext cx="1592495" cy="400110"/>
          </a:xfrm>
          <a:prstGeom prst="rect">
            <a:avLst/>
          </a:prstGeom>
          <a:solidFill>
            <a:schemeClr val="accent1"/>
          </a:solidFill>
          <a:ln w="38100">
            <a:solidFill>
              <a:schemeClr val="bg1"/>
            </a:solidFill>
          </a:ln>
        </p:spPr>
        <p:txBody>
          <a:bodyPr wrap="square" rtlCol="0">
            <a:spAutoFit/>
          </a:bodyPr>
          <a:lstStyle/>
          <a:p>
            <a:pPr algn="ctr"/>
            <a:r>
              <a:rPr lang="en-US" sz="2000" dirty="0">
                <a:solidFill>
                  <a:schemeClr val="bg1"/>
                </a:solidFill>
              </a:rPr>
              <a:t>Purpose</a:t>
            </a:r>
          </a:p>
        </p:txBody>
      </p:sp>
      <p:sp>
        <p:nvSpPr>
          <p:cNvPr id="10" name="TextBox 9">
            <a:extLst>
              <a:ext uri="{FF2B5EF4-FFF2-40B4-BE49-F238E27FC236}">
                <a16:creationId xmlns:a16="http://schemas.microsoft.com/office/drawing/2014/main" id="{19A90432-C59F-62A4-78A1-3C616D6EC0E3}"/>
              </a:ext>
            </a:extLst>
          </p:cNvPr>
          <p:cNvSpPr txBox="1"/>
          <p:nvPr/>
        </p:nvSpPr>
        <p:spPr>
          <a:xfrm>
            <a:off x="347607" y="3990382"/>
            <a:ext cx="1592495" cy="400110"/>
          </a:xfrm>
          <a:prstGeom prst="rect">
            <a:avLst/>
          </a:prstGeom>
          <a:solidFill>
            <a:schemeClr val="accent1"/>
          </a:solidFill>
          <a:ln w="38100">
            <a:solidFill>
              <a:schemeClr val="bg1"/>
            </a:solidFill>
          </a:ln>
        </p:spPr>
        <p:txBody>
          <a:bodyPr wrap="square" rtlCol="0">
            <a:spAutoFit/>
          </a:bodyPr>
          <a:lstStyle/>
          <a:p>
            <a:pPr algn="ctr"/>
            <a:r>
              <a:rPr lang="en-US" sz="2000" dirty="0">
                <a:solidFill>
                  <a:schemeClr val="bg1"/>
                </a:solidFill>
              </a:rPr>
              <a:t>Benefits</a:t>
            </a:r>
          </a:p>
        </p:txBody>
      </p:sp>
      <p:pic>
        <p:nvPicPr>
          <p:cNvPr id="11" name="Picture 10">
            <a:extLst>
              <a:ext uri="{FF2B5EF4-FFF2-40B4-BE49-F238E27FC236}">
                <a16:creationId xmlns:a16="http://schemas.microsoft.com/office/drawing/2014/main" id="{A6AD2CA3-57D4-A872-0095-43B05695CEE4}"/>
              </a:ext>
            </a:extLst>
          </p:cNvPr>
          <p:cNvPicPr>
            <a:picLocks noChangeAspect="1"/>
          </p:cNvPicPr>
          <p:nvPr/>
        </p:nvPicPr>
        <p:blipFill>
          <a:blip r:embed="rId5"/>
          <a:stretch>
            <a:fillRect/>
          </a:stretch>
        </p:blipFill>
        <p:spPr>
          <a:xfrm>
            <a:off x="10534676" y="183168"/>
            <a:ext cx="1498075" cy="1501374"/>
          </a:xfrm>
          <a:prstGeom prst="rect">
            <a:avLst/>
          </a:prstGeom>
        </p:spPr>
      </p:pic>
      <p:pic>
        <p:nvPicPr>
          <p:cNvPr id="28" name="Audio 27">
            <a:hlinkClick r:id="" action="ppaction://media"/>
            <a:extLst>
              <a:ext uri="{FF2B5EF4-FFF2-40B4-BE49-F238E27FC236}">
                <a16:creationId xmlns:a16="http://schemas.microsoft.com/office/drawing/2014/main" id="{8F9303F7-BC9F-8A7C-82FF-9FC7849D753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845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255D1-A94C-4499-B942-16D69D078B15}"/>
              </a:ext>
            </a:extLst>
          </p:cNvPr>
          <p:cNvSpPr>
            <a:spLocks noGrp="1"/>
          </p:cNvSpPr>
          <p:nvPr>
            <p:ph type="title"/>
          </p:nvPr>
        </p:nvSpPr>
        <p:spPr>
          <a:xfrm>
            <a:off x="481013" y="3752849"/>
            <a:ext cx="3290887" cy="2452687"/>
          </a:xfrm>
        </p:spPr>
        <p:txBody>
          <a:bodyPr anchor="ctr">
            <a:normAutofit/>
          </a:bodyPr>
          <a:lstStyle/>
          <a:p>
            <a:r>
              <a:rPr lang="en-US" sz="5400">
                <a:solidFill>
                  <a:srgbClr val="21314D"/>
                </a:solidFill>
                <a:latin typeface="Gotham Medium"/>
              </a:rPr>
              <a:t>Vicarious Trauma</a:t>
            </a:r>
            <a:endParaRPr lang="en-US" sz="5400">
              <a:solidFill>
                <a:srgbClr val="21314D"/>
              </a:solidFill>
            </a:endParaRPr>
          </a:p>
        </p:txBody>
      </p:sp>
      <p:pic>
        <p:nvPicPr>
          <p:cNvPr id="5" name="Picture 2" descr="A sign on a rock&#10;&#10;Description automatically generated">
            <a:extLst>
              <a:ext uri="{FF2B5EF4-FFF2-40B4-BE49-F238E27FC236}">
                <a16:creationId xmlns:a16="http://schemas.microsoft.com/office/drawing/2014/main" id="{ED255338-BD26-41AE-ADA6-AF4C1DBEB643}"/>
              </a:ext>
            </a:extLst>
          </p:cNvPr>
          <p:cNvPicPr>
            <a:picLocks noChangeAspect="1"/>
          </p:cNvPicPr>
          <p:nvPr/>
        </p:nvPicPr>
        <p:blipFill rotWithShape="1">
          <a:blip r:embed="rId5"/>
          <a:srcRect t="16478" b="3792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3D1DEA7-C0A3-4174-842E-CFA1BB56E509}"/>
              </a:ext>
            </a:extLst>
          </p:cNvPr>
          <p:cNvSpPr>
            <a:spLocks noGrp="1"/>
          </p:cNvSpPr>
          <p:nvPr>
            <p:ph idx="1"/>
          </p:nvPr>
        </p:nvSpPr>
        <p:spPr>
          <a:xfrm>
            <a:off x="4223982" y="3752850"/>
            <a:ext cx="7485413" cy="2452687"/>
          </a:xfrm>
        </p:spPr>
        <p:txBody>
          <a:bodyPr vert="horz" lIns="91440" tIns="45720" rIns="91440" bIns="45720" rtlCol="0" anchor="ctr">
            <a:normAutofit/>
          </a:bodyPr>
          <a:lstStyle/>
          <a:p>
            <a:pPr marL="0" indent="0">
              <a:buNone/>
            </a:pPr>
            <a:r>
              <a:rPr lang="en-US" i="1" dirty="0">
                <a:solidFill>
                  <a:srgbClr val="21314D"/>
                </a:solidFill>
                <a:latin typeface="Gotham Book"/>
              </a:rPr>
              <a:t>The emotional residue of exposure that “helpers” have from working with people as they are hearing their trauma stories and become witnesses to the pain, fear, and terror that trauma survivors have endured.</a:t>
            </a:r>
          </a:p>
        </p:txBody>
      </p:sp>
      <p:pic>
        <p:nvPicPr>
          <p:cNvPr id="15" name="Audio 14">
            <a:hlinkClick r:id="" action="ppaction://media"/>
            <a:extLst>
              <a:ext uri="{FF2B5EF4-FFF2-40B4-BE49-F238E27FC236}">
                <a16:creationId xmlns:a16="http://schemas.microsoft.com/office/drawing/2014/main" id="{91A6705E-3EED-B795-726A-622A002F0A4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700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group of people walking down a street next to a tree&#10;&#10;Description automatically generated">
            <a:extLst>
              <a:ext uri="{FF2B5EF4-FFF2-40B4-BE49-F238E27FC236}">
                <a16:creationId xmlns:a16="http://schemas.microsoft.com/office/drawing/2014/main" id="{E170708E-7963-49AE-B506-235960FD8BBC}"/>
              </a:ext>
            </a:extLst>
          </p:cNvPr>
          <p:cNvPicPr>
            <a:picLocks noChangeAspect="1"/>
          </p:cNvPicPr>
          <p:nvPr/>
        </p:nvPicPr>
        <p:blipFill rotWithShape="1">
          <a:blip r:embed="rId5"/>
          <a:srcRect l="12546" r="8936" b="-1"/>
          <a:stretch/>
        </p:blipFill>
        <p:spPr>
          <a:xfrm>
            <a:off x="1" y="2"/>
            <a:ext cx="4474503" cy="3803901"/>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pic>
        <p:nvPicPr>
          <p:cNvPr id="12" name="Audio 11">
            <a:hlinkClick r:id="" action="ppaction://media"/>
            <a:extLst>
              <a:ext uri="{FF2B5EF4-FFF2-40B4-BE49-F238E27FC236}">
                <a16:creationId xmlns:a16="http://schemas.microsoft.com/office/drawing/2014/main" id="{9017460A-06A3-FB14-62A8-66226B2F3AE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
        <p:nvSpPr>
          <p:cNvPr id="6" name="TextBox 5">
            <a:extLst>
              <a:ext uri="{FF2B5EF4-FFF2-40B4-BE49-F238E27FC236}">
                <a16:creationId xmlns:a16="http://schemas.microsoft.com/office/drawing/2014/main" id="{48037742-8801-7126-E767-E9E978FDBF4B}"/>
              </a:ext>
            </a:extLst>
          </p:cNvPr>
          <p:cNvSpPr txBox="1"/>
          <p:nvPr/>
        </p:nvSpPr>
        <p:spPr>
          <a:xfrm>
            <a:off x="4758267" y="434173"/>
            <a:ext cx="6799749" cy="1200329"/>
          </a:xfrm>
          <a:prstGeom prst="rect">
            <a:avLst/>
          </a:prstGeom>
          <a:noFill/>
        </p:spPr>
        <p:txBody>
          <a:bodyPr wrap="square" rtlCol="0">
            <a:spAutoFit/>
          </a:bodyPr>
          <a:lstStyle/>
          <a:p>
            <a:pPr algn="ctr"/>
            <a:r>
              <a:rPr lang="en-US" sz="3600" dirty="0">
                <a:solidFill>
                  <a:schemeClr val="bg1"/>
                </a:solidFill>
              </a:rPr>
              <a:t>-Mandatory Reporting- </a:t>
            </a:r>
          </a:p>
          <a:p>
            <a:pPr algn="ctr"/>
            <a:r>
              <a:rPr lang="en-US" sz="3600" dirty="0">
                <a:solidFill>
                  <a:schemeClr val="bg1"/>
                </a:solidFill>
              </a:rPr>
              <a:t>Assessment Instructions </a:t>
            </a:r>
          </a:p>
        </p:txBody>
      </p:sp>
      <p:sp>
        <p:nvSpPr>
          <p:cNvPr id="7" name="TextBox 6">
            <a:extLst>
              <a:ext uri="{FF2B5EF4-FFF2-40B4-BE49-F238E27FC236}">
                <a16:creationId xmlns:a16="http://schemas.microsoft.com/office/drawing/2014/main" id="{6361D2C6-3B14-7414-E265-ECA98B44D85F}"/>
              </a:ext>
            </a:extLst>
          </p:cNvPr>
          <p:cNvSpPr txBox="1"/>
          <p:nvPr/>
        </p:nvSpPr>
        <p:spPr>
          <a:xfrm>
            <a:off x="4032504" y="1671316"/>
            <a:ext cx="8077200" cy="4154984"/>
          </a:xfrm>
          <a:prstGeom prst="rect">
            <a:avLst/>
          </a:prstGeom>
          <a:noFill/>
        </p:spPr>
        <p:txBody>
          <a:bodyPr wrap="square" rtlCol="0">
            <a:spAutoFit/>
          </a:bodyPr>
          <a:lstStyle/>
          <a:p>
            <a:endParaRPr lang="en-US" sz="2400" dirty="0">
              <a:solidFill>
                <a:schemeClr val="bg1"/>
              </a:solidFill>
            </a:endParaRPr>
          </a:p>
          <a:p>
            <a:pPr algn="ctr"/>
            <a:r>
              <a:rPr lang="en-US" sz="2400" dirty="0">
                <a:solidFill>
                  <a:schemeClr val="bg1"/>
                </a:solidFill>
              </a:rPr>
              <a:t>Congratulations on completing Mandatory Reporter Training!     </a:t>
            </a:r>
          </a:p>
          <a:p>
            <a:pPr algn="ctr"/>
            <a:endParaRPr lang="en-US" sz="2400" dirty="0">
              <a:solidFill>
                <a:schemeClr val="bg1"/>
              </a:solidFill>
            </a:endParaRPr>
          </a:p>
          <a:p>
            <a:pPr algn="ctr"/>
            <a:r>
              <a:rPr lang="en-US" sz="2400" dirty="0">
                <a:solidFill>
                  <a:schemeClr val="bg1"/>
                </a:solidFill>
              </a:rPr>
              <a:t>If you would like more information or additional resources, please visit the Office for Institutional Equity webpage at: </a:t>
            </a:r>
            <a:r>
              <a:rPr lang="en-US" sz="2400" u="sng" dirty="0">
                <a:solidFill>
                  <a:schemeClr val="bg1"/>
                </a:solidFill>
              </a:rPr>
              <a:t>https://www.mines.edu/oie/</a:t>
            </a:r>
            <a:endParaRPr lang="en-US" sz="2400" dirty="0"/>
          </a:p>
          <a:p>
            <a:pPr algn="ctr"/>
            <a:endParaRPr lang="en-US" sz="2400" b="1" dirty="0">
              <a:solidFill>
                <a:schemeClr val="bg1"/>
              </a:solidFill>
            </a:endParaRPr>
          </a:p>
          <a:p>
            <a:pPr algn="ctr"/>
            <a:r>
              <a:rPr lang="en-US" sz="2400" b="1" dirty="0">
                <a:solidFill>
                  <a:schemeClr val="bg1"/>
                </a:solidFill>
              </a:rPr>
              <a:t>Assessment Instructions: </a:t>
            </a:r>
            <a:r>
              <a:rPr lang="en-US" sz="2400" dirty="0">
                <a:solidFill>
                  <a:schemeClr val="bg1"/>
                </a:solidFill>
              </a:rPr>
              <a:t>Answer the following 5 questions using the information you just leaned.  All questions are multiple choice. You must have an 80% to pass the assessment. </a:t>
            </a:r>
          </a:p>
          <a:p>
            <a:endParaRPr lang="en-US" sz="2400" dirty="0">
              <a:solidFill>
                <a:schemeClr val="bg1"/>
              </a:solidFill>
            </a:endParaRPr>
          </a:p>
        </p:txBody>
      </p:sp>
      <p:sp>
        <p:nvSpPr>
          <p:cNvPr id="2" name="TextBox 1">
            <a:extLst>
              <a:ext uri="{FF2B5EF4-FFF2-40B4-BE49-F238E27FC236}">
                <a16:creationId xmlns:a16="http://schemas.microsoft.com/office/drawing/2014/main" id="{77B7D3F0-201C-D4C8-4061-EA600BFC8268}"/>
              </a:ext>
            </a:extLst>
          </p:cNvPr>
          <p:cNvSpPr txBox="1"/>
          <p:nvPr/>
        </p:nvSpPr>
        <p:spPr>
          <a:xfrm>
            <a:off x="412897" y="6054495"/>
            <a:ext cx="11366205" cy="646331"/>
          </a:xfrm>
          <a:prstGeom prst="rect">
            <a:avLst/>
          </a:prstGeom>
          <a:noFill/>
        </p:spPr>
        <p:txBody>
          <a:bodyPr wrap="square" rtlCol="0">
            <a:spAutoFit/>
          </a:bodyPr>
          <a:lstStyle/>
          <a:p>
            <a:r>
              <a:rPr lang="en-US" dirty="0">
                <a:solidFill>
                  <a:schemeClr val="bg1"/>
                </a:solidFill>
              </a:rPr>
              <a:t>Note: If you are not taking this course through Vector, the assessment will be self guided and not graded.  The answer to each question will be bolded to ensure you understand the correct answer.  </a:t>
            </a:r>
          </a:p>
        </p:txBody>
      </p:sp>
    </p:spTree>
    <p:extLst>
      <p:ext uri="{BB962C8B-B14F-4D97-AF65-F5344CB8AC3E}">
        <p14:creationId xmlns:p14="http://schemas.microsoft.com/office/powerpoint/2010/main" val="119854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group of people walking down a street next to a tree&#10;&#10;Description automatically generated">
            <a:extLst>
              <a:ext uri="{FF2B5EF4-FFF2-40B4-BE49-F238E27FC236}">
                <a16:creationId xmlns:a16="http://schemas.microsoft.com/office/drawing/2014/main" id="{E170708E-7963-49AE-B506-235960FD8BBC}"/>
              </a:ext>
            </a:extLst>
          </p:cNvPr>
          <p:cNvPicPr>
            <a:picLocks noChangeAspect="1"/>
          </p:cNvPicPr>
          <p:nvPr/>
        </p:nvPicPr>
        <p:blipFill rotWithShape="1">
          <a:blip r:embed="rId3"/>
          <a:srcRect l="12546" r="8936" b="-1"/>
          <a:stretch/>
        </p:blipFill>
        <p:spPr>
          <a:xfrm>
            <a:off x="1" y="2"/>
            <a:ext cx="4474503" cy="3803901"/>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6" name="TextBox 5">
            <a:extLst>
              <a:ext uri="{FF2B5EF4-FFF2-40B4-BE49-F238E27FC236}">
                <a16:creationId xmlns:a16="http://schemas.microsoft.com/office/drawing/2014/main" id="{48037742-8801-7126-E767-E9E978FDBF4B}"/>
              </a:ext>
            </a:extLst>
          </p:cNvPr>
          <p:cNvSpPr txBox="1"/>
          <p:nvPr/>
        </p:nvSpPr>
        <p:spPr>
          <a:xfrm>
            <a:off x="4864608" y="434173"/>
            <a:ext cx="6693408" cy="646331"/>
          </a:xfrm>
          <a:prstGeom prst="rect">
            <a:avLst/>
          </a:prstGeom>
          <a:noFill/>
        </p:spPr>
        <p:txBody>
          <a:bodyPr wrap="square" rtlCol="0">
            <a:spAutoFit/>
          </a:bodyPr>
          <a:lstStyle/>
          <a:p>
            <a:r>
              <a:rPr lang="en-US" sz="3600" dirty="0">
                <a:solidFill>
                  <a:schemeClr val="bg1"/>
                </a:solidFill>
              </a:rPr>
              <a:t>Mandatory Reporter Assessment</a:t>
            </a:r>
          </a:p>
        </p:txBody>
      </p:sp>
      <p:sp>
        <p:nvSpPr>
          <p:cNvPr id="7" name="TextBox 6">
            <a:extLst>
              <a:ext uri="{FF2B5EF4-FFF2-40B4-BE49-F238E27FC236}">
                <a16:creationId xmlns:a16="http://schemas.microsoft.com/office/drawing/2014/main" id="{6361D2C6-3B14-7414-E265-ECA98B44D85F}"/>
              </a:ext>
            </a:extLst>
          </p:cNvPr>
          <p:cNvSpPr txBox="1"/>
          <p:nvPr/>
        </p:nvSpPr>
        <p:spPr>
          <a:xfrm>
            <a:off x="4114799" y="1452438"/>
            <a:ext cx="8077200" cy="6001643"/>
          </a:xfrm>
          <a:prstGeom prst="rect">
            <a:avLst/>
          </a:prstGeom>
          <a:noFill/>
        </p:spPr>
        <p:txBody>
          <a:bodyPr wrap="square" rtlCol="0">
            <a:spAutoFit/>
          </a:bodyPr>
          <a:lstStyle/>
          <a:p>
            <a:r>
              <a:rPr lang="en-US" sz="2400" b="1" dirty="0">
                <a:solidFill>
                  <a:schemeClr val="bg1"/>
                </a:solidFill>
              </a:rPr>
              <a:t>Question #1</a:t>
            </a:r>
          </a:p>
          <a:p>
            <a:endParaRPr lang="en-US" sz="2400" b="1" dirty="0">
              <a:solidFill>
                <a:schemeClr val="bg1"/>
              </a:solidFill>
            </a:endParaRPr>
          </a:p>
          <a:p>
            <a:r>
              <a:rPr lang="en-US" sz="2400" b="1" dirty="0">
                <a:solidFill>
                  <a:schemeClr val="bg1"/>
                </a:solidFill>
              </a:rPr>
              <a:t>A student reports to you detail an incident of sexual assault that occurred in the residence halls over the weekend.  They  ask you to not report the issue to OIE or Mines Police.  Can you honor their request? </a:t>
            </a:r>
          </a:p>
          <a:p>
            <a:endParaRPr lang="en-US" sz="2400" b="1" dirty="0">
              <a:solidFill>
                <a:schemeClr val="bg1"/>
              </a:solidFill>
            </a:endParaRPr>
          </a:p>
          <a:p>
            <a:pPr marL="457200" indent="-457200">
              <a:buAutoNum type="alphaUcPeriod"/>
            </a:pPr>
            <a:r>
              <a:rPr lang="en-US" sz="2400" dirty="0">
                <a:solidFill>
                  <a:schemeClr val="bg1"/>
                </a:solidFill>
              </a:rPr>
              <a:t>Yes</a:t>
            </a:r>
          </a:p>
          <a:p>
            <a:pPr marL="457200" indent="-457200">
              <a:buAutoNum type="alphaUcPeriod"/>
            </a:pPr>
            <a:r>
              <a:rPr lang="en-US" sz="2400" b="1" dirty="0">
                <a:solidFill>
                  <a:schemeClr val="bg1"/>
                </a:solidFill>
              </a:rPr>
              <a:t>No</a:t>
            </a:r>
          </a:p>
          <a:p>
            <a:pPr marL="457200" indent="-457200">
              <a:buAutoNum type="alphaUcPeriod"/>
            </a:pPr>
            <a:r>
              <a:rPr lang="en-US" sz="2400" dirty="0">
                <a:solidFill>
                  <a:schemeClr val="bg1"/>
                </a:solidFill>
              </a:rPr>
              <a:t>Depends on the age of the student.  If they are over 18 years of age, no need to report. </a:t>
            </a:r>
          </a:p>
          <a:p>
            <a:pPr marL="457200" indent="-457200">
              <a:buAutoNum type="alphaUcPeriod"/>
            </a:pPr>
            <a:r>
              <a:rPr lang="en-US" sz="2400" dirty="0">
                <a:solidFill>
                  <a:schemeClr val="bg1"/>
                </a:solidFill>
              </a:rPr>
              <a:t>Residence halls are considered private residences so no need to report.  </a:t>
            </a:r>
          </a:p>
          <a:p>
            <a:endParaRPr lang="en-US" sz="2400" b="1" dirty="0">
              <a:solidFill>
                <a:schemeClr val="bg1"/>
              </a:solidFill>
            </a:endParaRPr>
          </a:p>
          <a:p>
            <a:endParaRPr lang="en-US" sz="2400" b="1" dirty="0">
              <a:solidFill>
                <a:schemeClr val="bg1"/>
              </a:solidFill>
            </a:endParaRPr>
          </a:p>
          <a:p>
            <a:pPr algn="ctr"/>
            <a:endParaRPr lang="en-US" sz="2400" dirty="0"/>
          </a:p>
        </p:txBody>
      </p:sp>
    </p:spTree>
    <p:extLst>
      <p:ext uri="{BB962C8B-B14F-4D97-AF65-F5344CB8AC3E}">
        <p14:creationId xmlns:p14="http://schemas.microsoft.com/office/powerpoint/2010/main" val="76923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7">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group of people walking down a street next to a tree&#10;&#10;Description automatically generated">
            <a:extLst>
              <a:ext uri="{FF2B5EF4-FFF2-40B4-BE49-F238E27FC236}">
                <a16:creationId xmlns:a16="http://schemas.microsoft.com/office/drawing/2014/main" id="{E170708E-7963-49AE-B506-235960FD8BBC}"/>
              </a:ext>
            </a:extLst>
          </p:cNvPr>
          <p:cNvPicPr>
            <a:picLocks noChangeAspect="1"/>
          </p:cNvPicPr>
          <p:nvPr/>
        </p:nvPicPr>
        <p:blipFill rotWithShape="1">
          <a:blip r:embed="rId3"/>
          <a:srcRect l="12546" r="8936" b="-1"/>
          <a:stretch/>
        </p:blipFill>
        <p:spPr>
          <a:xfrm>
            <a:off x="1" y="2"/>
            <a:ext cx="4474503" cy="3803901"/>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6" name="TextBox 5">
            <a:extLst>
              <a:ext uri="{FF2B5EF4-FFF2-40B4-BE49-F238E27FC236}">
                <a16:creationId xmlns:a16="http://schemas.microsoft.com/office/drawing/2014/main" id="{48037742-8801-7126-E767-E9E978FDBF4B}"/>
              </a:ext>
            </a:extLst>
          </p:cNvPr>
          <p:cNvSpPr txBox="1"/>
          <p:nvPr/>
        </p:nvSpPr>
        <p:spPr>
          <a:xfrm>
            <a:off x="4864608" y="434173"/>
            <a:ext cx="6693408" cy="646331"/>
          </a:xfrm>
          <a:prstGeom prst="rect">
            <a:avLst/>
          </a:prstGeom>
          <a:noFill/>
        </p:spPr>
        <p:txBody>
          <a:bodyPr wrap="square" rtlCol="0">
            <a:spAutoFit/>
          </a:bodyPr>
          <a:lstStyle/>
          <a:p>
            <a:r>
              <a:rPr lang="en-US" sz="3600" dirty="0">
                <a:solidFill>
                  <a:schemeClr val="bg1"/>
                </a:solidFill>
              </a:rPr>
              <a:t>Mandatory Reporter Assessment</a:t>
            </a:r>
          </a:p>
        </p:txBody>
      </p:sp>
      <p:sp>
        <p:nvSpPr>
          <p:cNvPr id="7" name="TextBox 6">
            <a:extLst>
              <a:ext uri="{FF2B5EF4-FFF2-40B4-BE49-F238E27FC236}">
                <a16:creationId xmlns:a16="http://schemas.microsoft.com/office/drawing/2014/main" id="{6361D2C6-3B14-7414-E265-ECA98B44D85F}"/>
              </a:ext>
            </a:extLst>
          </p:cNvPr>
          <p:cNvSpPr txBox="1"/>
          <p:nvPr/>
        </p:nvSpPr>
        <p:spPr>
          <a:xfrm>
            <a:off x="4032504" y="1671316"/>
            <a:ext cx="8077200" cy="4524315"/>
          </a:xfrm>
          <a:prstGeom prst="rect">
            <a:avLst/>
          </a:prstGeom>
          <a:noFill/>
        </p:spPr>
        <p:txBody>
          <a:bodyPr wrap="square" rtlCol="0">
            <a:spAutoFit/>
          </a:bodyPr>
          <a:lstStyle/>
          <a:p>
            <a:r>
              <a:rPr lang="en-US" sz="2400" b="1" dirty="0">
                <a:solidFill>
                  <a:schemeClr val="bg1"/>
                </a:solidFill>
              </a:rPr>
              <a:t>Question #2</a:t>
            </a:r>
          </a:p>
          <a:p>
            <a:endParaRPr lang="en-US" sz="2400" b="1" dirty="0">
              <a:solidFill>
                <a:schemeClr val="bg1"/>
              </a:solidFill>
            </a:endParaRPr>
          </a:p>
          <a:p>
            <a:r>
              <a:rPr lang="en-US" sz="2400" b="1" dirty="0">
                <a:solidFill>
                  <a:schemeClr val="bg1"/>
                </a:solidFill>
              </a:rPr>
              <a:t>Which is not an example of sexual harassment.</a:t>
            </a:r>
          </a:p>
          <a:p>
            <a:endParaRPr lang="en-US" sz="2400" b="1" dirty="0">
              <a:solidFill>
                <a:schemeClr val="bg1"/>
              </a:solidFill>
            </a:endParaRPr>
          </a:p>
          <a:p>
            <a:pPr marL="457200" indent="-457200">
              <a:buAutoNum type="alphaUcPeriod"/>
            </a:pPr>
            <a:r>
              <a:rPr lang="en-US" sz="2400" dirty="0">
                <a:solidFill>
                  <a:schemeClr val="bg1"/>
                </a:solidFill>
              </a:rPr>
              <a:t>Unwelcome sexual advancements</a:t>
            </a:r>
          </a:p>
          <a:p>
            <a:pPr marL="457200" indent="-457200">
              <a:buAutoNum type="alphaUcPeriod"/>
            </a:pPr>
            <a:r>
              <a:rPr lang="en-US" sz="2400" dirty="0">
                <a:solidFill>
                  <a:schemeClr val="bg1"/>
                </a:solidFill>
              </a:rPr>
              <a:t>Non-consensual touching</a:t>
            </a:r>
          </a:p>
          <a:p>
            <a:pPr marL="457200" indent="-457200">
              <a:buAutoNum type="alphaUcPeriod"/>
            </a:pPr>
            <a:r>
              <a:rPr lang="en-US" sz="2400" dirty="0">
                <a:solidFill>
                  <a:schemeClr val="bg1"/>
                </a:solidFill>
              </a:rPr>
              <a:t>Rape</a:t>
            </a:r>
          </a:p>
          <a:p>
            <a:pPr marL="457200" indent="-457200">
              <a:buAutoNum type="alphaUcPeriod"/>
            </a:pPr>
            <a:r>
              <a:rPr lang="en-US" sz="2400" b="1" dirty="0">
                <a:solidFill>
                  <a:schemeClr val="bg1"/>
                </a:solidFill>
              </a:rPr>
              <a:t>A single hurtful text </a:t>
            </a:r>
          </a:p>
          <a:p>
            <a:pPr marL="457200" indent="-457200">
              <a:buAutoNum type="alphaUcPeriod"/>
            </a:pPr>
            <a:endParaRPr lang="en-US" sz="2400" b="1" dirty="0">
              <a:solidFill>
                <a:schemeClr val="bg1"/>
              </a:solidFill>
            </a:endParaRPr>
          </a:p>
          <a:p>
            <a:endParaRPr lang="en-US" sz="2400" b="1" dirty="0">
              <a:solidFill>
                <a:schemeClr val="bg1"/>
              </a:solidFill>
            </a:endParaRPr>
          </a:p>
          <a:p>
            <a:endParaRPr lang="en-US" sz="2400" b="1" dirty="0">
              <a:solidFill>
                <a:schemeClr val="bg1"/>
              </a:solidFill>
            </a:endParaRPr>
          </a:p>
          <a:p>
            <a:pPr algn="ctr"/>
            <a:endParaRPr lang="en-US" sz="2400" dirty="0"/>
          </a:p>
        </p:txBody>
      </p:sp>
    </p:spTree>
    <p:extLst>
      <p:ext uri="{BB962C8B-B14F-4D97-AF65-F5344CB8AC3E}">
        <p14:creationId xmlns:p14="http://schemas.microsoft.com/office/powerpoint/2010/main" val="369524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7">
                                            <p:txEl>
                                              <p:pRg st="7" end="7"/>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group of people walking down a street next to a tree&#10;&#10;Description automatically generated">
            <a:extLst>
              <a:ext uri="{FF2B5EF4-FFF2-40B4-BE49-F238E27FC236}">
                <a16:creationId xmlns:a16="http://schemas.microsoft.com/office/drawing/2014/main" id="{E170708E-7963-49AE-B506-235960FD8BBC}"/>
              </a:ext>
            </a:extLst>
          </p:cNvPr>
          <p:cNvPicPr>
            <a:picLocks noChangeAspect="1"/>
          </p:cNvPicPr>
          <p:nvPr/>
        </p:nvPicPr>
        <p:blipFill rotWithShape="1">
          <a:blip r:embed="rId3"/>
          <a:srcRect l="12546" r="8936" b="-1"/>
          <a:stretch/>
        </p:blipFill>
        <p:spPr>
          <a:xfrm>
            <a:off x="1" y="2"/>
            <a:ext cx="4474503" cy="3803901"/>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6" name="TextBox 5">
            <a:extLst>
              <a:ext uri="{FF2B5EF4-FFF2-40B4-BE49-F238E27FC236}">
                <a16:creationId xmlns:a16="http://schemas.microsoft.com/office/drawing/2014/main" id="{48037742-8801-7126-E767-E9E978FDBF4B}"/>
              </a:ext>
            </a:extLst>
          </p:cNvPr>
          <p:cNvSpPr txBox="1"/>
          <p:nvPr/>
        </p:nvSpPr>
        <p:spPr>
          <a:xfrm>
            <a:off x="4864608" y="434173"/>
            <a:ext cx="6693408" cy="646331"/>
          </a:xfrm>
          <a:prstGeom prst="rect">
            <a:avLst/>
          </a:prstGeom>
          <a:noFill/>
        </p:spPr>
        <p:txBody>
          <a:bodyPr wrap="square" rtlCol="0">
            <a:spAutoFit/>
          </a:bodyPr>
          <a:lstStyle/>
          <a:p>
            <a:r>
              <a:rPr lang="en-US" sz="3600" dirty="0">
                <a:solidFill>
                  <a:schemeClr val="bg1"/>
                </a:solidFill>
              </a:rPr>
              <a:t>Mandatory Reporter Assessment</a:t>
            </a:r>
          </a:p>
        </p:txBody>
      </p:sp>
      <p:sp>
        <p:nvSpPr>
          <p:cNvPr id="7" name="TextBox 6">
            <a:extLst>
              <a:ext uri="{FF2B5EF4-FFF2-40B4-BE49-F238E27FC236}">
                <a16:creationId xmlns:a16="http://schemas.microsoft.com/office/drawing/2014/main" id="{6361D2C6-3B14-7414-E265-ECA98B44D85F}"/>
              </a:ext>
            </a:extLst>
          </p:cNvPr>
          <p:cNvSpPr txBox="1"/>
          <p:nvPr/>
        </p:nvSpPr>
        <p:spPr>
          <a:xfrm>
            <a:off x="3958076" y="1762696"/>
            <a:ext cx="8077200" cy="5262979"/>
          </a:xfrm>
          <a:prstGeom prst="rect">
            <a:avLst/>
          </a:prstGeom>
          <a:noFill/>
        </p:spPr>
        <p:txBody>
          <a:bodyPr wrap="square" rtlCol="0">
            <a:spAutoFit/>
          </a:bodyPr>
          <a:lstStyle/>
          <a:p>
            <a:r>
              <a:rPr lang="en-US" sz="2400" b="1" dirty="0">
                <a:solidFill>
                  <a:schemeClr val="bg1"/>
                </a:solidFill>
              </a:rPr>
              <a:t>Question #3</a:t>
            </a:r>
          </a:p>
          <a:p>
            <a:endParaRPr lang="en-US" sz="2400" b="1" dirty="0">
              <a:solidFill>
                <a:schemeClr val="bg1"/>
              </a:solidFill>
            </a:endParaRPr>
          </a:p>
          <a:p>
            <a:r>
              <a:rPr lang="en-US" sz="2400" b="1" dirty="0">
                <a:solidFill>
                  <a:schemeClr val="bg1"/>
                </a:solidFill>
              </a:rPr>
              <a:t>What does it mean to be a mandated reporter?</a:t>
            </a:r>
          </a:p>
          <a:p>
            <a:endParaRPr lang="en-US" sz="2400" b="1" dirty="0">
              <a:solidFill>
                <a:schemeClr val="bg1"/>
              </a:solidFill>
            </a:endParaRPr>
          </a:p>
          <a:p>
            <a:pPr marL="457200" indent="-457200">
              <a:buAutoNum type="alphaUcPeriod"/>
            </a:pPr>
            <a:r>
              <a:rPr lang="en-US" sz="2400" b="1" dirty="0">
                <a:solidFill>
                  <a:schemeClr val="bg1"/>
                </a:solidFill>
              </a:rPr>
              <a:t>Being a mandated reporter means you must report all cases of sexual misconduct, discrimination, and retaliation</a:t>
            </a:r>
          </a:p>
          <a:p>
            <a:pPr marL="457200" indent="-457200">
              <a:buAutoNum type="alphaUcPeriod"/>
            </a:pPr>
            <a:r>
              <a:rPr lang="en-US" sz="2400" dirty="0">
                <a:solidFill>
                  <a:schemeClr val="bg1"/>
                </a:solidFill>
              </a:rPr>
              <a:t>Gives a person the authority to conduct investigations</a:t>
            </a:r>
          </a:p>
          <a:p>
            <a:pPr marL="457200" indent="-457200">
              <a:buAutoNum type="alphaUcPeriod"/>
            </a:pPr>
            <a:r>
              <a:rPr lang="en-US" sz="2400" dirty="0">
                <a:solidFill>
                  <a:schemeClr val="bg1"/>
                </a:solidFill>
              </a:rPr>
              <a:t>Allows you to make assumptions and only report what you think is a valid complaint</a:t>
            </a:r>
          </a:p>
          <a:p>
            <a:pPr marL="457200" indent="-457200">
              <a:buAutoNum type="alphaUcPeriod"/>
            </a:pPr>
            <a:r>
              <a:rPr lang="en-US" sz="2400" dirty="0">
                <a:solidFill>
                  <a:schemeClr val="bg1"/>
                </a:solidFill>
              </a:rPr>
              <a:t>Take sides and gossip with others about the situation</a:t>
            </a:r>
          </a:p>
          <a:p>
            <a:pPr marL="457200" indent="-457200">
              <a:buAutoNum type="alphaUcPeriod"/>
            </a:pPr>
            <a:endParaRPr lang="en-US" sz="2400" b="1" dirty="0">
              <a:solidFill>
                <a:schemeClr val="bg1"/>
              </a:solidFill>
            </a:endParaRPr>
          </a:p>
          <a:p>
            <a:endParaRPr lang="en-US" sz="2400" b="1" dirty="0">
              <a:solidFill>
                <a:schemeClr val="bg1"/>
              </a:solidFill>
            </a:endParaRPr>
          </a:p>
          <a:p>
            <a:endParaRPr lang="en-US" sz="2400" b="1" dirty="0">
              <a:solidFill>
                <a:schemeClr val="bg1"/>
              </a:solidFill>
            </a:endParaRPr>
          </a:p>
          <a:p>
            <a:pPr algn="ctr"/>
            <a:endParaRPr lang="en-US" sz="2400" dirty="0"/>
          </a:p>
        </p:txBody>
      </p:sp>
    </p:spTree>
    <p:extLst>
      <p:ext uri="{BB962C8B-B14F-4D97-AF65-F5344CB8AC3E}">
        <p14:creationId xmlns:p14="http://schemas.microsoft.com/office/powerpoint/2010/main" val="360265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7">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group of people walking down a street next to a tree&#10;&#10;Description automatically generated">
            <a:extLst>
              <a:ext uri="{FF2B5EF4-FFF2-40B4-BE49-F238E27FC236}">
                <a16:creationId xmlns:a16="http://schemas.microsoft.com/office/drawing/2014/main" id="{E170708E-7963-49AE-B506-235960FD8BBC}"/>
              </a:ext>
            </a:extLst>
          </p:cNvPr>
          <p:cNvPicPr>
            <a:picLocks noChangeAspect="1"/>
          </p:cNvPicPr>
          <p:nvPr/>
        </p:nvPicPr>
        <p:blipFill rotWithShape="1">
          <a:blip r:embed="rId3"/>
          <a:srcRect l="12546" r="8936" b="-1"/>
          <a:stretch/>
        </p:blipFill>
        <p:spPr>
          <a:xfrm>
            <a:off x="1" y="2"/>
            <a:ext cx="4474503" cy="3803901"/>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6" name="TextBox 5">
            <a:extLst>
              <a:ext uri="{FF2B5EF4-FFF2-40B4-BE49-F238E27FC236}">
                <a16:creationId xmlns:a16="http://schemas.microsoft.com/office/drawing/2014/main" id="{48037742-8801-7126-E767-E9E978FDBF4B}"/>
              </a:ext>
            </a:extLst>
          </p:cNvPr>
          <p:cNvSpPr txBox="1"/>
          <p:nvPr/>
        </p:nvSpPr>
        <p:spPr>
          <a:xfrm>
            <a:off x="4864608" y="434173"/>
            <a:ext cx="6693408" cy="646331"/>
          </a:xfrm>
          <a:prstGeom prst="rect">
            <a:avLst/>
          </a:prstGeom>
          <a:noFill/>
        </p:spPr>
        <p:txBody>
          <a:bodyPr wrap="square" rtlCol="0">
            <a:spAutoFit/>
          </a:bodyPr>
          <a:lstStyle/>
          <a:p>
            <a:r>
              <a:rPr lang="en-US" sz="3600" dirty="0">
                <a:solidFill>
                  <a:schemeClr val="bg1"/>
                </a:solidFill>
              </a:rPr>
              <a:t>Mandatory Reporter Assessment</a:t>
            </a:r>
          </a:p>
        </p:txBody>
      </p:sp>
      <p:sp>
        <p:nvSpPr>
          <p:cNvPr id="7" name="TextBox 6">
            <a:extLst>
              <a:ext uri="{FF2B5EF4-FFF2-40B4-BE49-F238E27FC236}">
                <a16:creationId xmlns:a16="http://schemas.microsoft.com/office/drawing/2014/main" id="{6361D2C6-3B14-7414-E265-ECA98B44D85F}"/>
              </a:ext>
            </a:extLst>
          </p:cNvPr>
          <p:cNvSpPr txBox="1"/>
          <p:nvPr/>
        </p:nvSpPr>
        <p:spPr>
          <a:xfrm>
            <a:off x="4172712" y="1444063"/>
            <a:ext cx="8077200" cy="5262979"/>
          </a:xfrm>
          <a:prstGeom prst="rect">
            <a:avLst/>
          </a:prstGeom>
          <a:noFill/>
        </p:spPr>
        <p:txBody>
          <a:bodyPr wrap="square" rtlCol="0">
            <a:spAutoFit/>
          </a:bodyPr>
          <a:lstStyle/>
          <a:p>
            <a:r>
              <a:rPr lang="en-US" sz="2400" b="1" dirty="0">
                <a:solidFill>
                  <a:schemeClr val="bg1"/>
                </a:solidFill>
              </a:rPr>
              <a:t>Question #4</a:t>
            </a:r>
          </a:p>
          <a:p>
            <a:endParaRPr lang="en-US" sz="2400" b="1" dirty="0">
              <a:solidFill>
                <a:schemeClr val="bg1"/>
              </a:solidFill>
            </a:endParaRPr>
          </a:p>
          <a:p>
            <a:r>
              <a:rPr lang="en-US" sz="2400" b="1" dirty="0">
                <a:solidFill>
                  <a:schemeClr val="bg1"/>
                </a:solidFill>
              </a:rPr>
              <a:t>True or False?  </a:t>
            </a:r>
          </a:p>
          <a:p>
            <a:endParaRPr lang="en-US" sz="2400" b="1" dirty="0">
              <a:solidFill>
                <a:schemeClr val="bg1"/>
              </a:solidFill>
            </a:endParaRPr>
          </a:p>
          <a:p>
            <a:r>
              <a:rPr lang="en-US" sz="2400" b="1" dirty="0">
                <a:solidFill>
                  <a:schemeClr val="bg1"/>
                </a:solidFill>
              </a:rPr>
              <a:t>A student reports that their professor is discriminating against them because they are a person of color, and its obvious they are being treated different.  This is a mandatory report to OIE.  </a:t>
            </a:r>
          </a:p>
          <a:p>
            <a:endParaRPr lang="en-US" sz="2400" b="1" dirty="0">
              <a:solidFill>
                <a:schemeClr val="bg1"/>
              </a:solidFill>
            </a:endParaRPr>
          </a:p>
          <a:p>
            <a:pPr marL="457200" indent="-457200">
              <a:buAutoNum type="alphaUcPeriod"/>
            </a:pPr>
            <a:r>
              <a:rPr lang="en-US" sz="2400" b="1" dirty="0">
                <a:solidFill>
                  <a:schemeClr val="bg1"/>
                </a:solidFill>
              </a:rPr>
              <a:t>True</a:t>
            </a:r>
          </a:p>
          <a:p>
            <a:pPr marL="457200" indent="-457200">
              <a:buAutoNum type="alphaUcPeriod"/>
            </a:pPr>
            <a:r>
              <a:rPr lang="en-US" sz="2400" dirty="0">
                <a:solidFill>
                  <a:schemeClr val="bg1"/>
                </a:solidFill>
              </a:rPr>
              <a:t>False</a:t>
            </a:r>
          </a:p>
          <a:p>
            <a:pPr marL="457200" indent="-457200">
              <a:buAutoNum type="alphaUcPeriod"/>
            </a:pPr>
            <a:endParaRPr lang="en-US" sz="2400" b="1" dirty="0">
              <a:solidFill>
                <a:schemeClr val="bg1"/>
              </a:solidFill>
            </a:endParaRPr>
          </a:p>
          <a:p>
            <a:endParaRPr lang="en-US" sz="2400" b="1" dirty="0">
              <a:solidFill>
                <a:schemeClr val="bg1"/>
              </a:solidFill>
            </a:endParaRPr>
          </a:p>
          <a:p>
            <a:endParaRPr lang="en-US" sz="2400" b="1" dirty="0">
              <a:solidFill>
                <a:schemeClr val="bg1"/>
              </a:solidFill>
            </a:endParaRPr>
          </a:p>
          <a:p>
            <a:pPr algn="ctr"/>
            <a:endParaRPr lang="en-US" sz="2400" dirty="0"/>
          </a:p>
        </p:txBody>
      </p:sp>
    </p:spTree>
    <p:extLst>
      <p:ext uri="{BB962C8B-B14F-4D97-AF65-F5344CB8AC3E}">
        <p14:creationId xmlns:p14="http://schemas.microsoft.com/office/powerpoint/2010/main" val="128758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7">
                                            <p:txEl>
                                              <p:pRg st="6" end="6"/>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group of people walking down a street next to a tree&#10;&#10;Description automatically generated">
            <a:extLst>
              <a:ext uri="{FF2B5EF4-FFF2-40B4-BE49-F238E27FC236}">
                <a16:creationId xmlns:a16="http://schemas.microsoft.com/office/drawing/2014/main" id="{E170708E-7963-49AE-B506-235960FD8BBC}"/>
              </a:ext>
            </a:extLst>
          </p:cNvPr>
          <p:cNvPicPr>
            <a:picLocks noChangeAspect="1"/>
          </p:cNvPicPr>
          <p:nvPr/>
        </p:nvPicPr>
        <p:blipFill rotWithShape="1">
          <a:blip r:embed="rId3"/>
          <a:srcRect l="12546" r="8936" b="-1"/>
          <a:stretch/>
        </p:blipFill>
        <p:spPr>
          <a:xfrm>
            <a:off x="1" y="2"/>
            <a:ext cx="4474503" cy="3803901"/>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6" name="TextBox 5">
            <a:extLst>
              <a:ext uri="{FF2B5EF4-FFF2-40B4-BE49-F238E27FC236}">
                <a16:creationId xmlns:a16="http://schemas.microsoft.com/office/drawing/2014/main" id="{48037742-8801-7126-E767-E9E978FDBF4B}"/>
              </a:ext>
            </a:extLst>
          </p:cNvPr>
          <p:cNvSpPr txBox="1"/>
          <p:nvPr/>
        </p:nvSpPr>
        <p:spPr>
          <a:xfrm>
            <a:off x="4864608" y="434173"/>
            <a:ext cx="6693408" cy="646331"/>
          </a:xfrm>
          <a:prstGeom prst="rect">
            <a:avLst/>
          </a:prstGeom>
          <a:noFill/>
        </p:spPr>
        <p:txBody>
          <a:bodyPr wrap="square" rtlCol="0">
            <a:spAutoFit/>
          </a:bodyPr>
          <a:lstStyle/>
          <a:p>
            <a:r>
              <a:rPr lang="en-US" sz="3600" dirty="0">
                <a:solidFill>
                  <a:schemeClr val="bg1"/>
                </a:solidFill>
              </a:rPr>
              <a:t>Mandatory Reporter Assessment</a:t>
            </a:r>
          </a:p>
        </p:txBody>
      </p:sp>
      <p:sp>
        <p:nvSpPr>
          <p:cNvPr id="7" name="TextBox 6">
            <a:extLst>
              <a:ext uri="{FF2B5EF4-FFF2-40B4-BE49-F238E27FC236}">
                <a16:creationId xmlns:a16="http://schemas.microsoft.com/office/drawing/2014/main" id="{6361D2C6-3B14-7414-E265-ECA98B44D85F}"/>
              </a:ext>
            </a:extLst>
          </p:cNvPr>
          <p:cNvSpPr txBox="1"/>
          <p:nvPr/>
        </p:nvSpPr>
        <p:spPr>
          <a:xfrm>
            <a:off x="4279432" y="2078736"/>
            <a:ext cx="8077200" cy="5632311"/>
          </a:xfrm>
          <a:prstGeom prst="rect">
            <a:avLst/>
          </a:prstGeom>
          <a:noFill/>
        </p:spPr>
        <p:txBody>
          <a:bodyPr wrap="square" rtlCol="0">
            <a:spAutoFit/>
          </a:bodyPr>
          <a:lstStyle/>
          <a:p>
            <a:r>
              <a:rPr lang="en-US" sz="2400" b="1" dirty="0">
                <a:solidFill>
                  <a:schemeClr val="bg1"/>
                </a:solidFill>
              </a:rPr>
              <a:t>Question #5</a:t>
            </a:r>
          </a:p>
          <a:p>
            <a:endParaRPr lang="en-US" sz="2400" b="1" dirty="0">
              <a:solidFill>
                <a:schemeClr val="bg1"/>
              </a:solidFill>
            </a:endParaRPr>
          </a:p>
          <a:p>
            <a:r>
              <a:rPr lang="en-US" sz="2400" b="1" dirty="0">
                <a:solidFill>
                  <a:schemeClr val="bg1"/>
                </a:solidFill>
              </a:rPr>
              <a:t>What type of support measure can </a:t>
            </a:r>
            <a:r>
              <a:rPr lang="en-US" sz="2400" b="1" u="sng" dirty="0">
                <a:solidFill>
                  <a:schemeClr val="bg1"/>
                </a:solidFill>
              </a:rPr>
              <a:t>not </a:t>
            </a:r>
            <a:r>
              <a:rPr lang="en-US" sz="2400" b="1" dirty="0">
                <a:solidFill>
                  <a:schemeClr val="bg1"/>
                </a:solidFill>
              </a:rPr>
              <a:t>be offered by the Office of Institutional Equity?</a:t>
            </a:r>
          </a:p>
          <a:p>
            <a:endParaRPr lang="en-US" sz="2400" b="1" dirty="0">
              <a:solidFill>
                <a:schemeClr val="bg1"/>
              </a:solidFill>
            </a:endParaRPr>
          </a:p>
          <a:p>
            <a:pPr marL="457200" indent="-457200">
              <a:buAutoNum type="alphaUcPeriod"/>
            </a:pPr>
            <a:r>
              <a:rPr lang="en-US" sz="2400" dirty="0">
                <a:solidFill>
                  <a:schemeClr val="bg1"/>
                </a:solidFill>
              </a:rPr>
              <a:t>Academic Support Measures</a:t>
            </a:r>
          </a:p>
          <a:p>
            <a:pPr marL="457200" indent="-457200">
              <a:buAutoNum type="alphaUcPeriod"/>
            </a:pPr>
            <a:r>
              <a:rPr lang="en-US" sz="2400" dirty="0">
                <a:solidFill>
                  <a:schemeClr val="bg1"/>
                </a:solidFill>
              </a:rPr>
              <a:t>Wellness Supportive Measures</a:t>
            </a:r>
          </a:p>
          <a:p>
            <a:pPr marL="457200" indent="-457200">
              <a:buAutoNum type="alphaUcPeriod"/>
            </a:pPr>
            <a:r>
              <a:rPr lang="en-US" sz="2400" dirty="0">
                <a:solidFill>
                  <a:schemeClr val="bg1"/>
                </a:solidFill>
              </a:rPr>
              <a:t>Safety Measures</a:t>
            </a:r>
          </a:p>
          <a:p>
            <a:pPr marL="457200" indent="-457200">
              <a:buAutoNum type="alphaUcPeriod"/>
            </a:pPr>
            <a:r>
              <a:rPr lang="en-US" sz="2400" b="1" dirty="0">
                <a:solidFill>
                  <a:schemeClr val="bg1"/>
                </a:solidFill>
              </a:rPr>
              <a:t>Legal Advice</a:t>
            </a:r>
          </a:p>
          <a:p>
            <a:pPr marL="457200" indent="-457200">
              <a:buAutoNum type="alphaUcPeriod"/>
            </a:pPr>
            <a:endParaRPr lang="en-US" sz="2400" b="1" dirty="0">
              <a:solidFill>
                <a:schemeClr val="bg1"/>
              </a:solidFill>
            </a:endParaRPr>
          </a:p>
          <a:p>
            <a:pPr marL="457200" indent="-457200">
              <a:buAutoNum type="alphaUcPeriod"/>
            </a:pPr>
            <a:endParaRPr lang="en-US" sz="2400" b="1" dirty="0">
              <a:solidFill>
                <a:schemeClr val="bg1"/>
              </a:solidFill>
            </a:endParaRPr>
          </a:p>
          <a:p>
            <a:pPr marL="457200" indent="-457200">
              <a:buAutoNum type="alphaUcPeriod"/>
            </a:pPr>
            <a:endParaRPr lang="en-US" sz="2400" b="1" dirty="0">
              <a:solidFill>
                <a:schemeClr val="bg1"/>
              </a:solidFill>
            </a:endParaRPr>
          </a:p>
          <a:p>
            <a:endParaRPr lang="en-US" sz="2400" b="1" dirty="0">
              <a:solidFill>
                <a:schemeClr val="bg1"/>
              </a:solidFill>
            </a:endParaRPr>
          </a:p>
          <a:p>
            <a:endParaRPr lang="en-US" sz="2400" b="1" dirty="0">
              <a:solidFill>
                <a:schemeClr val="bg1"/>
              </a:solidFill>
            </a:endParaRPr>
          </a:p>
          <a:p>
            <a:pPr algn="ctr"/>
            <a:endParaRPr lang="en-US" sz="2400" dirty="0"/>
          </a:p>
        </p:txBody>
      </p:sp>
    </p:spTree>
    <p:extLst>
      <p:ext uri="{BB962C8B-B14F-4D97-AF65-F5344CB8AC3E}">
        <p14:creationId xmlns:p14="http://schemas.microsoft.com/office/powerpoint/2010/main" val="328683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7">
                                            <p:txEl>
                                              <p:pRg st="7" end="7"/>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323030" y="2953667"/>
            <a:ext cx="12068354" cy="1200329"/>
          </a:xfrm>
          <a:prstGeom prst="rect">
            <a:avLst/>
          </a:prstGeom>
          <a:noFill/>
        </p:spPr>
        <p:txBody>
          <a:bodyPr wrap="square" rtlCol="0">
            <a:spAutoFit/>
          </a:bodyPr>
          <a:lstStyle/>
          <a:p>
            <a:r>
              <a:rPr lang="en-US" sz="3600" dirty="0">
                <a:solidFill>
                  <a:schemeClr val="bg1"/>
                </a:solidFill>
              </a:rPr>
              <a:t>General Inbox: </a:t>
            </a:r>
            <a:r>
              <a:rPr lang="en-US" sz="3600" dirty="0">
                <a:solidFill>
                  <a:schemeClr val="bg1"/>
                </a:solidFill>
                <a:hlinkClick r:id="rId5"/>
              </a:rPr>
              <a:t>OIE@mines.edu</a:t>
            </a:r>
            <a:endParaRPr lang="en-US" sz="3600" dirty="0">
              <a:solidFill>
                <a:schemeClr val="bg1"/>
              </a:solidFill>
            </a:endParaRPr>
          </a:p>
          <a:p>
            <a:endParaRPr lang="en-US" sz="3600" dirty="0">
              <a:solidFill>
                <a:schemeClr val="bg1"/>
              </a:solidFill>
            </a:endParaRPr>
          </a:p>
        </p:txBody>
      </p:sp>
      <p:sp>
        <p:nvSpPr>
          <p:cNvPr id="2" name="TextBox 1">
            <a:extLst>
              <a:ext uri="{FF2B5EF4-FFF2-40B4-BE49-F238E27FC236}">
                <a16:creationId xmlns:a16="http://schemas.microsoft.com/office/drawing/2014/main" id="{78BCDD6C-D811-420E-9AD6-34DBBBAD7683}"/>
              </a:ext>
            </a:extLst>
          </p:cNvPr>
          <p:cNvSpPr txBox="1"/>
          <p:nvPr/>
        </p:nvSpPr>
        <p:spPr>
          <a:xfrm>
            <a:off x="406156" y="3811012"/>
            <a:ext cx="11213432" cy="3046988"/>
          </a:xfrm>
          <a:prstGeom prst="rect">
            <a:avLst/>
          </a:prstGeom>
          <a:noFill/>
        </p:spPr>
        <p:txBody>
          <a:bodyPr wrap="square" rtlCol="0">
            <a:spAutoFit/>
          </a:bodyPr>
          <a:lstStyle/>
          <a:p>
            <a:r>
              <a:rPr lang="en-US" sz="2000" b="1" i="0" u="none" strike="noStrike" dirty="0">
                <a:solidFill>
                  <a:srgbClr val="FFFFFF"/>
                </a:solidFill>
                <a:effectLst/>
                <a:latin typeface="Gotham Medium"/>
              </a:rPr>
              <a:t>Tammy Curry (</a:t>
            </a:r>
            <a:r>
              <a:rPr lang="en-US" sz="2000" b="1" i="0" u="none" strike="noStrike" dirty="0">
                <a:solidFill>
                  <a:srgbClr val="FFFFFF"/>
                </a:solidFill>
                <a:effectLst/>
                <a:latin typeface="Gotham Medium"/>
                <a:hlinkClick r:id="rId6"/>
              </a:rPr>
              <a:t>tcurry@mines.edu</a:t>
            </a:r>
            <a:r>
              <a:rPr lang="en-US" sz="2000" b="1" i="0" u="none" strike="noStrike" dirty="0">
                <a:solidFill>
                  <a:srgbClr val="FFFFFF"/>
                </a:solidFill>
                <a:effectLst/>
                <a:latin typeface="Gotham Medium"/>
              </a:rPr>
              <a:t>)</a:t>
            </a:r>
          </a:p>
          <a:p>
            <a:r>
              <a:rPr lang="en-US" sz="2000" b="1" dirty="0">
                <a:solidFill>
                  <a:srgbClr val="FFFFFF"/>
                </a:solidFill>
                <a:latin typeface="Gotham Medium"/>
              </a:rPr>
              <a:t>Program Assistant </a:t>
            </a:r>
          </a:p>
          <a:p>
            <a:endParaRPr lang="en-US" sz="2000" b="1" i="0" u="none" strike="noStrike" dirty="0">
              <a:solidFill>
                <a:srgbClr val="FFFFFF"/>
              </a:solidFill>
              <a:effectLst/>
              <a:latin typeface="Gotham Medium"/>
            </a:endParaRPr>
          </a:p>
          <a:p>
            <a:r>
              <a:rPr lang="en-US" sz="2000" b="1" i="0" u="none" strike="noStrike" dirty="0">
                <a:solidFill>
                  <a:srgbClr val="FFFFFF"/>
                </a:solidFill>
                <a:effectLst/>
                <a:latin typeface="Gotham Medium"/>
              </a:rPr>
              <a:t>Carole Goddard </a:t>
            </a:r>
            <a:r>
              <a:rPr lang="en-US" sz="2000" b="1" dirty="0">
                <a:solidFill>
                  <a:schemeClr val="bg1"/>
                </a:solidFill>
                <a:latin typeface="Gotham Medium"/>
              </a:rPr>
              <a:t> (</a:t>
            </a:r>
            <a:r>
              <a:rPr lang="en-US" sz="2000" b="1" i="0" u="sng" strike="noStrike" dirty="0">
                <a:solidFill>
                  <a:srgbClr val="0563C1"/>
                </a:solidFill>
                <a:effectLst/>
                <a:latin typeface="Gotham Medium"/>
                <a:hlinkClick r:id="rId7"/>
              </a:rPr>
              <a:t>cgoddard@mines.edu</a:t>
            </a:r>
            <a:r>
              <a:rPr lang="en-US" sz="2000" b="1" i="0" u="none" strike="noStrike" dirty="0">
                <a:solidFill>
                  <a:srgbClr val="FFFFFF"/>
                </a:solidFill>
                <a:effectLst/>
                <a:latin typeface="Gotham Medium"/>
              </a:rPr>
              <a:t>)  </a:t>
            </a:r>
            <a:endParaRPr lang="en-US" sz="2000" b="1" i="0" u="none" strike="noStrike" dirty="0">
              <a:solidFill>
                <a:schemeClr val="bg1"/>
              </a:solidFill>
              <a:effectLst/>
              <a:latin typeface="Gotham Medium"/>
            </a:endParaRPr>
          </a:p>
          <a:p>
            <a:r>
              <a:rPr lang="en-US" sz="2000" dirty="0">
                <a:solidFill>
                  <a:schemeClr val="bg1"/>
                </a:solidFill>
                <a:latin typeface="Gotham Medium"/>
              </a:rPr>
              <a:t>Director, Equity &amp; Title IX and Title IX Coordinator</a:t>
            </a:r>
          </a:p>
          <a:p>
            <a:endParaRPr lang="en-US" sz="2000" dirty="0">
              <a:solidFill>
                <a:schemeClr val="bg1"/>
              </a:solidFill>
              <a:latin typeface="Gotham Medium"/>
            </a:endParaRPr>
          </a:p>
          <a:p>
            <a:r>
              <a:rPr lang="en-US" sz="2000" b="1" dirty="0">
                <a:solidFill>
                  <a:schemeClr val="bg1"/>
                </a:solidFill>
                <a:latin typeface="Gotham Medium"/>
              </a:rPr>
              <a:t>Kristin Moulton (</a:t>
            </a:r>
            <a:r>
              <a:rPr lang="en-US" sz="2000" b="1" u="sng" dirty="0">
                <a:solidFill>
                  <a:schemeClr val="accent1"/>
                </a:solidFill>
                <a:latin typeface="Gotham Medium"/>
              </a:rPr>
              <a:t>Kristin.moulton</a:t>
            </a:r>
            <a:r>
              <a:rPr lang="en-US" sz="2000" b="1" dirty="0">
                <a:solidFill>
                  <a:schemeClr val="bg1"/>
                </a:solidFill>
                <a:latin typeface="Gotham Medium"/>
                <a:hlinkClick r:id="rId8"/>
              </a:rPr>
              <a:t>@mines.edu</a:t>
            </a:r>
            <a:r>
              <a:rPr lang="en-US" sz="2000" b="1" dirty="0">
                <a:solidFill>
                  <a:schemeClr val="bg1"/>
                </a:solidFill>
                <a:latin typeface="Gotham Medium"/>
              </a:rPr>
              <a:t>) </a:t>
            </a:r>
            <a:br>
              <a:rPr lang="en-US" sz="2000" dirty="0">
                <a:solidFill>
                  <a:schemeClr val="bg1"/>
                </a:solidFill>
                <a:latin typeface="Gotham Medium"/>
              </a:rPr>
            </a:br>
            <a:r>
              <a:rPr lang="en-US" sz="2000" dirty="0">
                <a:solidFill>
                  <a:schemeClr val="bg1"/>
                </a:solidFill>
                <a:latin typeface="Gotham Medium"/>
              </a:rPr>
              <a:t>Assistant Director, Office for Institutional Equity</a:t>
            </a:r>
          </a:p>
          <a:p>
            <a:endParaRPr lang="en-US" sz="3200" dirty="0">
              <a:solidFill>
                <a:schemeClr val="bg1"/>
              </a:solidFill>
              <a:latin typeface="Gotham Medium"/>
            </a:endParaRPr>
          </a:p>
        </p:txBody>
      </p:sp>
      <p:sp>
        <p:nvSpPr>
          <p:cNvPr id="3" name="TextBox 2">
            <a:extLst>
              <a:ext uri="{FF2B5EF4-FFF2-40B4-BE49-F238E27FC236}">
                <a16:creationId xmlns:a16="http://schemas.microsoft.com/office/drawing/2014/main" id="{95746C6C-F1D7-0019-C873-591A3DD96166}"/>
              </a:ext>
            </a:extLst>
          </p:cNvPr>
          <p:cNvSpPr txBox="1"/>
          <p:nvPr/>
        </p:nvSpPr>
        <p:spPr>
          <a:xfrm>
            <a:off x="323030" y="374072"/>
            <a:ext cx="10873054" cy="2308324"/>
          </a:xfrm>
          <a:prstGeom prst="rect">
            <a:avLst/>
          </a:prstGeom>
          <a:noFill/>
        </p:spPr>
        <p:txBody>
          <a:bodyPr wrap="square" rtlCol="0">
            <a:spAutoFit/>
          </a:bodyPr>
          <a:lstStyle/>
          <a:p>
            <a:pPr algn="ctr"/>
            <a:r>
              <a:rPr lang="en-US" sz="3600" dirty="0">
                <a:solidFill>
                  <a:schemeClr val="bg1"/>
                </a:solidFill>
              </a:rPr>
              <a:t>Thank you so much for your attention today.  Please don’t hesitate to reach out with any concerns or questions!  </a:t>
            </a:r>
          </a:p>
          <a:p>
            <a:pPr algn="ctr"/>
            <a:r>
              <a:rPr lang="en-US" sz="3600" b="1" dirty="0">
                <a:solidFill>
                  <a:schemeClr val="bg1"/>
                </a:solidFill>
              </a:rPr>
              <a:t>The training verification is on the next slide! </a:t>
            </a:r>
          </a:p>
        </p:txBody>
      </p:sp>
      <p:pic>
        <p:nvPicPr>
          <p:cNvPr id="29" name="Audio 28">
            <a:hlinkClick r:id="" action="ppaction://media"/>
            <a:extLst>
              <a:ext uri="{FF2B5EF4-FFF2-40B4-BE49-F238E27FC236}">
                <a16:creationId xmlns:a16="http://schemas.microsoft.com/office/drawing/2014/main" id="{82E0D013-DE90-6C60-7D08-08321B3D61A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558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40396F-6FB6-419D-83F0-0745FB95BCF6}"/>
              </a:ext>
            </a:extLst>
          </p:cNvPr>
          <p:cNvSpPr txBox="1"/>
          <p:nvPr/>
        </p:nvSpPr>
        <p:spPr>
          <a:xfrm>
            <a:off x="4964391" y="192364"/>
            <a:ext cx="7141018" cy="137962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t>TRAINING VERIFICATION FORM</a:t>
            </a:r>
            <a:endParaRPr lang="en-US" sz="4000" b="1" u="sng" dirty="0">
              <a:latin typeface="+mj-lt"/>
              <a:ea typeface="+mj-ea"/>
              <a:cs typeface="+mj-cs"/>
            </a:endParaRPr>
          </a:p>
        </p:txBody>
      </p:sp>
      <p:pic>
        <p:nvPicPr>
          <p:cNvPr id="3" name="Picture 3" descr="A picture containing tree, grass, outdoor, horse&#10;&#10;Description automatically generated">
            <a:extLst>
              <a:ext uri="{FF2B5EF4-FFF2-40B4-BE49-F238E27FC236}">
                <a16:creationId xmlns:a16="http://schemas.microsoft.com/office/drawing/2014/main" id="{F67E76A9-FB05-4AF3-BA67-AF2FBFC131F7}"/>
              </a:ext>
            </a:extLst>
          </p:cNvPr>
          <p:cNvPicPr>
            <a:picLocks noChangeAspect="1"/>
          </p:cNvPicPr>
          <p:nvPr/>
        </p:nvPicPr>
        <p:blipFill rotWithShape="1">
          <a:blip r:embed="rId5"/>
          <a:srcRect l="27454" r="27454"/>
          <a:stretch/>
        </p:blipFill>
        <p:spPr>
          <a:xfrm>
            <a:off x="0" y="10"/>
            <a:ext cx="4639713" cy="6857990"/>
          </a:xfrm>
          <a:prstGeom prst="rect">
            <a:avLst/>
          </a:prstGeom>
        </p:spPr>
      </p:pic>
      <p:sp>
        <p:nvSpPr>
          <p:cNvPr id="2" name="TextBox 1">
            <a:extLst>
              <a:ext uri="{FF2B5EF4-FFF2-40B4-BE49-F238E27FC236}">
                <a16:creationId xmlns:a16="http://schemas.microsoft.com/office/drawing/2014/main" id="{78BCDD6C-D811-420E-9AD6-34DBBBAD7683}"/>
              </a:ext>
            </a:extLst>
          </p:cNvPr>
          <p:cNvSpPr txBox="1"/>
          <p:nvPr/>
        </p:nvSpPr>
        <p:spPr>
          <a:xfrm>
            <a:off x="3896591" y="1279524"/>
            <a:ext cx="8208818" cy="4298952"/>
          </a:xfrm>
          <a:prstGeom prst="rect">
            <a:avLst/>
          </a:prstGeom>
        </p:spPr>
        <p:txBody>
          <a:bodyPr vert="horz" lIns="91440" tIns="45720" rIns="91440" bIns="45720" rtlCol="0">
            <a:normAutofit/>
          </a:bodyPr>
          <a:lstStyle/>
          <a:p>
            <a:pPr marL="971550" lvl="2">
              <a:lnSpc>
                <a:spcPct val="90000"/>
              </a:lnSpc>
              <a:spcAft>
                <a:spcPts val="600"/>
              </a:spcAft>
            </a:pPr>
            <a:endParaRPr lang="en-US" sz="2400" dirty="0"/>
          </a:p>
          <a:p>
            <a:pPr marL="971550" lvl="2">
              <a:lnSpc>
                <a:spcPct val="90000"/>
              </a:lnSpc>
              <a:spcAft>
                <a:spcPts val="600"/>
              </a:spcAft>
            </a:pPr>
            <a:r>
              <a:rPr lang="en-US" sz="2400" dirty="0"/>
              <a:t>Thanks for attending Office for Institutional Equity training.  Please fill out the form below to verify your successful completion of OIE training.</a:t>
            </a:r>
          </a:p>
          <a:p>
            <a:pPr marL="971550" lvl="2">
              <a:lnSpc>
                <a:spcPct val="90000"/>
              </a:lnSpc>
              <a:spcAft>
                <a:spcPts val="600"/>
              </a:spcAft>
            </a:pPr>
            <a:endParaRPr lang="en-US" sz="2000" dirty="0">
              <a:hlinkClick r:id="rId6"/>
            </a:endParaRPr>
          </a:p>
          <a:p>
            <a:pPr marL="971550" lvl="2">
              <a:lnSpc>
                <a:spcPct val="90000"/>
              </a:lnSpc>
              <a:spcAft>
                <a:spcPts val="600"/>
              </a:spcAft>
            </a:pPr>
            <a:r>
              <a:rPr lang="en-US" sz="2000" dirty="0">
                <a:hlinkClick r:id="rId6"/>
              </a:rPr>
              <a:t>https://www.mines.edu/institutional-equity-title-ix/training_attendance</a:t>
            </a:r>
            <a:endParaRPr lang="en-US" sz="2000" dirty="0"/>
          </a:p>
          <a:p>
            <a:pPr marL="971550" lvl="2">
              <a:lnSpc>
                <a:spcPct val="90000"/>
              </a:lnSpc>
              <a:spcAft>
                <a:spcPts val="600"/>
              </a:spcAft>
            </a:pPr>
            <a:endParaRPr lang="en-US" sz="2000" dirty="0"/>
          </a:p>
          <a:p>
            <a:pPr marL="971550" lvl="2">
              <a:lnSpc>
                <a:spcPct val="90000"/>
              </a:lnSpc>
              <a:spcAft>
                <a:spcPts val="600"/>
              </a:spcAft>
            </a:pPr>
            <a:endParaRPr lang="en-US" sz="2400" dirty="0"/>
          </a:p>
          <a:p>
            <a:pPr marL="971550" lvl="2">
              <a:lnSpc>
                <a:spcPct val="90000"/>
              </a:lnSpc>
              <a:spcAft>
                <a:spcPts val="600"/>
              </a:spcAft>
            </a:pPr>
            <a:endParaRPr lang="en-US" sz="2400" dirty="0"/>
          </a:p>
        </p:txBody>
      </p:sp>
      <p:pic>
        <p:nvPicPr>
          <p:cNvPr id="6" name="Picture 5">
            <a:extLst>
              <a:ext uri="{FF2B5EF4-FFF2-40B4-BE49-F238E27FC236}">
                <a16:creationId xmlns:a16="http://schemas.microsoft.com/office/drawing/2014/main" id="{D6277B7E-EE71-9849-E267-8E482F54600C}"/>
              </a:ext>
            </a:extLst>
          </p:cNvPr>
          <p:cNvPicPr>
            <a:picLocks noChangeAspect="1"/>
          </p:cNvPicPr>
          <p:nvPr/>
        </p:nvPicPr>
        <p:blipFill>
          <a:blip r:embed="rId7"/>
          <a:stretch>
            <a:fillRect/>
          </a:stretch>
        </p:blipFill>
        <p:spPr>
          <a:xfrm>
            <a:off x="10161124" y="4909836"/>
            <a:ext cx="1761897" cy="1755800"/>
          </a:xfrm>
          <a:prstGeom prst="rect">
            <a:avLst/>
          </a:prstGeom>
        </p:spPr>
      </p:pic>
      <p:pic>
        <p:nvPicPr>
          <p:cNvPr id="7" name="Picture 6">
            <a:extLst>
              <a:ext uri="{FF2B5EF4-FFF2-40B4-BE49-F238E27FC236}">
                <a16:creationId xmlns:a16="http://schemas.microsoft.com/office/drawing/2014/main" id="{C949251D-CBCF-7A5B-4432-02F6C3E4D189}"/>
              </a:ext>
            </a:extLst>
          </p:cNvPr>
          <p:cNvPicPr>
            <a:picLocks noChangeAspect="1"/>
          </p:cNvPicPr>
          <p:nvPr/>
        </p:nvPicPr>
        <p:blipFill>
          <a:blip r:embed="rId8"/>
          <a:stretch>
            <a:fillRect/>
          </a:stretch>
        </p:blipFill>
        <p:spPr>
          <a:xfrm>
            <a:off x="8307516" y="3836847"/>
            <a:ext cx="1956986" cy="1950889"/>
          </a:xfrm>
          <a:prstGeom prst="rect">
            <a:avLst/>
          </a:prstGeom>
        </p:spPr>
      </p:pic>
      <p:sp>
        <p:nvSpPr>
          <p:cNvPr id="10" name="TextBox 9">
            <a:extLst>
              <a:ext uri="{FF2B5EF4-FFF2-40B4-BE49-F238E27FC236}">
                <a16:creationId xmlns:a16="http://schemas.microsoft.com/office/drawing/2014/main" id="{FBCBE57E-0046-2444-83DA-A8D4D521AD27}"/>
              </a:ext>
            </a:extLst>
          </p:cNvPr>
          <p:cNvSpPr txBox="1"/>
          <p:nvPr/>
        </p:nvSpPr>
        <p:spPr>
          <a:xfrm>
            <a:off x="5404997" y="4142509"/>
            <a:ext cx="6099462" cy="461665"/>
          </a:xfrm>
          <a:prstGeom prst="rect">
            <a:avLst/>
          </a:prstGeom>
          <a:noFill/>
        </p:spPr>
        <p:txBody>
          <a:bodyPr wrap="square">
            <a:spAutoFit/>
          </a:bodyPr>
          <a:lstStyle/>
          <a:p>
            <a:r>
              <a:rPr lang="en-US" sz="2400" dirty="0"/>
              <a:t>Make sure you get credit!</a:t>
            </a:r>
          </a:p>
        </p:txBody>
      </p:sp>
      <p:pic>
        <p:nvPicPr>
          <p:cNvPr id="20" name="Audio 19">
            <a:hlinkClick r:id="" action="ppaction://media"/>
            <a:extLst>
              <a:ext uri="{FF2B5EF4-FFF2-40B4-BE49-F238E27FC236}">
                <a16:creationId xmlns:a16="http://schemas.microsoft.com/office/drawing/2014/main" id="{0AD39667-7299-80C6-86A1-7B125A5A49F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8307516" y="5036927"/>
            <a:ext cx="2057400" cy="2057400"/>
          </a:xfrm>
          <a:prstGeom prst="ellipse">
            <a:avLst/>
          </a:prstGeom>
        </p:spPr>
      </p:pic>
    </p:spTree>
    <p:extLst>
      <p:ext uri="{BB962C8B-B14F-4D97-AF65-F5344CB8AC3E}">
        <p14:creationId xmlns:p14="http://schemas.microsoft.com/office/powerpoint/2010/main" val="27163226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57" y="276245"/>
            <a:ext cx="3932237" cy="811087"/>
          </a:xfrm>
        </p:spPr>
        <p:txBody>
          <a:bodyPr>
            <a:normAutofit fontScale="90000"/>
          </a:bodyPr>
          <a:lstStyle/>
          <a:p>
            <a:r>
              <a:rPr lang="en-US" u="sng" dirty="0"/>
              <a:t>What We’ll Cover</a:t>
            </a:r>
          </a:p>
        </p:txBody>
      </p:sp>
      <p:pic>
        <p:nvPicPr>
          <p:cNvPr id="7" name="Picture Placeholder 6"/>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a:xfrm>
            <a:off x="5183188" y="1"/>
            <a:ext cx="7008812" cy="6857999"/>
          </a:xfrm>
        </p:spPr>
      </p:pic>
      <p:sp>
        <p:nvSpPr>
          <p:cNvPr id="4" name="Text Placeholder 3"/>
          <p:cNvSpPr>
            <a:spLocks noGrp="1"/>
          </p:cNvSpPr>
          <p:nvPr>
            <p:ph type="body" sz="half" idx="2"/>
          </p:nvPr>
        </p:nvSpPr>
        <p:spPr>
          <a:xfrm>
            <a:off x="450057" y="1283368"/>
            <a:ext cx="4733131" cy="4892843"/>
          </a:xfrm>
        </p:spPr>
        <p:txBody>
          <a:bodyPr vert="horz" lIns="91440" tIns="45720" rIns="91440" bIns="45720" rtlCol="0" anchor="t">
            <a:normAutofit/>
          </a:bodyPr>
          <a:lstStyle/>
          <a:p>
            <a:r>
              <a:rPr lang="en-US" dirty="0">
                <a:latin typeface="Gotham Book"/>
              </a:rPr>
              <a:t>Understand the roles of the OIE Office &amp; Mines Policies on Discrimination &amp; Sexual Misconduct</a:t>
            </a:r>
          </a:p>
          <a:p>
            <a:r>
              <a:rPr lang="en-US" dirty="0">
                <a:latin typeface="Gotham Book"/>
              </a:rPr>
              <a:t>Understand Mandatory Reporting Responsibilities </a:t>
            </a:r>
          </a:p>
          <a:p>
            <a:r>
              <a:rPr lang="en-US" dirty="0"/>
              <a:t>Learn how to support students and refer appropriately</a:t>
            </a:r>
          </a:p>
        </p:txBody>
      </p:sp>
      <p:pic>
        <p:nvPicPr>
          <p:cNvPr id="6" name="Picture 5">
            <a:extLst>
              <a:ext uri="{FF2B5EF4-FFF2-40B4-BE49-F238E27FC236}">
                <a16:creationId xmlns:a16="http://schemas.microsoft.com/office/drawing/2014/main" id="{5EA7EB38-4210-D403-C0B8-7D6A66C68875}"/>
              </a:ext>
            </a:extLst>
          </p:cNvPr>
          <p:cNvPicPr>
            <a:picLocks noChangeAspect="1"/>
          </p:cNvPicPr>
          <p:nvPr/>
        </p:nvPicPr>
        <p:blipFill>
          <a:blip r:embed="rId6"/>
          <a:stretch>
            <a:fillRect/>
          </a:stretch>
        </p:blipFill>
        <p:spPr>
          <a:xfrm>
            <a:off x="110871" y="6299280"/>
            <a:ext cx="3411262" cy="459721"/>
          </a:xfrm>
          <a:prstGeom prst="rect">
            <a:avLst/>
          </a:prstGeom>
        </p:spPr>
      </p:pic>
      <p:pic>
        <p:nvPicPr>
          <p:cNvPr id="136" name="Audio 135">
            <a:hlinkClick r:id="" action="ppaction://media"/>
            <a:extLst>
              <a:ext uri="{FF2B5EF4-FFF2-40B4-BE49-F238E27FC236}">
                <a16:creationId xmlns:a16="http://schemas.microsoft.com/office/drawing/2014/main" id="{7B2367EB-08D5-87DA-A047-3D84C85E4D9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3458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57" y="2656681"/>
            <a:ext cx="3932237" cy="907340"/>
          </a:xfrm>
        </p:spPr>
        <p:txBody>
          <a:bodyPr>
            <a:normAutofit fontScale="90000"/>
          </a:bodyPr>
          <a:lstStyle/>
          <a:p>
            <a:pPr algn="ctr"/>
            <a:r>
              <a:rPr lang="en-US" dirty="0">
                <a:latin typeface="Gotham Medium"/>
              </a:rPr>
              <a:t>Mines Policies on Discrimination &amp; Sexual Misconduct</a:t>
            </a:r>
          </a:p>
        </p:txBody>
      </p:sp>
      <p:pic>
        <p:nvPicPr>
          <p:cNvPr id="4" name="Picture 3" descr="A pink flower is standing in front of a building&#10;&#10;Description automatically generated">
            <a:extLst>
              <a:ext uri="{FF2B5EF4-FFF2-40B4-BE49-F238E27FC236}">
                <a16:creationId xmlns:a16="http://schemas.microsoft.com/office/drawing/2014/main" id="{8A851604-F42A-459F-BAB0-7CFD4469CD2C}"/>
              </a:ext>
            </a:extLst>
          </p:cNvPr>
          <p:cNvPicPr>
            <a:picLocks noChangeAspect="1"/>
          </p:cNvPicPr>
          <p:nvPr/>
        </p:nvPicPr>
        <p:blipFill rotWithShape="1">
          <a:blip r:embed="rId5"/>
          <a:srcRect t="16856" b="28659"/>
          <a:stretch/>
        </p:blipFill>
        <p:spPr>
          <a:xfrm>
            <a:off x="5111796" y="-1"/>
            <a:ext cx="7080204" cy="6858001"/>
          </a:xfrm>
          <a:prstGeom prst="rect">
            <a:avLst/>
          </a:prstGeom>
        </p:spPr>
      </p:pic>
      <p:pic>
        <p:nvPicPr>
          <p:cNvPr id="18" name="Audio 17">
            <a:hlinkClick r:id="" action="ppaction://media"/>
            <a:extLst>
              <a:ext uri="{FF2B5EF4-FFF2-40B4-BE49-F238E27FC236}">
                <a16:creationId xmlns:a16="http://schemas.microsoft.com/office/drawing/2014/main" id="{035C0B62-AF62-5E7B-428E-4EEBBBAFFA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19" name="Audio 18">
            <a:hlinkClick r:id="" action="ppaction://media"/>
            <a:extLst>
              <a:ext uri="{FF2B5EF4-FFF2-40B4-BE49-F238E27FC236}">
                <a16:creationId xmlns:a16="http://schemas.microsoft.com/office/drawing/2014/main" id="{9EE379FB-3CE1-8FD1-7880-4F738282930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3" name="Picture 2">
            <a:extLst>
              <a:ext uri="{FF2B5EF4-FFF2-40B4-BE49-F238E27FC236}">
                <a16:creationId xmlns:a16="http://schemas.microsoft.com/office/drawing/2014/main" id="{574E24E2-334C-0F86-8186-9B90202FCADF}"/>
              </a:ext>
            </a:extLst>
          </p:cNvPr>
          <p:cNvPicPr>
            <a:picLocks noChangeAspect="1"/>
          </p:cNvPicPr>
          <p:nvPr/>
        </p:nvPicPr>
        <p:blipFill>
          <a:blip r:embed="rId7"/>
          <a:stretch>
            <a:fillRect/>
          </a:stretch>
        </p:blipFill>
        <p:spPr>
          <a:xfrm>
            <a:off x="82296" y="6274736"/>
            <a:ext cx="3414056" cy="463336"/>
          </a:xfrm>
          <a:prstGeom prst="rect">
            <a:avLst/>
          </a:prstGeom>
        </p:spPr>
      </p:pic>
    </p:spTree>
    <p:extLst>
      <p:ext uri="{BB962C8B-B14F-4D97-AF65-F5344CB8AC3E}">
        <p14:creationId xmlns:p14="http://schemas.microsoft.com/office/powerpoint/2010/main" val="280721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8"/>
                </p:tgtEl>
              </p:cMediaNode>
            </p:audio>
            <p:audio isNarration="1">
              <p:cMediaNode vol="80000" showWhenStopped="0">
                <p:cTn id="11"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51088" y="793703"/>
            <a:ext cx="10548635" cy="5420829"/>
          </a:xfrm>
        </p:spPr>
        <p:txBody>
          <a:bodyPr vert="horz" lIns="91440" tIns="45720" rIns="91440" bIns="45720" rtlCol="0" anchor="t">
            <a:normAutofit/>
          </a:bodyPr>
          <a:lstStyle/>
          <a:p>
            <a:pPr marL="0" indent="0">
              <a:buNone/>
            </a:pPr>
            <a:r>
              <a:rPr lang="en-US" sz="4400" u="sng" dirty="0"/>
              <a:t>Mines Policy: Prohibiting Sexual Misconduct, Discrimination, and Retaliation </a:t>
            </a:r>
          </a:p>
          <a:p>
            <a:pPr marL="0" indent="0">
              <a:buNone/>
            </a:pPr>
            <a:endParaRPr lang="en-US" sz="2800" dirty="0"/>
          </a:p>
          <a:p>
            <a:pPr marL="0" indent="0">
              <a:buNone/>
            </a:pPr>
            <a:r>
              <a:rPr lang="en-US" sz="2800" dirty="0"/>
              <a:t>Mines prohibits discrimination and harassment on the basis of age, ancestry, creed, marital status, race, color, ethnicity, religion, national origin, sex (including Gender Based Stalking, Intimate Partner Violence, Non-Consensual Sexual Contact, Non-Consensual Penetration, Sexual Exploitation, and Sexual Harassment), pregnant and parenting status, gender, gender identity, gender expression, disability, sexual orientation, genetic information, veteran status, or military service within any of its education programs or activities</a:t>
            </a:r>
          </a:p>
        </p:txBody>
      </p:sp>
      <p:cxnSp>
        <p:nvCxnSpPr>
          <p:cNvPr id="3" name="Straight Connector 2"/>
          <p:cNvCxnSpPr>
            <a:cxnSpLocks/>
          </p:cNvCxnSpPr>
          <p:nvPr/>
        </p:nvCxnSpPr>
        <p:spPr>
          <a:xfrm flipV="1">
            <a:off x="747889" y="793703"/>
            <a:ext cx="0" cy="4944534"/>
          </a:xfrm>
          <a:prstGeom prst="line">
            <a:avLst/>
          </a:prstGeom>
          <a:ln w="28575">
            <a:solidFill>
              <a:srgbClr val="D2492A"/>
            </a:solidFill>
          </a:ln>
          <a:effectLst/>
        </p:spPr>
        <p:style>
          <a:lnRef idx="2">
            <a:schemeClr val="accent1"/>
          </a:lnRef>
          <a:fillRef idx="0">
            <a:schemeClr val="accent1"/>
          </a:fillRef>
          <a:effectRef idx="1">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DE7A41FE-4364-EFC7-B7B7-872D7C2D0F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3920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18492" y="82296"/>
            <a:ext cx="9928922" cy="5322637"/>
          </a:xfrm>
        </p:spPr>
        <p:txBody>
          <a:bodyPr vert="horz" lIns="91440" tIns="45720" rIns="91440" bIns="45720" rtlCol="0" anchor="t">
            <a:noAutofit/>
          </a:bodyPr>
          <a:lstStyle/>
          <a:p>
            <a:pPr>
              <a:lnSpc>
                <a:spcPct val="100000"/>
              </a:lnSpc>
            </a:pPr>
            <a:r>
              <a:rPr lang="en-US" sz="2800" dirty="0">
                <a:latin typeface="Gotham Medium"/>
              </a:rPr>
              <a:t>The </a:t>
            </a:r>
            <a:r>
              <a:rPr lang="en-US" sz="2800" b="1" dirty="0">
                <a:latin typeface="Gotham Medium"/>
              </a:rPr>
              <a:t>Office for Institutional Equity </a:t>
            </a:r>
            <a:r>
              <a:rPr lang="en-US" sz="2800" dirty="0">
                <a:latin typeface="Gotham Medium"/>
              </a:rPr>
              <a:t>utilizes fair and unbiased processes for addressing reports of discrimination and harassment.  </a:t>
            </a:r>
          </a:p>
          <a:p>
            <a:pPr>
              <a:lnSpc>
                <a:spcPct val="100000"/>
              </a:lnSpc>
            </a:pPr>
            <a:r>
              <a:rPr lang="en-US" sz="2800" dirty="0">
                <a:latin typeface="Gotham Medium"/>
              </a:rPr>
              <a:t>We manage: </a:t>
            </a:r>
            <a:endParaRPr lang="en-US" sz="2800" dirty="0"/>
          </a:p>
          <a:p>
            <a:pPr marL="571500" indent="-571500">
              <a:lnSpc>
                <a:spcPct val="100000"/>
              </a:lnSpc>
              <a:spcBef>
                <a:spcPts val="0"/>
              </a:spcBef>
              <a:buChar char="•"/>
            </a:pPr>
            <a:r>
              <a:rPr lang="en-US" sz="2400" dirty="0">
                <a:latin typeface="Gotham Medium"/>
              </a:rPr>
              <a:t>Complaints and Investigations</a:t>
            </a:r>
            <a:endParaRPr lang="en-US" sz="2400" dirty="0"/>
          </a:p>
          <a:p>
            <a:pPr marL="571500" indent="-571500">
              <a:lnSpc>
                <a:spcPct val="100000"/>
              </a:lnSpc>
              <a:spcBef>
                <a:spcPts val="0"/>
              </a:spcBef>
              <a:buChar char="•"/>
            </a:pPr>
            <a:r>
              <a:rPr lang="en-US" sz="2400" dirty="0">
                <a:latin typeface="Gotham Medium"/>
              </a:rPr>
              <a:t>Supportive measures, and </a:t>
            </a:r>
            <a:endParaRPr lang="en-US" sz="2400" dirty="0"/>
          </a:p>
          <a:p>
            <a:pPr marL="571500" indent="-571500">
              <a:lnSpc>
                <a:spcPct val="100000"/>
              </a:lnSpc>
              <a:spcBef>
                <a:spcPts val="0"/>
              </a:spcBef>
              <a:buChar char="•"/>
            </a:pPr>
            <a:r>
              <a:rPr lang="en-US" sz="2400" dirty="0">
                <a:latin typeface="Gotham Medium"/>
              </a:rPr>
              <a:t>Resolution options </a:t>
            </a:r>
            <a:endParaRPr lang="en-US" sz="2400" dirty="0"/>
          </a:p>
          <a:p>
            <a:pPr>
              <a:lnSpc>
                <a:spcPct val="100000"/>
              </a:lnSpc>
            </a:pPr>
            <a:r>
              <a:rPr lang="en-US" sz="2400" dirty="0">
                <a:latin typeface="Gotham Medium"/>
              </a:rPr>
              <a:t>for complaints alleging </a:t>
            </a:r>
            <a:endParaRPr lang="en-US" sz="2400" dirty="0"/>
          </a:p>
          <a:p>
            <a:pPr marL="571500" indent="-571500">
              <a:lnSpc>
                <a:spcPct val="100000"/>
              </a:lnSpc>
              <a:spcBef>
                <a:spcPts val="0"/>
              </a:spcBef>
              <a:buChar char="•"/>
            </a:pPr>
            <a:r>
              <a:rPr lang="en-US" sz="2400" dirty="0">
                <a:latin typeface="Gotham Medium"/>
              </a:rPr>
              <a:t>Bias</a:t>
            </a:r>
            <a:endParaRPr lang="en-US" sz="2400" dirty="0"/>
          </a:p>
          <a:p>
            <a:pPr marL="571500" indent="-571500">
              <a:lnSpc>
                <a:spcPct val="100000"/>
              </a:lnSpc>
              <a:spcBef>
                <a:spcPts val="0"/>
              </a:spcBef>
              <a:buChar char="•"/>
            </a:pPr>
            <a:r>
              <a:rPr lang="en-US" sz="2400" dirty="0">
                <a:latin typeface="Gotham Medium"/>
              </a:rPr>
              <a:t>Discrimination</a:t>
            </a:r>
            <a:endParaRPr lang="en-US" sz="2400" dirty="0"/>
          </a:p>
          <a:p>
            <a:pPr marL="571500" indent="-571500">
              <a:lnSpc>
                <a:spcPct val="100000"/>
              </a:lnSpc>
              <a:spcBef>
                <a:spcPts val="0"/>
              </a:spcBef>
              <a:buChar char="•"/>
            </a:pPr>
            <a:r>
              <a:rPr lang="en-US" sz="2400" dirty="0">
                <a:latin typeface="Gotham Medium"/>
              </a:rPr>
              <a:t>Harassment</a:t>
            </a:r>
            <a:endParaRPr lang="en-US" sz="2400" dirty="0"/>
          </a:p>
          <a:p>
            <a:pPr marL="571500" indent="-571500">
              <a:lnSpc>
                <a:spcPct val="100000"/>
              </a:lnSpc>
              <a:spcBef>
                <a:spcPts val="0"/>
              </a:spcBef>
              <a:buChar char="•"/>
            </a:pPr>
            <a:r>
              <a:rPr lang="en-US" sz="2400" dirty="0">
                <a:latin typeface="Gotham Medium"/>
              </a:rPr>
              <a:t>Sexual misconduct, and </a:t>
            </a:r>
            <a:endParaRPr lang="en-US" sz="2400" dirty="0"/>
          </a:p>
          <a:p>
            <a:pPr marL="571500" indent="-571500">
              <a:lnSpc>
                <a:spcPct val="100000"/>
              </a:lnSpc>
              <a:spcBef>
                <a:spcPts val="0"/>
              </a:spcBef>
              <a:buChar char="•"/>
            </a:pPr>
            <a:r>
              <a:rPr lang="en-US" sz="2400" dirty="0">
                <a:latin typeface="Gotham Medium"/>
              </a:rPr>
              <a:t>Retaliation </a:t>
            </a:r>
            <a:endParaRPr lang="en-US" sz="2400" dirty="0"/>
          </a:p>
          <a:p>
            <a:pPr>
              <a:lnSpc>
                <a:spcPct val="100000"/>
              </a:lnSpc>
            </a:pPr>
            <a:r>
              <a:rPr lang="en-US" sz="2400" dirty="0">
                <a:latin typeface="Gotham Medium"/>
              </a:rPr>
              <a:t>on the basis of a protected class for employees and students. OIE is active in education and training for employees and students.  We also manage compliance obligations in accordance with the </a:t>
            </a:r>
            <a:r>
              <a:rPr lang="en-US" sz="2400" dirty="0" err="1">
                <a:latin typeface="Gotham Medium"/>
              </a:rPr>
              <a:t>Clery</a:t>
            </a:r>
            <a:r>
              <a:rPr lang="en-US" sz="2400" dirty="0">
                <a:latin typeface="Gotham Medium"/>
              </a:rPr>
              <a:t> Act.</a:t>
            </a:r>
            <a:endParaRPr lang="en-US" sz="2400" dirty="0"/>
          </a:p>
          <a:p>
            <a:endParaRPr lang="en-US" sz="2000" dirty="0"/>
          </a:p>
          <a:p>
            <a:endParaRPr lang="en-US" sz="2000" dirty="0"/>
          </a:p>
          <a:p>
            <a:endParaRPr lang="en-US" sz="2000" dirty="0"/>
          </a:p>
          <a:p>
            <a:endParaRPr lang="en-US" sz="2000" dirty="0"/>
          </a:p>
          <a:p>
            <a:endParaRPr lang="en-US" sz="2000" dirty="0"/>
          </a:p>
        </p:txBody>
      </p:sp>
      <p:cxnSp>
        <p:nvCxnSpPr>
          <p:cNvPr id="3" name="Straight Connector 2"/>
          <p:cNvCxnSpPr>
            <a:cxnSpLocks/>
          </p:cNvCxnSpPr>
          <p:nvPr/>
        </p:nvCxnSpPr>
        <p:spPr>
          <a:xfrm flipV="1">
            <a:off x="713770" y="793703"/>
            <a:ext cx="34119" cy="5524563"/>
          </a:xfrm>
          <a:prstGeom prst="line">
            <a:avLst/>
          </a:prstGeom>
          <a:ln w="28575">
            <a:solidFill>
              <a:srgbClr val="D2492A"/>
            </a:solidFill>
          </a:ln>
          <a:effectLst/>
        </p:spPr>
        <p:style>
          <a:lnRef idx="2">
            <a:schemeClr val="accent1"/>
          </a:lnRef>
          <a:fillRef idx="0">
            <a:schemeClr val="accent1"/>
          </a:fillRef>
          <a:effectRef idx="1">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BAF2C292-E935-A968-5D87-17C00162D17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68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51087" y="465221"/>
            <a:ext cx="10631307" cy="6254234"/>
          </a:xfrm>
        </p:spPr>
        <p:txBody>
          <a:bodyPr>
            <a:normAutofit/>
          </a:bodyPr>
          <a:lstStyle/>
          <a:p>
            <a:pPr algn="ctr"/>
            <a:r>
              <a:rPr lang="en-US" sz="5400" u="sng" dirty="0">
                <a:latin typeface="+mn-lt"/>
              </a:rPr>
              <a:t>Policies OIE Manages</a:t>
            </a:r>
          </a:p>
          <a:p>
            <a:r>
              <a:rPr lang="en-US" sz="3100" dirty="0">
                <a:latin typeface="+mn-lt"/>
              </a:rPr>
              <a:t>The main policy OIE manages is the:</a:t>
            </a:r>
          </a:p>
          <a:p>
            <a:pPr marL="457200" indent="-457200">
              <a:buFont typeface="Wingdings" panose="05000000000000000000" pitchFamily="2" charset="2"/>
              <a:buChar char="Ø"/>
            </a:pPr>
            <a:r>
              <a:rPr lang="en-US" sz="2800" dirty="0">
                <a:latin typeface="+mn-lt"/>
              </a:rPr>
              <a:t>Policy Prohibiting Sexual Misconduct, Discrimination, and Retaliation</a:t>
            </a:r>
          </a:p>
          <a:p>
            <a:pPr marL="1143000" lvl="1" indent="-457200">
              <a:buFont typeface="Arial" panose="020B0604020202020204" pitchFamily="34" charset="0"/>
              <a:buChar char="•"/>
            </a:pPr>
            <a:r>
              <a:rPr lang="en-US" sz="2800" dirty="0">
                <a:solidFill>
                  <a:schemeClr val="bg1"/>
                </a:solidFill>
                <a:latin typeface="+mn-lt"/>
              </a:rPr>
              <a:t>Two investigative procedures are available under this policy: Procedures A and B </a:t>
            </a:r>
          </a:p>
          <a:p>
            <a:pPr marL="1143000" lvl="1" indent="-457200">
              <a:buFont typeface="Arial" panose="020B0604020202020204" pitchFamily="34" charset="0"/>
              <a:buChar char="•"/>
            </a:pPr>
            <a:r>
              <a:rPr lang="en-US" sz="2800" dirty="0">
                <a:solidFill>
                  <a:schemeClr val="bg1"/>
                </a:solidFill>
                <a:latin typeface="+mn-lt"/>
              </a:rPr>
              <a:t>Unlawful Discrimination</a:t>
            </a:r>
            <a:r>
              <a:rPr lang="en-US" sz="2800" dirty="0">
                <a:latin typeface="+mn-lt"/>
              </a:rPr>
              <a:t> </a:t>
            </a:r>
            <a:r>
              <a:rPr lang="en-US" sz="2800" dirty="0">
                <a:solidFill>
                  <a:schemeClr val="bg1"/>
                </a:solidFill>
                <a:latin typeface="+mn-lt"/>
              </a:rPr>
              <a:t>includes all protected classes at Federal and State levels</a:t>
            </a:r>
          </a:p>
          <a:p>
            <a:pPr marL="1143000" lvl="1" indent="-457200">
              <a:buFont typeface="Arial" panose="020B0604020202020204" pitchFamily="34" charset="0"/>
              <a:buChar char="•"/>
            </a:pPr>
            <a:r>
              <a:rPr lang="en-US" sz="2800" dirty="0">
                <a:solidFill>
                  <a:schemeClr val="bg1"/>
                </a:solidFill>
                <a:latin typeface="+mn-lt"/>
              </a:rPr>
              <a:t>Retaliation means any negative or adverse action against an individual for reporting an allegation of Sexual Misconduct or Discrimination for cooperating or participating in an investigation </a:t>
            </a:r>
          </a:p>
          <a:p>
            <a:endParaRPr lang="en-US" sz="3100" dirty="0"/>
          </a:p>
        </p:txBody>
      </p:sp>
      <p:cxnSp>
        <p:nvCxnSpPr>
          <p:cNvPr id="3" name="Straight Connector 2"/>
          <p:cNvCxnSpPr>
            <a:cxnSpLocks/>
          </p:cNvCxnSpPr>
          <p:nvPr/>
        </p:nvCxnSpPr>
        <p:spPr>
          <a:xfrm flipV="1">
            <a:off x="747889" y="793703"/>
            <a:ext cx="0" cy="4944534"/>
          </a:xfrm>
          <a:prstGeom prst="line">
            <a:avLst/>
          </a:prstGeom>
          <a:ln w="28575">
            <a:solidFill>
              <a:srgbClr val="D2492A"/>
            </a:solidFill>
          </a:ln>
          <a:effectLst/>
        </p:spPr>
        <p:style>
          <a:lnRef idx="2">
            <a:schemeClr val="accent1"/>
          </a:lnRef>
          <a:fillRef idx="0">
            <a:schemeClr val="accent1"/>
          </a:fillRef>
          <a:effectRef idx="1">
            <a:schemeClr val="accent1"/>
          </a:effectRef>
          <a:fontRef idx="minor">
            <a:schemeClr val="tx1"/>
          </a:fontRef>
        </p:style>
      </p:cxnSp>
      <p:pic>
        <p:nvPicPr>
          <p:cNvPr id="23" name="Audio 22">
            <a:hlinkClick r:id="" action="ppaction://media"/>
            <a:extLst>
              <a:ext uri="{FF2B5EF4-FFF2-40B4-BE49-F238E27FC236}">
                <a16:creationId xmlns:a16="http://schemas.microsoft.com/office/drawing/2014/main" id="{F3E734EE-C882-B283-C687-7B08354328A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6697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052" y="1006011"/>
            <a:ext cx="4661739" cy="907340"/>
          </a:xfrm>
        </p:spPr>
        <p:txBody>
          <a:bodyPr>
            <a:normAutofit fontScale="90000"/>
          </a:bodyPr>
          <a:lstStyle/>
          <a:p>
            <a:pPr algn="ctr"/>
            <a:r>
              <a:rPr lang="en-US" sz="3600" u="sng" dirty="0">
                <a:latin typeface="Gotham Medium"/>
              </a:rPr>
              <a:t>Reporting Responsibilities</a:t>
            </a:r>
            <a:br>
              <a:rPr lang="en-US" dirty="0">
                <a:latin typeface="Gotham Medium"/>
              </a:rPr>
            </a:br>
            <a:endParaRPr lang="en-US" dirty="0">
              <a:latin typeface="Gotham Medium"/>
            </a:endParaRPr>
          </a:p>
        </p:txBody>
      </p:sp>
      <p:pic>
        <p:nvPicPr>
          <p:cNvPr id="4" name="Picture 3" descr="A pink flower is standing in front of a building&#10;&#10;Description automatically generated">
            <a:extLst>
              <a:ext uri="{FF2B5EF4-FFF2-40B4-BE49-F238E27FC236}">
                <a16:creationId xmlns:a16="http://schemas.microsoft.com/office/drawing/2014/main" id="{8A851604-F42A-459F-BAB0-7CFD4469CD2C}"/>
              </a:ext>
            </a:extLst>
          </p:cNvPr>
          <p:cNvPicPr>
            <a:picLocks noChangeAspect="1"/>
          </p:cNvPicPr>
          <p:nvPr/>
        </p:nvPicPr>
        <p:blipFill rotWithShape="1">
          <a:blip r:embed="rId5"/>
          <a:srcRect t="16856" b="28659"/>
          <a:stretch/>
        </p:blipFill>
        <p:spPr>
          <a:xfrm>
            <a:off x="5111796" y="-1"/>
            <a:ext cx="7080204" cy="6858001"/>
          </a:xfrm>
          <a:prstGeom prst="rect">
            <a:avLst/>
          </a:prstGeom>
        </p:spPr>
      </p:pic>
      <p:sp>
        <p:nvSpPr>
          <p:cNvPr id="3" name="TextBox 2">
            <a:extLst>
              <a:ext uri="{FF2B5EF4-FFF2-40B4-BE49-F238E27FC236}">
                <a16:creationId xmlns:a16="http://schemas.microsoft.com/office/drawing/2014/main" id="{AEBEFD54-FE8B-CA8C-26C8-DFEC563A4F3A}"/>
              </a:ext>
            </a:extLst>
          </p:cNvPr>
          <p:cNvSpPr txBox="1"/>
          <p:nvPr/>
        </p:nvSpPr>
        <p:spPr>
          <a:xfrm>
            <a:off x="260052" y="1913351"/>
            <a:ext cx="6096000" cy="2677656"/>
          </a:xfrm>
          <a:prstGeom prst="rect">
            <a:avLst/>
          </a:prstGeom>
          <a:noFill/>
        </p:spPr>
        <p:txBody>
          <a:bodyPr wrap="square" rtlCol="0">
            <a:spAutoFit/>
          </a:bodyPr>
          <a:lstStyle/>
          <a:p>
            <a:r>
              <a:rPr lang="en-US" sz="2800" dirty="0">
                <a:solidFill>
                  <a:schemeClr val="bg1"/>
                </a:solidFill>
              </a:rPr>
              <a:t>There are two types of required reporting responsibilities </a:t>
            </a:r>
          </a:p>
          <a:p>
            <a:r>
              <a:rPr lang="en-US" sz="2800" dirty="0">
                <a:solidFill>
                  <a:schemeClr val="bg1"/>
                </a:solidFill>
              </a:rPr>
              <a:t>at Mines:</a:t>
            </a:r>
          </a:p>
          <a:p>
            <a:pPr marL="457200" indent="-457200">
              <a:buFont typeface="Wingdings" panose="05000000000000000000" pitchFamily="2" charset="2"/>
              <a:buChar char="Ø"/>
            </a:pPr>
            <a:r>
              <a:rPr lang="en-US" sz="2800" dirty="0">
                <a:solidFill>
                  <a:schemeClr val="bg1"/>
                </a:solidFill>
              </a:rPr>
              <a:t>Mandated Reporting</a:t>
            </a:r>
          </a:p>
          <a:p>
            <a:pPr marL="457200" indent="-457200">
              <a:buFont typeface="Wingdings" panose="05000000000000000000" pitchFamily="2" charset="2"/>
              <a:buChar char="Ø"/>
            </a:pPr>
            <a:r>
              <a:rPr lang="en-US" sz="2800" dirty="0">
                <a:solidFill>
                  <a:schemeClr val="bg1"/>
                </a:solidFill>
              </a:rPr>
              <a:t>CSA Reporting -</a:t>
            </a:r>
          </a:p>
          <a:p>
            <a:r>
              <a:rPr lang="en-US" sz="2800" dirty="0">
                <a:solidFill>
                  <a:schemeClr val="bg1"/>
                </a:solidFill>
              </a:rPr>
              <a:t>     (Campus Security Authority)</a:t>
            </a:r>
          </a:p>
        </p:txBody>
      </p:sp>
      <p:pic>
        <p:nvPicPr>
          <p:cNvPr id="28" name="Audio 27">
            <a:hlinkClick r:id="" action="ppaction://media"/>
            <a:extLst>
              <a:ext uri="{FF2B5EF4-FFF2-40B4-BE49-F238E27FC236}">
                <a16:creationId xmlns:a16="http://schemas.microsoft.com/office/drawing/2014/main" id="{34155272-CC9C-7B73-CE25-E12460073D5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29" name="Audio 28">
            <a:hlinkClick r:id="" action="ppaction://media"/>
            <a:extLst>
              <a:ext uri="{FF2B5EF4-FFF2-40B4-BE49-F238E27FC236}">
                <a16:creationId xmlns:a16="http://schemas.microsoft.com/office/drawing/2014/main" id="{9B52E6FF-1909-25B8-2BB3-BAB39301C0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5" name="Picture 4">
            <a:extLst>
              <a:ext uri="{FF2B5EF4-FFF2-40B4-BE49-F238E27FC236}">
                <a16:creationId xmlns:a16="http://schemas.microsoft.com/office/drawing/2014/main" id="{87DB64A2-00C7-5107-F6F6-316CE6F32180}"/>
              </a:ext>
            </a:extLst>
          </p:cNvPr>
          <p:cNvPicPr>
            <a:picLocks noChangeAspect="1"/>
          </p:cNvPicPr>
          <p:nvPr/>
        </p:nvPicPr>
        <p:blipFill>
          <a:blip r:embed="rId7"/>
          <a:stretch>
            <a:fillRect/>
          </a:stretch>
        </p:blipFill>
        <p:spPr>
          <a:xfrm>
            <a:off x="82296" y="6272691"/>
            <a:ext cx="3414056" cy="463336"/>
          </a:xfrm>
          <a:prstGeom prst="rect">
            <a:avLst/>
          </a:prstGeom>
        </p:spPr>
      </p:pic>
    </p:spTree>
    <p:extLst>
      <p:ext uri="{BB962C8B-B14F-4D97-AF65-F5344CB8AC3E}">
        <p14:creationId xmlns:p14="http://schemas.microsoft.com/office/powerpoint/2010/main" val="177506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8"/>
                </p:tgtEl>
              </p:cMediaNode>
            </p:audio>
            <p:audio isNarration="1">
              <p:cMediaNode vol="80000" showWhenStopped="0">
                <p:cTn id="11"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4DB65D5AD56242BC9152EFC813D404" ma:contentTypeVersion="15" ma:contentTypeDescription="Create a new document." ma:contentTypeScope="" ma:versionID="49f84709cbec00c00ae3df57ebc90fea">
  <xsd:schema xmlns:xsd="http://www.w3.org/2001/XMLSchema" xmlns:xs="http://www.w3.org/2001/XMLSchema" xmlns:p="http://schemas.microsoft.com/office/2006/metadata/properties" xmlns:ns2="2b36130b-3242-416e-89a8-18935bbaa6aa" xmlns:ns3="40311648-de0d-4bb1-bb92-8b85df7891c8" targetNamespace="http://schemas.microsoft.com/office/2006/metadata/properties" ma:root="true" ma:fieldsID="d8dfb7f122a2182415ef02e89345df87" ns2:_="" ns3:_="">
    <xsd:import namespace="2b36130b-3242-416e-89a8-18935bbaa6aa"/>
    <xsd:import namespace="40311648-de0d-4bb1-bb92-8b85df7891c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36130b-3242-416e-89a8-18935bbaa6a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21a25f2-d1c3-4928-9dd0-7930b0011dc6}" ma:internalName="TaxCatchAll" ma:showField="CatchAllData" ma:web="2b36130b-3242-416e-89a8-18935bbaa6a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0311648-de0d-4bb1-bb92-8b85df7891c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892c282-ceba-42ac-8ce1-c7c398cdd30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CB39C5-C814-4BEB-BB7C-0ADB71DE3B71}"/>
</file>

<file path=customXml/itemProps2.xml><?xml version="1.0" encoding="utf-8"?>
<ds:datastoreItem xmlns:ds="http://schemas.openxmlformats.org/officeDocument/2006/customXml" ds:itemID="{F22C2D6E-B04A-42DE-AE11-2C1E95ACD1EA}"/>
</file>

<file path=docProps/app.xml><?xml version="1.0" encoding="utf-8"?>
<Properties xmlns="http://schemas.openxmlformats.org/officeDocument/2006/extended-properties" xmlns:vt="http://schemas.openxmlformats.org/officeDocument/2006/docPropsVTypes">
  <TotalTime>9134</TotalTime>
  <Words>5264</Words>
  <Application>Microsoft Office PowerPoint</Application>
  <PresentationFormat>Widescreen</PresentationFormat>
  <Paragraphs>380</Paragraphs>
  <Slides>38</Slides>
  <Notes>38</Notes>
  <HiddenSlides>0</HiddenSlides>
  <MMClips>35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acumin-pro</vt:lpstr>
      <vt:lpstr>Arial</vt:lpstr>
      <vt:lpstr>Calibri</vt:lpstr>
      <vt:lpstr>Calibri Light</vt:lpstr>
      <vt:lpstr>Gotham</vt:lpstr>
      <vt:lpstr>Gotham Book</vt:lpstr>
      <vt:lpstr>Gotham Medium</vt:lpstr>
      <vt:lpstr>inherit</vt:lpstr>
      <vt:lpstr>Wingdings</vt:lpstr>
      <vt:lpstr>Office Theme</vt:lpstr>
      <vt:lpstr>PowerPoint Presentation</vt:lpstr>
      <vt:lpstr>PowerPoint Presentation</vt:lpstr>
      <vt:lpstr>PowerPoint Presentation</vt:lpstr>
      <vt:lpstr>What We’ll Cover</vt:lpstr>
      <vt:lpstr>Mines Policies on Discrimination &amp; Sexual Misconduct</vt:lpstr>
      <vt:lpstr>PowerPoint Presentation</vt:lpstr>
      <vt:lpstr>PowerPoint Presentation</vt:lpstr>
      <vt:lpstr>PowerPoint Presentation</vt:lpstr>
      <vt:lpstr>Reporting Responsibilities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Following a meeting with a student or fellow employee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Vicarious Trauma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Kristin Moulton</cp:lastModifiedBy>
  <cp:revision>428</cp:revision>
  <dcterms:created xsi:type="dcterms:W3CDTF">2017-08-01T15:06:47Z</dcterms:created>
  <dcterms:modified xsi:type="dcterms:W3CDTF">2024-03-12T21:16:52Z</dcterms:modified>
  <cp:category/>
</cp:coreProperties>
</file>