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51" r:id="rId2"/>
    <p:sldId id="257" r:id="rId3"/>
    <p:sldId id="359" r:id="rId4"/>
    <p:sldId id="357" r:id="rId5"/>
    <p:sldId id="358" r:id="rId6"/>
    <p:sldId id="363" r:id="rId7"/>
    <p:sldId id="362" r:id="rId8"/>
    <p:sldId id="352" r:id="rId9"/>
    <p:sldId id="361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1" autoAdjust="0"/>
    <p:restoredTop sz="94781"/>
  </p:normalViewPr>
  <p:slideViewPr>
    <p:cSldViewPr>
      <p:cViewPr varScale="1">
        <p:scale>
          <a:sx n="117" d="100"/>
          <a:sy n="117" d="100"/>
        </p:scale>
        <p:origin x="136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03EFC4F2-8A91-9C45-BF9C-82CB60FBA64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B545E25-E4CF-794D-88C8-2D1A481777A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3B3784A5-0465-164F-98B7-A852FEB7C4B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25FC0CAE-D1D0-4643-BCAC-DD88F75C7F2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5E3A521-1472-DD49-98ED-307938DE1D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C556E59-0416-804C-9AAC-42CBD590B86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240CF36-64AE-0C47-A275-322D39EE4CA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836A2C03-5DC6-3641-A3C6-053E6EABFB3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E99CBE5-4BB9-7048-A2C1-21B2292FA6D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687C5EA6-9CC5-E649-A608-ACD17DA0252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39A3AF3B-BC99-F047-9916-72911C994B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DCDBF25-6F18-7140-A829-3883921496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7BFBE52E-380F-8945-97DB-8C8A5A4017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71B94CC2-5331-D448-A684-D4F1297A5C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100">
              <a:latin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8BF27EA-31EF-A947-984D-B9C37D8770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99CE4B-31AF-9145-90C2-13B607409BE7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CC64BE88-F613-E747-A0C8-DDC2834D2E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51458E8F-3307-644E-BAB5-2BBA433BE8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100">
              <a:latin typeface="Arial" panose="020B0604020202020204" pitchFamily="34" charset="0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3CE2631A-9B91-F34C-A4A0-E559E3116A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E8E783-AB66-CD44-B256-08A7E08AE6E5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4EFA917D-6052-A04B-B8F4-4BF9DD19CD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D891181E-2E4E-744B-B500-FB823CDBE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FA9BC8D8-281B-6844-ADC7-F4C5EDC99C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B906D5A-684E-354E-9D10-77E51944BC02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8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114800"/>
            <a:ext cx="7772400" cy="761999"/>
          </a:xfrm>
          <a:ln>
            <a:noFill/>
          </a:ln>
        </p:spPr>
        <p:txBody>
          <a:bodyPr/>
          <a:lstStyle>
            <a:lvl1pPr algn="l">
              <a:defRPr sz="3600" b="0" cap="all" spc="-100" baseline="0">
                <a:ln>
                  <a:noFill/>
                </a:ln>
                <a:solidFill>
                  <a:srgbClr val="2B3841"/>
                </a:solidFill>
                <a:effectLst>
                  <a:outerShdw blurRad="50800" dist="38100" dir="3000000" algn="ctr" rotWithShape="0">
                    <a:schemeClr val="bg1">
                      <a:lumMod val="50000"/>
                    </a:schemeClr>
                  </a:outerShdw>
                </a:effectLst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876800"/>
            <a:ext cx="7772400" cy="990600"/>
          </a:xfrm>
        </p:spPr>
        <p:txBody>
          <a:bodyPr lIns="91440" tIns="0" bIns="0" anchor="ctr">
            <a:normAutofit/>
          </a:bodyPr>
          <a:lstStyle>
            <a:lvl1pPr marL="0" indent="0" algn="l">
              <a:buNone/>
              <a:defRPr sz="2400" normalizeH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30474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1485103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800" y="1447800"/>
            <a:ext cx="1143000" cy="4678363"/>
          </a:xfrm>
        </p:spPr>
        <p:txBody>
          <a:bodyPr vert="eaVert"/>
          <a:lstStyle>
            <a:lvl1pPr>
              <a:defRPr>
                <a:solidFill>
                  <a:srgbClr val="2B3841"/>
                </a:solidFill>
                <a:effectLst>
                  <a:outerShdw blurRad="88900" dist="63500" dir="3000000" algn="ctr" rotWithShape="0">
                    <a:schemeClr val="bg1">
                      <a:lumMod val="5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858000" cy="4983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395314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5955392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97363"/>
          </a:xfrm>
        </p:spPr>
        <p:txBody>
          <a:bodyPr rIns="457200"/>
          <a:lstStyle>
            <a:lvl1pPr>
              <a:spcBef>
                <a:spcPts val="1200"/>
              </a:spcBef>
              <a:spcAft>
                <a:spcPts val="60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174388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76800"/>
            <a:ext cx="7772400" cy="1143001"/>
          </a:xfrm>
        </p:spPr>
        <p:txBody>
          <a:bodyPr anchor="ctr">
            <a:noAutofit/>
          </a:bodyPr>
          <a:lstStyle>
            <a:lvl1pPr algn="l">
              <a:defRPr sz="4000" b="0" cap="all">
                <a:solidFill>
                  <a:srgbClr val="2B3841"/>
                </a:solidFill>
                <a:effectLst>
                  <a:outerShdw blurRad="88900" dist="38100" dir="12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267200"/>
            <a:ext cx="7772400" cy="609600"/>
          </a:xfrm>
        </p:spPr>
        <p:txBody>
          <a:bodyPr tIns="0" bIns="0" anchor="ctr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5022878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62396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3838"/>
            <a:ext cx="4040188" cy="838200"/>
          </a:xfrm>
        </p:spPr>
        <p:txBody>
          <a:bodyPr lIns="182880" tIns="91440"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2038"/>
            <a:ext cx="4040188" cy="3763962"/>
          </a:xfrm>
        </p:spPr>
        <p:txBody>
          <a:bodyPr tIns="9144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93838"/>
            <a:ext cx="4041775" cy="838199"/>
          </a:xfrm>
        </p:spPr>
        <p:txBody>
          <a:bodyPr tIns="91440" anchor="ctr"/>
          <a:lstStyle>
            <a:lvl1pPr marL="0" indent="0">
              <a:buNone/>
              <a:defRPr lang="en-US" sz="2400" b="1" kern="1200" smtClean="0">
                <a:solidFill>
                  <a:schemeClr val="tx1"/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32037"/>
            <a:ext cx="4041775" cy="3763963"/>
          </a:xfrm>
        </p:spPr>
        <p:txBody>
          <a:bodyPr tIns="91440" rIns="914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810081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777181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046648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>
            <a:lvl1pPr algn="l">
              <a:defRPr sz="3200" b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00"/>
            <a:ext cx="5111750" cy="4495800"/>
          </a:xfrm>
        </p:spPr>
        <p:txBody>
          <a:bodyPr tIns="91440" bIns="18288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495800"/>
          </a:xfrm>
        </p:spPr>
        <p:txBody>
          <a:bodyPr tIns="9144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7596806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7738"/>
          </a:xfrm>
        </p:spPr>
        <p:txBody>
          <a:bodyPr/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0275" y="1447800"/>
            <a:ext cx="778792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5715000"/>
            <a:ext cx="8077200" cy="304800"/>
          </a:xfrm>
        </p:spPr>
        <p:txBody>
          <a:bodyPr tIns="0" bIns="0"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7565102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5FE3C4-5D98-8F49-8AE5-23730E90F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Mines and the Energy Future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92F59A8-3114-A243-8A33-404D1EBCD8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6576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The Future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7" r:id="rId2"/>
    <p:sldLayoutId id="2147483765" r:id="rId3"/>
    <p:sldLayoutId id="2147483758" r:id="rId4"/>
    <p:sldLayoutId id="2147483759" r:id="rId5"/>
    <p:sldLayoutId id="2147483766" r:id="rId6"/>
    <p:sldLayoutId id="2147483767" r:id="rId7"/>
    <p:sldLayoutId id="2147483760" r:id="rId8"/>
    <p:sldLayoutId id="2147483768" r:id="rId9"/>
    <p:sldLayoutId id="2147483761" r:id="rId10"/>
    <p:sldLayoutId id="2147483762" r:id="rId11"/>
    <p:sldLayoutId id="2147483763" r:id="rId12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 spc="-100">
          <a:solidFill>
            <a:schemeClr val="bg1"/>
          </a:solidFill>
          <a:effectLst>
            <a:outerShdw blurRad="88900" dist="63500" dir="3000000" algn="ctr" rotWithShape="0">
              <a:schemeClr val="tx1">
                <a:lumMod val="85000"/>
                <a:lumOff val="15000"/>
              </a:schemeClr>
            </a:outerShdw>
          </a:effectLst>
          <a:latin typeface="Lucida Sans Unicode" pitchFamily="34" charset="0"/>
          <a:ea typeface="+mj-ea"/>
          <a:cs typeface="Lucida Sans Unicode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Lucida Sans Unicode" panose="020B0602030504020204" pitchFamily="34" charset="0"/>
          <a:cs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Lucida Sans Unicode" panose="020B0602030504020204" pitchFamily="34" charset="0"/>
          <a:cs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Lucida Sans Unicode" panose="020B0602030504020204" pitchFamily="34" charset="0"/>
          <a:cs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Lucida Sans Unicode" panose="020B0602030504020204" pitchFamily="34" charset="0"/>
          <a:cs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Lucida Sans Unicode" panose="020B0602030504020204" pitchFamily="34" charset="0"/>
          <a:cs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Lucida Sans Unicode" panose="020B0602030504020204" pitchFamily="34" charset="0"/>
          <a:cs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Lucida Sans Unicode" panose="020B0602030504020204" pitchFamily="34" charset="0"/>
          <a:cs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Lucida Sans Unicode" panose="020B0602030504020204" pitchFamily="34" charset="0"/>
          <a:cs typeface="Lucida Sans Unicode" panose="020B0602030504020204" pitchFamily="34" charset="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ts val="600"/>
        </a:spcAft>
        <a:buClr>
          <a:srgbClr val="C00000"/>
        </a:buClr>
        <a:buSzPct val="120000"/>
        <a:buFont typeface="Lucida Sans Unicode" panose="020B0602030504020204" pitchFamily="34" charset="0"/>
        <a:buChar char="‣"/>
        <a:defRPr sz="2400" kern="1200">
          <a:solidFill>
            <a:srgbClr val="262626"/>
          </a:solidFill>
          <a:latin typeface="Lucida Sans Unicode" pitchFamily="34" charset="0"/>
          <a:ea typeface="+mn-ea"/>
          <a:cs typeface="Lucida Sans Unicode" pitchFamily="34" charset="0"/>
        </a:defRPr>
      </a:lvl1pPr>
      <a:lvl2pPr marL="457200" indent="-182563" algn="l" rtl="0" eaLnBrk="0" fontAlgn="base" hangingPunct="0">
        <a:spcBef>
          <a:spcPct val="20000"/>
        </a:spcBef>
        <a:spcAft>
          <a:spcPts val="1200"/>
        </a:spcAft>
        <a:buClr>
          <a:srgbClr val="595959"/>
        </a:buClr>
        <a:buSzPct val="90000"/>
        <a:buFont typeface="Calibri" panose="020F0502020204030204" pitchFamily="34" charset="0"/>
        <a:buChar char="–"/>
        <a:defRPr kern="1200">
          <a:solidFill>
            <a:srgbClr val="262626"/>
          </a:solidFill>
          <a:latin typeface="Lucida Sans Unicode" pitchFamily="34" charset="0"/>
          <a:ea typeface="+mn-ea"/>
          <a:cs typeface="Lucida Sans Unicode" pitchFamily="34" charset="0"/>
        </a:defRPr>
      </a:lvl2pPr>
      <a:lvl3pPr marL="639763" indent="-182563" algn="l" rtl="0" eaLnBrk="0" fontAlgn="base" hangingPunct="0">
        <a:spcBef>
          <a:spcPct val="0"/>
        </a:spcBef>
        <a:spcAft>
          <a:spcPct val="0"/>
        </a:spcAft>
        <a:buClr>
          <a:srgbClr val="262626"/>
        </a:buClr>
        <a:buFont typeface="Lucida Sans Unicode" panose="020B0602030504020204" pitchFamily="34" charset="0"/>
        <a:buChar char="‧"/>
        <a:defRPr sz="1600" kern="1200">
          <a:solidFill>
            <a:srgbClr val="262626"/>
          </a:solidFill>
          <a:latin typeface="Lucida Sans Unicode" pitchFamily="34" charset="0"/>
          <a:ea typeface="+mn-ea"/>
          <a:cs typeface="Lucida Sans Unicode" pitchFamily="34" charset="0"/>
        </a:defRPr>
      </a:lvl3pPr>
      <a:lvl4pPr marL="914400" indent="-228600" algn="l" rtl="0" eaLnBrk="0" fontAlgn="base" hangingPunct="0">
        <a:spcBef>
          <a:spcPts val="600"/>
        </a:spcBef>
        <a:spcAft>
          <a:spcPts val="600"/>
        </a:spcAft>
        <a:buClr>
          <a:srgbClr val="404040"/>
        </a:buClr>
        <a:buFont typeface="Lucida Sans Unicode" panose="020B0602030504020204" pitchFamily="34" charset="0"/>
        <a:buChar char="‣"/>
        <a:defRPr sz="1400" kern="1200">
          <a:solidFill>
            <a:srgbClr val="262626"/>
          </a:solidFill>
          <a:latin typeface="Lucida Sans Unicode" pitchFamily="34" charset="0"/>
          <a:ea typeface="+mn-ea"/>
          <a:cs typeface="Lucida Sans Unicode" pitchFamily="34" charset="0"/>
        </a:defRPr>
      </a:lvl4pPr>
      <a:lvl5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262626"/>
          </a:solidFill>
          <a:latin typeface="Lucida Sans Unicode" pitchFamily="34" charset="0"/>
          <a:ea typeface="+mn-ea"/>
          <a:cs typeface="Lucida Sans Unicod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81D6AF-7609-8D46-B3BB-56585E76C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5486400"/>
            <a:ext cx="7772400" cy="76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Faculty engagement in Mines@150</a:t>
            </a:r>
            <a:br>
              <a:rPr lang="en-US" dirty="0"/>
            </a:br>
            <a:endParaRPr lang="en-US" dirty="0"/>
          </a:p>
        </p:txBody>
      </p:sp>
      <p:sp>
        <p:nvSpPr>
          <p:cNvPr id="9219" name="Slide Number Placeholder 2">
            <a:extLst>
              <a:ext uri="{FF2B5EF4-FFF2-40B4-BE49-F238E27FC236}">
                <a16:creationId xmlns:a16="http://schemas.microsoft.com/office/drawing/2014/main" id="{0DD57A04-31D6-134E-8639-4AF1EAF7BC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Lucida Sans Unicode" panose="020B0602030504020204" pitchFamily="34" charset="0"/>
              <a:buChar char="‣"/>
              <a:defRPr sz="2400">
                <a:solidFill>
                  <a:srgbClr val="26262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indent="-182563">
              <a:spcBef>
                <a:spcPct val="20000"/>
              </a:spcBef>
              <a:spcAft>
                <a:spcPts val="1200"/>
              </a:spcAft>
              <a:buClr>
                <a:srgbClr val="595959"/>
              </a:buClr>
              <a:buSzPct val="90000"/>
              <a:buFont typeface="Calibri" panose="020F0502020204030204" pitchFamily="34" charset="0"/>
              <a:buChar char="–"/>
              <a:defRPr>
                <a:solidFill>
                  <a:srgbClr val="26262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639763" indent="-182563">
              <a:buClr>
                <a:srgbClr val="262626"/>
              </a:buClr>
              <a:buFont typeface="Lucida Sans Unicode" panose="020B0602030504020204" pitchFamily="34" charset="0"/>
              <a:buChar char="‧"/>
              <a:defRPr sz="1600">
                <a:solidFill>
                  <a:srgbClr val="26262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914400" indent="-228600">
              <a:spcBef>
                <a:spcPts val="600"/>
              </a:spcBef>
              <a:spcAft>
                <a:spcPts val="600"/>
              </a:spcAft>
              <a:buClr>
                <a:srgbClr val="404040"/>
              </a:buClr>
              <a:buFont typeface="Lucida Sans Unicode" panose="020B0602030504020204" pitchFamily="34" charset="0"/>
              <a:buChar char="‣"/>
              <a:defRPr sz="1400">
                <a:solidFill>
                  <a:srgbClr val="26262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11430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26262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6262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6262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6262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6262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C1FCE43-B667-EC4D-BECC-133D0ECB9B80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6E79D-48B1-3940-9180-A5A9F7450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Mines@150 Opportunity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56CEBB32-DF72-D34B-BE00-FC8A3F622F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4450" indent="0" eaLnBrk="1" hangingPunct="1">
              <a:buFont typeface="Lucida Sans Unicode" panose="020B0602030504020204" pitchFamily="34" charset="0"/>
              <a:buNone/>
              <a:defRPr/>
            </a:pPr>
            <a:r>
              <a:rPr lang="en-US" altLang="en-US" sz="3200" b="1" dirty="0">
                <a:solidFill>
                  <a:srgbClr val="262626"/>
                </a:solidFill>
              </a:rPr>
              <a:t>Faculty Senate Objectives: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rgbClr val="262626"/>
                </a:solidFill>
              </a:rPr>
              <a:t>Engage, Enlist and Excite Faculty in Mines@150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rgbClr val="262626"/>
                </a:solidFill>
              </a:rPr>
              <a:t>Draw on faculty creativity and expertise to enhance the SSE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657EE-675B-F546-98EA-E044E270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Faculty Led Initiatives to Enhance SSE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2CA8C9DF-5903-E24B-913F-8F3CF318B4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4450" indent="0" eaLnBrk="1" hangingPunct="1">
              <a:buFont typeface="Lucida Sans Unicode" panose="020B0602030504020204" pitchFamily="34" charset="0"/>
              <a:buNone/>
              <a:defRPr/>
            </a:pPr>
            <a:r>
              <a:rPr lang="en-US" altLang="en-US" sz="3200" b="1" dirty="0">
                <a:solidFill>
                  <a:srgbClr val="262626"/>
                </a:solidFill>
              </a:rPr>
              <a:t>President Johnson and the Foundation made a $500k fund available for faculty initiatives.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262626"/>
                </a:solidFill>
              </a:rPr>
              <a:t>Solicit Broad set of Ideas of Value to Mines and Students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262626"/>
                </a:solidFill>
              </a:rPr>
              <a:t>Developed a process for proposals that included engagement of Senate with faculty in the development stage</a:t>
            </a:r>
          </a:p>
          <a:p>
            <a:pPr eaLnBrk="1" hangingPunct="1">
              <a:defRPr/>
            </a:pPr>
            <a:endParaRPr lang="en-US" altLang="en-US" sz="3200" b="1" dirty="0">
              <a:solidFill>
                <a:srgbClr val="262626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F61C1-7229-BB4E-BA53-6EA59C16D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Proposals received</a:t>
            </a:r>
          </a:p>
        </p:txBody>
      </p:sp>
      <p:sp>
        <p:nvSpPr>
          <p:cNvPr id="14339" name="Text Placeholder 2">
            <a:extLst>
              <a:ext uri="{FF2B5EF4-FFF2-40B4-BE49-F238E27FC236}">
                <a16:creationId xmlns:a16="http://schemas.microsoft.com/office/drawing/2014/main" id="{01F3064A-A2C4-7641-8F6E-47318ADF5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81138"/>
            <a:ext cx="4040188" cy="838200"/>
          </a:xfrm>
        </p:spPr>
        <p:txBody>
          <a:bodyPr/>
          <a:lstStyle/>
          <a:p>
            <a:pPr eaLnBrk="1" hangingPunct="1"/>
            <a:r>
              <a:rPr lang="en-US" altLang="en-US"/>
              <a:t>By the Numbers</a:t>
            </a:r>
          </a:p>
        </p:txBody>
      </p:sp>
      <p:sp>
        <p:nvSpPr>
          <p:cNvPr id="14340" name="Content Placeholder 3">
            <a:extLst>
              <a:ext uri="{FF2B5EF4-FFF2-40B4-BE49-F238E27FC236}">
                <a16:creationId xmlns:a16="http://schemas.microsoft.com/office/drawing/2014/main" id="{B50C80C7-569E-0247-A43B-D20B1E17C29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20688" y="2332038"/>
            <a:ext cx="4040187" cy="3763962"/>
          </a:xfrm>
        </p:spPr>
        <p:txBody>
          <a:bodyPr/>
          <a:lstStyle/>
          <a:p>
            <a:pPr eaLnBrk="1" hangingPunct="1"/>
            <a:endParaRPr lang="en-US" altLang="en-US" sz="9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1" hangingPunct="1">
              <a:buFontTx/>
              <a:buChar char="•"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52 Expressions of Interest </a:t>
            </a:r>
          </a:p>
          <a:p>
            <a:pPr lvl="1" eaLnBrk="1" hangingPunct="1">
              <a:buFontTx/>
              <a:buChar char="•"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2 Zoom sessions held</a:t>
            </a:r>
          </a:p>
          <a:p>
            <a:pPr lvl="1" eaLnBrk="1" hangingPunct="1">
              <a:buFontTx/>
              <a:buChar char="•"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32 Proposals Submitted</a:t>
            </a:r>
          </a:p>
          <a:p>
            <a:pPr lvl="1" eaLnBrk="1" hangingPunct="1">
              <a:buFontTx/>
              <a:buChar char="•"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Triplicate evaluations completed</a:t>
            </a:r>
          </a:p>
          <a:p>
            <a:pPr lvl="1" eaLnBrk="1" hangingPunct="1">
              <a:buFontTx/>
              <a:buChar char="•"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12 Proposals awarded </a:t>
            </a:r>
          </a:p>
          <a:p>
            <a:pPr eaLnBrk="1" hangingPunct="1"/>
            <a:endParaRPr lang="en-US" altLang="en-US"/>
          </a:p>
        </p:txBody>
      </p:sp>
      <p:sp>
        <p:nvSpPr>
          <p:cNvPr id="14341" name="Text Placeholder 4">
            <a:extLst>
              <a:ext uri="{FF2B5EF4-FFF2-40B4-BE49-F238E27FC236}">
                <a16:creationId xmlns:a16="http://schemas.microsoft.com/office/drawing/2014/main" id="{60CC4EB5-764B-144D-AA74-DC0A474E934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4645025" y="1493838"/>
            <a:ext cx="4041775" cy="838200"/>
          </a:xfrm>
        </p:spPr>
        <p:txBody>
          <a:bodyPr/>
          <a:lstStyle/>
          <a:p>
            <a:pPr eaLnBrk="1" hangingPunct="1"/>
            <a:r>
              <a:rPr altLang="en-US"/>
              <a:t>By Theme: Proposals Include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C8A345-6C83-B54F-9ED8-246DE92F2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657475"/>
            <a:ext cx="4041775" cy="29257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+mn-lt"/>
              </a:rPr>
              <a:t>High school, undergrads, graduate and working professionals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+mn-lt"/>
              </a:rPr>
              <a:t>Curriculum, research, community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+mn-lt"/>
              </a:rPr>
              <a:t>Online and face to face modalities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+mn-lt"/>
              </a:rPr>
              <a:t>Collaborations across department/organization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1513-8150-EA47-810D-5D561D45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Proposals awarded – </a:t>
            </a:r>
          </a:p>
        </p:txBody>
      </p:sp>
      <p:pic>
        <p:nvPicPr>
          <p:cNvPr id="15363" name="Content Placeholder 3">
            <a:extLst>
              <a:ext uri="{FF2B5EF4-FFF2-40B4-BE49-F238E27FC236}">
                <a16:creationId xmlns:a16="http://schemas.microsoft.com/office/drawing/2014/main" id="{DCF23143-C742-6B43-BBCF-7162AD4C0B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8915400" cy="4648200"/>
          </a:xfrm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7E8E6-7147-8143-B9BB-0AC6147CF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Proposal Awards Across the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6566-051B-3341-934C-84ED3DE11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>
              <a:buFont typeface="Lucida Sans Unicode" panose="020B0602030504020204" pitchFamily="34" charset="0"/>
              <a:buNone/>
              <a:defRPr/>
            </a:pPr>
            <a:r>
              <a:rPr lang="en-US" dirty="0"/>
              <a:t> Disco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B313E257-2748-8F4C-A265-0308C41EF557}"/>
              </a:ext>
            </a:extLst>
          </p:cNvPr>
          <p:cNvSpPr/>
          <p:nvPr/>
        </p:nvSpPr>
        <p:spPr>
          <a:xfrm>
            <a:off x="633413" y="1539875"/>
            <a:ext cx="1555750" cy="10350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High School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2E758EC9-75AD-0B47-911F-2D6919E0F5D9}"/>
              </a:ext>
            </a:extLst>
          </p:cNvPr>
          <p:cNvSpPr/>
          <p:nvPr/>
        </p:nvSpPr>
        <p:spPr>
          <a:xfrm>
            <a:off x="1874838" y="1541463"/>
            <a:ext cx="2408237" cy="1036637"/>
          </a:xfrm>
          <a:prstGeom prst="chevron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First Year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A4B48AB9-4756-0645-8007-948313BBDF20}"/>
              </a:ext>
            </a:extLst>
          </p:cNvPr>
          <p:cNvSpPr/>
          <p:nvPr/>
        </p:nvSpPr>
        <p:spPr>
          <a:xfrm>
            <a:off x="3992563" y="1562100"/>
            <a:ext cx="2713037" cy="990600"/>
          </a:xfrm>
          <a:prstGeom prst="chevro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Undergraduate Years 2-4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2AC532A1-0F62-1740-853A-3B32ABD50DD7}"/>
              </a:ext>
            </a:extLst>
          </p:cNvPr>
          <p:cNvSpPr/>
          <p:nvPr/>
        </p:nvSpPr>
        <p:spPr>
          <a:xfrm>
            <a:off x="6405563" y="1584325"/>
            <a:ext cx="2103437" cy="990600"/>
          </a:xfrm>
          <a:prstGeom prst="chevron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Graduate and Early Career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A564C-517D-CD48-8F02-E08971F6139B}"/>
              </a:ext>
            </a:extLst>
          </p:cNvPr>
          <p:cNvSpPr txBox="1"/>
          <p:nvPr/>
        </p:nvSpPr>
        <p:spPr>
          <a:xfrm flipH="1">
            <a:off x="633413" y="2732088"/>
            <a:ext cx="998537" cy="6461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Mirror Mentor</a:t>
            </a:r>
          </a:p>
        </p:txBody>
      </p:sp>
      <p:sp>
        <p:nvSpPr>
          <p:cNvPr id="16393" name="TextBox 8">
            <a:extLst>
              <a:ext uri="{FF2B5EF4-FFF2-40B4-BE49-F238E27FC236}">
                <a16:creationId xmlns:a16="http://schemas.microsoft.com/office/drawing/2014/main" id="{58D02459-FA20-7047-A736-5D73A7A7316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874838" y="2765425"/>
            <a:ext cx="6324600" cy="647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/>
              <a:t>Student Clubs, M-Day, Immersive Gaming, </a:t>
            </a:r>
          </a:p>
          <a:p>
            <a:pPr algn="ctr"/>
            <a:r>
              <a:rPr lang="en-US" altLang="en-US" b="1"/>
              <a:t>Money Matters, Badging,  Environmental Leadership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BD7CBE-B2E9-C84B-A76E-FF7526A16646}"/>
              </a:ext>
            </a:extLst>
          </p:cNvPr>
          <p:cNvSpPr txBox="1"/>
          <p:nvPr/>
        </p:nvSpPr>
        <p:spPr>
          <a:xfrm>
            <a:off x="1981200" y="3619500"/>
            <a:ext cx="1371600" cy="646113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Discovery at Mines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EC0A01-9850-D744-86A2-725A6948D147}"/>
              </a:ext>
            </a:extLst>
          </p:cNvPr>
          <p:cNvSpPr txBox="1"/>
          <p:nvPr/>
        </p:nvSpPr>
        <p:spPr>
          <a:xfrm>
            <a:off x="4237038" y="3611563"/>
            <a:ext cx="1858962" cy="230822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Undergraduate Research</a:t>
            </a:r>
          </a:p>
          <a:p>
            <a:pPr algn="ctr">
              <a:defRPr/>
            </a:pPr>
            <a:r>
              <a:rPr lang="en-US" b="1" dirty="0"/>
              <a:t>--------------------</a:t>
            </a:r>
          </a:p>
          <a:p>
            <a:pPr algn="ctr">
              <a:defRPr/>
            </a:pPr>
            <a:r>
              <a:rPr lang="en-US" b="1" dirty="0"/>
              <a:t>Business in Design</a:t>
            </a:r>
          </a:p>
          <a:p>
            <a:pPr algn="ctr">
              <a:defRPr/>
            </a:pPr>
            <a:r>
              <a:rPr lang="en-US" b="1" dirty="0"/>
              <a:t>--------------------</a:t>
            </a:r>
          </a:p>
          <a:p>
            <a:pPr algn="ctr">
              <a:defRPr/>
            </a:pPr>
            <a:r>
              <a:rPr lang="en-US" b="1" dirty="0"/>
              <a:t>Energy Efficiency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760E18-4D9E-0748-97B6-907A811840B5}"/>
              </a:ext>
            </a:extLst>
          </p:cNvPr>
          <p:cNvSpPr txBox="1"/>
          <p:nvPr/>
        </p:nvSpPr>
        <p:spPr>
          <a:xfrm>
            <a:off x="6824663" y="3641725"/>
            <a:ext cx="1265237" cy="646113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Graduate</a:t>
            </a: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Tracks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F7E5-B0C2-0E4F-9DC3-CDD435573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Cross Mines Collaborations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FE1A0-F537-494B-A324-20B458E0C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25" y="1404938"/>
            <a:ext cx="8229600" cy="4297362"/>
          </a:xfrm>
        </p:spPr>
        <p:txBody>
          <a:bodyPr/>
          <a:lstStyle/>
          <a:p>
            <a:pPr marL="44450" indent="0">
              <a:buFont typeface="Lucida Sans Unicode" panose="020B0602030504020204" pitchFamily="34" charset="0"/>
              <a:buNone/>
              <a:defRPr/>
            </a:pPr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B1C9DB-BA38-1F4D-9773-67AD14F46456}"/>
              </a:ext>
            </a:extLst>
          </p:cNvPr>
          <p:cNvSpPr/>
          <p:nvPr/>
        </p:nvSpPr>
        <p:spPr>
          <a:xfrm rot="21097545">
            <a:off x="539733" y="1842363"/>
            <a:ext cx="160813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974035-4B4E-D74F-BAC4-DBB8DC3B7072}"/>
              </a:ext>
            </a:extLst>
          </p:cNvPr>
          <p:cNvSpPr/>
          <p:nvPr/>
        </p:nvSpPr>
        <p:spPr>
          <a:xfrm rot="21055916">
            <a:off x="597323" y="4788839"/>
            <a:ext cx="180049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AA9A18-B48B-C144-8A49-DECC90D760E5}"/>
              </a:ext>
            </a:extLst>
          </p:cNvPr>
          <p:cNvSpPr/>
          <p:nvPr/>
        </p:nvSpPr>
        <p:spPr>
          <a:xfrm rot="21261396">
            <a:off x="2832520" y="1604665"/>
            <a:ext cx="12618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487368-1AE8-4A47-9AB8-8A27A6252001}"/>
              </a:ext>
            </a:extLst>
          </p:cNvPr>
          <p:cNvSpPr/>
          <p:nvPr/>
        </p:nvSpPr>
        <p:spPr>
          <a:xfrm>
            <a:off x="5679057" y="4371240"/>
            <a:ext cx="26084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Honors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935F42-99FC-DD46-B8C1-0B7D69FB273A}"/>
              </a:ext>
            </a:extLst>
          </p:cNvPr>
          <p:cNvSpPr/>
          <p:nvPr/>
        </p:nvSpPr>
        <p:spPr>
          <a:xfrm>
            <a:off x="4874990" y="5250504"/>
            <a:ext cx="160813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CEE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C9950E-430D-8142-9AD3-C486B44557C6}"/>
              </a:ext>
            </a:extLst>
          </p:cNvPr>
          <p:cNvSpPr/>
          <p:nvPr/>
        </p:nvSpPr>
        <p:spPr>
          <a:xfrm>
            <a:off x="2831180" y="4342788"/>
            <a:ext cx="210827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HASS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866B93-32F8-6041-A6D4-13DF99A63EB2}"/>
              </a:ext>
            </a:extLst>
          </p:cNvPr>
          <p:cNvSpPr/>
          <p:nvPr/>
        </p:nvSpPr>
        <p:spPr>
          <a:xfrm>
            <a:off x="2703034" y="5240672"/>
            <a:ext cx="114646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chemeClr val="accent3"/>
                </a:solidFill>
              </a:rPr>
              <a:t>EB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1977AB-C4B3-2845-9FA2-5E2F33C2F8DF}"/>
              </a:ext>
            </a:extLst>
          </p:cNvPr>
          <p:cNvSpPr/>
          <p:nvPr/>
        </p:nvSpPr>
        <p:spPr>
          <a:xfrm>
            <a:off x="239258" y="3748881"/>
            <a:ext cx="203132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Chem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7E651C-2025-A549-86EC-8C052F11E2B0}"/>
              </a:ext>
            </a:extLst>
          </p:cNvPr>
          <p:cNvSpPr/>
          <p:nvPr/>
        </p:nvSpPr>
        <p:spPr>
          <a:xfrm rot="541677">
            <a:off x="4817955" y="3696518"/>
            <a:ext cx="11079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BF7D98-5D07-EE4C-AAA7-283E1DE385A3}"/>
              </a:ext>
            </a:extLst>
          </p:cNvPr>
          <p:cNvSpPr/>
          <p:nvPr/>
        </p:nvSpPr>
        <p:spPr>
          <a:xfrm rot="21316043">
            <a:off x="889000" y="2755900"/>
            <a:ext cx="172402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4C7462-051F-6A4B-8DD1-39AB54B6DD98}"/>
              </a:ext>
            </a:extLst>
          </p:cNvPr>
          <p:cNvSpPr/>
          <p:nvPr/>
        </p:nvSpPr>
        <p:spPr>
          <a:xfrm>
            <a:off x="2816487" y="3316501"/>
            <a:ext cx="180049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chemeClr val="accent4"/>
                </a:solidFill>
              </a:rPr>
              <a:t>Math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695C17-A9DD-1C48-8AE1-42F4FD6A3755}"/>
              </a:ext>
            </a:extLst>
          </p:cNvPr>
          <p:cNvSpPr/>
          <p:nvPr/>
        </p:nvSpPr>
        <p:spPr>
          <a:xfrm>
            <a:off x="6645903" y="1901946"/>
            <a:ext cx="13388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E&amp;I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38B10F-59F5-124C-94AD-24271CE6E3F4}"/>
              </a:ext>
            </a:extLst>
          </p:cNvPr>
          <p:cNvSpPr/>
          <p:nvPr/>
        </p:nvSpPr>
        <p:spPr>
          <a:xfrm>
            <a:off x="7072222" y="3777730"/>
            <a:ext cx="172354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OGS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670EBD-F35F-0B4B-B919-72621023E841}"/>
              </a:ext>
            </a:extLst>
          </p:cNvPr>
          <p:cNvSpPr/>
          <p:nvPr/>
        </p:nvSpPr>
        <p:spPr>
          <a:xfrm>
            <a:off x="7125818" y="2674928"/>
            <a:ext cx="12362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9E0C61-C5BA-1849-8318-D0FAB283F3E1}"/>
              </a:ext>
            </a:extLst>
          </p:cNvPr>
          <p:cNvSpPr/>
          <p:nvPr/>
        </p:nvSpPr>
        <p:spPr>
          <a:xfrm>
            <a:off x="2770732" y="2463694"/>
            <a:ext cx="39549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Foundation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123357-4745-1C40-8217-CD1AD0A8A115}"/>
              </a:ext>
            </a:extLst>
          </p:cNvPr>
          <p:cNvSpPr/>
          <p:nvPr/>
        </p:nvSpPr>
        <p:spPr>
          <a:xfrm>
            <a:off x="4726401" y="1455982"/>
            <a:ext cx="18389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Phys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7D7058-965F-3F42-A565-77CA22319366}"/>
              </a:ext>
            </a:extLst>
          </p:cNvPr>
          <p:cNvSpPr/>
          <p:nvPr/>
        </p:nvSpPr>
        <p:spPr>
          <a:xfrm>
            <a:off x="5972896" y="3226329"/>
            <a:ext cx="11849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EF1103-066E-2845-AABE-FA3184628E98}"/>
              </a:ext>
            </a:extLst>
          </p:cNvPr>
          <p:cNvSpPr/>
          <p:nvPr/>
        </p:nvSpPr>
        <p:spPr>
          <a:xfrm rot="20758954">
            <a:off x="7909101" y="1324290"/>
            <a:ext cx="10695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CAA0D0-EF5B-C44F-8FF5-2100D061EECA}"/>
              </a:ext>
            </a:extLst>
          </p:cNvPr>
          <p:cNvSpPr/>
          <p:nvPr/>
        </p:nvSpPr>
        <p:spPr>
          <a:xfrm rot="20694890">
            <a:off x="7287364" y="5135208"/>
            <a:ext cx="164660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CBE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9051B-8645-094A-99B6-BB05A2F96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Path Forward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7C8EFD22-2BA7-E44E-B62A-F2C3DB7794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6400800" cy="4297363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262626"/>
                </a:solidFill>
              </a:rPr>
              <a:t>Establishment of an Implementation Oversight/Collaboration Committee</a:t>
            </a:r>
          </a:p>
          <a:p>
            <a:pPr eaLnBrk="1" hangingPunct="1"/>
            <a:r>
              <a:rPr lang="en-US" altLang="en-US" b="1">
                <a:solidFill>
                  <a:srgbClr val="262626"/>
                </a:solidFill>
              </a:rPr>
              <a:t>Confirmation of Annual Plans</a:t>
            </a:r>
          </a:p>
          <a:p>
            <a:pPr eaLnBrk="1" hangingPunct="1"/>
            <a:r>
              <a:rPr lang="en-US" altLang="en-US" b="1">
                <a:solidFill>
                  <a:srgbClr val="262626"/>
                </a:solidFill>
              </a:rPr>
              <a:t>Communication to Mines Campus the Process and Potential for Future Collaborations </a:t>
            </a: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F3FC317B-1821-F043-BAC8-A81CC8710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1371600"/>
            <a:ext cx="26003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06D0B-64AA-5D48-92F0-9081A6167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Proposal Awardees- 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085C8-5D1D-A949-8180-A293AAE5A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038600" cy="4724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1"/>
                </a:solidFill>
              </a:rPr>
              <a:t>Alexandra </a:t>
            </a:r>
            <a:r>
              <a:rPr lang="en-US" sz="1800" dirty="0" err="1">
                <a:solidFill>
                  <a:schemeClr val="tx1"/>
                </a:solidFill>
              </a:rPr>
              <a:t>Wayllace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1"/>
                </a:solidFill>
              </a:rPr>
              <a:t>Tyrone Vincent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1"/>
                </a:solidFill>
              </a:rPr>
              <a:t>Paulo </a:t>
            </a:r>
            <a:r>
              <a:rPr lang="en-US" sz="1800" dirty="0" err="1">
                <a:solidFill>
                  <a:schemeClr val="tx1"/>
                </a:solidFill>
              </a:rPr>
              <a:t>Tabares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1"/>
                </a:solidFill>
              </a:rPr>
              <a:t>Neal Sullivan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1"/>
                </a:solidFill>
              </a:rPr>
              <a:t>Kamini Singha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1"/>
                </a:solidFill>
              </a:rPr>
              <a:t>Roel </a:t>
            </a:r>
            <a:r>
              <a:rPr lang="en-US" sz="1800" dirty="0" err="1">
                <a:solidFill>
                  <a:schemeClr val="tx1"/>
                </a:solidFill>
              </a:rPr>
              <a:t>Snieder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1"/>
                </a:solidFill>
              </a:rPr>
              <a:t>Sid Saleh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1"/>
                </a:solidFill>
              </a:rPr>
              <a:t>Alexis </a:t>
            </a:r>
            <a:r>
              <a:rPr lang="en-US" sz="1800" dirty="0" err="1">
                <a:solidFill>
                  <a:schemeClr val="tx1"/>
                </a:solidFill>
              </a:rPr>
              <a:t>Sitchler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1"/>
                </a:solidFill>
              </a:rPr>
              <a:t>Tim Ohno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 err="1">
                <a:solidFill>
                  <a:schemeClr val="tx1"/>
                </a:solidFill>
              </a:rPr>
              <a:t>Shiling</a:t>
            </a:r>
            <a:r>
              <a:rPr lang="en-US" sz="1800" dirty="0">
                <a:solidFill>
                  <a:schemeClr val="tx1"/>
                </a:solidFill>
              </a:rPr>
              <a:t> Pei</a:t>
            </a:r>
          </a:p>
          <a:p>
            <a:pPr marL="44450" indent="0">
              <a:buFont typeface="Lucida Sans Unicode" panose="020B0602030504020204" pitchFamily="34" charset="0"/>
              <a:buNone/>
              <a:defRPr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243EC-195E-3F43-8537-2330B72A0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073150"/>
            <a:ext cx="2895600" cy="4724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/>
              <a:t>Andrew Pederson	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/>
              <a:t>Alexandra Newman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/>
              <a:t>Becky </a:t>
            </a:r>
            <a:r>
              <a:rPr lang="en-US" sz="1800" dirty="0" err="1"/>
              <a:t>Lafrancois</a:t>
            </a:r>
            <a:r>
              <a:rPr lang="en-US" sz="1800" dirty="0"/>
              <a:t>	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/>
              <a:t>Werner </a:t>
            </a:r>
            <a:r>
              <a:rPr lang="en-US" sz="1800" dirty="0" err="1"/>
              <a:t>Kuhr</a:t>
            </a:r>
            <a:endParaRPr lang="en-US" sz="18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/>
              <a:t>Jeff King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/>
              <a:t>Toni </a:t>
            </a:r>
            <a:r>
              <a:rPr lang="en-US" sz="1800" dirty="0" err="1"/>
              <a:t>Lefton</a:t>
            </a:r>
            <a:endParaRPr lang="en-US" sz="18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/>
              <a:t>Shannon Marcus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/>
              <a:t>Leslie Light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/>
              <a:t>Andy Herring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/>
              <a:t>Scott Houser</a:t>
            </a:r>
          </a:p>
          <a:p>
            <a:pPr marL="44450" indent="0">
              <a:buFont typeface="Lucida Sans Unicode" panose="020B0602030504020204" pitchFamily="34" charset="0"/>
              <a:buNone/>
              <a:defRPr/>
            </a:pPr>
            <a:endParaRPr lang="en-US" sz="1800" dirty="0"/>
          </a:p>
          <a:p>
            <a:pPr>
              <a:defRPr/>
            </a:pPr>
            <a:endParaRPr lang="en-US" dirty="0"/>
          </a:p>
        </p:txBody>
      </p:sp>
      <p:sp>
        <p:nvSpPr>
          <p:cNvPr id="20485" name="TextBox 4">
            <a:extLst>
              <a:ext uri="{FF2B5EF4-FFF2-40B4-BE49-F238E27FC236}">
                <a16:creationId xmlns:a16="http://schemas.microsoft.com/office/drawing/2014/main" id="{3B599FF3-A46B-1544-8EEB-E796FF1B71D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3203575" y="1295400"/>
            <a:ext cx="2362200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>
                <a:latin typeface="Lucida Sans Unicode" panose="020B0602030504020204" pitchFamily="34" charset="0"/>
                <a:cs typeface="Lucida Sans Unicode" panose="020B0602030504020204" pitchFamily="34" charset="0"/>
              </a:rPr>
              <a:t>Michael Heely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>
                <a:latin typeface="Lucida Sans Unicode" panose="020B0602030504020204" pitchFamily="34" charset="0"/>
                <a:cs typeface="Lucida Sans Unicode" panose="020B0602030504020204" pitchFamily="34" charset="0"/>
              </a:rPr>
              <a:t>Joe Horan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>
                <a:latin typeface="Lucida Sans Unicode" panose="020B0602030504020204" pitchFamily="34" charset="0"/>
                <a:cs typeface="Lucida Sans Unicode" panose="020B0602030504020204" pitchFamily="34" charset="0"/>
              </a:rPr>
              <a:t>Linda Figueroa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>
                <a:latin typeface="Lucida Sans Unicode" panose="020B0602030504020204" pitchFamily="34" charset="0"/>
                <a:cs typeface="Lucida Sans Unicode" panose="020B0602030504020204" pitchFamily="34" charset="0"/>
              </a:rPr>
              <a:t>Andre Guerra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>
                <a:latin typeface="Lucida Sans Unicode" panose="020B0602030504020204" pitchFamily="34" charset="0"/>
                <a:cs typeface="Lucida Sans Unicode" panose="020B0602030504020204" pitchFamily="34" charset="0"/>
              </a:rPr>
              <a:t>Holly Ekland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>
                <a:latin typeface="Lucida Sans Unicode" panose="020B0602030504020204" pitchFamily="34" charset="0"/>
                <a:cs typeface="Lucida Sans Unicode" panose="020B0602030504020204" pitchFamily="34" charset="0"/>
              </a:rPr>
              <a:t>Allison Caster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>
                <a:latin typeface="Lucida Sans Unicode" panose="020B0602030504020204" pitchFamily="34" charset="0"/>
                <a:cs typeface="Lucida Sans Unicode" panose="020B0602030504020204" pitchFamily="34" charset="0"/>
              </a:rPr>
              <a:t>Kristine Callan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>
                <a:latin typeface="Lucida Sans Unicode" panose="020B0602030504020204" pitchFamily="34" charset="0"/>
                <a:cs typeface="Lucida Sans Unicode" panose="020B0602030504020204" pitchFamily="34" charset="0"/>
              </a:rPr>
              <a:t>Joe Charbonnet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>
                <a:latin typeface="Lucida Sans Unicode" panose="020B0602030504020204" pitchFamily="34" charset="0"/>
                <a:cs typeface="Lucida Sans Unicode" panose="020B0602030504020204" pitchFamily="34" charset="0"/>
              </a:rPr>
              <a:t>Terry Bridgman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>
                <a:latin typeface="Lucida Sans Unicode" panose="020B0602030504020204" pitchFamily="34" charset="0"/>
                <a:cs typeface="Lucida Sans Unicode" panose="020B0602030504020204" pitchFamily="34" charset="0"/>
              </a:rPr>
              <a:t>Robin Bullock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>
                <a:latin typeface="Lucida Sans Unicode" panose="020B0602030504020204" pitchFamily="34" charset="0"/>
                <a:cs typeface="Lucida Sans Unicode" panose="020B0602030504020204" pitchFamily="34" charset="0"/>
              </a:rPr>
              <a:t>Jennifer Briggs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altLang="en-US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CSM_Template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4496</TotalTime>
  <Words>311</Words>
  <Application>Microsoft Macintosh PowerPoint</Application>
  <PresentationFormat>On-screen Show (4:3)</PresentationFormat>
  <Paragraphs>101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Lucida Sans Unicode</vt:lpstr>
      <vt:lpstr>Calibri</vt:lpstr>
      <vt:lpstr>Wingdings</vt:lpstr>
      <vt:lpstr>CSM_Template (1)</vt:lpstr>
      <vt:lpstr>Faculty engagement in Mines@150 </vt:lpstr>
      <vt:lpstr>Mines@150 Opportunity</vt:lpstr>
      <vt:lpstr>Faculty Led Initiatives to Enhance SSE</vt:lpstr>
      <vt:lpstr>Proposals received</vt:lpstr>
      <vt:lpstr>Proposals awarded – </vt:lpstr>
      <vt:lpstr>Proposal Awards Across the Years</vt:lpstr>
      <vt:lpstr>Cross Mines Collaborations </vt:lpstr>
      <vt:lpstr>Path Forward</vt:lpstr>
      <vt:lpstr>Proposal Awardees- Thank you!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Grubb</dc:creator>
  <cp:lastModifiedBy>Mark Ramirez</cp:lastModifiedBy>
  <cp:revision>137</cp:revision>
  <cp:lastPrinted>2021-02-19T21:36:12Z</cp:lastPrinted>
  <dcterms:created xsi:type="dcterms:W3CDTF">2008-05-10T00:55:38Z</dcterms:created>
  <dcterms:modified xsi:type="dcterms:W3CDTF">2021-02-19T22:08:47Z</dcterms:modified>
</cp:coreProperties>
</file>