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Disruptors Script" charset="1" panose="00000500000000000000"/>
      <p:regular r:id="rId10"/>
    </p:embeddedFont>
    <p:embeddedFont>
      <p:font typeface="Garet 1" charset="1" panose="00000000000000000000"/>
      <p:regular r:id="rId11"/>
    </p:embeddedFont>
    <p:embeddedFont>
      <p:font typeface="Garet 1 Bold" charset="1" panose="00000000000000000000"/>
      <p:regular r:id="rId12"/>
    </p:embeddedFont>
    <p:embeddedFont>
      <p:font typeface="Garet 2" charset="1" panose="00000000000000000000"/>
      <p:regular r:id="rId13"/>
    </p:embeddedFont>
    <p:embeddedFont>
      <p:font typeface="Garet 2 Bold" charset="1" panose="00000000000000000000"/>
      <p:regular r:id="rId14"/>
    </p:embeddedFont>
    <p:embeddedFont>
      <p:font typeface="Garet 2 Italics" charset="1" panose="00000000000000000000"/>
      <p:regular r:id="rId15"/>
    </p:embeddedFont>
    <p:embeddedFont>
      <p:font typeface="Garet 2 Bold Italics" charset="1" panose="000000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presProps.xml" Type="http://schemas.openxmlformats.org/officeDocument/2006/relationships/presProps"/><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viewProps.xml" Type="http://schemas.openxmlformats.org/officeDocument/2006/relationships/viewProps"/><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https://facultystaff.richmond.edu/~jboehman/sdt.pdf" TargetMode="External" Type="http://schemas.openxmlformats.org/officeDocument/2006/relationships/hyperlink"/><Relationship Id="rId4" Target="https://www.youtube.com/watch?v=nskAMK8r6_E" TargetMode="External" Type="http://schemas.openxmlformats.org/officeDocument/2006/relationships/hyperlink"/><Relationship Id="rId5" Target="https://uwm.edu/studentinvolvement/wp-content/uploads/sites/260/2015/05/Advising-Styles-and-Skills.pdf" TargetMode="External" Type="http://schemas.openxmlformats.org/officeDocument/2006/relationships/hyperlink"/><Relationship Id="rId6" Target="https://www.naca.org/_layouts/15/DigitalLibrary/DigitalResourceAttachment.aspx?ResourceID=c1facd16-8e7a-4dcc-be57-dc56abab9a1b" TargetMode="External" Type="http://schemas.openxmlformats.org/officeDocument/2006/relationships/hyperlink"/></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png" Type="http://schemas.openxmlformats.org/officeDocument/2006/relationships/image"/><Relationship Id="rId4" Target="../media/image5.jpeg" Type="http://schemas.openxmlformats.org/officeDocument/2006/relationships/image"/><Relationship Id="rId5" Target="../media/image6.png" Type="http://schemas.openxmlformats.org/officeDocument/2006/relationships/image"/><Relationship Id="rId6" Target="../media/image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832" t="-5774" r="0" b="-13730"/>
            </a:stretch>
          </a:blipFill>
        </p:spPr>
      </p:sp>
      <p:sp>
        <p:nvSpPr>
          <p:cNvPr name="TextBox 3" id="3"/>
          <p:cNvSpPr txBox="true"/>
          <p:nvPr/>
        </p:nvSpPr>
        <p:spPr>
          <a:xfrm rot="-64676">
            <a:off x="1789213" y="2160647"/>
            <a:ext cx="14332309" cy="6175053"/>
          </a:xfrm>
          <a:prstGeom prst="rect">
            <a:avLst/>
          </a:prstGeom>
        </p:spPr>
        <p:txBody>
          <a:bodyPr anchor="t" rtlCol="false" tIns="0" lIns="0" bIns="0" rIns="0">
            <a:spAutoFit/>
          </a:bodyPr>
          <a:lstStyle/>
          <a:p>
            <a:pPr algn="ctr">
              <a:lnSpc>
                <a:spcPts val="22119"/>
              </a:lnSpc>
            </a:pPr>
            <a:r>
              <a:rPr lang="en-US" sz="33513">
                <a:solidFill>
                  <a:srgbClr val="FFFFFF"/>
                </a:solidFill>
                <a:latin typeface="Disruptors Script"/>
              </a:rPr>
              <a:t>RSO Advisor Training</a:t>
            </a:r>
          </a:p>
        </p:txBody>
      </p:sp>
      <p:sp>
        <p:nvSpPr>
          <p:cNvPr name="Freeform 4" id="4"/>
          <p:cNvSpPr/>
          <p:nvPr/>
        </p:nvSpPr>
        <p:spPr>
          <a:xfrm flipH="false" flipV="false" rot="0">
            <a:off x="411945" y="9172575"/>
            <a:ext cx="3067223" cy="923111"/>
          </a:xfrm>
          <a:custGeom>
            <a:avLst/>
            <a:gdLst/>
            <a:ahLst/>
            <a:cxnLst/>
            <a:rect r="r" b="b" t="t" l="l"/>
            <a:pathLst>
              <a:path h="923111" w="3067223">
                <a:moveTo>
                  <a:pt x="0" y="0"/>
                </a:moveTo>
                <a:lnTo>
                  <a:pt x="3067223" y="0"/>
                </a:lnTo>
                <a:lnTo>
                  <a:pt x="3067223" y="923111"/>
                </a:lnTo>
                <a:lnTo>
                  <a:pt x="0" y="923111"/>
                </a:lnTo>
                <a:lnTo>
                  <a:pt x="0" y="0"/>
                </a:lnTo>
                <a:close/>
              </a:path>
            </a:pathLst>
          </a:custGeom>
          <a:blipFill>
            <a:blip r:embed="rId3"/>
            <a:stretch>
              <a:fillRect l="0" t="0" r="0" b="0"/>
            </a:stretch>
          </a:blipFill>
        </p:spPr>
      </p:sp>
      <p:sp>
        <p:nvSpPr>
          <p:cNvPr name="TextBox 5" id="5"/>
          <p:cNvSpPr txBox="true"/>
          <p:nvPr/>
        </p:nvSpPr>
        <p:spPr>
          <a:xfrm rot="0">
            <a:off x="6473826" y="9588419"/>
            <a:ext cx="5340347" cy="267324"/>
          </a:xfrm>
          <a:prstGeom prst="rect">
            <a:avLst/>
          </a:prstGeom>
        </p:spPr>
        <p:txBody>
          <a:bodyPr anchor="t" rtlCol="false" tIns="0" lIns="0" bIns="0" rIns="0">
            <a:spAutoFit/>
          </a:bodyPr>
          <a:lstStyle/>
          <a:p>
            <a:pPr algn="ctr">
              <a:lnSpc>
                <a:spcPts val="2172"/>
              </a:lnSpc>
            </a:pPr>
            <a:r>
              <a:rPr lang="en-US" sz="1752">
                <a:solidFill>
                  <a:srgbClr val="FFFFFF"/>
                </a:solidFill>
                <a:latin typeface="Garet 1"/>
              </a:rPr>
              <a:t>11 AUGUST 2023</a:t>
            </a:r>
          </a:p>
        </p:txBody>
      </p:sp>
      <p:sp>
        <p:nvSpPr>
          <p:cNvPr name="TextBox 6" id="6"/>
          <p:cNvSpPr txBox="true"/>
          <p:nvPr/>
        </p:nvSpPr>
        <p:spPr>
          <a:xfrm rot="0">
            <a:off x="12471403" y="9455069"/>
            <a:ext cx="5340347" cy="534024"/>
          </a:xfrm>
          <a:prstGeom prst="rect">
            <a:avLst/>
          </a:prstGeom>
        </p:spPr>
        <p:txBody>
          <a:bodyPr anchor="t" rtlCol="false" tIns="0" lIns="0" bIns="0" rIns="0">
            <a:spAutoFit/>
          </a:bodyPr>
          <a:lstStyle/>
          <a:p>
            <a:pPr algn="r">
              <a:lnSpc>
                <a:spcPts val="2172"/>
              </a:lnSpc>
            </a:pPr>
            <a:r>
              <a:rPr lang="en-US" sz="1752">
                <a:solidFill>
                  <a:srgbClr val="FFFFFF"/>
                </a:solidFill>
                <a:latin typeface="Garet 1"/>
              </a:rPr>
              <a:t>MARILYNN GALLEGOS (SHE/HER)</a:t>
            </a:r>
          </a:p>
          <a:p>
            <a:pPr algn="r">
              <a:lnSpc>
                <a:spcPts val="2172"/>
              </a:lnSpc>
            </a:pPr>
            <a:r>
              <a:rPr lang="en-US" sz="1752">
                <a:solidFill>
                  <a:srgbClr val="FFFFFF"/>
                </a:solidFill>
                <a:latin typeface="Garet 1"/>
              </a:rPr>
              <a:t>STUDENT ORGS COORDINATOR </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92A2B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alphaModFix amt="90000"/>
            </a:blip>
            <a:stretch>
              <a:fillRect l="-29042" t="0" r="-39707" b="0"/>
            </a:stretch>
          </a:blipFill>
        </p:spPr>
      </p:sp>
      <p:sp>
        <p:nvSpPr>
          <p:cNvPr name="TextBox 3" id="3"/>
          <p:cNvSpPr txBox="true"/>
          <p:nvPr/>
        </p:nvSpPr>
        <p:spPr>
          <a:xfrm rot="0">
            <a:off x="10637293" y="1165735"/>
            <a:ext cx="6622007" cy="866902"/>
          </a:xfrm>
          <a:prstGeom prst="rect">
            <a:avLst/>
          </a:prstGeom>
        </p:spPr>
        <p:txBody>
          <a:bodyPr anchor="t" rtlCol="false" tIns="0" lIns="0" bIns="0" rIns="0">
            <a:spAutoFit/>
          </a:bodyPr>
          <a:lstStyle/>
          <a:p>
            <a:pPr algn="ctr">
              <a:lnSpc>
                <a:spcPts val="6944"/>
              </a:lnSpc>
            </a:pPr>
            <a:r>
              <a:rPr lang="en-US" sz="5600">
                <a:solidFill>
                  <a:srgbClr val="FFFFFF"/>
                </a:solidFill>
                <a:latin typeface="Garet 1"/>
              </a:rPr>
              <a:t>Policies</a:t>
            </a:r>
          </a:p>
        </p:txBody>
      </p:sp>
      <p:sp>
        <p:nvSpPr>
          <p:cNvPr name="TextBox 4" id="4"/>
          <p:cNvSpPr txBox="true"/>
          <p:nvPr/>
        </p:nvSpPr>
        <p:spPr>
          <a:xfrm rot="-64676">
            <a:off x="7395692" y="491668"/>
            <a:ext cx="7377685" cy="1047750"/>
          </a:xfrm>
          <a:prstGeom prst="rect">
            <a:avLst/>
          </a:prstGeom>
        </p:spPr>
        <p:txBody>
          <a:bodyPr anchor="t" rtlCol="false" tIns="0" lIns="0" bIns="0" rIns="0">
            <a:spAutoFit/>
          </a:bodyPr>
          <a:lstStyle/>
          <a:p>
            <a:pPr algn="ctr">
              <a:lnSpc>
                <a:spcPts val="6000"/>
              </a:lnSpc>
            </a:pPr>
            <a:r>
              <a:rPr lang="en-US" sz="12000">
                <a:solidFill>
                  <a:srgbClr val="FFFFFF"/>
                </a:solidFill>
                <a:latin typeface="Disruptors Script"/>
              </a:rPr>
              <a:t>SAIL</a:t>
            </a:r>
          </a:p>
        </p:txBody>
      </p:sp>
      <p:sp>
        <p:nvSpPr>
          <p:cNvPr name="TextBox 5" id="5"/>
          <p:cNvSpPr txBox="true"/>
          <p:nvPr/>
        </p:nvSpPr>
        <p:spPr>
          <a:xfrm rot="0">
            <a:off x="9559170" y="2416350"/>
            <a:ext cx="8414389" cy="7924408"/>
          </a:xfrm>
          <a:prstGeom prst="rect">
            <a:avLst/>
          </a:prstGeom>
        </p:spPr>
        <p:txBody>
          <a:bodyPr anchor="t" rtlCol="false" tIns="0" lIns="0" bIns="0" rIns="0">
            <a:spAutoFit/>
          </a:bodyPr>
          <a:lstStyle/>
          <a:p>
            <a:pPr marL="421452" indent="-210726" lvl="1">
              <a:lnSpc>
                <a:spcPts val="2420"/>
              </a:lnSpc>
              <a:buFont typeface="Arial"/>
              <a:buChar char="•"/>
            </a:pPr>
            <a:r>
              <a:rPr lang="en-US" sz="1952">
                <a:solidFill>
                  <a:srgbClr val="21314D"/>
                </a:solidFill>
                <a:latin typeface="Garet 2"/>
              </a:rPr>
              <a:t>ORGANIZATION’S ARE REQUIRED TO UPDATE THIER INFORMATION WITH SAIL YEARLY, OR WHENEVER CHANGES IN LEADERSHIP HAPPEN (ELECTIONS OR OTHERWISE).</a:t>
            </a:r>
          </a:p>
          <a:p>
            <a:pPr marL="842904" indent="-280968" lvl="2">
              <a:lnSpc>
                <a:spcPts val="2420"/>
              </a:lnSpc>
              <a:buFont typeface="Arial"/>
              <a:buChar char="⚬"/>
            </a:pPr>
            <a:r>
              <a:rPr lang="en-US" sz="1952">
                <a:solidFill>
                  <a:srgbClr val="21314D"/>
                </a:solidFill>
                <a:latin typeface="Garet 2"/>
              </a:rPr>
              <a:t>CANVAS PAGES- GOVERNING BODY</a:t>
            </a:r>
          </a:p>
          <a:p>
            <a:pPr marL="842904" indent="-280968" lvl="2">
              <a:lnSpc>
                <a:spcPts val="2420"/>
              </a:lnSpc>
              <a:buFont typeface="Arial"/>
              <a:buChar char="⚬"/>
            </a:pPr>
            <a:r>
              <a:rPr lang="en-US" sz="1952">
                <a:solidFill>
                  <a:srgbClr val="21314D"/>
                </a:solidFill>
                <a:latin typeface="Garet 2"/>
              </a:rPr>
              <a:t>SAIL RE-REGISTRATION</a:t>
            </a:r>
          </a:p>
          <a:p>
            <a:pPr marL="842904" indent="-280968" lvl="2">
              <a:lnSpc>
                <a:spcPts val="2420"/>
              </a:lnSpc>
              <a:buFont typeface="Arial"/>
              <a:buChar char="⚬"/>
            </a:pPr>
            <a:r>
              <a:rPr lang="en-US" sz="1952">
                <a:solidFill>
                  <a:srgbClr val="21314D"/>
                </a:solidFill>
                <a:latin typeface="Garet 2"/>
              </a:rPr>
              <a:t>ADVISOR AGREEMENTS</a:t>
            </a:r>
          </a:p>
          <a:p>
            <a:pPr marL="842904" indent="-280968" lvl="2">
              <a:lnSpc>
                <a:spcPts val="2420"/>
              </a:lnSpc>
              <a:buFont typeface="Arial"/>
              <a:buChar char="⚬"/>
            </a:pPr>
            <a:r>
              <a:rPr lang="en-US" sz="1952">
                <a:solidFill>
                  <a:srgbClr val="21314D"/>
                </a:solidFill>
                <a:latin typeface="Garet 2"/>
              </a:rPr>
              <a:t>FALL SUMMIT</a:t>
            </a:r>
          </a:p>
          <a:p>
            <a:pPr marL="842904" indent="-280968" lvl="2">
              <a:lnSpc>
                <a:spcPts val="2420"/>
              </a:lnSpc>
              <a:buFont typeface="Arial"/>
              <a:buChar char="⚬"/>
            </a:pPr>
            <a:r>
              <a:rPr lang="en-US" sz="1952">
                <a:solidFill>
                  <a:srgbClr val="21314D"/>
                </a:solidFill>
                <a:latin typeface="Garet 2"/>
              </a:rPr>
              <a:t>YEARLY BYLAW REVIEW AND SUBMISSION</a:t>
            </a:r>
          </a:p>
          <a:p>
            <a:pPr>
              <a:lnSpc>
                <a:spcPts val="2420"/>
              </a:lnSpc>
            </a:pPr>
          </a:p>
          <a:p>
            <a:pPr marL="421452" indent="-210726" lvl="1">
              <a:lnSpc>
                <a:spcPts val="2420"/>
              </a:lnSpc>
              <a:buFont typeface="Arial"/>
              <a:buChar char="•"/>
            </a:pPr>
            <a:r>
              <a:rPr lang="en-US" sz="1952">
                <a:solidFill>
                  <a:srgbClr val="21314D"/>
                </a:solidFill>
                <a:latin typeface="Garet 2"/>
              </a:rPr>
              <a:t>Follow updates regularly communicated by the SAIL office through the following forms: emails, the SAIL website, and the Canvas Student Leaders page</a:t>
            </a:r>
          </a:p>
          <a:p>
            <a:pPr>
              <a:lnSpc>
                <a:spcPts val="2420"/>
              </a:lnSpc>
            </a:pPr>
          </a:p>
          <a:p>
            <a:pPr marL="421452" indent="-210726" lvl="1">
              <a:lnSpc>
                <a:spcPts val="2420"/>
              </a:lnSpc>
              <a:buFont typeface="Arial"/>
              <a:buChar char="•"/>
            </a:pPr>
            <a:r>
              <a:rPr lang="en-US" sz="1952">
                <a:solidFill>
                  <a:srgbClr val="21314D"/>
                </a:solidFill>
                <a:latin typeface="Garet 2"/>
              </a:rPr>
              <a:t>Hold and advertise regular open meetings with your organization and those who may be interested in joining- All events require an event approval.</a:t>
            </a:r>
          </a:p>
          <a:p>
            <a:pPr marL="842904" indent="-280968" lvl="2">
              <a:lnSpc>
                <a:spcPts val="2420"/>
              </a:lnSpc>
              <a:buFont typeface="Arial"/>
              <a:buChar char="⚬"/>
            </a:pPr>
            <a:r>
              <a:rPr lang="en-US" sz="1952">
                <a:solidFill>
                  <a:srgbClr val="21314D"/>
                </a:solidFill>
                <a:latin typeface="Garet 2"/>
              </a:rPr>
              <a:t>SUBMISSIONS ARE DUE 1 WEEK (7 DAYS IN ADVANCE)</a:t>
            </a:r>
          </a:p>
          <a:p>
            <a:pPr marL="842904" indent="-280968" lvl="2">
              <a:lnSpc>
                <a:spcPts val="2420"/>
              </a:lnSpc>
              <a:buFont typeface="Arial"/>
              <a:buChar char="⚬"/>
            </a:pPr>
            <a:r>
              <a:rPr lang="en-US" sz="1952">
                <a:solidFill>
                  <a:srgbClr val="21314D"/>
                </a:solidFill>
                <a:latin typeface="Garet 2"/>
              </a:rPr>
              <a:t>3 DAYS OF ADVERTISING IS REQUIRED</a:t>
            </a:r>
          </a:p>
          <a:p>
            <a:pPr marL="842904" indent="-280968" lvl="2">
              <a:lnSpc>
                <a:spcPts val="2420"/>
              </a:lnSpc>
              <a:buFont typeface="Arial"/>
              <a:buChar char="⚬"/>
            </a:pPr>
            <a:r>
              <a:rPr lang="en-US" sz="1952">
                <a:solidFill>
                  <a:srgbClr val="21314D"/>
                </a:solidFill>
                <a:latin typeface="Garet 2"/>
              </a:rPr>
              <a:t>ADVERTISMENTS/ FLYERS MUST BE APPROVED BY SAIL AND POSTED IN APPROVED PLACES ONLY.</a:t>
            </a:r>
          </a:p>
          <a:p>
            <a:pPr marL="842904" indent="-280968" lvl="2">
              <a:lnSpc>
                <a:spcPts val="2420"/>
              </a:lnSpc>
              <a:buFont typeface="Arial"/>
              <a:buChar char="⚬"/>
            </a:pPr>
            <a:r>
              <a:rPr lang="en-US" sz="1952">
                <a:solidFill>
                  <a:srgbClr val="21314D"/>
                </a:solidFill>
                <a:latin typeface="Garet 2"/>
              </a:rPr>
              <a:t>IF NEEDING LIABILITY FORMS OR USING AN OUTSIDE VENDOR, APPROVAL IS NEEDED 4 WEEKS IN ADVANCE OR 4 WEEKS FROM FIRST DEPOSIT WHICHEVER COMES FIRST.</a:t>
            </a:r>
          </a:p>
          <a:p>
            <a:pPr>
              <a:lnSpc>
                <a:spcPts val="2420"/>
              </a:lnSpc>
            </a:pPr>
          </a:p>
          <a:p>
            <a:pPr>
              <a:lnSpc>
                <a:spcPts val="2420"/>
              </a:lnSpc>
            </a:pPr>
          </a:p>
          <a:p>
            <a:pPr>
              <a:lnSpc>
                <a:spcPts val="242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92A2BD"/>
        </a:solidFill>
      </p:bgPr>
    </p:bg>
    <p:spTree>
      <p:nvGrpSpPr>
        <p:cNvPr id="1" name=""/>
        <p:cNvGrpSpPr/>
        <p:nvPr/>
      </p:nvGrpSpPr>
      <p:grpSpPr>
        <a:xfrm>
          <a:off x="0" y="0"/>
          <a:ext cx="0" cy="0"/>
          <a:chOff x="0" y="0"/>
          <a:chExt cx="0" cy="0"/>
        </a:xfrm>
      </p:grpSpPr>
      <p:sp>
        <p:nvSpPr>
          <p:cNvPr name="Freeform 2" id="2"/>
          <p:cNvSpPr/>
          <p:nvPr/>
        </p:nvSpPr>
        <p:spPr>
          <a:xfrm flipH="false" flipV="false" rot="0">
            <a:off x="-1331846" y="-162702"/>
            <a:ext cx="10945442" cy="10449702"/>
          </a:xfrm>
          <a:custGeom>
            <a:avLst/>
            <a:gdLst/>
            <a:ahLst/>
            <a:cxnLst/>
            <a:rect r="r" b="b" t="t" l="l"/>
            <a:pathLst>
              <a:path h="10449702" w="10945442">
                <a:moveTo>
                  <a:pt x="0" y="0"/>
                </a:moveTo>
                <a:lnTo>
                  <a:pt x="10945442" y="0"/>
                </a:lnTo>
                <a:lnTo>
                  <a:pt x="10945442" y="10449702"/>
                </a:lnTo>
                <a:lnTo>
                  <a:pt x="0" y="10449702"/>
                </a:lnTo>
                <a:lnTo>
                  <a:pt x="0" y="0"/>
                </a:lnTo>
                <a:close/>
              </a:path>
            </a:pathLst>
          </a:custGeom>
          <a:blipFill>
            <a:blip r:embed="rId2">
              <a:alphaModFix amt="80000"/>
            </a:blip>
            <a:stretch>
              <a:fillRect l="-35414" t="0" r="-7791" b="0"/>
            </a:stretch>
          </a:blipFill>
        </p:spPr>
      </p:sp>
      <p:sp>
        <p:nvSpPr>
          <p:cNvPr name="TextBox 3" id="3"/>
          <p:cNvSpPr txBox="true"/>
          <p:nvPr/>
        </p:nvSpPr>
        <p:spPr>
          <a:xfrm rot="0">
            <a:off x="10637293" y="1187569"/>
            <a:ext cx="6622007" cy="866902"/>
          </a:xfrm>
          <a:prstGeom prst="rect">
            <a:avLst/>
          </a:prstGeom>
        </p:spPr>
        <p:txBody>
          <a:bodyPr anchor="t" rtlCol="false" tIns="0" lIns="0" bIns="0" rIns="0">
            <a:spAutoFit/>
          </a:bodyPr>
          <a:lstStyle/>
          <a:p>
            <a:pPr algn="ctr">
              <a:lnSpc>
                <a:spcPts val="6944"/>
              </a:lnSpc>
            </a:pPr>
            <a:r>
              <a:rPr lang="en-US" sz="5600">
                <a:solidFill>
                  <a:srgbClr val="FFFFFF"/>
                </a:solidFill>
                <a:latin typeface="Garet 1"/>
              </a:rPr>
              <a:t>Policies</a:t>
            </a:r>
          </a:p>
        </p:txBody>
      </p:sp>
      <p:sp>
        <p:nvSpPr>
          <p:cNvPr name="TextBox 4" id="4"/>
          <p:cNvSpPr txBox="true"/>
          <p:nvPr/>
        </p:nvSpPr>
        <p:spPr>
          <a:xfrm rot="-64676">
            <a:off x="7395692" y="513501"/>
            <a:ext cx="7377685" cy="1047750"/>
          </a:xfrm>
          <a:prstGeom prst="rect">
            <a:avLst/>
          </a:prstGeom>
        </p:spPr>
        <p:txBody>
          <a:bodyPr anchor="t" rtlCol="false" tIns="0" lIns="0" bIns="0" rIns="0">
            <a:spAutoFit/>
          </a:bodyPr>
          <a:lstStyle/>
          <a:p>
            <a:pPr algn="ctr">
              <a:lnSpc>
                <a:spcPts val="6000"/>
              </a:lnSpc>
            </a:pPr>
            <a:r>
              <a:rPr lang="en-US" sz="12000">
                <a:solidFill>
                  <a:srgbClr val="FFFFFF"/>
                </a:solidFill>
                <a:latin typeface="Disruptors Script"/>
              </a:rPr>
              <a:t>SAIL</a:t>
            </a:r>
          </a:p>
        </p:txBody>
      </p:sp>
      <p:sp>
        <p:nvSpPr>
          <p:cNvPr name="TextBox 5" id="5"/>
          <p:cNvSpPr txBox="true"/>
          <p:nvPr/>
        </p:nvSpPr>
        <p:spPr>
          <a:xfrm rot="0">
            <a:off x="9837736" y="2154173"/>
            <a:ext cx="8221121" cy="8534008"/>
          </a:xfrm>
          <a:prstGeom prst="rect">
            <a:avLst/>
          </a:prstGeom>
        </p:spPr>
        <p:txBody>
          <a:bodyPr anchor="t" rtlCol="false" tIns="0" lIns="0" bIns="0" rIns="0">
            <a:spAutoFit/>
          </a:bodyPr>
          <a:lstStyle/>
          <a:p>
            <a:pPr marL="421452" indent="-210726" lvl="1">
              <a:lnSpc>
                <a:spcPts val="2420"/>
              </a:lnSpc>
              <a:buFont typeface="Arial"/>
              <a:buChar char="•"/>
            </a:pPr>
            <a:r>
              <a:rPr lang="en-US" sz="1952">
                <a:solidFill>
                  <a:srgbClr val="21314D"/>
                </a:solidFill>
                <a:latin typeface="Garet 2"/>
              </a:rPr>
              <a:t>TRAVEL</a:t>
            </a:r>
          </a:p>
          <a:p>
            <a:pPr marL="842904" indent="-280968" lvl="2">
              <a:lnSpc>
                <a:spcPts val="2420"/>
              </a:lnSpc>
              <a:buFont typeface="Arial"/>
              <a:buChar char="⚬"/>
            </a:pPr>
            <a:r>
              <a:rPr lang="en-US" sz="1952">
                <a:solidFill>
                  <a:srgbClr val="21314D"/>
                </a:solidFill>
                <a:latin typeface="Garet 2"/>
              </a:rPr>
              <a:t>Domestic Travel – They must meet with DeAnna one month in advance.</a:t>
            </a:r>
          </a:p>
          <a:p>
            <a:pPr marL="842904" indent="-280968" lvl="2">
              <a:lnSpc>
                <a:spcPts val="2420"/>
              </a:lnSpc>
              <a:buFont typeface="Arial"/>
              <a:buChar char="⚬"/>
            </a:pPr>
            <a:r>
              <a:rPr lang="en-US" sz="1952">
                <a:solidFill>
                  <a:srgbClr val="21314D"/>
                </a:solidFill>
                <a:latin typeface="Garet 2"/>
              </a:rPr>
              <a:t>International Travel – They must meet with Begona two months in advance.</a:t>
            </a:r>
          </a:p>
          <a:p>
            <a:pPr>
              <a:lnSpc>
                <a:spcPts val="2420"/>
              </a:lnSpc>
            </a:pPr>
          </a:p>
          <a:p>
            <a:pPr marL="421452" indent="-210726" lvl="1">
              <a:lnSpc>
                <a:spcPts val="2420"/>
              </a:lnSpc>
              <a:buFont typeface="Arial"/>
              <a:buChar char="•"/>
            </a:pPr>
            <a:r>
              <a:rPr lang="en-US" sz="1952">
                <a:solidFill>
                  <a:srgbClr val="21314D"/>
                </a:solidFill>
                <a:latin typeface="Garet 2"/>
              </a:rPr>
              <a:t>IF AN ORGANIZATION IS PLANNING A TRIP, THAT TRIP MUST BE OPEN AND ADVERTISED TO ALL STUDENTS IN THE INSTITUTION</a:t>
            </a:r>
          </a:p>
          <a:p>
            <a:pPr marL="842904" indent="-280968" lvl="2">
              <a:lnSpc>
                <a:spcPts val="2420"/>
              </a:lnSpc>
              <a:buFont typeface="Arial"/>
              <a:buChar char="⚬"/>
            </a:pPr>
            <a:r>
              <a:rPr lang="en-US" sz="1952">
                <a:solidFill>
                  <a:srgbClr val="21314D"/>
                </a:solidFill>
                <a:latin typeface="Garet 2"/>
              </a:rPr>
              <a:t>EXCEPTIONS FOR COMPETITION TEAMS</a:t>
            </a:r>
          </a:p>
          <a:p>
            <a:pPr marL="842904" indent="-280968" lvl="2">
              <a:lnSpc>
                <a:spcPts val="2420"/>
              </a:lnSpc>
              <a:buFont typeface="Arial"/>
              <a:buChar char="⚬"/>
            </a:pPr>
            <a:r>
              <a:rPr lang="en-US" sz="1952">
                <a:solidFill>
                  <a:srgbClr val="21314D"/>
                </a:solidFill>
                <a:latin typeface="Garet 2"/>
              </a:rPr>
              <a:t>SAIL WILL DO A LOTTERY IF THERE IS ONLY A CERTAIN AMOUNT OF SPOTS OPEN</a:t>
            </a:r>
          </a:p>
          <a:p>
            <a:pPr marL="842904" indent="-280968" lvl="2">
              <a:lnSpc>
                <a:spcPts val="2420"/>
              </a:lnSpc>
              <a:buFont typeface="Arial"/>
              <a:buChar char="⚬"/>
            </a:pPr>
            <a:r>
              <a:rPr lang="en-US" sz="1952">
                <a:solidFill>
                  <a:srgbClr val="21314D"/>
                </a:solidFill>
                <a:latin typeface="Garet 2"/>
              </a:rPr>
              <a:t>REQUIREMENTS CAN BE INFORCED TO BE CONSIDERED</a:t>
            </a:r>
          </a:p>
          <a:p>
            <a:pPr marL="842904" indent="-280968" lvl="2">
              <a:lnSpc>
                <a:spcPts val="2420"/>
              </a:lnSpc>
              <a:buFont typeface="Arial"/>
              <a:buChar char="⚬"/>
            </a:pPr>
            <a:r>
              <a:rPr lang="en-US" sz="1952">
                <a:solidFill>
                  <a:srgbClr val="21314D"/>
                </a:solidFill>
                <a:latin typeface="Garet 2"/>
              </a:rPr>
              <a:t>FUNDING REQUIREMENTS CAN ALSO BE ENFORCED (IF YOUR ORGANIZATION PLANS ON FUNDING THE TRIP)</a:t>
            </a:r>
          </a:p>
          <a:p>
            <a:pPr>
              <a:lnSpc>
                <a:spcPts val="2420"/>
              </a:lnSpc>
            </a:pPr>
          </a:p>
          <a:p>
            <a:pPr marL="421452" indent="-210726" lvl="1">
              <a:lnSpc>
                <a:spcPts val="2420"/>
              </a:lnSpc>
              <a:buFont typeface="Arial"/>
              <a:buChar char="•"/>
            </a:pPr>
            <a:r>
              <a:rPr lang="en-US" sz="1952">
                <a:solidFill>
                  <a:srgbClr val="21314D"/>
                </a:solidFill>
                <a:latin typeface="Garet 2"/>
              </a:rPr>
              <a:t>Note: Student organizations may not purchase any travel related expenses until they have meet with the SAIL office.</a:t>
            </a:r>
          </a:p>
          <a:p>
            <a:pPr>
              <a:lnSpc>
                <a:spcPts val="2420"/>
              </a:lnSpc>
            </a:pPr>
          </a:p>
          <a:p>
            <a:pPr marL="421452" indent="-210726" lvl="1">
              <a:lnSpc>
                <a:spcPts val="2420"/>
              </a:lnSpc>
              <a:buFont typeface="Arial"/>
              <a:buChar char="•"/>
            </a:pPr>
            <a:r>
              <a:rPr lang="en-US" sz="1952">
                <a:solidFill>
                  <a:srgbClr val="21314D"/>
                </a:solidFill>
                <a:latin typeface="Garet 2"/>
              </a:rPr>
              <a:t>ALL PURCHASES ARE REQUIRED TO BE APPROVED BY SAIL. ENCOURAGE YOUR ORGANIZATION TO REACH OUT EARLY FOR LARGER EVENTS.  </a:t>
            </a:r>
          </a:p>
          <a:p>
            <a:pPr>
              <a:lnSpc>
                <a:spcPts val="2420"/>
              </a:lnSpc>
            </a:pPr>
          </a:p>
          <a:p>
            <a:pPr>
              <a:lnSpc>
                <a:spcPts val="2420"/>
              </a:lnSpc>
            </a:pPr>
          </a:p>
          <a:p>
            <a:pPr>
              <a:lnSpc>
                <a:spcPts val="2420"/>
              </a:lnSpc>
            </a:pPr>
          </a:p>
          <a:p>
            <a:pPr>
              <a:lnSpc>
                <a:spcPts val="2420"/>
              </a:lnSpc>
            </a:pPr>
          </a:p>
          <a:p>
            <a:pPr>
              <a:lnSpc>
                <a:spcPts val="2420"/>
              </a:lnSpc>
            </a:pP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92A2BD"/>
        </a:solidFill>
      </p:bgPr>
    </p:bg>
    <p:spTree>
      <p:nvGrpSpPr>
        <p:cNvPr id="1" name=""/>
        <p:cNvGrpSpPr/>
        <p:nvPr/>
      </p:nvGrpSpPr>
      <p:grpSpPr>
        <a:xfrm>
          <a:off x="0" y="0"/>
          <a:ext cx="0" cy="0"/>
          <a:chOff x="0" y="0"/>
          <a:chExt cx="0" cy="0"/>
        </a:xfrm>
      </p:grpSpPr>
      <p:sp>
        <p:nvSpPr>
          <p:cNvPr name="Freeform 2" id="2"/>
          <p:cNvSpPr/>
          <p:nvPr/>
        </p:nvSpPr>
        <p:spPr>
          <a:xfrm flipH="false" flipV="false" rot="0">
            <a:off x="-1331846" y="-162702"/>
            <a:ext cx="10945442" cy="10449702"/>
          </a:xfrm>
          <a:custGeom>
            <a:avLst/>
            <a:gdLst/>
            <a:ahLst/>
            <a:cxnLst/>
            <a:rect r="r" b="b" t="t" l="l"/>
            <a:pathLst>
              <a:path h="10449702" w="10945442">
                <a:moveTo>
                  <a:pt x="0" y="0"/>
                </a:moveTo>
                <a:lnTo>
                  <a:pt x="10945442" y="0"/>
                </a:lnTo>
                <a:lnTo>
                  <a:pt x="10945442" y="10449702"/>
                </a:lnTo>
                <a:lnTo>
                  <a:pt x="0" y="10449702"/>
                </a:lnTo>
                <a:lnTo>
                  <a:pt x="0" y="0"/>
                </a:lnTo>
                <a:close/>
              </a:path>
            </a:pathLst>
          </a:custGeom>
          <a:blipFill>
            <a:blip r:embed="rId2">
              <a:alphaModFix amt="80000"/>
            </a:blip>
            <a:stretch>
              <a:fillRect l="0" t="0" r="-43206" b="0"/>
            </a:stretch>
          </a:blipFill>
        </p:spPr>
      </p:sp>
      <p:sp>
        <p:nvSpPr>
          <p:cNvPr name="TextBox 3" id="3"/>
          <p:cNvSpPr txBox="true"/>
          <p:nvPr/>
        </p:nvSpPr>
        <p:spPr>
          <a:xfrm rot="0">
            <a:off x="10637293" y="1178044"/>
            <a:ext cx="6622007" cy="784225"/>
          </a:xfrm>
          <a:prstGeom prst="rect">
            <a:avLst/>
          </a:prstGeom>
        </p:spPr>
        <p:txBody>
          <a:bodyPr anchor="t" rtlCol="false" tIns="0" lIns="0" bIns="0" rIns="0">
            <a:spAutoFit/>
          </a:bodyPr>
          <a:lstStyle/>
          <a:p>
            <a:pPr algn="ctr">
              <a:lnSpc>
                <a:spcPts val="6200"/>
              </a:lnSpc>
            </a:pPr>
            <a:r>
              <a:rPr lang="en-US" sz="5000">
                <a:solidFill>
                  <a:srgbClr val="FFFFFF"/>
                </a:solidFill>
                <a:latin typeface="Garet 1"/>
              </a:rPr>
              <a:t>Policies for Advisors</a:t>
            </a:r>
          </a:p>
        </p:txBody>
      </p:sp>
      <p:sp>
        <p:nvSpPr>
          <p:cNvPr name="TextBox 4" id="4"/>
          <p:cNvSpPr txBox="true"/>
          <p:nvPr/>
        </p:nvSpPr>
        <p:spPr>
          <a:xfrm rot="-64676">
            <a:off x="8165975" y="513501"/>
            <a:ext cx="7377685" cy="1047750"/>
          </a:xfrm>
          <a:prstGeom prst="rect">
            <a:avLst/>
          </a:prstGeom>
        </p:spPr>
        <p:txBody>
          <a:bodyPr anchor="t" rtlCol="false" tIns="0" lIns="0" bIns="0" rIns="0">
            <a:spAutoFit/>
          </a:bodyPr>
          <a:lstStyle/>
          <a:p>
            <a:pPr algn="ctr">
              <a:lnSpc>
                <a:spcPts val="6000"/>
              </a:lnSpc>
            </a:pPr>
            <a:r>
              <a:rPr lang="en-US" sz="12000">
                <a:solidFill>
                  <a:srgbClr val="FFFFFF"/>
                </a:solidFill>
                <a:latin typeface="Disruptors Script"/>
              </a:rPr>
              <a:t>Financial</a:t>
            </a:r>
          </a:p>
        </p:txBody>
      </p:sp>
      <p:sp>
        <p:nvSpPr>
          <p:cNvPr name="TextBox 5" id="5"/>
          <p:cNvSpPr txBox="true"/>
          <p:nvPr/>
        </p:nvSpPr>
        <p:spPr>
          <a:xfrm rot="0">
            <a:off x="9837736" y="2451666"/>
            <a:ext cx="8221121" cy="7314808"/>
          </a:xfrm>
          <a:prstGeom prst="rect">
            <a:avLst/>
          </a:prstGeom>
        </p:spPr>
        <p:txBody>
          <a:bodyPr anchor="t" rtlCol="false" tIns="0" lIns="0" bIns="0" rIns="0">
            <a:spAutoFit/>
          </a:bodyPr>
          <a:lstStyle/>
          <a:p>
            <a:pPr marL="421452" indent="-210726" lvl="1">
              <a:lnSpc>
                <a:spcPts val="2420"/>
              </a:lnSpc>
              <a:buFont typeface="Arial"/>
              <a:buChar char="•"/>
            </a:pPr>
            <a:r>
              <a:rPr lang="en-US" sz="1952">
                <a:solidFill>
                  <a:srgbClr val="21314D"/>
                </a:solidFill>
                <a:latin typeface="Garet 2"/>
              </a:rPr>
              <a:t>PCARDS</a:t>
            </a:r>
          </a:p>
          <a:p>
            <a:pPr marL="842904" indent="-280968" lvl="2">
              <a:lnSpc>
                <a:spcPts val="2420"/>
              </a:lnSpc>
              <a:buFont typeface="Arial"/>
              <a:buChar char="⚬"/>
            </a:pPr>
            <a:r>
              <a:rPr lang="en-US" sz="1952">
                <a:solidFill>
                  <a:srgbClr val="21314D"/>
                </a:solidFill>
                <a:latin typeface="Garet 2"/>
              </a:rPr>
              <a:t>UNLESS YOU HAVE A MULTIUSER CARD, YOU SHOULD NOT BE GIVING YOUR CARD TO STUDENTS TO MAKE PURCHASES</a:t>
            </a:r>
          </a:p>
          <a:p>
            <a:pPr marL="842904" indent="-280968" lvl="2">
              <a:lnSpc>
                <a:spcPts val="2420"/>
              </a:lnSpc>
              <a:buFont typeface="Arial"/>
              <a:buChar char="⚬"/>
            </a:pPr>
            <a:r>
              <a:rPr lang="en-US" sz="1952">
                <a:solidFill>
                  <a:srgbClr val="21314D"/>
                </a:solidFill>
                <a:latin typeface="Garet 2"/>
              </a:rPr>
              <a:t>YOU MAY GO WITH STUDENTS TO MAKE PURCHASES AS LONG AS THEY SHOW YOU AN APPROVED PURCHASE REQUEST FROM THE SAIL OFFICE</a:t>
            </a:r>
          </a:p>
          <a:p>
            <a:pPr marL="421452" indent="-210726" lvl="1">
              <a:lnSpc>
                <a:spcPts val="2420"/>
              </a:lnSpc>
              <a:buFont typeface="Arial"/>
              <a:buChar char="•"/>
            </a:pPr>
            <a:r>
              <a:rPr lang="en-US" sz="1952">
                <a:solidFill>
                  <a:srgbClr val="21314D"/>
                </a:solidFill>
                <a:latin typeface="Garet 2"/>
              </a:rPr>
              <a:t>WHAT HAPPEN IF STUDENTS RUN OUT OF SUPPLIES AT AN EVENT?</a:t>
            </a:r>
          </a:p>
          <a:p>
            <a:pPr marL="842904" indent="-280968" lvl="2">
              <a:lnSpc>
                <a:spcPts val="2420"/>
              </a:lnSpc>
              <a:buFont typeface="Arial"/>
              <a:buChar char="⚬"/>
            </a:pPr>
            <a:r>
              <a:rPr lang="en-US" sz="1952">
                <a:solidFill>
                  <a:srgbClr val="21314D"/>
                </a:solidFill>
                <a:latin typeface="Garet 2"/>
              </a:rPr>
              <a:t>YOU CAN MAKE PURCHASES FOR YOUR STUDENTS IF AN EVENT IS HAPPENING AND YOU NEED MORE FOOD/ SUPPLIES</a:t>
            </a:r>
          </a:p>
          <a:p>
            <a:pPr marL="842904" indent="-280968" lvl="2">
              <a:lnSpc>
                <a:spcPts val="2420"/>
              </a:lnSpc>
              <a:buFont typeface="Arial"/>
              <a:buChar char="⚬"/>
            </a:pPr>
            <a:r>
              <a:rPr lang="en-US" sz="1952">
                <a:solidFill>
                  <a:srgbClr val="21314D"/>
                </a:solidFill>
                <a:latin typeface="Garet 2"/>
              </a:rPr>
              <a:t>STUDENTS CAN ALSO SUBMIT FOR REIMBURSEMENT</a:t>
            </a:r>
          </a:p>
          <a:p>
            <a:pPr marL="421452" indent="-210726" lvl="1">
              <a:lnSpc>
                <a:spcPts val="2420"/>
              </a:lnSpc>
              <a:buFont typeface="Arial"/>
              <a:buChar char="•"/>
            </a:pPr>
            <a:r>
              <a:rPr lang="en-US" sz="1952">
                <a:solidFill>
                  <a:srgbClr val="21314D"/>
                </a:solidFill>
                <a:latin typeface="Garet 2"/>
              </a:rPr>
              <a:t>FUNDING IS DETERMINED BY THE ORGANIZATIONS GOVERNING BODY (BSO, ISC,BSM) </a:t>
            </a:r>
          </a:p>
          <a:p>
            <a:pPr marL="842904" indent="-280968" lvl="2">
              <a:lnSpc>
                <a:spcPts val="2420"/>
              </a:lnSpc>
              <a:buFont typeface="Arial"/>
              <a:buChar char="⚬"/>
            </a:pPr>
            <a:r>
              <a:rPr lang="en-US" sz="1952">
                <a:solidFill>
                  <a:srgbClr val="21314D"/>
                </a:solidFill>
                <a:latin typeface="Garet 2"/>
              </a:rPr>
              <a:t>GOVERNING BODIES HAVE THEIR OWN POLICIES SEPARATE FROM SAIL FOR HOW MONEY CAN BE SPENT </a:t>
            </a:r>
          </a:p>
          <a:p>
            <a:pPr marL="842904" indent="-280968" lvl="2">
              <a:lnSpc>
                <a:spcPts val="2420"/>
              </a:lnSpc>
              <a:buFont typeface="Arial"/>
              <a:buChar char="⚬"/>
            </a:pPr>
            <a:r>
              <a:rPr lang="en-US" sz="1952">
                <a:solidFill>
                  <a:srgbClr val="21314D"/>
                </a:solidFill>
                <a:latin typeface="Garet 2"/>
              </a:rPr>
              <a:t>STUDENT ORGS ARE TRAINED AT THAT AT FALL SUMMIT</a:t>
            </a:r>
          </a:p>
          <a:p>
            <a:pPr marL="421452" indent="-210726" lvl="1">
              <a:lnSpc>
                <a:spcPts val="2420"/>
              </a:lnSpc>
              <a:buFont typeface="Arial"/>
              <a:buChar char="•"/>
            </a:pPr>
            <a:r>
              <a:rPr lang="en-US" sz="1952">
                <a:solidFill>
                  <a:srgbClr val="21314D"/>
                </a:solidFill>
                <a:latin typeface="Garet 2"/>
              </a:rPr>
              <a:t>ALL ORG PURCHASES USING ANY ORGANIZATION'S INDEX MUST BE APPROVED PRIOR TO PURCHASE BY SAIL. SAIL CAN DENY ANY AND ALL UNAPPROVED INDEX SPENDING. </a:t>
            </a:r>
          </a:p>
          <a:p>
            <a:pPr>
              <a:lnSpc>
                <a:spcPts val="2420"/>
              </a:lnSpc>
            </a:pPr>
          </a:p>
          <a:p>
            <a:pPr>
              <a:lnSpc>
                <a:spcPts val="2420"/>
              </a:lnSpc>
            </a:pPr>
          </a:p>
          <a:p>
            <a:pPr>
              <a:lnSpc>
                <a:spcPts val="2420"/>
              </a:lnSpc>
            </a:pP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96" r="0" b="-9296"/>
            </a:stretch>
          </a:blipFill>
        </p:spPr>
      </p:sp>
      <p:grpSp>
        <p:nvGrpSpPr>
          <p:cNvPr name="Group 3" id="3"/>
          <p:cNvGrpSpPr/>
          <p:nvPr/>
        </p:nvGrpSpPr>
        <p:grpSpPr>
          <a:xfrm rot="0">
            <a:off x="0" y="3150982"/>
            <a:ext cx="18578958" cy="5109449"/>
            <a:chOff x="0" y="0"/>
            <a:chExt cx="4893224" cy="1345698"/>
          </a:xfrm>
        </p:grpSpPr>
        <p:sp>
          <p:nvSpPr>
            <p:cNvPr name="Freeform 4" id="4"/>
            <p:cNvSpPr/>
            <p:nvPr/>
          </p:nvSpPr>
          <p:spPr>
            <a:xfrm flipH="false" flipV="false" rot="0">
              <a:off x="0" y="0"/>
              <a:ext cx="4893223" cy="1345698"/>
            </a:xfrm>
            <a:custGeom>
              <a:avLst/>
              <a:gdLst/>
              <a:ahLst/>
              <a:cxnLst/>
              <a:rect r="r" b="b" t="t" l="l"/>
              <a:pathLst>
                <a:path h="1345698" w="4893223">
                  <a:moveTo>
                    <a:pt x="0" y="0"/>
                  </a:moveTo>
                  <a:lnTo>
                    <a:pt x="4893223" y="0"/>
                  </a:lnTo>
                  <a:lnTo>
                    <a:pt x="4893223" y="1345698"/>
                  </a:lnTo>
                  <a:lnTo>
                    <a:pt x="0" y="1345698"/>
                  </a:lnTo>
                  <a:close/>
                </a:path>
              </a:pathLst>
            </a:custGeom>
            <a:solidFill>
              <a:srgbClr val="D9D9D9">
                <a:alpha val="71765"/>
              </a:srgbClr>
            </a:solidFill>
          </p:spPr>
        </p:sp>
        <p:sp>
          <p:nvSpPr>
            <p:cNvPr name="TextBox 5" id="5"/>
            <p:cNvSpPr txBox="true"/>
            <p:nvPr/>
          </p:nvSpPr>
          <p:spPr>
            <a:xfrm>
              <a:off x="0" y="-9525"/>
              <a:ext cx="812800" cy="822325"/>
            </a:xfrm>
            <a:prstGeom prst="rect">
              <a:avLst/>
            </a:prstGeom>
          </p:spPr>
          <p:txBody>
            <a:bodyPr anchor="ctr" rtlCol="false" tIns="50800" lIns="50800" bIns="50800" rIns="50800"/>
            <a:lstStyle/>
            <a:p>
              <a:pPr algn="ctr">
                <a:lnSpc>
                  <a:spcPts val="2172"/>
                </a:lnSpc>
              </a:pPr>
            </a:p>
          </p:txBody>
        </p:sp>
      </p:grpSp>
      <p:sp>
        <p:nvSpPr>
          <p:cNvPr name="TextBox 6" id="6"/>
          <p:cNvSpPr txBox="true"/>
          <p:nvPr/>
        </p:nvSpPr>
        <p:spPr>
          <a:xfrm rot="0">
            <a:off x="270729" y="3578027"/>
            <a:ext cx="17746543" cy="4207735"/>
          </a:xfrm>
          <a:prstGeom prst="rect">
            <a:avLst/>
          </a:prstGeom>
        </p:spPr>
        <p:txBody>
          <a:bodyPr anchor="t" rtlCol="false" tIns="0" lIns="0" bIns="0" rIns="0">
            <a:spAutoFit/>
          </a:bodyPr>
          <a:lstStyle/>
          <a:p>
            <a:pPr marL="496572" indent="-248286" lvl="1">
              <a:lnSpc>
                <a:spcPts val="3220"/>
              </a:lnSpc>
              <a:buFont typeface="Arial"/>
              <a:buChar char="•"/>
            </a:pPr>
            <a:r>
              <a:rPr lang="en-US" sz="2300">
                <a:solidFill>
                  <a:srgbClr val="000000"/>
                </a:solidFill>
                <a:latin typeface="Garet 1"/>
              </a:rPr>
              <a:t>Keep in mind that every student organization is different and will require a different combination of challenge and support by their advisor! </a:t>
            </a:r>
          </a:p>
          <a:p>
            <a:pPr marL="496572" indent="-248286" lvl="1">
              <a:lnSpc>
                <a:spcPts val="3220"/>
              </a:lnSpc>
              <a:buFont typeface="Arial"/>
              <a:buChar char="•"/>
            </a:pPr>
            <a:r>
              <a:rPr lang="en-US" sz="2300">
                <a:solidFill>
                  <a:srgbClr val="000000"/>
                </a:solidFill>
                <a:latin typeface="Garet 1"/>
              </a:rPr>
              <a:t>Reference the organization’s bylaws, mission and vision when outlining the advisor’s role and the student leaders’ role within the organization.</a:t>
            </a:r>
          </a:p>
          <a:p>
            <a:pPr marL="496572" indent="-248286" lvl="1">
              <a:lnSpc>
                <a:spcPts val="3220"/>
              </a:lnSpc>
              <a:buFont typeface="Arial"/>
              <a:buChar char="•"/>
            </a:pPr>
            <a:r>
              <a:rPr lang="en-US" sz="2300">
                <a:solidFill>
                  <a:srgbClr val="000000"/>
                </a:solidFill>
                <a:latin typeface="Garet 1"/>
              </a:rPr>
              <a:t>Build relationships with the organization's executive board and general members.</a:t>
            </a:r>
          </a:p>
          <a:p>
            <a:pPr marL="496572" indent="-248286" lvl="1">
              <a:lnSpc>
                <a:spcPts val="3220"/>
              </a:lnSpc>
              <a:buFont typeface="Arial"/>
              <a:buChar char="•"/>
            </a:pPr>
            <a:r>
              <a:rPr lang="en-US" sz="2300">
                <a:solidFill>
                  <a:srgbClr val="000000"/>
                </a:solidFill>
                <a:latin typeface="Garet 1"/>
              </a:rPr>
              <a:t>Attend events and organizational meetings when possible.</a:t>
            </a:r>
          </a:p>
          <a:p>
            <a:pPr marL="496572" indent="-248286" lvl="1">
              <a:lnSpc>
                <a:spcPts val="3220"/>
              </a:lnSpc>
              <a:buFont typeface="Arial"/>
              <a:buChar char="•"/>
            </a:pPr>
            <a:r>
              <a:rPr lang="en-US" sz="2300">
                <a:solidFill>
                  <a:srgbClr val="000000"/>
                </a:solidFill>
                <a:latin typeface="Garet 1"/>
              </a:rPr>
              <a:t>Provide guidance in understanding institutional and SAIL policies and services. </a:t>
            </a:r>
          </a:p>
          <a:p>
            <a:pPr marL="496572" indent="-248286" lvl="1">
              <a:lnSpc>
                <a:spcPts val="3220"/>
              </a:lnSpc>
              <a:buFont typeface="Arial"/>
              <a:buChar char="•"/>
            </a:pPr>
            <a:r>
              <a:rPr lang="en-US" sz="2300">
                <a:solidFill>
                  <a:srgbClr val="000000"/>
                </a:solidFill>
                <a:latin typeface="Garet 1"/>
              </a:rPr>
              <a:t>Build trust with the organization by being open and honest with all communication. </a:t>
            </a:r>
          </a:p>
          <a:p>
            <a:pPr marL="496572" indent="-248286" lvl="1">
              <a:lnSpc>
                <a:spcPts val="3220"/>
              </a:lnSpc>
              <a:buFont typeface="Arial"/>
              <a:buChar char="•"/>
            </a:pPr>
            <a:r>
              <a:rPr lang="en-US" sz="2300">
                <a:solidFill>
                  <a:srgbClr val="000000"/>
                </a:solidFill>
                <a:latin typeface="Garet 1"/>
              </a:rPr>
              <a:t>Allow your students to fail as long as it does not affect their long term success or that of the organization, and help them learn from that experience.</a:t>
            </a:r>
          </a:p>
          <a:p>
            <a:pPr algn="ctr">
              <a:lnSpc>
                <a:spcPts val="1120"/>
              </a:lnSpc>
            </a:pPr>
          </a:p>
        </p:txBody>
      </p:sp>
      <p:sp>
        <p:nvSpPr>
          <p:cNvPr name="TextBox 7" id="7"/>
          <p:cNvSpPr txBox="true"/>
          <p:nvPr/>
        </p:nvSpPr>
        <p:spPr>
          <a:xfrm rot="-696077">
            <a:off x="-1479074" y="915747"/>
            <a:ext cx="9983904" cy="1570934"/>
          </a:xfrm>
          <a:prstGeom prst="rect">
            <a:avLst/>
          </a:prstGeom>
        </p:spPr>
        <p:txBody>
          <a:bodyPr anchor="t" rtlCol="false" tIns="0" lIns="0" bIns="0" rIns="0">
            <a:spAutoFit/>
          </a:bodyPr>
          <a:lstStyle/>
          <a:p>
            <a:pPr algn="ctr">
              <a:lnSpc>
                <a:spcPts val="5299"/>
              </a:lnSpc>
            </a:pPr>
            <a:r>
              <a:rPr lang="en-US" sz="10599">
                <a:solidFill>
                  <a:srgbClr val="000000"/>
                </a:solidFill>
                <a:latin typeface="Disruptors Script"/>
              </a:rPr>
              <a:t>Advising best </a:t>
            </a:r>
          </a:p>
          <a:p>
            <a:pPr algn="ctr">
              <a:lnSpc>
                <a:spcPts val="5299"/>
              </a:lnSpc>
            </a:pPr>
            <a:r>
              <a:rPr lang="en-US" sz="10599">
                <a:solidFill>
                  <a:srgbClr val="000000"/>
                </a:solidFill>
                <a:latin typeface="Disruptors Script"/>
              </a:rPr>
              <a:t>practices</a:t>
            </a:r>
            <a:r>
              <a:rPr lang="en-US" sz="10599">
                <a:solidFill>
                  <a:srgbClr val="000000"/>
                </a:solidFill>
                <a:latin typeface="Disruptors Script"/>
              </a:rPr>
              <a:t>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81684" y="3418384"/>
            <a:ext cx="18451368" cy="5074360"/>
            <a:chOff x="0" y="0"/>
            <a:chExt cx="4893224" cy="1345698"/>
          </a:xfrm>
        </p:grpSpPr>
        <p:sp>
          <p:nvSpPr>
            <p:cNvPr name="Freeform 4" id="4"/>
            <p:cNvSpPr/>
            <p:nvPr/>
          </p:nvSpPr>
          <p:spPr>
            <a:xfrm flipH="false" flipV="false" rot="0">
              <a:off x="0" y="0"/>
              <a:ext cx="4893223" cy="1345698"/>
            </a:xfrm>
            <a:custGeom>
              <a:avLst/>
              <a:gdLst/>
              <a:ahLst/>
              <a:cxnLst/>
              <a:rect r="r" b="b" t="t" l="l"/>
              <a:pathLst>
                <a:path h="1345698" w="4893223">
                  <a:moveTo>
                    <a:pt x="0" y="0"/>
                  </a:moveTo>
                  <a:lnTo>
                    <a:pt x="4893223" y="0"/>
                  </a:lnTo>
                  <a:lnTo>
                    <a:pt x="4893223" y="1345698"/>
                  </a:lnTo>
                  <a:lnTo>
                    <a:pt x="0" y="1345698"/>
                  </a:lnTo>
                  <a:close/>
                </a:path>
              </a:pathLst>
            </a:custGeom>
            <a:solidFill>
              <a:srgbClr val="D9D9D9">
                <a:alpha val="71765"/>
              </a:srgbClr>
            </a:solidFill>
          </p:spPr>
        </p:sp>
        <p:sp>
          <p:nvSpPr>
            <p:cNvPr name="TextBox 5" id="5"/>
            <p:cNvSpPr txBox="true"/>
            <p:nvPr/>
          </p:nvSpPr>
          <p:spPr>
            <a:xfrm>
              <a:off x="0" y="-9525"/>
              <a:ext cx="812800" cy="822325"/>
            </a:xfrm>
            <a:prstGeom prst="rect">
              <a:avLst/>
            </a:prstGeom>
          </p:spPr>
          <p:txBody>
            <a:bodyPr anchor="ctr" rtlCol="false" tIns="50800" lIns="50800" bIns="50800" rIns="50800"/>
            <a:lstStyle/>
            <a:p>
              <a:pPr algn="ctr">
                <a:lnSpc>
                  <a:spcPts val="2172"/>
                </a:lnSpc>
              </a:pPr>
            </a:p>
          </p:txBody>
        </p:sp>
      </p:grpSp>
      <p:sp>
        <p:nvSpPr>
          <p:cNvPr name="TextBox 6" id="6"/>
          <p:cNvSpPr txBox="true"/>
          <p:nvPr/>
        </p:nvSpPr>
        <p:spPr>
          <a:xfrm rot="0">
            <a:off x="187185" y="4053499"/>
            <a:ext cx="17624669" cy="3766030"/>
          </a:xfrm>
          <a:prstGeom prst="rect">
            <a:avLst/>
          </a:prstGeom>
        </p:spPr>
        <p:txBody>
          <a:bodyPr anchor="t" rtlCol="false" tIns="0" lIns="0" bIns="0" rIns="0">
            <a:spAutoFit/>
          </a:bodyPr>
          <a:lstStyle/>
          <a:p>
            <a:pPr marL="493161" indent="-246581" lvl="1">
              <a:lnSpc>
                <a:spcPts val="3197"/>
              </a:lnSpc>
              <a:buFont typeface="Arial"/>
              <a:buChar char="•"/>
            </a:pPr>
            <a:r>
              <a:rPr lang="en-US" sz="2284">
                <a:solidFill>
                  <a:srgbClr val="000000"/>
                </a:solidFill>
                <a:latin typeface="Garet 1"/>
              </a:rPr>
              <a:t>Encourage them to utilize their resources! We have trainings, event opportunities for involvement, and more available to your organizations. </a:t>
            </a:r>
          </a:p>
          <a:p>
            <a:pPr marL="493161" indent="-246581" lvl="1">
              <a:lnSpc>
                <a:spcPts val="3197"/>
              </a:lnSpc>
              <a:buFont typeface="Arial"/>
              <a:buChar char="•"/>
            </a:pPr>
            <a:r>
              <a:rPr lang="en-US" sz="2284">
                <a:solidFill>
                  <a:srgbClr val="000000"/>
                </a:solidFill>
                <a:latin typeface="Garet 1"/>
              </a:rPr>
              <a:t>Have them ask questions! The SAIL office is willing to help, as am I. We are open Monday - Friday, 9am – 3:30pm, and we love it when they come by to ask questions. </a:t>
            </a:r>
          </a:p>
          <a:p>
            <a:pPr marL="493161" indent="-246581" lvl="1">
              <a:lnSpc>
                <a:spcPts val="3197"/>
              </a:lnSpc>
              <a:buFont typeface="Arial"/>
              <a:buChar char="•"/>
            </a:pPr>
            <a:r>
              <a:rPr lang="en-US" sz="2284">
                <a:solidFill>
                  <a:srgbClr val="000000"/>
                </a:solidFill>
                <a:latin typeface="Garet 1"/>
              </a:rPr>
              <a:t>Encourage them to plan in advance. Planning ahead allows for them to prepare for their schoolwork as well as their organization responsibilities, and allows the SAIL office more time to answer questions should they have any during their planning process. </a:t>
            </a:r>
          </a:p>
          <a:p>
            <a:pPr marL="493161" indent="-246581" lvl="1">
              <a:lnSpc>
                <a:spcPts val="3197"/>
              </a:lnSpc>
              <a:buFont typeface="Arial"/>
              <a:buChar char="•"/>
            </a:pPr>
            <a:r>
              <a:rPr lang="en-US" sz="2284">
                <a:solidFill>
                  <a:srgbClr val="000000"/>
                </a:solidFill>
                <a:latin typeface="Garet 1"/>
              </a:rPr>
              <a:t>Allow the students to do most of the work when it comes to the student organization. Their student organization involvement prepares them for life after Mines and in their professional development.</a:t>
            </a:r>
          </a:p>
          <a:p>
            <a:pPr algn="ctr">
              <a:lnSpc>
                <a:spcPts val="1112"/>
              </a:lnSpc>
            </a:pPr>
          </a:p>
        </p:txBody>
      </p:sp>
      <p:sp>
        <p:nvSpPr>
          <p:cNvPr name="TextBox 7" id="7"/>
          <p:cNvSpPr txBox="true"/>
          <p:nvPr/>
        </p:nvSpPr>
        <p:spPr>
          <a:xfrm rot="-696077">
            <a:off x="-976945" y="1419643"/>
            <a:ext cx="9983904" cy="904184"/>
          </a:xfrm>
          <a:prstGeom prst="rect">
            <a:avLst/>
          </a:prstGeom>
        </p:spPr>
        <p:txBody>
          <a:bodyPr anchor="t" rtlCol="false" tIns="0" lIns="0" bIns="0" rIns="0">
            <a:spAutoFit/>
          </a:bodyPr>
          <a:lstStyle/>
          <a:p>
            <a:pPr algn="ctr">
              <a:lnSpc>
                <a:spcPts val="5299"/>
              </a:lnSpc>
            </a:pPr>
            <a:r>
              <a:rPr lang="en-US" sz="10599">
                <a:solidFill>
                  <a:srgbClr val="FFFFFF"/>
                </a:solidFill>
                <a:latin typeface="Disruptors Script"/>
              </a:rPr>
              <a:t>Advising best practices</a:t>
            </a:r>
            <a:r>
              <a:rPr lang="en-US" sz="10599">
                <a:solidFill>
                  <a:srgbClr val="FFFFFF"/>
                </a:solidFill>
                <a:latin typeface="Disruptors Script"/>
              </a:rPr>
              <a:t>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81684" y="3418384"/>
            <a:ext cx="18451368" cy="5074360"/>
            <a:chOff x="0" y="0"/>
            <a:chExt cx="4893224" cy="1345698"/>
          </a:xfrm>
        </p:grpSpPr>
        <p:sp>
          <p:nvSpPr>
            <p:cNvPr name="Freeform 4" id="4"/>
            <p:cNvSpPr/>
            <p:nvPr/>
          </p:nvSpPr>
          <p:spPr>
            <a:xfrm flipH="false" flipV="false" rot="0">
              <a:off x="0" y="0"/>
              <a:ext cx="4893223" cy="1345698"/>
            </a:xfrm>
            <a:custGeom>
              <a:avLst/>
              <a:gdLst/>
              <a:ahLst/>
              <a:cxnLst/>
              <a:rect r="r" b="b" t="t" l="l"/>
              <a:pathLst>
                <a:path h="1345698" w="4893223">
                  <a:moveTo>
                    <a:pt x="0" y="0"/>
                  </a:moveTo>
                  <a:lnTo>
                    <a:pt x="4893223" y="0"/>
                  </a:lnTo>
                  <a:lnTo>
                    <a:pt x="4893223" y="1345698"/>
                  </a:lnTo>
                  <a:lnTo>
                    <a:pt x="0" y="1345698"/>
                  </a:lnTo>
                  <a:close/>
                </a:path>
              </a:pathLst>
            </a:custGeom>
            <a:solidFill>
              <a:srgbClr val="D9D9D9">
                <a:alpha val="71765"/>
              </a:srgbClr>
            </a:solidFill>
          </p:spPr>
        </p:sp>
        <p:sp>
          <p:nvSpPr>
            <p:cNvPr name="TextBox 5" id="5"/>
            <p:cNvSpPr txBox="true"/>
            <p:nvPr/>
          </p:nvSpPr>
          <p:spPr>
            <a:xfrm>
              <a:off x="0" y="-9525"/>
              <a:ext cx="812800" cy="822325"/>
            </a:xfrm>
            <a:prstGeom prst="rect">
              <a:avLst/>
            </a:prstGeom>
          </p:spPr>
          <p:txBody>
            <a:bodyPr anchor="ctr" rtlCol="false" tIns="50800" lIns="50800" bIns="50800" rIns="50800"/>
            <a:lstStyle/>
            <a:p>
              <a:pPr algn="ctr">
                <a:lnSpc>
                  <a:spcPts val="2172"/>
                </a:lnSpc>
              </a:pPr>
            </a:p>
          </p:txBody>
        </p:sp>
      </p:grpSp>
      <p:sp>
        <p:nvSpPr>
          <p:cNvPr name="TextBox 6" id="6"/>
          <p:cNvSpPr txBox="true"/>
          <p:nvPr/>
        </p:nvSpPr>
        <p:spPr>
          <a:xfrm rot="0">
            <a:off x="187185" y="4860719"/>
            <a:ext cx="17624669" cy="2151589"/>
          </a:xfrm>
          <a:prstGeom prst="rect">
            <a:avLst/>
          </a:prstGeom>
        </p:spPr>
        <p:txBody>
          <a:bodyPr anchor="t" rtlCol="false" tIns="0" lIns="0" bIns="0" rIns="0">
            <a:spAutoFit/>
          </a:bodyPr>
          <a:lstStyle/>
          <a:p>
            <a:pPr marL="493161" indent="-246581" lvl="1">
              <a:lnSpc>
                <a:spcPts val="3197"/>
              </a:lnSpc>
              <a:buFont typeface="Arial"/>
              <a:buChar char="•"/>
            </a:pPr>
            <a:r>
              <a:rPr lang="en-US" sz="2284" u="sng">
                <a:solidFill>
                  <a:srgbClr val="000000"/>
                </a:solidFill>
                <a:latin typeface="Garet 1"/>
                <a:hlinkClick r:id="rId3" tooltip="https://facultystaff.richmond.edu/~jboehman/sdt.pdf"/>
              </a:rPr>
              <a:t>Sanford’s Theory of Challenge and Support</a:t>
            </a:r>
          </a:p>
          <a:p>
            <a:pPr marL="493161" indent="-246581" lvl="1">
              <a:lnSpc>
                <a:spcPts val="3197"/>
              </a:lnSpc>
              <a:buFont typeface="Arial"/>
              <a:buChar char="•"/>
            </a:pPr>
            <a:r>
              <a:rPr lang="en-US" sz="2284" u="sng">
                <a:solidFill>
                  <a:srgbClr val="000000"/>
                </a:solidFill>
                <a:latin typeface="Garet 1"/>
                <a:hlinkClick r:id="rId4" tooltip="https://www.youtube.com/watch?v=nskAMK8r6_E"/>
              </a:rPr>
              <a:t>Be Effective in Navigating Power and Achieving Goals and Objectives</a:t>
            </a:r>
            <a:r>
              <a:rPr lang="en-US" sz="2284">
                <a:solidFill>
                  <a:srgbClr val="000000"/>
                </a:solidFill>
                <a:latin typeface="Garet 1"/>
              </a:rPr>
              <a:t> </a:t>
            </a:r>
          </a:p>
          <a:p>
            <a:pPr marL="493161" indent="-246581" lvl="1">
              <a:lnSpc>
                <a:spcPts val="3197"/>
              </a:lnSpc>
              <a:buFont typeface="Arial"/>
              <a:buChar char="•"/>
            </a:pPr>
            <a:r>
              <a:rPr lang="en-US" sz="2284" u="sng">
                <a:solidFill>
                  <a:srgbClr val="000000"/>
                </a:solidFill>
                <a:latin typeface="Garet 1"/>
                <a:hlinkClick r:id="rId5" tooltip="https://uwm.edu/studentinvolvement/wp-content/uploads/sites/260/2015/05/Advising-Styles-and-Skills.pdf"/>
              </a:rPr>
              <a:t>Advising styles and Skills</a:t>
            </a:r>
          </a:p>
          <a:p>
            <a:pPr marL="493161" indent="-246581" lvl="1">
              <a:lnSpc>
                <a:spcPts val="3197"/>
              </a:lnSpc>
              <a:buFont typeface="Arial"/>
              <a:buChar char="•"/>
            </a:pPr>
            <a:r>
              <a:rPr lang="en-US" sz="2284" u="sng">
                <a:solidFill>
                  <a:srgbClr val="000000"/>
                </a:solidFill>
                <a:latin typeface="Garet 1"/>
                <a:hlinkClick r:id="rId6" tooltip="https://www.naca.org/_layouts/15/DigitalLibrary/DigitalResourceAttachment.aspx?ResourceID=c1facd16-8e7a-4dcc-be57-dc56abab9a1b"/>
              </a:rPr>
              <a:t>Tips for setting boundaries with students</a:t>
            </a:r>
          </a:p>
          <a:p>
            <a:pPr>
              <a:lnSpc>
                <a:spcPts val="3197"/>
              </a:lnSpc>
            </a:pPr>
          </a:p>
          <a:p>
            <a:pPr algn="ctr">
              <a:lnSpc>
                <a:spcPts val="1112"/>
              </a:lnSpc>
            </a:pPr>
          </a:p>
        </p:txBody>
      </p:sp>
      <p:sp>
        <p:nvSpPr>
          <p:cNvPr name="TextBox 7" id="7"/>
          <p:cNvSpPr txBox="true"/>
          <p:nvPr/>
        </p:nvSpPr>
        <p:spPr>
          <a:xfrm rot="-696077">
            <a:off x="-350643" y="1310040"/>
            <a:ext cx="9983904" cy="904184"/>
          </a:xfrm>
          <a:prstGeom prst="rect">
            <a:avLst/>
          </a:prstGeom>
        </p:spPr>
        <p:txBody>
          <a:bodyPr anchor="t" rtlCol="false" tIns="0" lIns="0" bIns="0" rIns="0">
            <a:spAutoFit/>
          </a:bodyPr>
          <a:lstStyle/>
          <a:p>
            <a:pPr algn="ctr">
              <a:lnSpc>
                <a:spcPts val="5299"/>
              </a:lnSpc>
            </a:pPr>
            <a:r>
              <a:rPr lang="en-US" sz="10599">
                <a:solidFill>
                  <a:srgbClr val="FFFFFF"/>
                </a:solidFill>
                <a:latin typeface="Disruptors Script"/>
              </a:rPr>
              <a:t>Advising styles &amp; Resources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B2B4B3"/>
        </a:solidFill>
      </p:bgPr>
    </p:bg>
    <p:spTree>
      <p:nvGrpSpPr>
        <p:cNvPr id="1" name=""/>
        <p:cNvGrpSpPr/>
        <p:nvPr/>
      </p:nvGrpSpPr>
      <p:grpSpPr>
        <a:xfrm>
          <a:off x="0" y="0"/>
          <a:ext cx="0" cy="0"/>
          <a:chOff x="0" y="0"/>
          <a:chExt cx="0" cy="0"/>
        </a:xfrm>
      </p:grpSpPr>
      <p:sp>
        <p:nvSpPr>
          <p:cNvPr name="Freeform 2" id="2"/>
          <p:cNvSpPr/>
          <p:nvPr/>
        </p:nvSpPr>
        <p:spPr>
          <a:xfrm flipH="false" flipV="false" rot="0">
            <a:off x="9889285" y="-116913"/>
            <a:ext cx="9645915" cy="10520826"/>
          </a:xfrm>
          <a:custGeom>
            <a:avLst/>
            <a:gdLst/>
            <a:ahLst/>
            <a:cxnLst/>
            <a:rect r="r" b="b" t="t" l="l"/>
            <a:pathLst>
              <a:path h="10520826" w="9645915">
                <a:moveTo>
                  <a:pt x="0" y="0"/>
                </a:moveTo>
                <a:lnTo>
                  <a:pt x="9645915" y="0"/>
                </a:lnTo>
                <a:lnTo>
                  <a:pt x="9645915" y="10520826"/>
                </a:lnTo>
                <a:lnTo>
                  <a:pt x="0" y="10520826"/>
                </a:lnTo>
                <a:lnTo>
                  <a:pt x="0" y="0"/>
                </a:lnTo>
                <a:close/>
              </a:path>
            </a:pathLst>
          </a:custGeom>
          <a:blipFill>
            <a:blip r:embed="rId2">
              <a:alphaModFix amt="91000"/>
            </a:blip>
            <a:stretch>
              <a:fillRect l="-33625" t="0" r="-33625" b="0"/>
            </a:stretch>
          </a:blipFill>
        </p:spPr>
      </p:sp>
      <p:sp>
        <p:nvSpPr>
          <p:cNvPr name="TextBox 3" id="3"/>
          <p:cNvSpPr txBox="true"/>
          <p:nvPr/>
        </p:nvSpPr>
        <p:spPr>
          <a:xfrm rot="0">
            <a:off x="281057" y="2573879"/>
            <a:ext cx="8862943" cy="6959600"/>
          </a:xfrm>
          <a:prstGeom prst="rect">
            <a:avLst/>
          </a:prstGeom>
        </p:spPr>
        <p:txBody>
          <a:bodyPr anchor="t" rtlCol="false" tIns="0" lIns="0" bIns="0" rIns="0">
            <a:spAutoFit/>
          </a:bodyPr>
          <a:lstStyle/>
          <a:p>
            <a:pPr marL="539753" indent="-269876" lvl="1">
              <a:lnSpc>
                <a:spcPts val="3250"/>
              </a:lnSpc>
              <a:buFont typeface="Arial"/>
              <a:buChar char="•"/>
            </a:pPr>
            <a:r>
              <a:rPr lang="en-US" sz="2500">
                <a:solidFill>
                  <a:srgbClr val="FFFFFF"/>
                </a:solidFill>
                <a:latin typeface="Garet 1"/>
              </a:rPr>
              <a:t>Workshops</a:t>
            </a:r>
          </a:p>
          <a:p>
            <a:pPr marL="1079505" indent="-359835" lvl="2">
              <a:lnSpc>
                <a:spcPts val="3250"/>
              </a:lnSpc>
              <a:buFont typeface="Arial"/>
              <a:buChar char="⚬"/>
            </a:pPr>
            <a:r>
              <a:rPr lang="en-US" sz="2500">
                <a:solidFill>
                  <a:srgbClr val="FFFFFF"/>
                </a:solidFill>
                <a:latin typeface="Garet 1"/>
              </a:rPr>
              <a:t>Conflict management</a:t>
            </a:r>
          </a:p>
          <a:p>
            <a:pPr marL="1079505" indent="-359835" lvl="2">
              <a:lnSpc>
                <a:spcPts val="3250"/>
              </a:lnSpc>
              <a:buFont typeface="Arial"/>
              <a:buChar char="⚬"/>
            </a:pPr>
            <a:r>
              <a:rPr lang="en-US" sz="2500">
                <a:solidFill>
                  <a:srgbClr val="FFFFFF"/>
                </a:solidFill>
                <a:latin typeface="Garet 1"/>
              </a:rPr>
              <a:t>Transitions</a:t>
            </a:r>
          </a:p>
          <a:p>
            <a:pPr marL="1079505" indent="-359835" lvl="2">
              <a:lnSpc>
                <a:spcPts val="3250"/>
              </a:lnSpc>
              <a:buFont typeface="Arial"/>
              <a:buChar char="⚬"/>
            </a:pPr>
            <a:r>
              <a:rPr lang="en-US" sz="2500">
                <a:solidFill>
                  <a:srgbClr val="FFFFFF"/>
                </a:solidFill>
                <a:latin typeface="Garet 1"/>
              </a:rPr>
              <a:t>Communication</a:t>
            </a:r>
          </a:p>
          <a:p>
            <a:pPr marL="1079505" indent="-359835" lvl="2">
              <a:lnSpc>
                <a:spcPts val="3250"/>
              </a:lnSpc>
              <a:buFont typeface="Arial"/>
              <a:buChar char="⚬"/>
            </a:pPr>
            <a:r>
              <a:rPr lang="en-US" sz="2500">
                <a:solidFill>
                  <a:srgbClr val="FFFFFF"/>
                </a:solidFill>
                <a:latin typeface="Garet 1"/>
              </a:rPr>
              <a:t>Relationship Building</a:t>
            </a:r>
          </a:p>
          <a:p>
            <a:pPr marL="1079505" indent="-359835" lvl="2">
              <a:lnSpc>
                <a:spcPts val="3250"/>
              </a:lnSpc>
              <a:buFont typeface="Arial"/>
              <a:buChar char="⚬"/>
            </a:pPr>
            <a:r>
              <a:rPr lang="en-US" sz="2500">
                <a:solidFill>
                  <a:srgbClr val="FFFFFF"/>
                </a:solidFill>
                <a:latin typeface="Garet 1"/>
              </a:rPr>
              <a:t>Many others offered by SAIL Staff</a:t>
            </a:r>
          </a:p>
          <a:p>
            <a:pPr marL="539753" indent="-269876" lvl="1">
              <a:lnSpc>
                <a:spcPts val="3250"/>
              </a:lnSpc>
              <a:buFont typeface="Arial"/>
              <a:buChar char="•"/>
            </a:pPr>
            <a:r>
              <a:rPr lang="en-US" sz="2500">
                <a:solidFill>
                  <a:srgbClr val="FFFFFF"/>
                </a:solidFill>
                <a:latin typeface="Garet 1"/>
              </a:rPr>
              <a:t>Support with identifying reporting pathways</a:t>
            </a:r>
          </a:p>
          <a:p>
            <a:pPr marL="539753" indent="-269876" lvl="1">
              <a:lnSpc>
                <a:spcPts val="3250"/>
              </a:lnSpc>
              <a:buFont typeface="Arial"/>
              <a:buChar char="•"/>
            </a:pPr>
            <a:r>
              <a:rPr lang="en-US" sz="2500">
                <a:solidFill>
                  <a:srgbClr val="FFFFFF"/>
                </a:solidFill>
                <a:latin typeface="Garet 1"/>
              </a:rPr>
              <a:t>Code of Conduct</a:t>
            </a:r>
            <a:r>
              <a:rPr lang="en-US" sz="2500">
                <a:solidFill>
                  <a:srgbClr val="FFFFFF"/>
                </a:solidFill>
                <a:latin typeface="Garet 1"/>
              </a:rPr>
              <a:t> violations support</a:t>
            </a:r>
          </a:p>
          <a:p>
            <a:pPr marL="539753" indent="-269876" lvl="1">
              <a:lnSpc>
                <a:spcPts val="3250"/>
              </a:lnSpc>
              <a:buFont typeface="Arial"/>
              <a:buChar char="•"/>
            </a:pPr>
            <a:r>
              <a:rPr lang="en-US" sz="2500">
                <a:solidFill>
                  <a:srgbClr val="FFFFFF"/>
                </a:solidFill>
                <a:latin typeface="Garet 1"/>
              </a:rPr>
              <a:t>Student Handbook Violations support</a:t>
            </a:r>
          </a:p>
          <a:p>
            <a:pPr marL="539753" indent="-269876" lvl="1">
              <a:lnSpc>
                <a:spcPts val="3250"/>
              </a:lnSpc>
              <a:buFont typeface="Arial"/>
              <a:buChar char="•"/>
            </a:pPr>
            <a:r>
              <a:rPr lang="en-US" sz="2500">
                <a:solidFill>
                  <a:srgbClr val="FFFFFF"/>
                </a:solidFill>
                <a:latin typeface="Garet 1"/>
              </a:rPr>
              <a:t>Mediations</a:t>
            </a:r>
          </a:p>
          <a:p>
            <a:pPr marL="1079505" indent="-359835" lvl="2">
              <a:lnSpc>
                <a:spcPts val="3250"/>
              </a:lnSpc>
              <a:buFont typeface="Arial"/>
              <a:buChar char="⚬"/>
            </a:pPr>
            <a:r>
              <a:rPr lang="en-US" sz="2500">
                <a:solidFill>
                  <a:srgbClr val="FFFFFF"/>
                </a:solidFill>
                <a:latin typeface="Garet 1"/>
              </a:rPr>
              <a:t>Between students</a:t>
            </a:r>
          </a:p>
          <a:p>
            <a:pPr marL="1079505" indent="-359835" lvl="2">
              <a:lnSpc>
                <a:spcPts val="3250"/>
              </a:lnSpc>
              <a:buFont typeface="Arial"/>
              <a:buChar char="⚬"/>
            </a:pPr>
            <a:r>
              <a:rPr lang="en-US" sz="2500">
                <a:solidFill>
                  <a:srgbClr val="FFFFFF"/>
                </a:solidFill>
                <a:latin typeface="Garet 1"/>
              </a:rPr>
              <a:t>Between student/ staff</a:t>
            </a:r>
          </a:p>
          <a:p>
            <a:pPr marL="539753" indent="-269876" lvl="1">
              <a:lnSpc>
                <a:spcPts val="3250"/>
              </a:lnSpc>
              <a:buFont typeface="Arial"/>
              <a:buChar char="•"/>
            </a:pPr>
            <a:r>
              <a:rPr lang="en-US" sz="2500">
                <a:solidFill>
                  <a:srgbClr val="FFFFFF"/>
                </a:solidFill>
                <a:latin typeface="Garet 1"/>
              </a:rPr>
              <a:t>Policy clarification</a:t>
            </a:r>
          </a:p>
          <a:p>
            <a:pPr marL="539753" indent="-269876" lvl="1">
              <a:lnSpc>
                <a:spcPts val="3250"/>
              </a:lnSpc>
              <a:buFont typeface="Arial"/>
              <a:buChar char="•"/>
            </a:pPr>
            <a:r>
              <a:rPr lang="en-US" sz="2500">
                <a:solidFill>
                  <a:srgbClr val="FFFFFF"/>
                </a:solidFill>
                <a:latin typeface="Garet 1"/>
              </a:rPr>
              <a:t>Event Planning</a:t>
            </a:r>
          </a:p>
          <a:p>
            <a:pPr marL="539753" indent="-269876" lvl="1">
              <a:lnSpc>
                <a:spcPts val="3250"/>
              </a:lnSpc>
              <a:buFont typeface="Arial"/>
              <a:buChar char="•"/>
            </a:pPr>
            <a:r>
              <a:rPr lang="en-US" sz="2500">
                <a:solidFill>
                  <a:srgbClr val="FFFFFF"/>
                </a:solidFill>
                <a:latin typeface="Garet 1"/>
              </a:rPr>
              <a:t>Recruitment efforts</a:t>
            </a:r>
          </a:p>
          <a:p>
            <a:pPr marL="539753" indent="-269876" lvl="1">
              <a:lnSpc>
                <a:spcPts val="3250"/>
              </a:lnSpc>
              <a:buFont typeface="Arial"/>
              <a:buChar char="•"/>
            </a:pPr>
            <a:r>
              <a:rPr lang="en-US" sz="2500">
                <a:solidFill>
                  <a:srgbClr val="FFFFFF"/>
                </a:solidFill>
                <a:latin typeface="Garet 1"/>
              </a:rPr>
              <a:t>Fundraising</a:t>
            </a:r>
          </a:p>
          <a:p>
            <a:pPr>
              <a:lnSpc>
                <a:spcPts val="3250"/>
              </a:lnSpc>
            </a:pPr>
          </a:p>
        </p:txBody>
      </p:sp>
      <p:sp>
        <p:nvSpPr>
          <p:cNvPr name="TextBox 4" id="4"/>
          <p:cNvSpPr txBox="true"/>
          <p:nvPr/>
        </p:nvSpPr>
        <p:spPr>
          <a:xfrm rot="0">
            <a:off x="1028700" y="398545"/>
            <a:ext cx="6954912" cy="1743202"/>
          </a:xfrm>
          <a:prstGeom prst="rect">
            <a:avLst/>
          </a:prstGeom>
        </p:spPr>
        <p:txBody>
          <a:bodyPr anchor="t" rtlCol="false" tIns="0" lIns="0" bIns="0" rIns="0">
            <a:spAutoFit/>
          </a:bodyPr>
          <a:lstStyle/>
          <a:p>
            <a:pPr algn="ctr">
              <a:lnSpc>
                <a:spcPts val="6944"/>
              </a:lnSpc>
            </a:pPr>
            <a:r>
              <a:rPr lang="en-US" sz="5600">
                <a:solidFill>
                  <a:srgbClr val="FFFFFF"/>
                </a:solidFill>
                <a:latin typeface="Garet 1"/>
              </a:rPr>
              <a:t>Ways SAIL can provide support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507329" y="3230453"/>
            <a:ext cx="10331885" cy="2569972"/>
          </a:xfrm>
          <a:prstGeom prst="rect">
            <a:avLst/>
          </a:prstGeom>
        </p:spPr>
        <p:txBody>
          <a:bodyPr anchor="t" rtlCol="false" tIns="0" lIns="0" bIns="0" rIns="0">
            <a:spAutoFit/>
          </a:bodyPr>
          <a:lstStyle/>
          <a:p>
            <a:pPr algn="ctr">
              <a:lnSpc>
                <a:spcPts val="5083"/>
              </a:lnSpc>
            </a:pPr>
            <a:r>
              <a:rPr lang="en-US" sz="4099">
                <a:solidFill>
                  <a:srgbClr val="21314D"/>
                </a:solidFill>
                <a:latin typeface="Garet 1 Bold"/>
              </a:rPr>
              <a:t>Newsletter</a:t>
            </a:r>
          </a:p>
          <a:p>
            <a:pPr algn="ctr">
              <a:lnSpc>
                <a:spcPts val="5083"/>
              </a:lnSpc>
            </a:pPr>
            <a:r>
              <a:rPr lang="en-US" sz="4099">
                <a:solidFill>
                  <a:srgbClr val="21314D"/>
                </a:solidFill>
                <a:latin typeface="Garet 1 Bold"/>
              </a:rPr>
              <a:t>Org of the Month Awards</a:t>
            </a:r>
          </a:p>
          <a:p>
            <a:pPr algn="ctr">
              <a:lnSpc>
                <a:spcPts val="5083"/>
              </a:lnSpc>
            </a:pPr>
            <a:r>
              <a:rPr lang="en-US" sz="4099">
                <a:solidFill>
                  <a:srgbClr val="21314D"/>
                </a:solidFill>
                <a:latin typeface="Garet 1 Bold"/>
              </a:rPr>
              <a:t>End of Year Organization Celebration</a:t>
            </a:r>
          </a:p>
          <a:p>
            <a:pPr algn="ctr">
              <a:lnSpc>
                <a:spcPts val="5083"/>
              </a:lnSpc>
            </a:pPr>
            <a:r>
              <a:rPr lang="en-US" sz="4099">
                <a:solidFill>
                  <a:srgbClr val="21314D"/>
                </a:solidFill>
                <a:latin typeface="Garet 1 Bold"/>
              </a:rPr>
              <a:t>Social Media Take Overs</a:t>
            </a:r>
          </a:p>
        </p:txBody>
      </p:sp>
      <p:sp>
        <p:nvSpPr>
          <p:cNvPr name="TextBox 4" id="4"/>
          <p:cNvSpPr txBox="true"/>
          <p:nvPr/>
        </p:nvSpPr>
        <p:spPr>
          <a:xfrm rot="0">
            <a:off x="-160902" y="812859"/>
            <a:ext cx="13733130" cy="2058527"/>
          </a:xfrm>
          <a:prstGeom prst="rect">
            <a:avLst/>
          </a:prstGeom>
        </p:spPr>
        <p:txBody>
          <a:bodyPr anchor="t" rtlCol="false" tIns="0" lIns="0" bIns="0" rIns="0">
            <a:spAutoFit/>
          </a:bodyPr>
          <a:lstStyle/>
          <a:p>
            <a:pPr algn="ctr">
              <a:lnSpc>
                <a:spcPts val="7295"/>
              </a:lnSpc>
            </a:pPr>
            <a:r>
              <a:rPr lang="en-US" sz="11399">
                <a:solidFill>
                  <a:srgbClr val="21314D"/>
                </a:solidFill>
                <a:latin typeface="Disruptors Script"/>
              </a:rPr>
              <a:t>Ways to encourage and motivate your groups to share</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Freeform 3" id="3"/>
          <p:cNvSpPr/>
          <p:nvPr/>
        </p:nvSpPr>
        <p:spPr>
          <a:xfrm flipH="false" flipV="false" rot="0">
            <a:off x="5020977" y="6700343"/>
            <a:ext cx="7402078" cy="2227729"/>
          </a:xfrm>
          <a:custGeom>
            <a:avLst/>
            <a:gdLst/>
            <a:ahLst/>
            <a:cxnLst/>
            <a:rect r="r" b="b" t="t" l="l"/>
            <a:pathLst>
              <a:path h="2227729" w="7402078">
                <a:moveTo>
                  <a:pt x="0" y="0"/>
                </a:moveTo>
                <a:lnTo>
                  <a:pt x="7402078" y="0"/>
                </a:lnTo>
                <a:lnTo>
                  <a:pt x="7402078" y="2227728"/>
                </a:lnTo>
                <a:lnTo>
                  <a:pt x="0" y="2227728"/>
                </a:lnTo>
                <a:lnTo>
                  <a:pt x="0" y="0"/>
                </a:lnTo>
                <a:close/>
              </a:path>
            </a:pathLst>
          </a:custGeom>
          <a:blipFill>
            <a:blip r:embed="rId3"/>
            <a:stretch>
              <a:fillRect l="0" t="0" r="0" b="0"/>
            </a:stretch>
          </a:blipFill>
        </p:spPr>
      </p:sp>
      <p:sp>
        <p:nvSpPr>
          <p:cNvPr name="TextBox 4" id="4"/>
          <p:cNvSpPr txBox="true"/>
          <p:nvPr/>
        </p:nvSpPr>
        <p:spPr>
          <a:xfrm rot="-64676">
            <a:off x="2601096" y="5119879"/>
            <a:ext cx="12259460" cy="1890023"/>
          </a:xfrm>
          <a:prstGeom prst="rect">
            <a:avLst/>
          </a:prstGeom>
        </p:spPr>
        <p:txBody>
          <a:bodyPr anchor="t" rtlCol="false" tIns="0" lIns="0" bIns="0" rIns="0">
            <a:spAutoFit/>
          </a:bodyPr>
          <a:lstStyle/>
          <a:p>
            <a:pPr algn="ctr">
              <a:lnSpc>
                <a:spcPts val="12208"/>
              </a:lnSpc>
            </a:pPr>
            <a:r>
              <a:rPr lang="en-US" sz="19075">
                <a:solidFill>
                  <a:srgbClr val="FFFFFF"/>
                </a:solidFill>
                <a:latin typeface="Disruptors Script"/>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047" r="0" b="-20047"/>
            </a:stretch>
          </a:blipFill>
        </p:spPr>
      </p:sp>
      <p:grpSp>
        <p:nvGrpSpPr>
          <p:cNvPr name="Group 3" id="3"/>
          <p:cNvGrpSpPr>
            <a:grpSpLocks noChangeAspect="true"/>
          </p:cNvGrpSpPr>
          <p:nvPr/>
        </p:nvGrpSpPr>
        <p:grpSpPr>
          <a:xfrm rot="0">
            <a:off x="10123843" y="3876082"/>
            <a:ext cx="2820918" cy="2715158"/>
            <a:chOff x="30480" y="591820"/>
            <a:chExt cx="12736830" cy="12259310"/>
          </a:xfrm>
        </p:grpSpPr>
        <p:sp>
          <p:nvSpPr>
            <p:cNvPr name="Freeform 4" id="4"/>
            <p:cNvSpPr/>
            <p:nvPr/>
          </p:nvSpPr>
          <p:spPr>
            <a:xfrm flipH="false" flipV="false" rot="0">
              <a:off x="30480" y="591820"/>
              <a:ext cx="12736830" cy="12259310"/>
            </a:xfrm>
            <a:custGeom>
              <a:avLst/>
              <a:gdLst/>
              <a:ahLst/>
              <a:cxnLst/>
              <a:rect r="r" b="b" t="t" l="l"/>
              <a:pathLst>
                <a:path h="12259310" w="1273683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43" t="-15926" r="243" b="-77129"/>
              </a:stretch>
            </a:blipFill>
          </p:spPr>
        </p:sp>
      </p:grpSp>
      <p:grpSp>
        <p:nvGrpSpPr>
          <p:cNvPr name="Group 5" id="5"/>
          <p:cNvGrpSpPr>
            <a:grpSpLocks noChangeAspect="true"/>
          </p:cNvGrpSpPr>
          <p:nvPr/>
        </p:nvGrpSpPr>
        <p:grpSpPr>
          <a:xfrm rot="0">
            <a:off x="1163610" y="3793713"/>
            <a:ext cx="3029831" cy="3029831"/>
            <a:chOff x="0" y="0"/>
            <a:chExt cx="12700000" cy="12700000"/>
          </a:xfrm>
        </p:grpSpPr>
        <p:sp>
          <p:nvSpPr>
            <p:cNvPr name="Freeform 6" id="6"/>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4"/>
              <a:stretch>
                <a:fillRect l="0" t="-30803" r="0" b="-30803"/>
              </a:stretch>
            </a:blipFill>
          </p:spPr>
        </p:sp>
      </p:grpSp>
      <p:grpSp>
        <p:nvGrpSpPr>
          <p:cNvPr name="Group 7" id="7"/>
          <p:cNvGrpSpPr>
            <a:grpSpLocks noChangeAspect="true"/>
          </p:cNvGrpSpPr>
          <p:nvPr/>
        </p:nvGrpSpPr>
        <p:grpSpPr>
          <a:xfrm rot="0">
            <a:off x="14261185" y="3621480"/>
            <a:ext cx="3029831" cy="3029831"/>
            <a:chOff x="0" y="0"/>
            <a:chExt cx="12700000" cy="12700000"/>
          </a:xfrm>
        </p:grpSpPr>
        <p:sp>
          <p:nvSpPr>
            <p:cNvPr name="Freeform 8" id="8"/>
            <p:cNvSpPr/>
            <p:nvPr/>
          </p:nvSpPr>
          <p:spPr>
            <a:xfrm flipH="false" flipV="false" rot="0">
              <a:off x="-11430" y="857250"/>
              <a:ext cx="13009880" cy="11644630"/>
            </a:xfrm>
            <a:custGeom>
              <a:avLst/>
              <a:gdLst/>
              <a:ahLst/>
              <a:cxnLst/>
              <a:rect r="r" b="b" t="t" l="l"/>
              <a:pathLst>
                <a:path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5"/>
              <a:stretch>
                <a:fillRect l="0" t="-2190" r="0" b="-2190"/>
              </a:stretch>
            </a:blipFill>
          </p:spPr>
        </p:sp>
      </p:grpSp>
      <p:grpSp>
        <p:nvGrpSpPr>
          <p:cNvPr name="Group 9" id="9"/>
          <p:cNvGrpSpPr>
            <a:grpSpLocks noChangeAspect="true"/>
          </p:cNvGrpSpPr>
          <p:nvPr/>
        </p:nvGrpSpPr>
        <p:grpSpPr>
          <a:xfrm rot="0">
            <a:off x="5909914" y="3876082"/>
            <a:ext cx="2820918" cy="2715158"/>
            <a:chOff x="30480" y="591820"/>
            <a:chExt cx="12736830" cy="12259310"/>
          </a:xfrm>
        </p:grpSpPr>
        <p:sp>
          <p:nvSpPr>
            <p:cNvPr name="Freeform 10" id="10"/>
            <p:cNvSpPr/>
            <p:nvPr/>
          </p:nvSpPr>
          <p:spPr>
            <a:xfrm flipH="false" flipV="false" rot="0">
              <a:off x="30480" y="591820"/>
              <a:ext cx="12736830" cy="12259310"/>
            </a:xfrm>
            <a:custGeom>
              <a:avLst/>
              <a:gdLst/>
              <a:ahLst/>
              <a:cxnLst/>
              <a:rect r="r" b="b" t="t" l="l"/>
              <a:pathLst>
                <a:path h="12259310" w="12736830">
                  <a:moveTo>
                    <a:pt x="11925300" y="4271010"/>
                  </a:moveTo>
                  <a:cubicBezTo>
                    <a:pt x="10819131" y="2120900"/>
                    <a:pt x="8590281"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19"/>
                    <a:pt x="1822450" y="10811510"/>
                    <a:pt x="2842260" y="11203940"/>
                  </a:cubicBezTo>
                  <a:cubicBezTo>
                    <a:pt x="5585460" y="12259310"/>
                    <a:pt x="8953500"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243" t="-27530" r="243" b="-17261"/>
              </a:stretch>
            </a:blipFill>
          </p:spPr>
        </p:sp>
      </p:grpSp>
      <p:sp>
        <p:nvSpPr>
          <p:cNvPr name="TextBox 11" id="11"/>
          <p:cNvSpPr txBox="true"/>
          <p:nvPr/>
        </p:nvSpPr>
        <p:spPr>
          <a:xfrm rot="-64676">
            <a:off x="2868497" y="1788553"/>
            <a:ext cx="12259460" cy="1890023"/>
          </a:xfrm>
          <a:prstGeom prst="rect">
            <a:avLst/>
          </a:prstGeom>
        </p:spPr>
        <p:txBody>
          <a:bodyPr anchor="t" rtlCol="false" tIns="0" lIns="0" bIns="0" rIns="0">
            <a:spAutoFit/>
          </a:bodyPr>
          <a:lstStyle/>
          <a:p>
            <a:pPr algn="ctr">
              <a:lnSpc>
                <a:spcPts val="12208"/>
              </a:lnSpc>
            </a:pPr>
            <a:r>
              <a:rPr lang="en-US" sz="19075">
                <a:solidFill>
                  <a:srgbClr val="FFFFFF"/>
                </a:solidFill>
                <a:latin typeface="Disruptors Script"/>
              </a:rPr>
              <a:t>The Team</a:t>
            </a:r>
          </a:p>
        </p:txBody>
      </p:sp>
      <p:sp>
        <p:nvSpPr>
          <p:cNvPr name="TextBox 12" id="12"/>
          <p:cNvSpPr txBox="true"/>
          <p:nvPr/>
        </p:nvSpPr>
        <p:spPr>
          <a:xfrm rot="0">
            <a:off x="9722966" y="6869199"/>
            <a:ext cx="3679823" cy="1831340"/>
          </a:xfrm>
          <a:prstGeom prst="rect">
            <a:avLst/>
          </a:prstGeom>
        </p:spPr>
        <p:txBody>
          <a:bodyPr anchor="t" rtlCol="false" tIns="0" lIns="0" bIns="0" rIns="0">
            <a:spAutoFit/>
          </a:bodyPr>
          <a:lstStyle/>
          <a:p>
            <a:pPr algn="ctr">
              <a:lnSpc>
                <a:spcPts val="3640"/>
              </a:lnSpc>
            </a:pPr>
            <a:r>
              <a:rPr lang="en-US" sz="2800">
                <a:solidFill>
                  <a:srgbClr val="FFFFFF"/>
                </a:solidFill>
                <a:latin typeface="Garet 1"/>
              </a:rPr>
              <a:t>DeAnna Torrez (she/Her)</a:t>
            </a:r>
          </a:p>
          <a:p>
            <a:pPr algn="ctr">
              <a:lnSpc>
                <a:spcPts val="3640"/>
              </a:lnSpc>
            </a:pPr>
            <a:r>
              <a:rPr lang="en-US" sz="2800">
                <a:solidFill>
                  <a:srgbClr val="FFFFFF"/>
                </a:solidFill>
                <a:latin typeface="Garet 1"/>
              </a:rPr>
              <a:t>SAIL Finance Coordinator</a:t>
            </a:r>
          </a:p>
        </p:txBody>
      </p:sp>
      <p:sp>
        <p:nvSpPr>
          <p:cNvPr name="TextBox 13" id="13"/>
          <p:cNvSpPr txBox="true"/>
          <p:nvPr/>
        </p:nvSpPr>
        <p:spPr>
          <a:xfrm rot="0">
            <a:off x="838614" y="6978802"/>
            <a:ext cx="3679823" cy="1831340"/>
          </a:xfrm>
          <a:prstGeom prst="rect">
            <a:avLst/>
          </a:prstGeom>
        </p:spPr>
        <p:txBody>
          <a:bodyPr anchor="t" rtlCol="false" tIns="0" lIns="0" bIns="0" rIns="0">
            <a:spAutoFit/>
          </a:bodyPr>
          <a:lstStyle/>
          <a:p>
            <a:pPr algn="ctr">
              <a:lnSpc>
                <a:spcPts val="3640"/>
              </a:lnSpc>
            </a:pPr>
            <a:r>
              <a:rPr lang="en-US" sz="2800">
                <a:solidFill>
                  <a:srgbClr val="FFFFFF"/>
                </a:solidFill>
                <a:latin typeface="Garet 1"/>
              </a:rPr>
              <a:t>Marilynn Gallegos (she/Her)</a:t>
            </a:r>
          </a:p>
          <a:p>
            <a:pPr algn="ctr">
              <a:lnSpc>
                <a:spcPts val="3640"/>
              </a:lnSpc>
            </a:pPr>
            <a:r>
              <a:rPr lang="en-US" sz="2800">
                <a:solidFill>
                  <a:srgbClr val="FFFFFF"/>
                </a:solidFill>
                <a:latin typeface="Garet 1"/>
              </a:rPr>
              <a:t>Clubs &amp; Orgs Coordinator</a:t>
            </a:r>
          </a:p>
        </p:txBody>
      </p:sp>
      <p:sp>
        <p:nvSpPr>
          <p:cNvPr name="TextBox 14" id="14"/>
          <p:cNvSpPr txBox="true"/>
          <p:nvPr/>
        </p:nvSpPr>
        <p:spPr>
          <a:xfrm rot="0">
            <a:off x="13936189" y="6806569"/>
            <a:ext cx="3679823" cy="2288540"/>
          </a:xfrm>
          <a:prstGeom prst="rect">
            <a:avLst/>
          </a:prstGeom>
        </p:spPr>
        <p:txBody>
          <a:bodyPr anchor="t" rtlCol="false" tIns="0" lIns="0" bIns="0" rIns="0">
            <a:spAutoFit/>
          </a:bodyPr>
          <a:lstStyle/>
          <a:p>
            <a:pPr algn="ctr">
              <a:lnSpc>
                <a:spcPts val="3640"/>
              </a:lnSpc>
            </a:pPr>
            <a:r>
              <a:rPr lang="en-US" sz="2800">
                <a:solidFill>
                  <a:srgbClr val="FFFFFF"/>
                </a:solidFill>
                <a:latin typeface="Garet 1"/>
              </a:rPr>
              <a:t>Begoña Ruiz Pineiro (she/Her)</a:t>
            </a:r>
          </a:p>
          <a:p>
            <a:pPr algn="ctr">
              <a:lnSpc>
                <a:spcPts val="3640"/>
              </a:lnSpc>
            </a:pPr>
            <a:r>
              <a:rPr lang="en-US" sz="2800">
                <a:solidFill>
                  <a:srgbClr val="FFFFFF"/>
                </a:solidFill>
                <a:latin typeface="Garet 1"/>
              </a:rPr>
              <a:t>Associate Director for SAIL Finance and Operations</a:t>
            </a:r>
          </a:p>
        </p:txBody>
      </p:sp>
      <p:sp>
        <p:nvSpPr>
          <p:cNvPr name="TextBox 15" id="15"/>
          <p:cNvSpPr txBox="true"/>
          <p:nvPr/>
        </p:nvSpPr>
        <p:spPr>
          <a:xfrm rot="0">
            <a:off x="5509037" y="6869199"/>
            <a:ext cx="3679823" cy="2745740"/>
          </a:xfrm>
          <a:prstGeom prst="rect">
            <a:avLst/>
          </a:prstGeom>
        </p:spPr>
        <p:txBody>
          <a:bodyPr anchor="t" rtlCol="false" tIns="0" lIns="0" bIns="0" rIns="0">
            <a:spAutoFit/>
          </a:bodyPr>
          <a:lstStyle/>
          <a:p>
            <a:pPr algn="ctr">
              <a:lnSpc>
                <a:spcPts val="3640"/>
              </a:lnSpc>
            </a:pPr>
            <a:r>
              <a:rPr lang="en-US" sz="2800">
                <a:solidFill>
                  <a:srgbClr val="FFFFFF"/>
                </a:solidFill>
                <a:latin typeface="Garet 1"/>
              </a:rPr>
              <a:t>Alexandra Demopoulos (she/Her)</a:t>
            </a:r>
          </a:p>
          <a:p>
            <a:pPr algn="ctr">
              <a:lnSpc>
                <a:spcPts val="3640"/>
              </a:lnSpc>
            </a:pPr>
            <a:r>
              <a:rPr lang="en-US" sz="2800">
                <a:solidFill>
                  <a:srgbClr val="FFFFFF"/>
                </a:solidFill>
                <a:latin typeface="Garet 1"/>
              </a:rPr>
              <a:t>Asociate Director for SAIL Student Engagement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298651" y="1183709"/>
            <a:ext cx="9114489" cy="1797751"/>
          </a:xfrm>
          <a:prstGeom prst="rect">
            <a:avLst/>
          </a:prstGeom>
        </p:spPr>
        <p:txBody>
          <a:bodyPr anchor="t" rtlCol="false" tIns="0" lIns="0" bIns="0" rIns="0">
            <a:spAutoFit/>
          </a:bodyPr>
          <a:lstStyle/>
          <a:p>
            <a:pPr algn="ctr">
              <a:lnSpc>
                <a:spcPts val="10486"/>
              </a:lnSpc>
            </a:pPr>
            <a:r>
              <a:rPr lang="en-US" sz="20972">
                <a:solidFill>
                  <a:srgbClr val="FFFFFF"/>
                </a:solidFill>
                <a:latin typeface="Disruptors Script"/>
              </a:rPr>
              <a:t>Agenda</a:t>
            </a:r>
          </a:p>
        </p:txBody>
      </p:sp>
      <p:sp>
        <p:nvSpPr>
          <p:cNvPr name="TextBox 4" id="4"/>
          <p:cNvSpPr txBox="true"/>
          <p:nvPr/>
        </p:nvSpPr>
        <p:spPr>
          <a:xfrm rot="0">
            <a:off x="924573" y="2832060"/>
            <a:ext cx="8219427" cy="7813675"/>
          </a:xfrm>
          <a:prstGeom prst="rect">
            <a:avLst/>
          </a:prstGeom>
        </p:spPr>
        <p:txBody>
          <a:bodyPr anchor="t" rtlCol="false" tIns="0" lIns="0" bIns="0" rIns="0">
            <a:spAutoFit/>
          </a:bodyPr>
          <a:lstStyle/>
          <a:p>
            <a:pPr marL="1079504" indent="-539752" lvl="1">
              <a:lnSpc>
                <a:spcPts val="6200"/>
              </a:lnSpc>
              <a:buFont typeface="Arial"/>
              <a:buChar char="•"/>
            </a:pPr>
            <a:r>
              <a:rPr lang="en-US" sz="5000">
                <a:solidFill>
                  <a:srgbClr val="FFFFFF"/>
                </a:solidFill>
                <a:latin typeface="Garet 1"/>
              </a:rPr>
              <a:t>Advisor Responsibilities</a:t>
            </a:r>
          </a:p>
          <a:p>
            <a:pPr marL="1079504" indent="-539752" lvl="1">
              <a:lnSpc>
                <a:spcPts val="6200"/>
              </a:lnSpc>
              <a:buFont typeface="Arial"/>
              <a:buChar char="•"/>
            </a:pPr>
            <a:r>
              <a:rPr lang="en-US" sz="5000">
                <a:solidFill>
                  <a:srgbClr val="FFFFFF"/>
                </a:solidFill>
                <a:latin typeface="Garet 1"/>
              </a:rPr>
              <a:t>CSA Training</a:t>
            </a:r>
          </a:p>
          <a:p>
            <a:pPr marL="1079504" indent="-539752" lvl="1">
              <a:lnSpc>
                <a:spcPts val="6200"/>
              </a:lnSpc>
              <a:buFont typeface="Arial"/>
              <a:buChar char="•"/>
            </a:pPr>
            <a:r>
              <a:rPr lang="en-US" sz="5000">
                <a:solidFill>
                  <a:srgbClr val="FFFFFF"/>
                </a:solidFill>
                <a:latin typeface="Garet 1"/>
              </a:rPr>
              <a:t>SAIL Policies</a:t>
            </a:r>
          </a:p>
          <a:p>
            <a:pPr marL="1079504" indent="-539752" lvl="1">
              <a:lnSpc>
                <a:spcPts val="6200"/>
              </a:lnSpc>
              <a:buFont typeface="Arial"/>
              <a:buChar char="•"/>
            </a:pPr>
            <a:r>
              <a:rPr lang="en-US" sz="5000">
                <a:solidFill>
                  <a:srgbClr val="FFFFFF"/>
                </a:solidFill>
                <a:latin typeface="Garet 1"/>
              </a:rPr>
              <a:t>Financial Policies</a:t>
            </a:r>
          </a:p>
          <a:p>
            <a:pPr marL="1079504" indent="-539752" lvl="1">
              <a:lnSpc>
                <a:spcPts val="6200"/>
              </a:lnSpc>
              <a:buFont typeface="Arial"/>
              <a:buChar char="•"/>
            </a:pPr>
            <a:r>
              <a:rPr lang="en-US" sz="5000">
                <a:solidFill>
                  <a:srgbClr val="FFFFFF"/>
                </a:solidFill>
                <a:latin typeface="Garet 1"/>
              </a:rPr>
              <a:t>Advising Best Practices</a:t>
            </a:r>
          </a:p>
          <a:p>
            <a:pPr marL="1079504" indent="-539752" lvl="1">
              <a:lnSpc>
                <a:spcPts val="6200"/>
              </a:lnSpc>
              <a:buFont typeface="Arial"/>
              <a:buChar char="•"/>
            </a:pPr>
            <a:r>
              <a:rPr lang="en-US" sz="5000">
                <a:solidFill>
                  <a:srgbClr val="FFFFFF"/>
                </a:solidFill>
                <a:latin typeface="Garet 1"/>
              </a:rPr>
              <a:t>Review of RSO Website</a:t>
            </a:r>
          </a:p>
          <a:p>
            <a:pPr>
              <a:lnSpc>
                <a:spcPts val="620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grpSp>
        <p:nvGrpSpPr>
          <p:cNvPr name="Group 3" id="3"/>
          <p:cNvGrpSpPr/>
          <p:nvPr/>
        </p:nvGrpSpPr>
        <p:grpSpPr>
          <a:xfrm rot="0">
            <a:off x="0" y="3971818"/>
            <a:ext cx="18578958" cy="4395674"/>
            <a:chOff x="0" y="0"/>
            <a:chExt cx="4893224" cy="1157708"/>
          </a:xfrm>
        </p:grpSpPr>
        <p:sp>
          <p:nvSpPr>
            <p:cNvPr name="Freeform 4" id="4"/>
            <p:cNvSpPr/>
            <p:nvPr/>
          </p:nvSpPr>
          <p:spPr>
            <a:xfrm flipH="false" flipV="false" rot="0">
              <a:off x="0" y="0"/>
              <a:ext cx="4893223" cy="1157708"/>
            </a:xfrm>
            <a:custGeom>
              <a:avLst/>
              <a:gdLst/>
              <a:ahLst/>
              <a:cxnLst/>
              <a:rect r="r" b="b" t="t" l="l"/>
              <a:pathLst>
                <a:path h="1157708" w="4893223">
                  <a:moveTo>
                    <a:pt x="0" y="0"/>
                  </a:moveTo>
                  <a:lnTo>
                    <a:pt x="4893223" y="0"/>
                  </a:lnTo>
                  <a:lnTo>
                    <a:pt x="4893223" y="1157708"/>
                  </a:lnTo>
                  <a:lnTo>
                    <a:pt x="0" y="1157708"/>
                  </a:lnTo>
                  <a:close/>
                </a:path>
              </a:pathLst>
            </a:custGeom>
            <a:solidFill>
              <a:srgbClr val="D9D9D9">
                <a:alpha val="71765"/>
              </a:srgbClr>
            </a:solidFill>
          </p:spPr>
        </p:sp>
        <p:sp>
          <p:nvSpPr>
            <p:cNvPr name="TextBox 5" id="5"/>
            <p:cNvSpPr txBox="true"/>
            <p:nvPr/>
          </p:nvSpPr>
          <p:spPr>
            <a:xfrm>
              <a:off x="0" y="-9525"/>
              <a:ext cx="812800" cy="822325"/>
            </a:xfrm>
            <a:prstGeom prst="rect">
              <a:avLst/>
            </a:prstGeom>
          </p:spPr>
          <p:txBody>
            <a:bodyPr anchor="ctr" rtlCol="false" tIns="50800" lIns="50800" bIns="50800" rIns="50800"/>
            <a:lstStyle/>
            <a:p>
              <a:pPr algn="ctr">
                <a:lnSpc>
                  <a:spcPts val="2172"/>
                </a:lnSpc>
              </a:pPr>
            </a:p>
          </p:txBody>
        </p:sp>
      </p:grpSp>
      <p:sp>
        <p:nvSpPr>
          <p:cNvPr name="TextBox 6" id="6"/>
          <p:cNvSpPr txBox="true"/>
          <p:nvPr/>
        </p:nvSpPr>
        <p:spPr>
          <a:xfrm rot="0">
            <a:off x="764203" y="4101055"/>
            <a:ext cx="16759594" cy="4266438"/>
          </a:xfrm>
          <a:prstGeom prst="rect">
            <a:avLst/>
          </a:prstGeom>
        </p:spPr>
        <p:txBody>
          <a:bodyPr anchor="t" rtlCol="false" tIns="0" lIns="0" bIns="0" rIns="0">
            <a:spAutoFit/>
          </a:bodyPr>
          <a:lstStyle/>
          <a:p>
            <a:pPr algn="ctr">
              <a:lnSpc>
                <a:spcPts val="4836"/>
              </a:lnSpc>
            </a:pPr>
            <a:r>
              <a:rPr lang="en-US" sz="3900">
                <a:solidFill>
                  <a:srgbClr val="21314D"/>
                </a:solidFill>
                <a:latin typeface="Garet 1"/>
              </a:rPr>
              <a:t>You have agreed to become a guide and a mentor for a group of passionate and organized students on our campus. Serving as an advisor is a </a:t>
            </a:r>
            <a:r>
              <a:rPr lang="en-US" sz="3900" u="sng">
                <a:solidFill>
                  <a:srgbClr val="21314D"/>
                </a:solidFill>
                <a:latin typeface="Garet 1"/>
              </a:rPr>
              <a:t>unique</a:t>
            </a:r>
            <a:r>
              <a:rPr lang="en-US" sz="3900">
                <a:solidFill>
                  <a:srgbClr val="21314D"/>
                </a:solidFill>
                <a:latin typeface="Garet 1"/>
              </a:rPr>
              <a:t> opportunity for faculty and staff to work with Mines’ students outside the classroom and contribute to their </a:t>
            </a:r>
            <a:r>
              <a:rPr lang="en-US" sz="3900" u="sng">
                <a:solidFill>
                  <a:srgbClr val="21314D"/>
                </a:solidFill>
                <a:latin typeface="Garet 1"/>
              </a:rPr>
              <a:t>holistic development.</a:t>
            </a:r>
            <a:r>
              <a:rPr lang="en-US" sz="3900">
                <a:solidFill>
                  <a:srgbClr val="21314D"/>
                </a:solidFill>
                <a:latin typeface="Garet 1"/>
              </a:rPr>
              <a:t> This experience provides students the opportunity to connect with faculty and staff on a more</a:t>
            </a:r>
            <a:r>
              <a:rPr lang="en-US" sz="3900" u="sng">
                <a:solidFill>
                  <a:srgbClr val="21314D"/>
                </a:solidFill>
                <a:latin typeface="Garet 1"/>
              </a:rPr>
              <a:t> personal level</a:t>
            </a:r>
            <a:r>
              <a:rPr lang="en-US" sz="3900">
                <a:solidFill>
                  <a:srgbClr val="21314D"/>
                </a:solidFill>
                <a:latin typeface="Garet 1"/>
              </a:rPr>
              <a:t>.</a:t>
            </a:r>
          </a:p>
        </p:txBody>
      </p:sp>
      <p:sp>
        <p:nvSpPr>
          <p:cNvPr name="TextBox 7" id="7"/>
          <p:cNvSpPr txBox="true"/>
          <p:nvPr/>
        </p:nvSpPr>
        <p:spPr>
          <a:xfrm rot="0">
            <a:off x="367576" y="825150"/>
            <a:ext cx="9853775" cy="1797751"/>
          </a:xfrm>
          <a:prstGeom prst="rect">
            <a:avLst/>
          </a:prstGeom>
        </p:spPr>
        <p:txBody>
          <a:bodyPr anchor="t" rtlCol="false" tIns="0" lIns="0" bIns="0" rIns="0">
            <a:spAutoFit/>
          </a:bodyPr>
          <a:lstStyle/>
          <a:p>
            <a:pPr algn="ctr">
              <a:lnSpc>
                <a:spcPts val="10486"/>
              </a:lnSpc>
            </a:pPr>
            <a:r>
              <a:rPr lang="en-US" sz="20972">
                <a:solidFill>
                  <a:srgbClr val="FFFFFF"/>
                </a:solidFill>
                <a:latin typeface="Disruptors Script"/>
              </a:rPr>
              <a:t>As an Advisor...</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sp>
        <p:nvSpPr>
          <p:cNvPr name="TextBox 3" id="3"/>
          <p:cNvSpPr txBox="true"/>
          <p:nvPr/>
        </p:nvSpPr>
        <p:spPr>
          <a:xfrm rot="0">
            <a:off x="1614203" y="6881373"/>
            <a:ext cx="15405642" cy="1199134"/>
          </a:xfrm>
          <a:prstGeom prst="rect">
            <a:avLst/>
          </a:prstGeom>
        </p:spPr>
        <p:txBody>
          <a:bodyPr anchor="t" rtlCol="false" tIns="0" lIns="0" bIns="0" rIns="0">
            <a:spAutoFit/>
          </a:bodyPr>
          <a:lstStyle/>
          <a:p>
            <a:pPr algn="ctr">
              <a:lnSpc>
                <a:spcPts val="9547"/>
              </a:lnSpc>
            </a:pPr>
            <a:r>
              <a:rPr lang="en-US" sz="7699">
                <a:solidFill>
                  <a:srgbClr val="FFFFFF"/>
                </a:solidFill>
                <a:latin typeface="Garet 1"/>
              </a:rPr>
              <a:t>We couldn't do it with out you!</a:t>
            </a:r>
          </a:p>
        </p:txBody>
      </p:sp>
      <p:sp>
        <p:nvSpPr>
          <p:cNvPr name="TextBox 4" id="4"/>
          <p:cNvSpPr txBox="true"/>
          <p:nvPr/>
        </p:nvSpPr>
        <p:spPr>
          <a:xfrm rot="-696077">
            <a:off x="-425911" y="1883847"/>
            <a:ext cx="9983904" cy="2207519"/>
          </a:xfrm>
          <a:prstGeom prst="rect">
            <a:avLst/>
          </a:prstGeom>
        </p:spPr>
        <p:txBody>
          <a:bodyPr anchor="t" rtlCol="false" tIns="0" lIns="0" bIns="0" rIns="0">
            <a:spAutoFit/>
          </a:bodyPr>
          <a:lstStyle/>
          <a:p>
            <a:pPr algn="ctr">
              <a:lnSpc>
                <a:spcPts val="12844"/>
              </a:lnSpc>
            </a:pPr>
            <a:r>
              <a:rPr lang="en-US" sz="25688">
                <a:solidFill>
                  <a:srgbClr val="FFFFFF"/>
                </a:solidFill>
                <a:latin typeface="Disruptors Script"/>
              </a:rPr>
              <a:t>Thank you!</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59" r="0" b="-9259"/>
            </a:stretch>
          </a:blipFill>
        </p:spPr>
      </p:sp>
      <p:grpSp>
        <p:nvGrpSpPr>
          <p:cNvPr name="Group 3" id="3"/>
          <p:cNvGrpSpPr/>
          <p:nvPr/>
        </p:nvGrpSpPr>
        <p:grpSpPr>
          <a:xfrm rot="0">
            <a:off x="-81684" y="3418384"/>
            <a:ext cx="18451368" cy="5074360"/>
            <a:chOff x="0" y="0"/>
            <a:chExt cx="4893224" cy="1345698"/>
          </a:xfrm>
        </p:grpSpPr>
        <p:sp>
          <p:nvSpPr>
            <p:cNvPr name="Freeform 4" id="4"/>
            <p:cNvSpPr/>
            <p:nvPr/>
          </p:nvSpPr>
          <p:spPr>
            <a:xfrm flipH="false" flipV="false" rot="0">
              <a:off x="0" y="0"/>
              <a:ext cx="4893223" cy="1345698"/>
            </a:xfrm>
            <a:custGeom>
              <a:avLst/>
              <a:gdLst/>
              <a:ahLst/>
              <a:cxnLst/>
              <a:rect r="r" b="b" t="t" l="l"/>
              <a:pathLst>
                <a:path h="1345698" w="4893223">
                  <a:moveTo>
                    <a:pt x="0" y="0"/>
                  </a:moveTo>
                  <a:lnTo>
                    <a:pt x="4893223" y="0"/>
                  </a:lnTo>
                  <a:lnTo>
                    <a:pt x="4893223" y="1345698"/>
                  </a:lnTo>
                  <a:lnTo>
                    <a:pt x="0" y="1345698"/>
                  </a:lnTo>
                  <a:close/>
                </a:path>
              </a:pathLst>
            </a:custGeom>
            <a:solidFill>
              <a:srgbClr val="D9D9D9">
                <a:alpha val="71765"/>
              </a:srgbClr>
            </a:solidFill>
          </p:spPr>
        </p:sp>
        <p:sp>
          <p:nvSpPr>
            <p:cNvPr name="TextBox 5" id="5"/>
            <p:cNvSpPr txBox="true"/>
            <p:nvPr/>
          </p:nvSpPr>
          <p:spPr>
            <a:xfrm>
              <a:off x="0" y="-9525"/>
              <a:ext cx="812800" cy="822325"/>
            </a:xfrm>
            <a:prstGeom prst="rect">
              <a:avLst/>
            </a:prstGeom>
          </p:spPr>
          <p:txBody>
            <a:bodyPr anchor="ctr" rtlCol="false" tIns="50800" lIns="50800" bIns="50800" rIns="50800"/>
            <a:lstStyle/>
            <a:p>
              <a:pPr algn="ctr">
                <a:lnSpc>
                  <a:spcPts val="2172"/>
                </a:lnSpc>
              </a:pPr>
            </a:p>
          </p:txBody>
        </p:sp>
      </p:grpSp>
      <p:sp>
        <p:nvSpPr>
          <p:cNvPr name="TextBox 6" id="6"/>
          <p:cNvSpPr txBox="true"/>
          <p:nvPr/>
        </p:nvSpPr>
        <p:spPr>
          <a:xfrm rot="0">
            <a:off x="187185" y="4053499"/>
            <a:ext cx="17624669" cy="3766030"/>
          </a:xfrm>
          <a:prstGeom prst="rect">
            <a:avLst/>
          </a:prstGeom>
        </p:spPr>
        <p:txBody>
          <a:bodyPr anchor="t" rtlCol="false" tIns="0" lIns="0" bIns="0" rIns="0">
            <a:spAutoFit/>
          </a:bodyPr>
          <a:lstStyle/>
          <a:p>
            <a:pPr>
              <a:lnSpc>
                <a:spcPts val="3197"/>
              </a:lnSpc>
            </a:pPr>
            <a:r>
              <a:rPr lang="en-US" sz="2284">
                <a:solidFill>
                  <a:srgbClr val="000000"/>
                </a:solidFill>
                <a:latin typeface="Garet 1"/>
              </a:rPr>
              <a:t>RSO Advisors are the full-time faculty or staff sponsors for a student organization. Student organizations are required to have a minimum of one full-time staff or faculty member from Mines serving as an advisor. This role is quite dynamic, where advisors assist in the general operation of the student organization but more critically help develop student leaders outside the classroom. Each organization will have different expectations of what their advisor’s specific role will look like, but in every instance, the advisor’s main responsibility will be student support.</a:t>
            </a:r>
          </a:p>
          <a:p>
            <a:pPr>
              <a:lnSpc>
                <a:spcPts val="3197"/>
              </a:lnSpc>
            </a:pPr>
          </a:p>
          <a:p>
            <a:pPr>
              <a:lnSpc>
                <a:spcPts val="3197"/>
              </a:lnSpc>
            </a:pPr>
            <a:r>
              <a:rPr lang="en-US" sz="2284">
                <a:solidFill>
                  <a:srgbClr val="000000"/>
                </a:solidFill>
                <a:latin typeface="Garet 1"/>
              </a:rPr>
              <a:t>Industry and alumni advisors as well as other advisors from National Organizations can serve along with the faculty/staff advisor and are required to abide by the same rules and standards as faculty advisors, including any mandatory trainings and reporting. These Alumni or Affiliate Advisors cannot replace a Faculty/ Staff Advisor. </a:t>
            </a:r>
          </a:p>
          <a:p>
            <a:pPr algn="ctr">
              <a:lnSpc>
                <a:spcPts val="1112"/>
              </a:lnSpc>
            </a:pPr>
          </a:p>
        </p:txBody>
      </p:sp>
      <p:sp>
        <p:nvSpPr>
          <p:cNvPr name="TextBox 7" id="7"/>
          <p:cNvSpPr txBox="true"/>
          <p:nvPr/>
        </p:nvSpPr>
        <p:spPr>
          <a:xfrm rot="0">
            <a:off x="1028700" y="727324"/>
            <a:ext cx="15296281" cy="866902"/>
          </a:xfrm>
          <a:prstGeom prst="rect">
            <a:avLst/>
          </a:prstGeom>
        </p:spPr>
        <p:txBody>
          <a:bodyPr anchor="t" rtlCol="false" tIns="0" lIns="0" bIns="0" rIns="0">
            <a:spAutoFit/>
          </a:bodyPr>
          <a:lstStyle/>
          <a:p>
            <a:pPr algn="ctr">
              <a:lnSpc>
                <a:spcPts val="6944"/>
              </a:lnSpc>
            </a:pPr>
            <a:r>
              <a:rPr lang="en-US" sz="5600">
                <a:solidFill>
                  <a:srgbClr val="FFFFFF"/>
                </a:solidFill>
                <a:latin typeface="Garet 1"/>
              </a:rPr>
              <a:t>Who are RSO Advisors?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92A2BD"/>
        </a:solidFill>
      </p:bgPr>
    </p:bg>
    <p:spTree>
      <p:nvGrpSpPr>
        <p:cNvPr id="1" name=""/>
        <p:cNvGrpSpPr/>
        <p:nvPr/>
      </p:nvGrpSpPr>
      <p:grpSpPr>
        <a:xfrm>
          <a:off x="0" y="0"/>
          <a:ext cx="0" cy="0"/>
          <a:chOff x="0" y="0"/>
          <a:chExt cx="0" cy="0"/>
        </a:xfrm>
      </p:grpSpPr>
      <p:grpSp>
        <p:nvGrpSpPr>
          <p:cNvPr name="Group 2" id="2"/>
          <p:cNvGrpSpPr/>
          <p:nvPr/>
        </p:nvGrpSpPr>
        <p:grpSpPr>
          <a:xfrm rot="0">
            <a:off x="-590679" y="0"/>
            <a:ext cx="10313278" cy="10287000"/>
            <a:chOff x="0" y="0"/>
            <a:chExt cx="2716254" cy="2709333"/>
          </a:xfrm>
        </p:grpSpPr>
        <p:sp>
          <p:nvSpPr>
            <p:cNvPr name="Freeform 3" id="3"/>
            <p:cNvSpPr/>
            <p:nvPr/>
          </p:nvSpPr>
          <p:spPr>
            <a:xfrm flipH="false" flipV="false" rot="0">
              <a:off x="0" y="0"/>
              <a:ext cx="2716254" cy="2709333"/>
            </a:xfrm>
            <a:custGeom>
              <a:avLst/>
              <a:gdLst/>
              <a:ahLst/>
              <a:cxnLst/>
              <a:rect r="r" b="b" t="t" l="l"/>
              <a:pathLst>
                <a:path h="2709333" w="2716254">
                  <a:moveTo>
                    <a:pt x="0" y="0"/>
                  </a:moveTo>
                  <a:lnTo>
                    <a:pt x="2716254" y="0"/>
                  </a:lnTo>
                  <a:lnTo>
                    <a:pt x="2716254" y="2709333"/>
                  </a:lnTo>
                  <a:lnTo>
                    <a:pt x="0" y="2709333"/>
                  </a:lnTo>
                  <a:close/>
                </a:path>
              </a:pathLst>
            </a:custGeom>
            <a:solidFill>
              <a:srgbClr val="D9D9D9">
                <a:alpha val="83922"/>
              </a:srgbClr>
            </a:solidFill>
          </p:spPr>
        </p:sp>
        <p:sp>
          <p:nvSpPr>
            <p:cNvPr name="TextBox 4" id="4"/>
            <p:cNvSpPr txBox="true"/>
            <p:nvPr/>
          </p:nvSpPr>
          <p:spPr>
            <a:xfrm>
              <a:off x="0" y="-9525"/>
              <a:ext cx="812800" cy="822325"/>
            </a:xfrm>
            <a:prstGeom prst="rect">
              <a:avLst/>
            </a:prstGeom>
          </p:spPr>
          <p:txBody>
            <a:bodyPr anchor="ctr" rtlCol="false" tIns="50800" lIns="50800" bIns="50800" rIns="50800"/>
            <a:lstStyle/>
            <a:p>
              <a:pPr algn="ctr">
                <a:lnSpc>
                  <a:spcPts val="2172"/>
                </a:lnSpc>
              </a:pPr>
            </a:p>
          </p:txBody>
        </p:sp>
      </p:grpSp>
      <p:sp>
        <p:nvSpPr>
          <p:cNvPr name="Freeform 5" id="5"/>
          <p:cNvSpPr/>
          <p:nvPr/>
        </p:nvSpPr>
        <p:spPr>
          <a:xfrm flipH="false" flipV="false" rot="0">
            <a:off x="9722600" y="0"/>
            <a:ext cx="8480403" cy="10287000"/>
          </a:xfrm>
          <a:custGeom>
            <a:avLst/>
            <a:gdLst/>
            <a:ahLst/>
            <a:cxnLst/>
            <a:rect r="r" b="b" t="t" l="l"/>
            <a:pathLst>
              <a:path h="10287000" w="8480403">
                <a:moveTo>
                  <a:pt x="0" y="0"/>
                </a:moveTo>
                <a:lnTo>
                  <a:pt x="8480403" y="0"/>
                </a:lnTo>
                <a:lnTo>
                  <a:pt x="8480403" y="10287000"/>
                </a:lnTo>
                <a:lnTo>
                  <a:pt x="0" y="10287000"/>
                </a:lnTo>
                <a:lnTo>
                  <a:pt x="0" y="0"/>
                </a:lnTo>
                <a:close/>
              </a:path>
            </a:pathLst>
          </a:custGeom>
          <a:blipFill>
            <a:blip r:embed="rId2"/>
            <a:stretch>
              <a:fillRect l="-62069" t="0" r="-19885" b="0"/>
            </a:stretch>
          </a:blipFill>
        </p:spPr>
      </p:sp>
      <p:sp>
        <p:nvSpPr>
          <p:cNvPr name="TextBox 6" id="6"/>
          <p:cNvSpPr txBox="true"/>
          <p:nvPr/>
        </p:nvSpPr>
        <p:spPr>
          <a:xfrm rot="0">
            <a:off x="789644" y="578479"/>
            <a:ext cx="7552633" cy="672973"/>
          </a:xfrm>
          <a:prstGeom prst="rect">
            <a:avLst/>
          </a:prstGeom>
        </p:spPr>
        <p:txBody>
          <a:bodyPr anchor="t" rtlCol="false" tIns="0" lIns="0" bIns="0" rIns="0">
            <a:spAutoFit/>
          </a:bodyPr>
          <a:lstStyle/>
          <a:p>
            <a:pPr algn="ctr">
              <a:lnSpc>
                <a:spcPts val="5456"/>
              </a:lnSpc>
            </a:pPr>
            <a:r>
              <a:rPr lang="en-US" sz="4400">
                <a:solidFill>
                  <a:srgbClr val="21314D"/>
                </a:solidFill>
                <a:latin typeface="Garet 1"/>
              </a:rPr>
              <a:t>Advisors Responsibilities </a:t>
            </a:r>
          </a:p>
        </p:txBody>
      </p:sp>
      <p:sp>
        <p:nvSpPr>
          <p:cNvPr name="TextBox 7" id="7"/>
          <p:cNvSpPr txBox="true"/>
          <p:nvPr/>
        </p:nvSpPr>
        <p:spPr>
          <a:xfrm rot="0">
            <a:off x="635724" y="1686317"/>
            <a:ext cx="8709400" cy="8934580"/>
          </a:xfrm>
          <a:prstGeom prst="rect">
            <a:avLst/>
          </a:prstGeom>
        </p:spPr>
        <p:txBody>
          <a:bodyPr anchor="t" rtlCol="false" tIns="0" lIns="0" bIns="0" rIns="0">
            <a:spAutoFit/>
          </a:bodyPr>
          <a:lstStyle/>
          <a:p>
            <a:pPr marL="421452" indent="-210726" lvl="1">
              <a:lnSpc>
                <a:spcPts val="3162"/>
              </a:lnSpc>
              <a:buFont typeface="Arial"/>
              <a:buChar char="•"/>
            </a:pPr>
            <a:r>
              <a:rPr lang="en-US" sz="1952">
                <a:solidFill>
                  <a:srgbClr val="000000"/>
                </a:solidFill>
                <a:latin typeface="Garet 1"/>
              </a:rPr>
              <a:t>REGISTER AS AN ADVISOR FOR YOUR ORGANIZATION. MUST SUBMIT NO LATER THAN DECEMBER 31ST.</a:t>
            </a:r>
          </a:p>
          <a:p>
            <a:pPr marL="421452" indent="-210726" lvl="1">
              <a:lnSpc>
                <a:spcPts val="3162"/>
              </a:lnSpc>
              <a:buFont typeface="Arial"/>
              <a:buChar char="•"/>
            </a:pPr>
            <a:r>
              <a:rPr lang="en-US" sz="1952">
                <a:solidFill>
                  <a:srgbClr val="000000"/>
                </a:solidFill>
                <a:latin typeface="Garet 1"/>
              </a:rPr>
              <a:t>Complete CSA training every year.</a:t>
            </a:r>
          </a:p>
          <a:p>
            <a:pPr marL="421452" indent="-210726" lvl="1">
              <a:lnSpc>
                <a:spcPts val="3162"/>
              </a:lnSpc>
              <a:buFont typeface="Arial"/>
              <a:buChar char="•"/>
            </a:pPr>
            <a:r>
              <a:rPr lang="en-US" sz="1952">
                <a:solidFill>
                  <a:srgbClr val="000000"/>
                </a:solidFill>
                <a:latin typeface="Garet 1"/>
              </a:rPr>
              <a:t>Advocate for your student organization while also supporting institutional policies.</a:t>
            </a:r>
          </a:p>
          <a:p>
            <a:pPr marL="421452" indent="-210726" lvl="1">
              <a:lnSpc>
                <a:spcPts val="3162"/>
              </a:lnSpc>
              <a:buFont typeface="Arial"/>
              <a:buChar char="•"/>
            </a:pPr>
            <a:r>
              <a:rPr lang="en-US" sz="1952">
                <a:solidFill>
                  <a:srgbClr val="000000"/>
                </a:solidFill>
                <a:latin typeface="Garet 1"/>
              </a:rPr>
              <a:t>Encourage leadership development through attendance of SAIL workshops and other programming. </a:t>
            </a:r>
          </a:p>
          <a:p>
            <a:pPr marL="421452" indent="-210726" lvl="1">
              <a:lnSpc>
                <a:spcPts val="3162"/>
              </a:lnSpc>
              <a:buFont typeface="Arial"/>
              <a:buChar char="•"/>
            </a:pPr>
            <a:r>
              <a:rPr lang="en-US" sz="1952">
                <a:solidFill>
                  <a:srgbClr val="000000"/>
                </a:solidFill>
                <a:latin typeface="Garet 1"/>
              </a:rPr>
              <a:t>Assist executive board to provide a smooth transition of leadership year to year.</a:t>
            </a:r>
          </a:p>
          <a:p>
            <a:pPr marL="421452" indent="-210726" lvl="1">
              <a:lnSpc>
                <a:spcPts val="3162"/>
              </a:lnSpc>
              <a:buFont typeface="Arial"/>
              <a:buChar char="•"/>
            </a:pPr>
            <a:r>
              <a:rPr lang="en-US" sz="1952">
                <a:solidFill>
                  <a:srgbClr val="000000"/>
                </a:solidFill>
                <a:latin typeface="Garet 1"/>
              </a:rPr>
              <a:t>Meet with the organization’s current executive board on a regular basis. </a:t>
            </a:r>
          </a:p>
          <a:p>
            <a:pPr marL="421452" indent="-210726" lvl="1">
              <a:lnSpc>
                <a:spcPts val="3162"/>
              </a:lnSpc>
              <a:buFont typeface="Arial"/>
              <a:buChar char="•"/>
            </a:pPr>
            <a:r>
              <a:rPr lang="en-US" sz="1952">
                <a:solidFill>
                  <a:srgbClr val="000000"/>
                </a:solidFill>
                <a:latin typeface="Garet 1"/>
              </a:rPr>
              <a:t>Assist the organization in any conflict management between members, executive members, and other entities.</a:t>
            </a:r>
          </a:p>
          <a:p>
            <a:pPr marL="421452" indent="-210726" lvl="1">
              <a:lnSpc>
                <a:spcPts val="3162"/>
              </a:lnSpc>
              <a:buFont typeface="Arial"/>
              <a:buChar char="•"/>
            </a:pPr>
            <a:r>
              <a:rPr lang="en-US" sz="1952">
                <a:solidFill>
                  <a:srgbClr val="000000"/>
                </a:solidFill>
                <a:latin typeface="Garet 1"/>
              </a:rPr>
              <a:t>Report any and all violations to the appropriate offices. </a:t>
            </a:r>
          </a:p>
          <a:p>
            <a:pPr marL="421452" indent="-210726" lvl="1">
              <a:lnSpc>
                <a:spcPts val="3162"/>
              </a:lnSpc>
              <a:buFont typeface="Arial"/>
              <a:buChar char="•"/>
            </a:pPr>
            <a:r>
              <a:rPr lang="en-US" sz="1952">
                <a:solidFill>
                  <a:srgbClr val="000000"/>
                </a:solidFill>
                <a:latin typeface="Garet 1"/>
              </a:rPr>
              <a:t>Role model Mines values and promote the values of DEIA. </a:t>
            </a:r>
          </a:p>
          <a:p>
            <a:pPr marL="421452" indent="-210726" lvl="1">
              <a:lnSpc>
                <a:spcPts val="3162"/>
              </a:lnSpc>
              <a:buFont typeface="Arial"/>
              <a:buChar char="•"/>
            </a:pPr>
            <a:r>
              <a:rPr lang="en-US" sz="1952">
                <a:solidFill>
                  <a:srgbClr val="000000"/>
                </a:solidFill>
                <a:latin typeface="Garet 1"/>
              </a:rPr>
              <a:t>Provide constructive feedback on organization management, event planning, and fundraising.</a:t>
            </a:r>
          </a:p>
          <a:p>
            <a:pPr marL="421452" indent="-210726" lvl="1">
              <a:lnSpc>
                <a:spcPts val="3162"/>
              </a:lnSpc>
              <a:buFont typeface="Arial"/>
              <a:buChar char="•"/>
            </a:pPr>
            <a:r>
              <a:rPr lang="en-US" sz="1952">
                <a:solidFill>
                  <a:srgbClr val="000000"/>
                </a:solidFill>
                <a:latin typeface="Garet 1"/>
              </a:rPr>
              <a:t>Communicate with SAIL as necessary.</a:t>
            </a:r>
          </a:p>
          <a:p>
            <a:pPr marL="421452" indent="-210726" lvl="1">
              <a:lnSpc>
                <a:spcPts val="3162"/>
              </a:lnSpc>
              <a:buFont typeface="Arial"/>
              <a:buChar char="•"/>
            </a:pPr>
            <a:r>
              <a:rPr lang="en-US" sz="1952">
                <a:solidFill>
                  <a:srgbClr val="000000"/>
                </a:solidFill>
                <a:latin typeface="Garet 1"/>
              </a:rPr>
              <a:t>Identify and mitigate organization risks.</a:t>
            </a:r>
          </a:p>
          <a:p>
            <a:pPr>
              <a:lnSpc>
                <a:spcPts val="2420"/>
              </a:lnSpc>
            </a:pPr>
          </a:p>
          <a:p>
            <a:pPr>
              <a:lnSpc>
                <a:spcPts val="2420"/>
              </a:lnSpc>
            </a:pPr>
          </a:p>
          <a:p>
            <a:pPr>
              <a:lnSpc>
                <a:spcPts val="242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B2B4B3"/>
        </a:solidFill>
      </p:bgPr>
    </p:bg>
    <p:spTree>
      <p:nvGrpSpPr>
        <p:cNvPr id="1" name=""/>
        <p:cNvGrpSpPr/>
        <p:nvPr/>
      </p:nvGrpSpPr>
      <p:grpSpPr>
        <a:xfrm>
          <a:off x="0" y="0"/>
          <a:ext cx="0" cy="0"/>
          <a:chOff x="0" y="0"/>
          <a:chExt cx="0" cy="0"/>
        </a:xfrm>
      </p:grpSpPr>
      <p:sp>
        <p:nvSpPr>
          <p:cNvPr name="TextBox 2" id="2"/>
          <p:cNvSpPr txBox="true"/>
          <p:nvPr/>
        </p:nvSpPr>
        <p:spPr>
          <a:xfrm rot="0">
            <a:off x="695947" y="344551"/>
            <a:ext cx="6954912" cy="1358773"/>
          </a:xfrm>
          <a:prstGeom prst="rect">
            <a:avLst/>
          </a:prstGeom>
        </p:spPr>
        <p:txBody>
          <a:bodyPr anchor="t" rtlCol="false" tIns="0" lIns="0" bIns="0" rIns="0">
            <a:spAutoFit/>
          </a:bodyPr>
          <a:lstStyle/>
          <a:p>
            <a:pPr algn="ctr">
              <a:lnSpc>
                <a:spcPts val="5456"/>
              </a:lnSpc>
            </a:pPr>
            <a:r>
              <a:rPr lang="en-US" sz="4400">
                <a:solidFill>
                  <a:srgbClr val="21314D"/>
                </a:solidFill>
                <a:latin typeface="Garet 1"/>
              </a:rPr>
              <a:t>RSO Responsibilities to the Advisor</a:t>
            </a:r>
          </a:p>
        </p:txBody>
      </p:sp>
      <p:sp>
        <p:nvSpPr>
          <p:cNvPr name="Freeform 3" id="3"/>
          <p:cNvSpPr/>
          <p:nvPr/>
        </p:nvSpPr>
        <p:spPr>
          <a:xfrm flipH="false" flipV="false" rot="0">
            <a:off x="8405858" y="-219496"/>
            <a:ext cx="11088136" cy="10506496"/>
          </a:xfrm>
          <a:custGeom>
            <a:avLst/>
            <a:gdLst/>
            <a:ahLst/>
            <a:cxnLst/>
            <a:rect r="r" b="b" t="t" l="l"/>
            <a:pathLst>
              <a:path h="10506496" w="11088136">
                <a:moveTo>
                  <a:pt x="0" y="0"/>
                </a:moveTo>
                <a:lnTo>
                  <a:pt x="11088136" y="0"/>
                </a:lnTo>
                <a:lnTo>
                  <a:pt x="11088136" y="10506496"/>
                </a:lnTo>
                <a:lnTo>
                  <a:pt x="0" y="10506496"/>
                </a:lnTo>
                <a:lnTo>
                  <a:pt x="0" y="0"/>
                </a:lnTo>
                <a:close/>
              </a:path>
            </a:pathLst>
          </a:custGeom>
          <a:blipFill>
            <a:blip r:embed="rId2"/>
            <a:stretch>
              <a:fillRect l="-27533" t="0" r="-14597" b="0"/>
            </a:stretch>
          </a:blipFill>
        </p:spPr>
      </p:sp>
      <p:sp>
        <p:nvSpPr>
          <p:cNvPr name="TextBox 4" id="4"/>
          <p:cNvSpPr txBox="true"/>
          <p:nvPr/>
        </p:nvSpPr>
        <p:spPr>
          <a:xfrm rot="0">
            <a:off x="695947" y="2072913"/>
            <a:ext cx="7167244" cy="6230523"/>
          </a:xfrm>
          <a:prstGeom prst="rect">
            <a:avLst/>
          </a:prstGeom>
        </p:spPr>
        <p:txBody>
          <a:bodyPr anchor="t" rtlCol="false" tIns="0" lIns="0" bIns="0" rIns="0">
            <a:spAutoFit/>
          </a:bodyPr>
          <a:lstStyle/>
          <a:p>
            <a:pPr marL="421452" indent="-210726" lvl="1">
              <a:lnSpc>
                <a:spcPts val="3533"/>
              </a:lnSpc>
              <a:buFont typeface="Arial"/>
              <a:buChar char="•"/>
            </a:pPr>
            <a:r>
              <a:rPr lang="en-US" sz="1952">
                <a:solidFill>
                  <a:srgbClr val="21314D"/>
                </a:solidFill>
                <a:latin typeface="Garet 2"/>
              </a:rPr>
              <a:t>DISCUSS THEIR EXPECTATIONS OF YOU AND HOW THEY VIEW YOUR ROLE IN THE ORGANIZATION. </a:t>
            </a:r>
          </a:p>
          <a:p>
            <a:pPr marL="421452" indent="-210726" lvl="1">
              <a:lnSpc>
                <a:spcPts val="3533"/>
              </a:lnSpc>
              <a:buFont typeface="Arial"/>
              <a:buChar char="•"/>
            </a:pPr>
            <a:r>
              <a:rPr lang="en-US" sz="1952">
                <a:solidFill>
                  <a:srgbClr val="21314D"/>
                </a:solidFill>
                <a:latin typeface="Garet 2"/>
              </a:rPr>
              <a:t>Invite you to events and weekly organization and executive board meetings.</a:t>
            </a:r>
          </a:p>
          <a:p>
            <a:pPr marL="421452" indent="-210726" lvl="1">
              <a:lnSpc>
                <a:spcPts val="3533"/>
              </a:lnSpc>
              <a:buFont typeface="Arial"/>
              <a:buChar char="•"/>
            </a:pPr>
            <a:r>
              <a:rPr lang="en-US" sz="1952">
                <a:solidFill>
                  <a:srgbClr val="21314D"/>
                </a:solidFill>
                <a:latin typeface="Garet 2"/>
              </a:rPr>
              <a:t>Regularly communicate with you and provide updates on the status of the organization, upcoming events, and any planned purchases at least monthly. </a:t>
            </a:r>
          </a:p>
          <a:p>
            <a:pPr marL="421452" indent="-210726" lvl="1">
              <a:lnSpc>
                <a:spcPts val="3533"/>
              </a:lnSpc>
              <a:buFont typeface="Arial"/>
              <a:buChar char="•"/>
            </a:pPr>
            <a:r>
              <a:rPr lang="en-US" sz="1952">
                <a:solidFill>
                  <a:srgbClr val="21314D"/>
                </a:solidFill>
                <a:latin typeface="Garet 2"/>
              </a:rPr>
              <a:t>Disclose all violations of their bylaws, University Policies, or SAIL procedures immediately upon the discovery of the violation. </a:t>
            </a:r>
          </a:p>
          <a:p>
            <a:pPr marL="421452" indent="-210726" lvl="1">
              <a:lnSpc>
                <a:spcPts val="3533"/>
              </a:lnSpc>
              <a:buFont typeface="Arial"/>
              <a:buChar char="•"/>
            </a:pPr>
            <a:r>
              <a:rPr lang="en-US" sz="1952">
                <a:solidFill>
                  <a:srgbClr val="21314D"/>
                </a:solidFill>
                <a:latin typeface="Garet 2"/>
              </a:rPr>
              <a:t>Seek your guidance in determining best practices for organization management.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B2B4B3"/>
        </a:solidFill>
      </p:bgPr>
    </p:bg>
    <p:spTree>
      <p:nvGrpSpPr>
        <p:cNvPr id="1" name=""/>
        <p:cNvGrpSpPr/>
        <p:nvPr/>
      </p:nvGrpSpPr>
      <p:grpSpPr>
        <a:xfrm>
          <a:off x="0" y="0"/>
          <a:ext cx="0" cy="0"/>
          <a:chOff x="0" y="0"/>
          <a:chExt cx="0" cy="0"/>
        </a:xfrm>
      </p:grpSpPr>
      <p:sp>
        <p:nvSpPr>
          <p:cNvPr name="TextBox 2" id="2"/>
          <p:cNvSpPr txBox="true"/>
          <p:nvPr/>
        </p:nvSpPr>
        <p:spPr>
          <a:xfrm rot="0">
            <a:off x="281057" y="2573879"/>
            <a:ext cx="8862943" cy="7369175"/>
          </a:xfrm>
          <a:prstGeom prst="rect">
            <a:avLst/>
          </a:prstGeom>
        </p:spPr>
        <p:txBody>
          <a:bodyPr anchor="t" rtlCol="false" tIns="0" lIns="0" bIns="0" rIns="0">
            <a:spAutoFit/>
          </a:bodyPr>
          <a:lstStyle/>
          <a:p>
            <a:pPr marL="539753" indent="-269876" lvl="1">
              <a:lnSpc>
                <a:spcPts val="3250"/>
              </a:lnSpc>
              <a:buFont typeface="Arial"/>
              <a:buChar char="•"/>
            </a:pPr>
            <a:r>
              <a:rPr lang="en-US" sz="2500">
                <a:solidFill>
                  <a:srgbClr val="FFFFFF"/>
                </a:solidFill>
                <a:latin typeface="Garet 1"/>
              </a:rPr>
              <a:t>What is a CSA? </a:t>
            </a:r>
          </a:p>
          <a:p>
            <a:pPr marL="1079505" indent="-359835" lvl="2">
              <a:lnSpc>
                <a:spcPts val="3250"/>
              </a:lnSpc>
              <a:buFont typeface="Arial"/>
              <a:buChar char="⚬"/>
            </a:pPr>
            <a:r>
              <a:rPr lang="en-US" sz="2500">
                <a:solidFill>
                  <a:srgbClr val="FFFFFF"/>
                </a:solidFill>
                <a:latin typeface="Garet 1"/>
              </a:rPr>
              <a:t>Campus Security Authority are university employees who by their duties on campus become designated as CSA’s. Some individuals automatically qualify (ie, RA’s, police, etc) whereas other individuals may become CSA’s during an event (ie, a professor takes a class on a field trip or study abroad professors). A CSA is required to automatically report crimes within campus bounds (and campus owned property) to campus police. Mines requires all RSO advisors to be CSA trained. </a:t>
            </a:r>
          </a:p>
          <a:p>
            <a:pPr marL="1079505" indent="-359835" lvl="2">
              <a:lnSpc>
                <a:spcPts val="3250"/>
              </a:lnSpc>
              <a:buFont typeface="Arial"/>
              <a:buChar char="⚬"/>
            </a:pPr>
            <a:r>
              <a:rPr lang="en-US" sz="2500">
                <a:solidFill>
                  <a:srgbClr val="FFFFFF"/>
                </a:solidFill>
                <a:latin typeface="Garet 1"/>
              </a:rPr>
              <a:t>C</a:t>
            </a:r>
            <a:r>
              <a:rPr lang="en-US" sz="2500">
                <a:solidFill>
                  <a:srgbClr val="FFFFFF"/>
                </a:solidFill>
                <a:latin typeface="Garet 1"/>
              </a:rPr>
              <a:t>SA training is required yearly. This training is offered through the Office of Institutional Equity/ Title IX. The link for this training can be found here: https://www.mines.edu/institutional-equity-title-ix/campus-security-authority/</a:t>
            </a:r>
          </a:p>
        </p:txBody>
      </p:sp>
      <p:sp>
        <p:nvSpPr>
          <p:cNvPr name="Freeform 3" id="3"/>
          <p:cNvSpPr/>
          <p:nvPr/>
        </p:nvSpPr>
        <p:spPr>
          <a:xfrm flipH="false" flipV="false" rot="0">
            <a:off x="9889285" y="-116913"/>
            <a:ext cx="9645915" cy="10520826"/>
          </a:xfrm>
          <a:custGeom>
            <a:avLst/>
            <a:gdLst/>
            <a:ahLst/>
            <a:cxnLst/>
            <a:rect r="r" b="b" t="t" l="l"/>
            <a:pathLst>
              <a:path h="10520826" w="9645915">
                <a:moveTo>
                  <a:pt x="0" y="0"/>
                </a:moveTo>
                <a:lnTo>
                  <a:pt x="9645915" y="0"/>
                </a:lnTo>
                <a:lnTo>
                  <a:pt x="9645915" y="10520826"/>
                </a:lnTo>
                <a:lnTo>
                  <a:pt x="0" y="10520826"/>
                </a:lnTo>
                <a:lnTo>
                  <a:pt x="0" y="0"/>
                </a:lnTo>
                <a:close/>
              </a:path>
            </a:pathLst>
          </a:custGeom>
          <a:blipFill>
            <a:blip r:embed="rId2">
              <a:alphaModFix amt="91000"/>
            </a:blip>
            <a:stretch>
              <a:fillRect l="-33625" t="0" r="-33625" b="0"/>
            </a:stretch>
          </a:blipFill>
        </p:spPr>
      </p:sp>
      <p:sp>
        <p:nvSpPr>
          <p:cNvPr name="TextBox 4" id="4"/>
          <p:cNvSpPr txBox="true"/>
          <p:nvPr/>
        </p:nvSpPr>
        <p:spPr>
          <a:xfrm rot="0">
            <a:off x="1028700" y="398545"/>
            <a:ext cx="6954912" cy="1743202"/>
          </a:xfrm>
          <a:prstGeom prst="rect">
            <a:avLst/>
          </a:prstGeom>
        </p:spPr>
        <p:txBody>
          <a:bodyPr anchor="t" rtlCol="false" tIns="0" lIns="0" bIns="0" rIns="0">
            <a:spAutoFit/>
          </a:bodyPr>
          <a:lstStyle/>
          <a:p>
            <a:pPr algn="ctr">
              <a:lnSpc>
                <a:spcPts val="6944"/>
              </a:lnSpc>
            </a:pPr>
            <a:r>
              <a:rPr lang="en-US" sz="5600">
                <a:solidFill>
                  <a:srgbClr val="FFFFFF"/>
                </a:solidFill>
                <a:latin typeface="Garet 1"/>
              </a:rPr>
              <a:t>Campus Security Authority (CSA)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DAFOv-ab6sE</dc:identifier>
  <dcterms:modified xsi:type="dcterms:W3CDTF">2011-08-01T06:04:30Z</dcterms:modified>
  <cp:revision>1</cp:revision>
  <dc:title>RSO Advisor Training</dc:title>
</cp:coreProperties>
</file>