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71"/>
    <p:sldId id="257"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0" r:id="rId85"/>
    <p:sldId id="271" r:id="rId86"/>
    <p:sldId id="272" r:id="rId87"/>
    <p:sldId id="273" r:id="rId88"/>
    <p:sldId id="274" r:id="rId89"/>
    <p:sldId id="275" r:id="rId90"/>
    <p:sldId id="276" r:id="rId91"/>
    <p:sldId id="277" r:id="rId92"/>
    <p:sldId id="278" r:id="rId93"/>
    <p:sldId id="279" r:id="rId94"/>
    <p:sldId id="280" r:id="rId95"/>
    <p:sldId id="281" r:id="rId96"/>
    <p:sldId id="282" r:id="rId97"/>
    <p:sldId id="283" r:id="rId98"/>
    <p:sldId id="284" r:id="rId99"/>
    <p:sldId id="285" r:id="rId100"/>
    <p:sldId id="286" r:id="rId101"/>
    <p:sldId id="287" r:id="rId102"/>
    <p:sldId id="288" r:id="rId103"/>
    <p:sldId id="289" r:id="rId104"/>
    <p:sldId id="290" r:id="rId105"/>
    <p:sldId id="291" r:id="rId106"/>
    <p:sldId id="292" r:id="rId107"/>
    <p:sldId id="293" r:id="rId108"/>
    <p:sldId id="294" r:id="rId109"/>
    <p:sldId id="295" r:id="rId110"/>
    <p:sldId id="296" r:id="rId11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oppins" charset="1" panose="00000500000000000000"/>
      <p:regular r:id="rId10"/>
    </p:embeddedFont>
    <p:embeddedFont>
      <p:font typeface="Poppins Bold" charset="1" panose="00000800000000000000"/>
      <p:regular r:id="rId11"/>
    </p:embeddedFont>
    <p:embeddedFont>
      <p:font typeface="Poppins Italics" charset="1" panose="00000500000000000000"/>
      <p:regular r:id="rId12"/>
    </p:embeddedFont>
    <p:embeddedFont>
      <p:font typeface="Poppins Bold Italics" charset="1" panose="00000800000000000000"/>
      <p:regular r:id="rId13"/>
    </p:embeddedFont>
    <p:embeddedFont>
      <p:font typeface="Poppins Thin" charset="1" panose="00000300000000000000"/>
      <p:regular r:id="rId14"/>
    </p:embeddedFont>
    <p:embeddedFont>
      <p:font typeface="Poppins Thin Italics" charset="1" panose="00000300000000000000"/>
      <p:regular r:id="rId15"/>
    </p:embeddedFont>
    <p:embeddedFont>
      <p:font typeface="Poppins Light" charset="1" panose="00000400000000000000"/>
      <p:regular r:id="rId16"/>
    </p:embeddedFont>
    <p:embeddedFont>
      <p:font typeface="Poppins Light Italics" charset="1" panose="00000400000000000000"/>
      <p:regular r:id="rId17"/>
    </p:embeddedFont>
    <p:embeddedFont>
      <p:font typeface="Poppins Medium" charset="1" panose="00000600000000000000"/>
      <p:regular r:id="rId18"/>
    </p:embeddedFont>
    <p:embeddedFont>
      <p:font typeface="Poppins Medium Italics" charset="1" panose="00000600000000000000"/>
      <p:regular r:id="rId19"/>
    </p:embeddedFont>
    <p:embeddedFont>
      <p:font typeface="Poppins Semi-Bold" charset="1" panose="00000700000000000000"/>
      <p:regular r:id="rId20"/>
    </p:embeddedFont>
    <p:embeddedFont>
      <p:font typeface="Poppins Semi-Bold Italics" charset="1" panose="00000700000000000000"/>
      <p:regular r:id="rId21"/>
    </p:embeddedFont>
    <p:embeddedFont>
      <p:font typeface="Poppins Ultra-Bold" charset="1" panose="00000900000000000000"/>
      <p:regular r:id="rId22"/>
    </p:embeddedFont>
    <p:embeddedFont>
      <p:font typeface="Poppins Ultra-Bold Italics" charset="1" panose="00000900000000000000"/>
      <p:regular r:id="rId23"/>
    </p:embeddedFont>
    <p:embeddedFont>
      <p:font typeface="Poppins Heavy" charset="1" panose="00000A00000000000000"/>
      <p:regular r:id="rId24"/>
    </p:embeddedFont>
    <p:embeddedFont>
      <p:font typeface="Poppins Heavy Italics" charset="1" panose="00000A00000000000000"/>
      <p:regular r:id="rId25"/>
    </p:embeddedFont>
    <p:embeddedFont>
      <p:font typeface="Roca One" charset="1" panose="00000500000000000000"/>
      <p:regular r:id="rId26"/>
    </p:embeddedFont>
    <p:embeddedFont>
      <p:font typeface="Roca One Bold" charset="1" panose="00000800000000000000"/>
      <p:regular r:id="rId27"/>
    </p:embeddedFont>
    <p:embeddedFont>
      <p:font typeface="Roca One Italics" charset="1" panose="00000500000000000000"/>
      <p:regular r:id="rId28"/>
    </p:embeddedFont>
    <p:embeddedFont>
      <p:font typeface="Roca One Bold Italics" charset="1" panose="00000800000000000000"/>
      <p:regular r:id="rId29"/>
    </p:embeddedFont>
    <p:embeddedFont>
      <p:font typeface="Roca One Thin" charset="1" panose="00000200000000000000"/>
      <p:regular r:id="rId30"/>
    </p:embeddedFont>
    <p:embeddedFont>
      <p:font typeface="Roca One Thin Italics" charset="1" panose="00000200000000000000"/>
      <p:regular r:id="rId31"/>
    </p:embeddedFont>
    <p:embeddedFont>
      <p:font typeface="Roca One Light" charset="1" panose="00000400000000000000"/>
      <p:regular r:id="rId32"/>
    </p:embeddedFont>
    <p:embeddedFont>
      <p:font typeface="Roca One Light Italics" charset="1" panose="00000400000000000000"/>
      <p:regular r:id="rId33"/>
    </p:embeddedFont>
    <p:embeddedFont>
      <p:font typeface="Roca One Ultra-Bold" charset="1" panose="00000A00000000000000"/>
      <p:regular r:id="rId34"/>
    </p:embeddedFont>
    <p:embeddedFont>
      <p:font typeface="Roca One Ultra-Bold Italics" charset="1" panose="00000A00000000000000"/>
      <p:regular r:id="rId35"/>
    </p:embeddedFont>
    <p:embeddedFont>
      <p:font typeface="Roca One Heavy" charset="1" panose="00000A00000000000000"/>
      <p:regular r:id="rId36"/>
    </p:embeddedFont>
    <p:embeddedFont>
      <p:font typeface="Roca One Heavy Italics" charset="1" panose="00000A00000000000000"/>
      <p:regular r:id="rId37"/>
    </p:embeddedFont>
    <p:embeddedFont>
      <p:font typeface="Afrah" charset="1" panose="00000000000000000000"/>
      <p:regular r:id="rId38"/>
    </p:embeddedFont>
    <p:embeddedFont>
      <p:font typeface="Afrah Bold" charset="1" panose="00000000000000000000"/>
      <p:regular r:id="rId39"/>
    </p:embeddedFont>
    <p:embeddedFont>
      <p:font typeface="Afrah Light" charset="1" panose="00000000000000000000"/>
      <p:regular r:id="rId40"/>
    </p:embeddedFont>
    <p:embeddedFont>
      <p:font typeface="Open Sauce" charset="1" panose="00000500000000000000"/>
      <p:regular r:id="rId41"/>
    </p:embeddedFont>
    <p:embeddedFont>
      <p:font typeface="Open Sauce Bold" charset="1" panose="00000800000000000000"/>
      <p:regular r:id="rId42"/>
    </p:embeddedFont>
    <p:embeddedFont>
      <p:font typeface="Open Sauce Italics" charset="1" panose="00000500000000000000"/>
      <p:regular r:id="rId43"/>
    </p:embeddedFont>
    <p:embeddedFont>
      <p:font typeface="Open Sauce Bold Italics" charset="1" panose="00000800000000000000"/>
      <p:regular r:id="rId44"/>
    </p:embeddedFont>
    <p:embeddedFont>
      <p:font typeface="Open Sauce Light" charset="1" panose="00000400000000000000"/>
      <p:regular r:id="rId45"/>
    </p:embeddedFont>
    <p:embeddedFont>
      <p:font typeface="Open Sauce Light Italics" charset="1" panose="00000400000000000000"/>
      <p:regular r:id="rId46"/>
    </p:embeddedFont>
    <p:embeddedFont>
      <p:font typeface="Open Sauce Medium" charset="1" panose="00000600000000000000"/>
      <p:regular r:id="rId47"/>
    </p:embeddedFont>
    <p:embeddedFont>
      <p:font typeface="Open Sauce Medium Italics" charset="1" panose="00000600000000000000"/>
      <p:regular r:id="rId48"/>
    </p:embeddedFont>
    <p:embeddedFont>
      <p:font typeface="Open Sauce Semi-Bold" charset="1" panose="00000700000000000000"/>
      <p:regular r:id="rId49"/>
    </p:embeddedFont>
    <p:embeddedFont>
      <p:font typeface="Open Sauce Semi-Bold Italics" charset="1" panose="00000700000000000000"/>
      <p:regular r:id="rId50"/>
    </p:embeddedFont>
    <p:embeddedFont>
      <p:font typeface="Open Sauce Heavy" charset="1" panose="00000A00000000000000"/>
      <p:regular r:id="rId51"/>
    </p:embeddedFont>
    <p:embeddedFont>
      <p:font typeface="Open Sauce Heavy Italics" charset="1" panose="00000A00000000000000"/>
      <p:regular r:id="rId52"/>
    </p:embeddedFont>
    <p:embeddedFont>
      <p:font typeface="Montserrat" charset="1" panose="00000500000000000000"/>
      <p:regular r:id="rId53"/>
    </p:embeddedFont>
    <p:embeddedFont>
      <p:font typeface="Montserrat Bold" charset="1" panose="00000800000000000000"/>
      <p:regular r:id="rId54"/>
    </p:embeddedFont>
    <p:embeddedFont>
      <p:font typeface="Montserrat Italics" charset="1" panose="00000500000000000000"/>
      <p:regular r:id="rId55"/>
    </p:embeddedFont>
    <p:embeddedFont>
      <p:font typeface="Montserrat Bold Italics" charset="1" panose="00000800000000000000"/>
      <p:regular r:id="rId56"/>
    </p:embeddedFont>
    <p:embeddedFont>
      <p:font typeface="Montserrat Thin" charset="1" panose="00000300000000000000"/>
      <p:regular r:id="rId57"/>
    </p:embeddedFont>
    <p:embeddedFont>
      <p:font typeface="Montserrat Thin Italics" charset="1" panose="00000300000000000000"/>
      <p:regular r:id="rId58"/>
    </p:embeddedFont>
    <p:embeddedFont>
      <p:font typeface="Montserrat Extra-Light" charset="1" panose="00000300000000000000"/>
      <p:regular r:id="rId59"/>
    </p:embeddedFont>
    <p:embeddedFont>
      <p:font typeface="Montserrat Extra-Light Italics" charset="1" panose="00000300000000000000"/>
      <p:regular r:id="rId60"/>
    </p:embeddedFont>
    <p:embeddedFont>
      <p:font typeface="Montserrat Light" charset="1" panose="00000400000000000000"/>
      <p:regular r:id="rId61"/>
    </p:embeddedFont>
    <p:embeddedFont>
      <p:font typeface="Montserrat Light Italics" charset="1" panose="00000400000000000000"/>
      <p:regular r:id="rId62"/>
    </p:embeddedFont>
    <p:embeddedFont>
      <p:font typeface="Montserrat Medium" charset="1" panose="00000600000000000000"/>
      <p:regular r:id="rId63"/>
    </p:embeddedFont>
    <p:embeddedFont>
      <p:font typeface="Montserrat Medium Italics" charset="1" panose="00000600000000000000"/>
      <p:regular r:id="rId64"/>
    </p:embeddedFont>
    <p:embeddedFont>
      <p:font typeface="Montserrat Semi-Bold" charset="1" panose="00000700000000000000"/>
      <p:regular r:id="rId65"/>
    </p:embeddedFont>
    <p:embeddedFont>
      <p:font typeface="Montserrat Semi-Bold Italics" charset="1" panose="00000700000000000000"/>
      <p:regular r:id="rId66"/>
    </p:embeddedFont>
    <p:embeddedFont>
      <p:font typeface="Montserrat Ultra-Bold" charset="1" panose="00000900000000000000"/>
      <p:regular r:id="rId67"/>
    </p:embeddedFont>
    <p:embeddedFont>
      <p:font typeface="Montserrat Ultra-Bold Italics" charset="1" panose="00000900000000000000"/>
      <p:regular r:id="rId68"/>
    </p:embeddedFont>
    <p:embeddedFont>
      <p:font typeface="Montserrat Heavy" charset="1" panose="00000A00000000000000"/>
      <p:regular r:id="rId69"/>
    </p:embeddedFont>
    <p:embeddedFont>
      <p:font typeface="Montserrat Heavy Italics" charset="1" panose="00000A0000000000000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30.xml" Type="http://schemas.openxmlformats.org/officeDocument/2006/relationships/slide"/><Relationship Id="rId101" Target="slides/slide31.xml" Type="http://schemas.openxmlformats.org/officeDocument/2006/relationships/slide"/><Relationship Id="rId102" Target="slides/slide32.xml" Type="http://schemas.openxmlformats.org/officeDocument/2006/relationships/slide"/><Relationship Id="rId103" Target="slides/slide33.xml" Type="http://schemas.openxmlformats.org/officeDocument/2006/relationships/slide"/><Relationship Id="rId104" Target="slides/slide34.xml" Type="http://schemas.openxmlformats.org/officeDocument/2006/relationships/slide"/><Relationship Id="rId105" Target="slides/slide35.xml" Type="http://schemas.openxmlformats.org/officeDocument/2006/relationships/slide"/><Relationship Id="rId106" Target="slides/slide36.xml" Type="http://schemas.openxmlformats.org/officeDocument/2006/relationships/slide"/><Relationship Id="rId107" Target="slides/slide37.xml" Type="http://schemas.openxmlformats.org/officeDocument/2006/relationships/slide"/><Relationship Id="rId108" Target="slides/slide38.xml" Type="http://schemas.openxmlformats.org/officeDocument/2006/relationships/slide"/><Relationship Id="rId109" Target="slides/slide39.xml" Type="http://schemas.openxmlformats.org/officeDocument/2006/relationships/slide"/><Relationship Id="rId11" Target="fonts/font11.fntdata" Type="http://schemas.openxmlformats.org/officeDocument/2006/relationships/font"/><Relationship Id="rId110" Target="slides/slide40.xml" Type="http://schemas.openxmlformats.org/officeDocument/2006/relationships/slide"/><Relationship Id="rId111" Target="slides/slide41.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slides/slide1.xml" Type="http://schemas.openxmlformats.org/officeDocument/2006/relationships/slide"/><Relationship Id="rId72" Target="slides/slide2.xml" Type="http://schemas.openxmlformats.org/officeDocument/2006/relationships/slide"/><Relationship Id="rId73" Target="slides/slide3.xml" Type="http://schemas.openxmlformats.org/officeDocument/2006/relationships/slide"/><Relationship Id="rId74" Target="slides/slide4.xml" Type="http://schemas.openxmlformats.org/officeDocument/2006/relationships/slide"/><Relationship Id="rId75" Target="slides/slide5.xml" Type="http://schemas.openxmlformats.org/officeDocument/2006/relationships/slide"/><Relationship Id="rId76" Target="slides/slide6.xml" Type="http://schemas.openxmlformats.org/officeDocument/2006/relationships/slide"/><Relationship Id="rId77" Target="slides/slide7.xml" Type="http://schemas.openxmlformats.org/officeDocument/2006/relationships/slide"/><Relationship Id="rId78" Target="slides/slide8.xml" Type="http://schemas.openxmlformats.org/officeDocument/2006/relationships/slide"/><Relationship Id="rId79" Target="slides/slide9.xml" Type="http://schemas.openxmlformats.org/officeDocument/2006/relationships/slide"/><Relationship Id="rId8" Target="fonts/font8.fntdata" Type="http://schemas.openxmlformats.org/officeDocument/2006/relationships/font"/><Relationship Id="rId80" Target="slides/slide10.xml" Type="http://schemas.openxmlformats.org/officeDocument/2006/relationships/slide"/><Relationship Id="rId81" Target="slides/slide11.xml" Type="http://schemas.openxmlformats.org/officeDocument/2006/relationships/slide"/><Relationship Id="rId82" Target="slides/slide12.xml" Type="http://schemas.openxmlformats.org/officeDocument/2006/relationships/slide"/><Relationship Id="rId83" Target="slides/slide13.xml" Type="http://schemas.openxmlformats.org/officeDocument/2006/relationships/slide"/><Relationship Id="rId84" Target="slides/slide14.xml" Type="http://schemas.openxmlformats.org/officeDocument/2006/relationships/slide"/><Relationship Id="rId85" Target="slides/slide15.xml" Type="http://schemas.openxmlformats.org/officeDocument/2006/relationships/slide"/><Relationship Id="rId86" Target="slides/slide16.xml" Type="http://schemas.openxmlformats.org/officeDocument/2006/relationships/slide"/><Relationship Id="rId87" Target="slides/slide17.xml" Type="http://schemas.openxmlformats.org/officeDocument/2006/relationships/slide"/><Relationship Id="rId88" Target="slides/slide18.xml" Type="http://schemas.openxmlformats.org/officeDocument/2006/relationships/slide"/><Relationship Id="rId89" Target="slides/slide19.xml" Type="http://schemas.openxmlformats.org/officeDocument/2006/relationships/slide"/><Relationship Id="rId9" Target="fonts/font9.fntdata" Type="http://schemas.openxmlformats.org/officeDocument/2006/relationships/font"/><Relationship Id="rId90" Target="slides/slide20.xml" Type="http://schemas.openxmlformats.org/officeDocument/2006/relationships/slide"/><Relationship Id="rId91" Target="slides/slide21.xml" Type="http://schemas.openxmlformats.org/officeDocument/2006/relationships/slide"/><Relationship Id="rId92" Target="slides/slide22.xml" Type="http://schemas.openxmlformats.org/officeDocument/2006/relationships/slide"/><Relationship Id="rId93" Target="slides/slide23.xml" Type="http://schemas.openxmlformats.org/officeDocument/2006/relationships/slide"/><Relationship Id="rId94" Target="slides/slide24.xml" Type="http://schemas.openxmlformats.org/officeDocument/2006/relationships/slide"/><Relationship Id="rId95" Target="slides/slide25.xml" Type="http://schemas.openxmlformats.org/officeDocument/2006/relationships/slide"/><Relationship Id="rId96" Target="slides/slide26.xml" Type="http://schemas.openxmlformats.org/officeDocument/2006/relationships/slide"/><Relationship Id="rId97" Target="slides/slide27.xml" Type="http://schemas.openxmlformats.org/officeDocument/2006/relationships/slide"/><Relationship Id="rId98" Target="slides/slide28.xml" Type="http://schemas.openxmlformats.org/officeDocument/2006/relationships/slide"/><Relationship Id="rId99" Target="slides/slide29.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2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2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30.png" Type="http://schemas.openxmlformats.org/officeDocument/2006/relationships/image"/><Relationship Id="rId6" Target="https://mines.emscloudservice.com/web/Default.aspx" TargetMode="External" Type="http://schemas.openxmlformats.org/officeDocument/2006/relationships/hyperlink"/></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jpe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7.jpeg" Type="http://schemas.openxmlformats.org/officeDocument/2006/relationships/image"/><Relationship Id="rId6" Target="https://www.mines.edu/student-activities/organizations/" TargetMode="External" Type="http://schemas.openxmlformats.org/officeDocument/2006/relationships/hyperlink"/></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2227215" y="-628442"/>
            <a:ext cx="6863919" cy="11317185"/>
          </a:xfrm>
          <a:custGeom>
            <a:avLst/>
            <a:gdLst/>
            <a:ahLst/>
            <a:cxnLst/>
            <a:rect r="r" b="b" t="t" l="l"/>
            <a:pathLst>
              <a:path h="11317185" w="6863919">
                <a:moveTo>
                  <a:pt x="0" y="0"/>
                </a:moveTo>
                <a:lnTo>
                  <a:pt x="6863919" y="0"/>
                </a:lnTo>
                <a:lnTo>
                  <a:pt x="6863919" y="11317185"/>
                </a:lnTo>
                <a:lnTo>
                  <a:pt x="0" y="113171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364953" y="-628442"/>
            <a:ext cx="7648793" cy="11045189"/>
          </a:xfrm>
          <a:custGeom>
            <a:avLst/>
            <a:gdLst/>
            <a:ahLst/>
            <a:cxnLst/>
            <a:rect r="r" b="b" t="t" l="l"/>
            <a:pathLst>
              <a:path h="11045189" w="7648793">
                <a:moveTo>
                  <a:pt x="0" y="0"/>
                </a:moveTo>
                <a:lnTo>
                  <a:pt x="7648794" y="0"/>
                </a:lnTo>
                <a:lnTo>
                  <a:pt x="7648794" y="11045189"/>
                </a:lnTo>
                <a:lnTo>
                  <a:pt x="0" y="110451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5199108" y="1028700"/>
            <a:ext cx="2060192" cy="2060192"/>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FAF00"/>
              </a:solidFill>
              <a:miter/>
            </a:ln>
          </p:spPr>
        </p:sp>
        <p:sp>
          <p:nvSpPr>
            <p:cNvPr name="TextBox 6" id="6"/>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7" id="7"/>
          <p:cNvSpPr/>
          <p:nvPr/>
        </p:nvSpPr>
        <p:spPr>
          <a:xfrm flipH="false" flipV="false" rot="0">
            <a:off x="1028700" y="948825"/>
            <a:ext cx="918424" cy="996317"/>
          </a:xfrm>
          <a:custGeom>
            <a:avLst/>
            <a:gdLst/>
            <a:ahLst/>
            <a:cxnLst/>
            <a:rect r="r" b="b" t="t" l="l"/>
            <a:pathLst>
              <a:path h="996317" w="918424">
                <a:moveTo>
                  <a:pt x="0" y="0"/>
                </a:moveTo>
                <a:lnTo>
                  <a:pt x="918424" y="0"/>
                </a:lnTo>
                <a:lnTo>
                  <a:pt x="918424" y="996317"/>
                </a:lnTo>
                <a:lnTo>
                  <a:pt x="0" y="9963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028700" y="3260342"/>
            <a:ext cx="8115300" cy="1428750"/>
          </a:xfrm>
          <a:prstGeom prst="rect">
            <a:avLst/>
          </a:prstGeom>
        </p:spPr>
        <p:txBody>
          <a:bodyPr anchor="t" rtlCol="false" tIns="0" lIns="0" bIns="0" rIns="0">
            <a:spAutoFit/>
          </a:bodyPr>
          <a:lstStyle/>
          <a:p>
            <a:pPr algn="just" marL="0" indent="0" lvl="0">
              <a:lnSpc>
                <a:spcPts val="11279"/>
              </a:lnSpc>
              <a:spcBef>
                <a:spcPct val="0"/>
              </a:spcBef>
            </a:pPr>
            <a:r>
              <a:rPr lang="en-US" sz="9399">
                <a:solidFill>
                  <a:srgbClr val="3C7F72"/>
                </a:solidFill>
                <a:latin typeface="Roca One Ultra-Bold"/>
              </a:rPr>
              <a:t>Student Org</a:t>
            </a:r>
          </a:p>
        </p:txBody>
      </p:sp>
      <p:sp>
        <p:nvSpPr>
          <p:cNvPr name="TextBox 9" id="9"/>
          <p:cNvSpPr txBox="true"/>
          <p:nvPr/>
        </p:nvSpPr>
        <p:spPr>
          <a:xfrm rot="0">
            <a:off x="1028700" y="4839265"/>
            <a:ext cx="8336253" cy="1077594"/>
          </a:xfrm>
          <a:prstGeom prst="rect">
            <a:avLst/>
          </a:prstGeom>
        </p:spPr>
        <p:txBody>
          <a:bodyPr anchor="t" rtlCol="false" tIns="0" lIns="0" bIns="0" rIns="0">
            <a:spAutoFit/>
          </a:bodyPr>
          <a:lstStyle/>
          <a:p>
            <a:pPr>
              <a:lnSpc>
                <a:spcPts val="7519"/>
              </a:lnSpc>
            </a:pPr>
            <a:r>
              <a:rPr lang="en-US" sz="9399">
                <a:solidFill>
                  <a:srgbClr val="D34A24"/>
                </a:solidFill>
                <a:latin typeface="Roca One"/>
              </a:rPr>
              <a:t>Management</a:t>
            </a:r>
          </a:p>
        </p:txBody>
      </p:sp>
      <p:sp>
        <p:nvSpPr>
          <p:cNvPr name="TextBox 10" id="10"/>
          <p:cNvSpPr txBox="true"/>
          <p:nvPr/>
        </p:nvSpPr>
        <p:spPr>
          <a:xfrm rot="0">
            <a:off x="1028700" y="6764583"/>
            <a:ext cx="4756684" cy="353060"/>
          </a:xfrm>
          <a:prstGeom prst="rect">
            <a:avLst/>
          </a:prstGeom>
        </p:spPr>
        <p:txBody>
          <a:bodyPr anchor="t" rtlCol="false" tIns="0" lIns="0" bIns="0" rIns="0">
            <a:spAutoFit/>
          </a:bodyPr>
          <a:lstStyle/>
          <a:p>
            <a:pPr algn="l" marL="0" indent="0" lvl="0">
              <a:lnSpc>
                <a:spcPts val="2859"/>
              </a:lnSpc>
              <a:spcBef>
                <a:spcPct val="0"/>
              </a:spcBef>
            </a:pPr>
            <a:r>
              <a:rPr lang="en-US" sz="2199">
                <a:solidFill>
                  <a:srgbClr val="000000"/>
                </a:solidFill>
                <a:latin typeface="Open Sauce Bold"/>
              </a:rPr>
              <a:t>Marilynn Gallegos (She/Her)</a:t>
            </a:r>
          </a:p>
        </p:txBody>
      </p:sp>
      <p:sp>
        <p:nvSpPr>
          <p:cNvPr name="TextBox 11" id="11"/>
          <p:cNvSpPr txBox="true"/>
          <p:nvPr/>
        </p:nvSpPr>
        <p:spPr>
          <a:xfrm rot="0">
            <a:off x="1028700" y="7202200"/>
            <a:ext cx="4756684" cy="353060"/>
          </a:xfrm>
          <a:prstGeom prst="rect">
            <a:avLst/>
          </a:prstGeom>
        </p:spPr>
        <p:txBody>
          <a:bodyPr anchor="t" rtlCol="false" tIns="0" lIns="0" bIns="0" rIns="0">
            <a:spAutoFit/>
          </a:bodyPr>
          <a:lstStyle/>
          <a:p>
            <a:pPr algn="l" marL="0" indent="0" lvl="0">
              <a:lnSpc>
                <a:spcPts val="2859"/>
              </a:lnSpc>
              <a:spcBef>
                <a:spcPct val="0"/>
              </a:spcBef>
            </a:pPr>
            <a:r>
              <a:rPr lang="en-US" sz="2199">
                <a:solidFill>
                  <a:srgbClr val="000000"/>
                </a:solidFill>
                <a:latin typeface="Open Sauce"/>
              </a:rPr>
              <a:t>Student Organizations Coordinator</a:t>
            </a:r>
          </a:p>
        </p:txBody>
      </p:sp>
      <p:sp>
        <p:nvSpPr>
          <p:cNvPr name="TextBox 12" id="12"/>
          <p:cNvSpPr txBox="true"/>
          <p:nvPr/>
        </p:nvSpPr>
        <p:spPr>
          <a:xfrm rot="0">
            <a:off x="2163187" y="1009650"/>
            <a:ext cx="2923163" cy="353060"/>
          </a:xfrm>
          <a:prstGeom prst="rect">
            <a:avLst/>
          </a:prstGeom>
        </p:spPr>
        <p:txBody>
          <a:bodyPr anchor="t" rtlCol="false" tIns="0" lIns="0" bIns="0" rIns="0">
            <a:spAutoFit/>
          </a:bodyPr>
          <a:lstStyle/>
          <a:p>
            <a:pPr marL="0" indent="0" lvl="0">
              <a:lnSpc>
                <a:spcPts val="2859"/>
              </a:lnSpc>
              <a:spcBef>
                <a:spcPct val="0"/>
              </a:spcBef>
            </a:pPr>
            <a:r>
              <a:rPr lang="en-US" sz="2199">
                <a:solidFill>
                  <a:srgbClr val="3C7F72"/>
                </a:solidFill>
                <a:latin typeface="Open Sauce Bold"/>
              </a:rPr>
              <a:t>Fall Summit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417895"/>
            <a:ext cx="19027094" cy="4062897"/>
          </a:xfrm>
          <a:custGeom>
            <a:avLst/>
            <a:gdLst/>
            <a:ahLst/>
            <a:cxnLst/>
            <a:rect r="r" b="b" t="t" l="l"/>
            <a:pathLst>
              <a:path h="4062897" w="19027094">
                <a:moveTo>
                  <a:pt x="0" y="0"/>
                </a:moveTo>
                <a:lnTo>
                  <a:pt x="19027093" y="0"/>
                </a:lnTo>
                <a:lnTo>
                  <a:pt x="19027093" y="4062897"/>
                </a:lnTo>
                <a:lnTo>
                  <a:pt x="0" y="4062897"/>
                </a:lnTo>
                <a:lnTo>
                  <a:pt x="0" y="0"/>
                </a:lnTo>
                <a:close/>
              </a:path>
            </a:pathLst>
          </a:custGeom>
          <a:blipFill>
            <a:blip r:embed="rId2"/>
            <a:stretch>
              <a:fillRect l="0" t="-16277" r="0" b="-196029"/>
            </a:stretch>
          </a:blipFill>
        </p:spPr>
      </p:sp>
      <p:sp>
        <p:nvSpPr>
          <p:cNvPr name="TextBox 3" id="3"/>
          <p:cNvSpPr txBox="true"/>
          <p:nvPr/>
        </p:nvSpPr>
        <p:spPr>
          <a:xfrm rot="0">
            <a:off x="372380" y="3950328"/>
            <a:ext cx="16506881" cy="5613402"/>
          </a:xfrm>
          <a:prstGeom prst="rect">
            <a:avLst/>
          </a:prstGeom>
        </p:spPr>
        <p:txBody>
          <a:bodyPr anchor="t" rtlCol="false" tIns="0" lIns="0" bIns="0" rIns="0">
            <a:spAutoFit/>
          </a:bodyPr>
          <a:lstStyle/>
          <a:p>
            <a:pPr>
              <a:lnSpc>
                <a:spcPts val="5599"/>
              </a:lnSpc>
            </a:pPr>
            <a:r>
              <a:rPr lang="en-US" sz="3999">
                <a:solidFill>
                  <a:srgbClr val="000000"/>
                </a:solidFill>
                <a:latin typeface="Open Sauce Bold"/>
              </a:rPr>
              <a:t>Creation of events that allow you to fulfill your organizational mission and goals.  </a:t>
            </a:r>
          </a:p>
          <a:p>
            <a:pPr>
              <a:lnSpc>
                <a:spcPts val="5599"/>
              </a:lnSpc>
            </a:pPr>
            <a:r>
              <a:rPr lang="en-US" sz="3999">
                <a:solidFill>
                  <a:srgbClr val="000000"/>
                </a:solidFill>
                <a:latin typeface="Open Sauce"/>
              </a:rPr>
              <a:t>Components of Event Planning/Programming</a:t>
            </a:r>
          </a:p>
          <a:p>
            <a:pPr marL="863585" indent="-431792" lvl="1">
              <a:lnSpc>
                <a:spcPts val="5599"/>
              </a:lnSpc>
              <a:buFont typeface="Arial"/>
              <a:buChar char="•"/>
            </a:pPr>
            <a:r>
              <a:rPr lang="en-US" sz="3999">
                <a:solidFill>
                  <a:srgbClr val="000000"/>
                </a:solidFill>
                <a:latin typeface="Open Sauce"/>
              </a:rPr>
              <a:t>Supports the organization's mission and vision</a:t>
            </a:r>
          </a:p>
          <a:p>
            <a:pPr marL="863585" indent="-431792" lvl="1">
              <a:lnSpc>
                <a:spcPts val="5599"/>
              </a:lnSpc>
              <a:buFont typeface="Arial"/>
              <a:buChar char="•"/>
            </a:pPr>
            <a:r>
              <a:rPr lang="en-US" sz="3999">
                <a:solidFill>
                  <a:srgbClr val="000000"/>
                </a:solidFill>
                <a:latin typeface="Open Sauce"/>
              </a:rPr>
              <a:t>Builds the community of the organization, internally and externally</a:t>
            </a:r>
          </a:p>
          <a:p>
            <a:pPr marL="863585" indent="-431792" lvl="1">
              <a:lnSpc>
                <a:spcPts val="5599"/>
              </a:lnSpc>
              <a:buFont typeface="Arial"/>
              <a:buChar char="•"/>
            </a:pPr>
            <a:r>
              <a:rPr lang="en-US" sz="3999">
                <a:solidFill>
                  <a:srgbClr val="000000"/>
                </a:solidFill>
                <a:latin typeface="Open Sauce"/>
              </a:rPr>
              <a:t>Provides value to those who attend</a:t>
            </a:r>
          </a:p>
          <a:p>
            <a:pPr algn="l" marL="863585" indent="-431792" lvl="1">
              <a:lnSpc>
                <a:spcPts val="5599"/>
              </a:lnSpc>
              <a:spcBef>
                <a:spcPct val="0"/>
              </a:spcBef>
              <a:buFont typeface="Arial"/>
              <a:buChar char="•"/>
            </a:pPr>
            <a:r>
              <a:rPr lang="en-US" sz="3999">
                <a:solidFill>
                  <a:srgbClr val="000000"/>
                </a:solidFill>
                <a:latin typeface="Open Sauce"/>
              </a:rPr>
              <a:t> Showcases the organization in a positive light</a:t>
            </a:r>
          </a:p>
        </p:txBody>
      </p:sp>
      <p:grpSp>
        <p:nvGrpSpPr>
          <p:cNvPr name="Group 4" id="4"/>
          <p:cNvGrpSpPr/>
          <p:nvPr/>
        </p:nvGrpSpPr>
        <p:grpSpPr>
          <a:xfrm rot="0">
            <a:off x="618497" y="204450"/>
            <a:ext cx="7555690" cy="3133143"/>
            <a:chOff x="0" y="0"/>
            <a:chExt cx="2484711" cy="1030343"/>
          </a:xfrm>
        </p:grpSpPr>
        <p:sp>
          <p:nvSpPr>
            <p:cNvPr name="Freeform 5" id="5"/>
            <p:cNvSpPr/>
            <p:nvPr/>
          </p:nvSpPr>
          <p:spPr>
            <a:xfrm flipH="false" flipV="false" rot="0">
              <a:off x="0" y="0"/>
              <a:ext cx="2484712" cy="1030343"/>
            </a:xfrm>
            <a:custGeom>
              <a:avLst/>
              <a:gdLst/>
              <a:ahLst/>
              <a:cxnLst/>
              <a:rect r="r" b="b" t="t" l="l"/>
              <a:pathLst>
                <a:path h="1030343" w="2484712">
                  <a:moveTo>
                    <a:pt x="52257" y="0"/>
                  </a:moveTo>
                  <a:lnTo>
                    <a:pt x="2432454" y="0"/>
                  </a:lnTo>
                  <a:cubicBezTo>
                    <a:pt x="2446314" y="0"/>
                    <a:pt x="2459606" y="5506"/>
                    <a:pt x="2469406" y="15306"/>
                  </a:cubicBezTo>
                  <a:cubicBezTo>
                    <a:pt x="2479206" y="25106"/>
                    <a:pt x="2484712" y="38398"/>
                    <a:pt x="2484712" y="52257"/>
                  </a:cubicBezTo>
                  <a:lnTo>
                    <a:pt x="2484712" y="978086"/>
                  </a:lnTo>
                  <a:cubicBezTo>
                    <a:pt x="2484712" y="1006947"/>
                    <a:pt x="2461315" y="1030343"/>
                    <a:pt x="2432454" y="1030343"/>
                  </a:cubicBezTo>
                  <a:lnTo>
                    <a:pt x="52257" y="1030343"/>
                  </a:lnTo>
                  <a:cubicBezTo>
                    <a:pt x="23396" y="1030343"/>
                    <a:pt x="0" y="1006947"/>
                    <a:pt x="0" y="978086"/>
                  </a:cubicBezTo>
                  <a:lnTo>
                    <a:pt x="0" y="52257"/>
                  </a:lnTo>
                  <a:cubicBezTo>
                    <a:pt x="0" y="23396"/>
                    <a:pt x="23396" y="0"/>
                    <a:pt x="52257" y="0"/>
                  </a:cubicBezTo>
                  <a:close/>
                </a:path>
              </a:pathLst>
            </a:custGeom>
            <a:solidFill>
              <a:srgbClr val="FFFFFF"/>
            </a:solidFill>
            <a:ln w="133350" cap="rnd">
              <a:solidFill>
                <a:srgbClr val="FFC107"/>
              </a:solidFill>
              <a:round/>
            </a:ln>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7" id="7"/>
          <p:cNvSpPr txBox="true"/>
          <p:nvPr/>
        </p:nvSpPr>
        <p:spPr>
          <a:xfrm rot="0">
            <a:off x="1271986" y="995686"/>
            <a:ext cx="6248712" cy="1464946"/>
          </a:xfrm>
          <a:prstGeom prst="rect">
            <a:avLst/>
          </a:prstGeom>
        </p:spPr>
        <p:txBody>
          <a:bodyPr anchor="t" rtlCol="false" tIns="0" lIns="0" bIns="0" rIns="0">
            <a:spAutoFit/>
          </a:bodyPr>
          <a:lstStyle/>
          <a:p>
            <a:pPr algn="ctr" marL="0" indent="0" lvl="0">
              <a:lnSpc>
                <a:spcPts val="5879"/>
              </a:lnSpc>
              <a:spcBef>
                <a:spcPct val="0"/>
              </a:spcBef>
            </a:pPr>
            <a:r>
              <a:rPr lang="en-US" sz="4199">
                <a:solidFill>
                  <a:srgbClr val="000000"/>
                </a:solidFill>
                <a:latin typeface="Open Sauce Bold"/>
              </a:rPr>
              <a:t>Event Planning/ Programming</a:t>
            </a: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2925957" y="-2576207"/>
            <a:ext cx="5851914" cy="585191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C107"/>
              </a:solidFill>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TextBox 8" id="8"/>
          <p:cNvSpPr txBox="true"/>
          <p:nvPr/>
        </p:nvSpPr>
        <p:spPr>
          <a:xfrm rot="0">
            <a:off x="3256996" y="523494"/>
            <a:ext cx="10856102" cy="1219961"/>
          </a:xfrm>
          <a:prstGeom prst="rect">
            <a:avLst/>
          </a:prstGeom>
        </p:spPr>
        <p:txBody>
          <a:bodyPr anchor="t" rtlCol="false" tIns="0" lIns="0" bIns="0" rIns="0">
            <a:spAutoFit/>
          </a:bodyPr>
          <a:lstStyle/>
          <a:p>
            <a:pPr marL="0" indent="0" lvl="0">
              <a:lnSpc>
                <a:spcPts val="9023"/>
              </a:lnSpc>
            </a:pPr>
            <a:r>
              <a:rPr lang="en-US" sz="9399">
                <a:solidFill>
                  <a:srgbClr val="000000"/>
                </a:solidFill>
                <a:latin typeface="Roca One Ultra-Bold"/>
              </a:rPr>
              <a:t>Break Out Groups</a:t>
            </a:r>
          </a:p>
        </p:txBody>
      </p:sp>
      <p:sp>
        <p:nvSpPr>
          <p:cNvPr name="TextBox 9" id="9"/>
          <p:cNvSpPr txBox="true"/>
          <p:nvPr/>
        </p:nvSpPr>
        <p:spPr>
          <a:xfrm rot="0">
            <a:off x="1748828" y="3496780"/>
            <a:ext cx="14790345" cy="6378057"/>
          </a:xfrm>
          <a:prstGeom prst="rect">
            <a:avLst/>
          </a:prstGeom>
        </p:spPr>
        <p:txBody>
          <a:bodyPr anchor="t" rtlCol="false" tIns="0" lIns="0" bIns="0" rIns="0">
            <a:spAutoFit/>
          </a:bodyPr>
          <a:lstStyle/>
          <a:p>
            <a:pPr algn="just">
              <a:lnSpc>
                <a:spcPts val="4259"/>
              </a:lnSpc>
            </a:pPr>
            <a:r>
              <a:rPr lang="en-US" sz="3042">
                <a:solidFill>
                  <a:srgbClr val="000000"/>
                </a:solidFill>
                <a:latin typeface="Open Sauce"/>
              </a:rPr>
              <a:t>Your group has been assigned an element of organizational management and a worksheet at your table.</a:t>
            </a:r>
          </a:p>
          <a:p>
            <a:pPr algn="just">
              <a:lnSpc>
                <a:spcPts val="4259"/>
              </a:lnSpc>
            </a:pPr>
          </a:p>
          <a:p>
            <a:pPr algn="just">
              <a:lnSpc>
                <a:spcPts val="4259"/>
              </a:lnSpc>
            </a:pPr>
            <a:r>
              <a:rPr lang="en-US" sz="3042">
                <a:solidFill>
                  <a:srgbClr val="000000"/>
                </a:solidFill>
                <a:latin typeface="Open Sauce"/>
              </a:rPr>
              <a:t>In your groups...</a:t>
            </a:r>
          </a:p>
          <a:p>
            <a:pPr algn="just" marL="656819" indent="-328410" lvl="1">
              <a:lnSpc>
                <a:spcPts val="4259"/>
              </a:lnSpc>
              <a:buFont typeface="Arial"/>
              <a:buChar char="•"/>
            </a:pPr>
            <a:r>
              <a:rPr lang="en-US" sz="3042">
                <a:solidFill>
                  <a:srgbClr val="000000"/>
                </a:solidFill>
                <a:latin typeface="Open Sauce"/>
              </a:rPr>
              <a:t>Discuss the questions on the worksheet and write down your ideas/ methods/ tools </a:t>
            </a:r>
          </a:p>
          <a:p>
            <a:pPr algn="just" marL="656819" indent="-328410" lvl="1">
              <a:lnSpc>
                <a:spcPts val="4259"/>
              </a:lnSpc>
              <a:buFont typeface="Arial"/>
              <a:buChar char="•"/>
            </a:pPr>
            <a:r>
              <a:rPr lang="en-US" sz="3042">
                <a:solidFill>
                  <a:srgbClr val="000000"/>
                </a:solidFill>
                <a:latin typeface="Open Sauce"/>
              </a:rPr>
              <a:t>Returning student leaders, share your perspective and experience</a:t>
            </a:r>
          </a:p>
          <a:p>
            <a:pPr algn="just" marL="656819" indent="-328410" lvl="1">
              <a:lnSpc>
                <a:spcPts val="4259"/>
              </a:lnSpc>
              <a:buFont typeface="Arial"/>
              <a:buChar char="•"/>
            </a:pPr>
            <a:r>
              <a:rPr lang="en-US" sz="3042">
                <a:solidFill>
                  <a:srgbClr val="000000"/>
                </a:solidFill>
                <a:latin typeface="Open Sauce"/>
              </a:rPr>
              <a:t>New leaders share your idea or questions and see what advice returners may have for you</a:t>
            </a:r>
          </a:p>
          <a:p>
            <a:pPr algn="just">
              <a:lnSpc>
                <a:spcPts val="4259"/>
              </a:lnSpc>
            </a:pPr>
            <a:r>
              <a:rPr lang="en-US" sz="3042">
                <a:solidFill>
                  <a:srgbClr val="000000"/>
                </a:solidFill>
                <a:latin typeface="Open Sauce"/>
              </a:rPr>
              <a:t>We will be sharing in a large group... active participation may come with some great giveaways...</a:t>
            </a:r>
          </a:p>
          <a:p>
            <a:pPr algn="just" marL="0" indent="0" lvl="0">
              <a:lnSpc>
                <a:spcPts val="4259"/>
              </a:lnSpc>
              <a:spcBef>
                <a:spcPct val="0"/>
              </a:spcBef>
            </a:pPr>
          </a:p>
        </p:txBody>
      </p:sp>
      <p:sp>
        <p:nvSpPr>
          <p:cNvPr name="Freeform 10" id="10"/>
          <p:cNvSpPr/>
          <p:nvPr/>
        </p:nvSpPr>
        <p:spPr>
          <a:xfrm flipH="false" flipV="false" rot="-5400000">
            <a:off x="12470981" y="-3897711"/>
            <a:ext cx="9424796" cy="5478486"/>
          </a:xfrm>
          <a:custGeom>
            <a:avLst/>
            <a:gdLst/>
            <a:ahLst/>
            <a:cxnLst/>
            <a:rect r="r" b="b" t="t" l="l"/>
            <a:pathLst>
              <a:path h="5478486" w="9424796">
                <a:moveTo>
                  <a:pt x="0" y="0"/>
                </a:moveTo>
                <a:lnTo>
                  <a:pt x="9424796" y="0"/>
                </a:lnTo>
                <a:lnTo>
                  <a:pt x="9424796" y="5478486"/>
                </a:lnTo>
                <a:lnTo>
                  <a:pt x="0" y="5478486"/>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34A24"/>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808454" y="132139"/>
            <a:ext cx="8115300"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Operations</a:t>
            </a:r>
          </a:p>
        </p:txBody>
      </p:sp>
      <p:sp>
        <p:nvSpPr>
          <p:cNvPr name="TextBox 13" id="13"/>
          <p:cNvSpPr txBox="true"/>
          <p:nvPr/>
        </p:nvSpPr>
        <p:spPr>
          <a:xfrm rot="0">
            <a:off x="1281627" y="1804926"/>
            <a:ext cx="15434288" cy="5588001"/>
          </a:xfrm>
          <a:prstGeom prst="rect">
            <a:avLst/>
          </a:prstGeom>
        </p:spPr>
        <p:txBody>
          <a:bodyPr anchor="t" rtlCol="false" tIns="0" lIns="0" bIns="0" rIns="0">
            <a:spAutoFit/>
          </a:bodyPr>
          <a:lstStyle/>
          <a:p>
            <a:pPr>
              <a:lnSpc>
                <a:spcPts val="5599"/>
              </a:lnSpc>
            </a:pPr>
            <a:r>
              <a:rPr lang="en-US" sz="3999">
                <a:solidFill>
                  <a:srgbClr val="000000"/>
                </a:solidFill>
                <a:latin typeface="Open Sauce Bold"/>
              </a:rPr>
              <a:t>What are some tools used by your organization for operational management?</a:t>
            </a:r>
          </a:p>
          <a:p>
            <a:pPr>
              <a:lnSpc>
                <a:spcPts val="4199"/>
              </a:lnSpc>
            </a:pPr>
          </a:p>
          <a:p>
            <a:pPr>
              <a:lnSpc>
                <a:spcPts val="4199"/>
              </a:lnSpc>
            </a:pPr>
          </a:p>
          <a:p>
            <a:pPr>
              <a:lnSpc>
                <a:spcPts val="4199"/>
              </a:lnSpc>
            </a:pPr>
          </a:p>
          <a:p>
            <a:pPr>
              <a:lnSpc>
                <a:spcPts val="4199"/>
              </a:lnSpc>
            </a:pPr>
          </a:p>
          <a:p>
            <a:pPr>
              <a:lnSpc>
                <a:spcPts val="4199"/>
              </a:lnSpc>
            </a:pPr>
          </a:p>
          <a:p>
            <a:pPr>
              <a:lnSpc>
                <a:spcPts val="4199"/>
              </a:lnSpc>
            </a:pPr>
          </a:p>
          <a:p>
            <a:pPr>
              <a:lnSpc>
                <a:spcPts val="4199"/>
              </a:lnSpc>
            </a:pPr>
          </a:p>
          <a:p>
            <a:pPr algn="l" marL="0" indent="0" lvl="0">
              <a:lnSpc>
                <a:spcPts val="4199"/>
              </a:lnSpc>
              <a:spcBef>
                <a:spcPct val="0"/>
              </a:spcBef>
            </a:pP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34A24"/>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28700" y="1560889"/>
            <a:ext cx="7927803" cy="3912085"/>
            <a:chOff x="0" y="0"/>
            <a:chExt cx="2087981" cy="1030343"/>
          </a:xfrm>
        </p:grpSpPr>
        <p:sp>
          <p:nvSpPr>
            <p:cNvPr name="Freeform 13" id="13"/>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D34A24"/>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009650" y="5993390"/>
            <a:ext cx="7946853" cy="3912085"/>
            <a:chOff x="0" y="0"/>
            <a:chExt cx="2092998" cy="1030343"/>
          </a:xfrm>
        </p:grpSpPr>
        <p:sp>
          <p:nvSpPr>
            <p:cNvPr name="Freeform 16" id="16"/>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D34A24"/>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8" id="18"/>
          <p:cNvGrpSpPr/>
          <p:nvPr/>
        </p:nvGrpSpPr>
        <p:grpSpPr>
          <a:xfrm rot="0">
            <a:off x="9364246" y="1553236"/>
            <a:ext cx="7895054" cy="3807927"/>
            <a:chOff x="0" y="0"/>
            <a:chExt cx="2079356" cy="1002911"/>
          </a:xfrm>
        </p:grpSpPr>
        <p:sp>
          <p:nvSpPr>
            <p:cNvPr name="Freeform 19" id="19"/>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C107"/>
              </a:solidFill>
              <a:round/>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21" id="21"/>
          <p:cNvGrpSpPr/>
          <p:nvPr/>
        </p:nvGrpSpPr>
        <p:grpSpPr>
          <a:xfrm rot="0">
            <a:off x="9310800" y="5845738"/>
            <a:ext cx="7895054" cy="3807927"/>
            <a:chOff x="0" y="0"/>
            <a:chExt cx="2079356" cy="1002911"/>
          </a:xfrm>
        </p:grpSpPr>
        <p:sp>
          <p:nvSpPr>
            <p:cNvPr name="Freeform 22" id="22"/>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C107"/>
              </a:solidFill>
              <a:round/>
            </a:ln>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4" id="24"/>
          <p:cNvSpPr txBox="true"/>
          <p:nvPr/>
        </p:nvSpPr>
        <p:spPr>
          <a:xfrm rot="0">
            <a:off x="9761635" y="6159500"/>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Goal Setting and building your organization</a:t>
            </a:r>
          </a:p>
        </p:txBody>
      </p:sp>
      <p:sp>
        <p:nvSpPr>
          <p:cNvPr name="TextBox 25" id="25"/>
          <p:cNvSpPr txBox="true"/>
          <p:nvPr/>
        </p:nvSpPr>
        <p:spPr>
          <a:xfrm rot="0">
            <a:off x="808454" y="132139"/>
            <a:ext cx="8115300"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Operations</a:t>
            </a:r>
          </a:p>
        </p:txBody>
      </p:sp>
      <p:sp>
        <p:nvSpPr>
          <p:cNvPr name="TextBox 26" id="26"/>
          <p:cNvSpPr txBox="true"/>
          <p:nvPr/>
        </p:nvSpPr>
        <p:spPr>
          <a:xfrm rot="0">
            <a:off x="1281627" y="2314013"/>
            <a:ext cx="7070539" cy="2966085"/>
          </a:xfrm>
          <a:prstGeom prst="rect">
            <a:avLst/>
          </a:prstGeom>
        </p:spPr>
        <p:txBody>
          <a:bodyPr anchor="t" rtlCol="false" tIns="0" lIns="0" bIns="0" rIns="0">
            <a:spAutoFit/>
          </a:bodyPr>
          <a:lstStyle/>
          <a:p>
            <a:pPr marL="453393" indent="-226697" lvl="1">
              <a:lnSpc>
                <a:spcPts val="2940"/>
              </a:lnSpc>
              <a:buFont typeface="Arial"/>
              <a:buChar char="•"/>
            </a:pPr>
            <a:r>
              <a:rPr lang="en-US" sz="2100">
                <a:solidFill>
                  <a:srgbClr val="000000"/>
                </a:solidFill>
                <a:latin typeface="Open Sauce"/>
              </a:rPr>
              <a:t>Holding your mission at the forefront of your organization will allow for you to help formulate your impact.</a:t>
            </a:r>
          </a:p>
          <a:p>
            <a:pPr marL="453393" indent="-226697" lvl="1">
              <a:lnSpc>
                <a:spcPts val="2940"/>
              </a:lnSpc>
              <a:buFont typeface="Arial"/>
              <a:buChar char="•"/>
            </a:pPr>
            <a:r>
              <a:rPr lang="en-US" sz="2100">
                <a:solidFill>
                  <a:srgbClr val="000000"/>
                </a:solidFill>
                <a:latin typeface="Open Sauce"/>
              </a:rPr>
              <a:t>Creating a Gmail for your organization or Teams group is a great way to keep everything in one place. </a:t>
            </a:r>
          </a:p>
          <a:p>
            <a:pPr marL="453393" indent="-226697" lvl="1">
              <a:lnSpc>
                <a:spcPts val="2940"/>
              </a:lnSpc>
              <a:buFont typeface="Arial"/>
              <a:buChar char="•"/>
            </a:pPr>
            <a:r>
              <a:rPr lang="en-US" sz="2100">
                <a:solidFill>
                  <a:srgbClr val="000000"/>
                </a:solidFill>
                <a:latin typeface="Open Sauce"/>
              </a:rPr>
              <a:t>OneNote for Exec Meetings</a:t>
            </a:r>
          </a:p>
          <a:p>
            <a:pPr algn="l" marL="453393" indent="-226697" lvl="1">
              <a:lnSpc>
                <a:spcPts val="2940"/>
              </a:lnSpc>
              <a:buFont typeface="Arial"/>
              <a:buChar char="•"/>
            </a:pPr>
            <a:r>
              <a:rPr lang="en-US" sz="2100">
                <a:solidFill>
                  <a:srgbClr val="000000"/>
                </a:solidFill>
                <a:latin typeface="Open Sauce"/>
              </a:rPr>
              <a:t>PowerPoints for Meetings</a:t>
            </a:r>
          </a:p>
        </p:txBody>
      </p:sp>
      <p:sp>
        <p:nvSpPr>
          <p:cNvPr name="TextBox 27" id="27"/>
          <p:cNvSpPr txBox="true"/>
          <p:nvPr/>
        </p:nvSpPr>
        <p:spPr>
          <a:xfrm rot="0">
            <a:off x="1281627" y="1833501"/>
            <a:ext cx="542576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Organization </a:t>
            </a:r>
          </a:p>
        </p:txBody>
      </p:sp>
      <p:sp>
        <p:nvSpPr>
          <p:cNvPr name="TextBox 28" id="28"/>
          <p:cNvSpPr txBox="true"/>
          <p:nvPr/>
        </p:nvSpPr>
        <p:spPr>
          <a:xfrm rot="0">
            <a:off x="9627808" y="6677025"/>
            <a:ext cx="7261039" cy="2463800"/>
          </a:xfrm>
          <a:prstGeom prst="rect">
            <a:avLst/>
          </a:prstGeom>
        </p:spPr>
        <p:txBody>
          <a:bodyPr anchor="t" rtlCol="false" tIns="0" lIns="0" bIns="0" rIns="0">
            <a:spAutoFit/>
          </a:bodyPr>
          <a:lstStyle/>
          <a:p>
            <a:pPr marL="431804" indent="-215902" lvl="1">
              <a:lnSpc>
                <a:spcPts val="2800"/>
              </a:lnSpc>
              <a:buFont typeface="Arial"/>
              <a:buChar char="•"/>
            </a:pPr>
            <a:r>
              <a:rPr lang="en-US" sz="2000">
                <a:solidFill>
                  <a:srgbClr val="000000"/>
                </a:solidFill>
                <a:latin typeface="Open Sauce"/>
              </a:rPr>
              <a:t>Create goals as an executive team</a:t>
            </a:r>
          </a:p>
          <a:p>
            <a:pPr marL="431804" indent="-215902" lvl="1">
              <a:lnSpc>
                <a:spcPts val="2800"/>
              </a:lnSpc>
              <a:buFont typeface="Arial"/>
              <a:buChar char="•"/>
            </a:pPr>
            <a:r>
              <a:rPr lang="en-US" sz="2000">
                <a:solidFill>
                  <a:srgbClr val="000000"/>
                </a:solidFill>
                <a:latin typeface="Open Sauce"/>
              </a:rPr>
              <a:t>Create goals with the organization as a whole</a:t>
            </a:r>
          </a:p>
          <a:p>
            <a:pPr marL="431804" indent="-215902" lvl="1">
              <a:lnSpc>
                <a:spcPts val="2800"/>
              </a:lnSpc>
              <a:buFont typeface="Arial"/>
              <a:buChar char="•"/>
            </a:pPr>
            <a:r>
              <a:rPr lang="en-US" sz="2000">
                <a:solidFill>
                  <a:srgbClr val="000000"/>
                </a:solidFill>
                <a:latin typeface="Open Sauce"/>
              </a:rPr>
              <a:t>Adjust as needed</a:t>
            </a:r>
          </a:p>
          <a:p>
            <a:pPr marL="431804" indent="-215902" lvl="1">
              <a:lnSpc>
                <a:spcPts val="2800"/>
              </a:lnSpc>
              <a:buFont typeface="Arial"/>
              <a:buChar char="•"/>
            </a:pPr>
            <a:r>
              <a:rPr lang="en-US" sz="2000">
                <a:solidFill>
                  <a:srgbClr val="000000"/>
                </a:solidFill>
                <a:latin typeface="Open Sauce"/>
              </a:rPr>
              <a:t>Bring in campus partners for training and professional/ personal development</a:t>
            </a:r>
          </a:p>
          <a:p>
            <a:pPr algn="l" marL="431804" indent="-215902" lvl="1">
              <a:lnSpc>
                <a:spcPts val="2800"/>
              </a:lnSpc>
              <a:buFont typeface="Arial"/>
              <a:buChar char="•"/>
            </a:pPr>
            <a:r>
              <a:rPr lang="en-US" sz="2000">
                <a:solidFill>
                  <a:srgbClr val="000000"/>
                </a:solidFill>
                <a:latin typeface="Open Sauce"/>
              </a:rPr>
              <a:t>Have check in points for members to provide feedback and have their voice/ contributions appreciated.</a:t>
            </a:r>
          </a:p>
        </p:txBody>
      </p:sp>
      <p:sp>
        <p:nvSpPr>
          <p:cNvPr name="TextBox 29" id="29"/>
          <p:cNvSpPr txBox="true"/>
          <p:nvPr/>
        </p:nvSpPr>
        <p:spPr>
          <a:xfrm rot="0">
            <a:off x="9898426" y="2352113"/>
            <a:ext cx="6826694" cy="30511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Create a calendar that has all of your events for the year or semester</a:t>
            </a:r>
          </a:p>
          <a:p>
            <a:pPr marL="539751" indent="-269876" lvl="1">
              <a:lnSpc>
                <a:spcPts val="3500"/>
              </a:lnSpc>
              <a:buFont typeface="Arial"/>
              <a:buChar char="•"/>
            </a:pPr>
            <a:r>
              <a:rPr lang="en-US" sz="2500">
                <a:solidFill>
                  <a:srgbClr val="000000"/>
                </a:solidFill>
                <a:latin typeface="Open Sauce"/>
              </a:rPr>
              <a:t>Share it widely and look at it often</a:t>
            </a:r>
          </a:p>
          <a:p>
            <a:pPr marL="1079502" indent="-359834" lvl="2">
              <a:lnSpc>
                <a:spcPts val="3500"/>
              </a:lnSpc>
              <a:buFont typeface="Arial"/>
              <a:buChar char="⚬"/>
            </a:pPr>
            <a:r>
              <a:rPr lang="en-US" sz="2500">
                <a:solidFill>
                  <a:srgbClr val="000000"/>
                </a:solidFill>
                <a:latin typeface="Open Sauce"/>
              </a:rPr>
              <a:t>Exec meetings, regular meetings, events, conferences, elections, transitions</a:t>
            </a:r>
          </a:p>
          <a:p>
            <a:pPr algn="l" marL="0" indent="0" lvl="0">
              <a:lnSpc>
                <a:spcPts val="3500"/>
              </a:lnSpc>
              <a:spcBef>
                <a:spcPct val="0"/>
              </a:spcBef>
            </a:pPr>
          </a:p>
        </p:txBody>
      </p:sp>
      <p:sp>
        <p:nvSpPr>
          <p:cNvPr name="TextBox 30" id="30"/>
          <p:cNvSpPr txBox="true"/>
          <p:nvPr/>
        </p:nvSpPr>
        <p:spPr>
          <a:xfrm rot="0">
            <a:off x="9761635" y="1833501"/>
            <a:ext cx="542576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Executive Meetings</a:t>
            </a:r>
          </a:p>
        </p:txBody>
      </p:sp>
      <p:sp>
        <p:nvSpPr>
          <p:cNvPr name="TextBox 31" id="31"/>
          <p:cNvSpPr txBox="true"/>
          <p:nvPr/>
        </p:nvSpPr>
        <p:spPr>
          <a:xfrm rot="0">
            <a:off x="1403549" y="6159500"/>
            <a:ext cx="542576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Proactive vs Reactive</a:t>
            </a:r>
          </a:p>
        </p:txBody>
      </p:sp>
      <p:sp>
        <p:nvSpPr>
          <p:cNvPr name="TextBox 32" id="32"/>
          <p:cNvSpPr txBox="true"/>
          <p:nvPr/>
        </p:nvSpPr>
        <p:spPr>
          <a:xfrm rot="0">
            <a:off x="1244270" y="6534150"/>
            <a:ext cx="7418830" cy="3600450"/>
          </a:xfrm>
          <a:prstGeom prst="rect">
            <a:avLst/>
          </a:prstGeom>
        </p:spPr>
        <p:txBody>
          <a:bodyPr anchor="t" rtlCol="false" tIns="0" lIns="0" bIns="0" rIns="0">
            <a:spAutoFit/>
          </a:bodyPr>
          <a:lstStyle/>
          <a:p>
            <a:pPr marL="431804" indent="-215902" lvl="1">
              <a:lnSpc>
                <a:spcPts val="2800"/>
              </a:lnSpc>
              <a:buFont typeface="Arial"/>
              <a:buChar char="•"/>
            </a:pPr>
            <a:r>
              <a:rPr lang="en-US" sz="2000">
                <a:solidFill>
                  <a:srgbClr val="000000"/>
                </a:solidFill>
                <a:latin typeface="Open Sauce"/>
              </a:rPr>
              <a:t>Utilize your strengths and identify weaknesses, respond to challenges quickly</a:t>
            </a:r>
          </a:p>
          <a:p>
            <a:pPr marL="431804" indent="-215902" lvl="1">
              <a:lnSpc>
                <a:spcPts val="2800"/>
              </a:lnSpc>
              <a:buFont typeface="Arial"/>
              <a:buChar char="•"/>
            </a:pPr>
            <a:r>
              <a:rPr lang="en-US" sz="2000">
                <a:solidFill>
                  <a:srgbClr val="000000"/>
                </a:solidFill>
                <a:latin typeface="Open Sauce"/>
              </a:rPr>
              <a:t>Use your returners to build support</a:t>
            </a:r>
          </a:p>
          <a:p>
            <a:pPr marL="431804" indent="-215902" lvl="1">
              <a:lnSpc>
                <a:spcPts val="2800"/>
              </a:lnSpc>
              <a:buFont typeface="Arial"/>
              <a:buChar char="•"/>
            </a:pPr>
            <a:r>
              <a:rPr lang="en-US" sz="2000">
                <a:solidFill>
                  <a:srgbClr val="000000"/>
                </a:solidFill>
                <a:latin typeface="Open Sauce"/>
              </a:rPr>
              <a:t>Encourage all your members to reach out to SAIL when additional support is needed</a:t>
            </a:r>
          </a:p>
          <a:p>
            <a:pPr marL="431804" indent="-215902" lvl="1">
              <a:lnSpc>
                <a:spcPts val="2800"/>
              </a:lnSpc>
              <a:buFont typeface="Arial"/>
              <a:buChar char="•"/>
            </a:pPr>
            <a:r>
              <a:rPr lang="en-US" sz="2000">
                <a:solidFill>
                  <a:srgbClr val="000000"/>
                </a:solidFill>
                <a:latin typeface="Open Sauce"/>
              </a:rPr>
              <a:t>Expect the best, prepare for the worse</a:t>
            </a:r>
          </a:p>
          <a:p>
            <a:pPr marL="431804" indent="-215902" lvl="1">
              <a:lnSpc>
                <a:spcPts val="2800"/>
              </a:lnSpc>
              <a:buFont typeface="Arial"/>
              <a:buChar char="•"/>
            </a:pPr>
            <a:r>
              <a:rPr lang="en-US" sz="2000">
                <a:solidFill>
                  <a:srgbClr val="000000"/>
                </a:solidFill>
                <a:latin typeface="Open Sauce"/>
              </a:rPr>
              <a:t>Identify your organization and their needs and respond with appropriate training, reporting, and support measures</a:t>
            </a:r>
          </a:p>
          <a:p>
            <a:pPr algn="l">
              <a:lnSpc>
                <a:spcPts val="3500"/>
              </a:lnSpc>
            </a:pP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34A24"/>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056843" y="1540841"/>
            <a:ext cx="14789408" cy="8313878"/>
          </a:xfrm>
          <a:custGeom>
            <a:avLst/>
            <a:gdLst/>
            <a:ahLst/>
            <a:cxnLst/>
            <a:rect r="r" b="b" t="t" l="l"/>
            <a:pathLst>
              <a:path h="8313878" w="14789408">
                <a:moveTo>
                  <a:pt x="0" y="0"/>
                </a:moveTo>
                <a:lnTo>
                  <a:pt x="14789409" y="0"/>
                </a:lnTo>
                <a:lnTo>
                  <a:pt x="14789409" y="8313879"/>
                </a:lnTo>
                <a:lnTo>
                  <a:pt x="0" y="8313879"/>
                </a:lnTo>
                <a:lnTo>
                  <a:pt x="0" y="0"/>
                </a:lnTo>
                <a:close/>
              </a:path>
            </a:pathLst>
          </a:custGeom>
          <a:blipFill>
            <a:blip r:embed="rId4"/>
            <a:stretch>
              <a:fillRect l="0" t="0" r="0" b="0"/>
            </a:stretch>
          </a:blipFill>
        </p:spPr>
      </p:sp>
      <p:sp>
        <p:nvSpPr>
          <p:cNvPr name="TextBox 13" id="13"/>
          <p:cNvSpPr txBox="true"/>
          <p:nvPr/>
        </p:nvSpPr>
        <p:spPr>
          <a:xfrm rot="0">
            <a:off x="808454" y="132139"/>
            <a:ext cx="8115300"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Operations</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34A24"/>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487119" y="1377310"/>
            <a:ext cx="15313762" cy="8650776"/>
          </a:xfrm>
          <a:custGeom>
            <a:avLst/>
            <a:gdLst/>
            <a:ahLst/>
            <a:cxnLst/>
            <a:rect r="r" b="b" t="t" l="l"/>
            <a:pathLst>
              <a:path h="8650776" w="15313762">
                <a:moveTo>
                  <a:pt x="0" y="0"/>
                </a:moveTo>
                <a:lnTo>
                  <a:pt x="15313762" y="0"/>
                </a:lnTo>
                <a:lnTo>
                  <a:pt x="15313762" y="8650776"/>
                </a:lnTo>
                <a:lnTo>
                  <a:pt x="0" y="8650776"/>
                </a:lnTo>
                <a:lnTo>
                  <a:pt x="0" y="0"/>
                </a:lnTo>
                <a:close/>
              </a:path>
            </a:pathLst>
          </a:custGeom>
          <a:blipFill>
            <a:blip r:embed="rId4"/>
            <a:stretch>
              <a:fillRect l="0" t="0" r="0" b="0"/>
            </a:stretch>
          </a:blipFill>
        </p:spPr>
      </p:sp>
      <p:sp>
        <p:nvSpPr>
          <p:cNvPr name="TextBox 13" id="13"/>
          <p:cNvSpPr txBox="true"/>
          <p:nvPr/>
        </p:nvSpPr>
        <p:spPr>
          <a:xfrm rot="0">
            <a:off x="808454" y="132139"/>
            <a:ext cx="8115300"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Operations</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3C7F72"/>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808454" y="132139"/>
            <a:ext cx="14783708"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Recruitment &amp; Retention</a:t>
            </a:r>
          </a:p>
        </p:txBody>
      </p:sp>
      <p:sp>
        <p:nvSpPr>
          <p:cNvPr name="TextBox 13" id="13"/>
          <p:cNvSpPr txBox="true"/>
          <p:nvPr/>
        </p:nvSpPr>
        <p:spPr>
          <a:xfrm rot="0">
            <a:off x="1028700" y="3385147"/>
            <a:ext cx="14511869" cy="573405"/>
          </a:xfrm>
          <a:prstGeom prst="rect">
            <a:avLst/>
          </a:prstGeom>
        </p:spPr>
        <p:txBody>
          <a:bodyPr anchor="t" rtlCol="false" tIns="0" lIns="0" bIns="0" rIns="0">
            <a:spAutoFit/>
          </a:bodyPr>
          <a:lstStyle/>
          <a:p>
            <a:pPr algn="l" marL="0" indent="0" lvl="0">
              <a:lnSpc>
                <a:spcPts val="4619"/>
              </a:lnSpc>
              <a:spcBef>
                <a:spcPct val="0"/>
              </a:spcBef>
            </a:pPr>
            <a:r>
              <a:rPr lang="en-US" sz="3299">
                <a:solidFill>
                  <a:srgbClr val="000000"/>
                </a:solidFill>
                <a:latin typeface="Open Sauce Bold"/>
              </a:rPr>
              <a:t>Goal: Have 40 active members by Spring Semester</a:t>
            </a:r>
          </a:p>
        </p:txBody>
      </p:sp>
      <p:sp>
        <p:nvSpPr>
          <p:cNvPr name="TextBox 14" id="14"/>
          <p:cNvSpPr txBox="true"/>
          <p:nvPr/>
        </p:nvSpPr>
        <p:spPr>
          <a:xfrm rot="0">
            <a:off x="1028700" y="4822370"/>
            <a:ext cx="16922074" cy="5527675"/>
          </a:xfrm>
          <a:prstGeom prst="rect">
            <a:avLst/>
          </a:prstGeom>
        </p:spPr>
        <p:txBody>
          <a:bodyPr anchor="t" rtlCol="false" tIns="0" lIns="0" bIns="0" rIns="0">
            <a:spAutoFit/>
          </a:bodyPr>
          <a:lstStyle/>
          <a:p>
            <a:pPr>
              <a:lnSpc>
                <a:spcPts val="3500"/>
              </a:lnSpc>
            </a:pPr>
            <a:r>
              <a:rPr lang="en-US" sz="2500">
                <a:solidFill>
                  <a:srgbClr val="000000"/>
                </a:solidFill>
                <a:latin typeface="Open Sauce Bold"/>
              </a:rPr>
              <a:t>Event to Market: General Meeting with a New Member Meet and Greet after.</a:t>
            </a:r>
          </a:p>
          <a:p>
            <a:pPr>
              <a:lnSpc>
                <a:spcPts val="3500"/>
              </a:lnSpc>
            </a:pPr>
          </a:p>
          <a:p>
            <a:pPr>
              <a:lnSpc>
                <a:spcPts val="3500"/>
              </a:lnSpc>
            </a:pPr>
            <a:r>
              <a:rPr lang="en-US" sz="2500">
                <a:solidFill>
                  <a:srgbClr val="000000"/>
                </a:solidFill>
                <a:latin typeface="Open Sauce Bold"/>
              </a:rPr>
              <a:t>You have identified that you would like 20 of the new members to be first-years.</a:t>
            </a:r>
          </a:p>
          <a:p>
            <a:pPr>
              <a:lnSpc>
                <a:spcPts val="3500"/>
              </a:lnSpc>
            </a:pPr>
          </a:p>
          <a:p>
            <a:pPr>
              <a:lnSpc>
                <a:spcPts val="3500"/>
              </a:lnSpc>
            </a:pPr>
          </a:p>
          <a:p>
            <a:pPr>
              <a:lnSpc>
                <a:spcPts val="3500"/>
              </a:lnSpc>
            </a:pPr>
            <a:r>
              <a:rPr lang="en-US" sz="2500">
                <a:solidFill>
                  <a:srgbClr val="000000"/>
                </a:solidFill>
                <a:latin typeface="Open Sauce Bold"/>
              </a:rPr>
              <a:t> </a:t>
            </a:r>
          </a:p>
          <a:p>
            <a:pPr>
              <a:lnSpc>
                <a:spcPts val="4619"/>
              </a:lnSpc>
            </a:pPr>
            <a:r>
              <a:rPr lang="en-US" sz="3299">
                <a:solidFill>
                  <a:srgbClr val="000000"/>
                </a:solidFill>
                <a:latin typeface="Open Sauce Bold"/>
              </a:rPr>
              <a:t>How might you utilize your current members throughout the recruiting process (leading up to the meet and greet, during, and after)? </a:t>
            </a:r>
          </a:p>
          <a:p>
            <a:pPr>
              <a:lnSpc>
                <a:spcPts val="3500"/>
              </a:lnSpc>
            </a:pPr>
          </a:p>
          <a:p>
            <a:pPr>
              <a:lnSpc>
                <a:spcPts val="3500"/>
              </a:lnSpc>
            </a:pPr>
          </a:p>
          <a:p>
            <a:pPr>
              <a:lnSpc>
                <a:spcPts val="3500"/>
              </a:lnSpc>
            </a:pPr>
          </a:p>
          <a:p>
            <a:pPr algn="l">
              <a:lnSpc>
                <a:spcPts val="3500"/>
              </a:lnSpc>
              <a:spcBef>
                <a:spcPct val="0"/>
              </a:spcBef>
            </a:pPr>
          </a:p>
        </p:txBody>
      </p:sp>
      <p:sp>
        <p:nvSpPr>
          <p:cNvPr name="TextBox 15" id="15"/>
          <p:cNvSpPr txBox="true"/>
          <p:nvPr/>
        </p:nvSpPr>
        <p:spPr>
          <a:xfrm rot="0">
            <a:off x="808454" y="1784946"/>
            <a:ext cx="14511869" cy="762001"/>
          </a:xfrm>
          <a:prstGeom prst="rect">
            <a:avLst/>
          </a:prstGeom>
        </p:spPr>
        <p:txBody>
          <a:bodyPr anchor="t" rtlCol="false" tIns="0" lIns="0" bIns="0" rIns="0">
            <a:spAutoFit/>
          </a:bodyPr>
          <a:lstStyle/>
          <a:p>
            <a:pPr algn="l" marL="0" indent="0" lvl="0">
              <a:lnSpc>
                <a:spcPts val="6299"/>
              </a:lnSpc>
              <a:spcBef>
                <a:spcPct val="0"/>
              </a:spcBef>
            </a:pPr>
            <a:r>
              <a:rPr lang="en-US" sz="4499">
                <a:solidFill>
                  <a:srgbClr val="000000"/>
                </a:solidFill>
                <a:latin typeface="Open Sauce Bold"/>
              </a:rPr>
              <a:t>Create a recruitment strategy</a:t>
            </a:r>
          </a:p>
        </p:txBody>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C7F72"/>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808454" y="132139"/>
            <a:ext cx="14783708"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Recruitment &amp; Retention</a:t>
            </a:r>
          </a:p>
        </p:txBody>
      </p:sp>
      <p:sp>
        <p:nvSpPr>
          <p:cNvPr name="TextBox 13" id="13"/>
          <p:cNvSpPr txBox="true"/>
          <p:nvPr/>
        </p:nvSpPr>
        <p:spPr>
          <a:xfrm rot="0">
            <a:off x="808454" y="1236087"/>
            <a:ext cx="14511869" cy="573405"/>
          </a:xfrm>
          <a:prstGeom prst="rect">
            <a:avLst/>
          </a:prstGeom>
        </p:spPr>
        <p:txBody>
          <a:bodyPr anchor="t" rtlCol="false" tIns="0" lIns="0" bIns="0" rIns="0">
            <a:spAutoFit/>
          </a:bodyPr>
          <a:lstStyle/>
          <a:p>
            <a:pPr algn="l" marL="0" indent="0" lvl="0">
              <a:lnSpc>
                <a:spcPts val="4619"/>
              </a:lnSpc>
              <a:spcBef>
                <a:spcPct val="0"/>
              </a:spcBef>
            </a:pPr>
            <a:r>
              <a:rPr lang="en-US" sz="3299">
                <a:solidFill>
                  <a:srgbClr val="000000"/>
                </a:solidFill>
                <a:latin typeface="Open Sauce Bold"/>
              </a:rPr>
              <a:t>Goal: Have 40 active members by Spring Semester</a:t>
            </a:r>
          </a:p>
        </p:txBody>
      </p:sp>
      <p:sp>
        <p:nvSpPr>
          <p:cNvPr name="TextBox 14" id="14"/>
          <p:cNvSpPr txBox="true"/>
          <p:nvPr/>
        </p:nvSpPr>
        <p:spPr>
          <a:xfrm rot="0">
            <a:off x="1107686" y="1978025"/>
            <a:ext cx="16922074" cy="8308975"/>
          </a:xfrm>
          <a:prstGeom prst="rect">
            <a:avLst/>
          </a:prstGeom>
        </p:spPr>
        <p:txBody>
          <a:bodyPr anchor="t" rtlCol="false" tIns="0" lIns="0" bIns="0" rIns="0">
            <a:spAutoFit/>
          </a:bodyPr>
          <a:lstStyle/>
          <a:p>
            <a:pPr>
              <a:lnSpc>
                <a:spcPts val="3500"/>
              </a:lnSpc>
            </a:pPr>
            <a:r>
              <a:rPr lang="en-US" sz="2500">
                <a:solidFill>
                  <a:srgbClr val="000000"/>
                </a:solidFill>
                <a:latin typeface="Open Sauce Bold"/>
              </a:rPr>
              <a:t>Event to Market: General Meeting with a New Member Meet and Greet after.</a:t>
            </a:r>
          </a:p>
          <a:p>
            <a:pPr>
              <a:lnSpc>
                <a:spcPts val="3500"/>
              </a:lnSpc>
            </a:pPr>
          </a:p>
          <a:p>
            <a:pPr>
              <a:lnSpc>
                <a:spcPts val="3500"/>
              </a:lnSpc>
            </a:pPr>
            <a:r>
              <a:rPr lang="en-US" sz="2500">
                <a:solidFill>
                  <a:srgbClr val="000000"/>
                </a:solidFill>
                <a:latin typeface="Open Sauce Bold"/>
              </a:rPr>
              <a:t>You have identified that you would like 20 of the new members to be first-years.</a:t>
            </a:r>
          </a:p>
          <a:p>
            <a:pPr>
              <a:lnSpc>
                <a:spcPts val="3500"/>
              </a:lnSpc>
            </a:pPr>
          </a:p>
          <a:p>
            <a:pPr>
              <a:lnSpc>
                <a:spcPts val="3500"/>
              </a:lnSpc>
            </a:pPr>
            <a:r>
              <a:rPr lang="en-US" sz="2500">
                <a:solidFill>
                  <a:srgbClr val="000000"/>
                </a:solidFill>
                <a:latin typeface="Open Sauce Bold"/>
              </a:rPr>
              <a:t>Date of event Sept 21st:</a:t>
            </a:r>
          </a:p>
          <a:p>
            <a:pPr>
              <a:lnSpc>
                <a:spcPts val="3500"/>
              </a:lnSpc>
            </a:pPr>
          </a:p>
          <a:p>
            <a:pPr marL="539751" indent="-269876" lvl="1">
              <a:lnSpc>
                <a:spcPts val="3500"/>
              </a:lnSpc>
              <a:buFont typeface="Arial"/>
              <a:buChar char="•"/>
            </a:pPr>
            <a:r>
              <a:rPr lang="en-US" sz="2500">
                <a:solidFill>
                  <a:srgbClr val="000000"/>
                </a:solidFill>
                <a:latin typeface="Open Sauce Bold"/>
              </a:rPr>
              <a:t>Hand out fliers/ post on boards around campus, add event to daily blast, add to monitors, housing </a:t>
            </a:r>
          </a:p>
          <a:p>
            <a:pPr marL="539751" indent="-269876" lvl="1">
              <a:lnSpc>
                <a:spcPts val="3500"/>
              </a:lnSpc>
              <a:buFont typeface="Arial"/>
              <a:buChar char="•"/>
            </a:pPr>
            <a:r>
              <a:rPr lang="en-US" sz="2500">
                <a:solidFill>
                  <a:srgbClr val="000000"/>
                </a:solidFill>
                <a:latin typeface="Open Sauce Bold"/>
              </a:rPr>
              <a:t>Table MWF on the week of Sept 11-15 for 2 hours</a:t>
            </a:r>
          </a:p>
          <a:p>
            <a:pPr marL="539751" indent="-269876" lvl="1">
              <a:lnSpc>
                <a:spcPts val="3500"/>
              </a:lnSpc>
              <a:buFont typeface="Arial"/>
              <a:buChar char="•"/>
            </a:pPr>
            <a:r>
              <a:rPr lang="en-US" sz="2500">
                <a:solidFill>
                  <a:srgbClr val="000000"/>
                </a:solidFill>
                <a:latin typeface="Open Sauce Bold"/>
              </a:rPr>
              <a:t>Highlight that there is a new member opportunity post-meeting</a:t>
            </a:r>
          </a:p>
          <a:p>
            <a:pPr marL="539751" indent="-269876" lvl="1">
              <a:lnSpc>
                <a:spcPts val="3500"/>
              </a:lnSpc>
              <a:buFont typeface="Arial"/>
              <a:buChar char="•"/>
            </a:pPr>
            <a:r>
              <a:rPr lang="en-US" sz="2500">
                <a:solidFill>
                  <a:srgbClr val="000000"/>
                </a:solidFill>
                <a:latin typeface="Open Sauce Bold"/>
              </a:rPr>
              <a:t>Let returning members know that new members will be present at the meeting and encourage them to talk to new members. </a:t>
            </a:r>
          </a:p>
          <a:p>
            <a:pPr>
              <a:lnSpc>
                <a:spcPts val="3500"/>
              </a:lnSpc>
            </a:pPr>
          </a:p>
          <a:p>
            <a:pPr>
              <a:lnSpc>
                <a:spcPts val="3500"/>
              </a:lnSpc>
            </a:pPr>
            <a:r>
              <a:rPr lang="en-US" sz="2500">
                <a:solidFill>
                  <a:srgbClr val="000000"/>
                </a:solidFill>
                <a:latin typeface="Open Sauce Bold"/>
              </a:rPr>
              <a:t>During the meeting:</a:t>
            </a:r>
          </a:p>
          <a:p>
            <a:pPr marL="539751" indent="-269876" lvl="1">
              <a:lnSpc>
                <a:spcPts val="3500"/>
              </a:lnSpc>
              <a:buFont typeface="Arial"/>
              <a:buChar char="•"/>
            </a:pPr>
            <a:r>
              <a:rPr lang="en-US" sz="2500">
                <a:solidFill>
                  <a:srgbClr val="000000"/>
                </a:solidFill>
                <a:latin typeface="Open Sauce Bold"/>
              </a:rPr>
              <a:t>W</a:t>
            </a:r>
            <a:r>
              <a:rPr lang="en-US" sz="2500">
                <a:solidFill>
                  <a:srgbClr val="000000"/>
                </a:solidFill>
                <a:latin typeface="Open Sauce Bold"/>
              </a:rPr>
              <a:t>elcome new members and provide context to the org. Do not assume they know what your org does.</a:t>
            </a:r>
          </a:p>
          <a:p>
            <a:pPr>
              <a:lnSpc>
                <a:spcPts val="3500"/>
              </a:lnSpc>
            </a:pPr>
          </a:p>
          <a:p>
            <a:pPr>
              <a:lnSpc>
                <a:spcPts val="3500"/>
              </a:lnSpc>
            </a:pPr>
            <a:r>
              <a:rPr lang="en-US" sz="2500">
                <a:solidFill>
                  <a:srgbClr val="000000"/>
                </a:solidFill>
                <a:latin typeface="Open Sauce Bold"/>
              </a:rPr>
              <a:t>After the meet and greet:</a:t>
            </a:r>
          </a:p>
          <a:p>
            <a:pPr>
              <a:lnSpc>
                <a:spcPts val="3500"/>
              </a:lnSpc>
            </a:pPr>
          </a:p>
          <a:p>
            <a:pPr algn="l" marL="0" indent="0" lvl="0">
              <a:lnSpc>
                <a:spcPts val="3500"/>
              </a:lnSpc>
              <a:spcBef>
                <a:spcPct val="0"/>
              </a:spcBef>
            </a:pPr>
            <a:r>
              <a:rPr lang="en-US" sz="2500">
                <a:solidFill>
                  <a:srgbClr val="000000"/>
                </a:solidFill>
                <a:latin typeface="Open Sauce Bold"/>
              </a:rPr>
              <a:t>Send welcome emails to our new members with expectations and contact information including upcoming events </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3C7F72"/>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28700" y="1560889"/>
            <a:ext cx="7927803" cy="3912085"/>
            <a:chOff x="0" y="0"/>
            <a:chExt cx="2087981" cy="1030343"/>
          </a:xfrm>
        </p:grpSpPr>
        <p:sp>
          <p:nvSpPr>
            <p:cNvPr name="Freeform 13" id="13"/>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969200"/>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009650" y="5993390"/>
            <a:ext cx="7946853" cy="3912085"/>
            <a:chOff x="0" y="0"/>
            <a:chExt cx="2092998" cy="1030343"/>
          </a:xfrm>
        </p:grpSpPr>
        <p:sp>
          <p:nvSpPr>
            <p:cNvPr name="Freeform 16" id="16"/>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969200"/>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8" id="18"/>
          <p:cNvGrpSpPr/>
          <p:nvPr/>
        </p:nvGrpSpPr>
        <p:grpSpPr>
          <a:xfrm rot="0">
            <a:off x="9364246" y="1553236"/>
            <a:ext cx="7895054" cy="3807927"/>
            <a:chOff x="0" y="0"/>
            <a:chExt cx="2079356" cy="1002911"/>
          </a:xfrm>
        </p:grpSpPr>
        <p:sp>
          <p:nvSpPr>
            <p:cNvPr name="Freeform 19" id="19"/>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3C7F72"/>
              </a:solidFill>
              <a:round/>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21" id="21"/>
          <p:cNvGrpSpPr/>
          <p:nvPr/>
        </p:nvGrpSpPr>
        <p:grpSpPr>
          <a:xfrm rot="0">
            <a:off x="9310800" y="5845738"/>
            <a:ext cx="7895054" cy="3807927"/>
            <a:chOff x="0" y="0"/>
            <a:chExt cx="2079356" cy="1002911"/>
          </a:xfrm>
        </p:grpSpPr>
        <p:sp>
          <p:nvSpPr>
            <p:cNvPr name="Freeform 22" id="22"/>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3C7F72"/>
              </a:solidFill>
              <a:round/>
            </a:ln>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4" id="24"/>
          <p:cNvSpPr txBox="true"/>
          <p:nvPr/>
        </p:nvSpPr>
        <p:spPr>
          <a:xfrm rot="0">
            <a:off x="9761635" y="6159500"/>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Students First, Org Second</a:t>
            </a:r>
          </a:p>
        </p:txBody>
      </p:sp>
      <p:sp>
        <p:nvSpPr>
          <p:cNvPr name="TextBox 25" id="25"/>
          <p:cNvSpPr txBox="true"/>
          <p:nvPr/>
        </p:nvSpPr>
        <p:spPr>
          <a:xfrm rot="0">
            <a:off x="808454" y="132139"/>
            <a:ext cx="14783708"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3C7F72"/>
                </a:solidFill>
                <a:latin typeface="Roca One"/>
              </a:rPr>
              <a:t>Recruitment &amp; Retention</a:t>
            </a:r>
          </a:p>
        </p:txBody>
      </p:sp>
      <p:sp>
        <p:nvSpPr>
          <p:cNvPr name="TextBox 26" id="26"/>
          <p:cNvSpPr txBox="true"/>
          <p:nvPr/>
        </p:nvSpPr>
        <p:spPr>
          <a:xfrm rot="0">
            <a:off x="1244270" y="2092325"/>
            <a:ext cx="7070539" cy="30511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Have you used...</a:t>
            </a:r>
          </a:p>
          <a:p>
            <a:pPr marL="1079502" indent="-359834" lvl="2">
              <a:lnSpc>
                <a:spcPts val="3500"/>
              </a:lnSpc>
              <a:buFont typeface="Arial"/>
              <a:buChar char="⚬"/>
            </a:pPr>
            <a:r>
              <a:rPr lang="en-US" sz="2500">
                <a:solidFill>
                  <a:srgbClr val="000000"/>
                </a:solidFill>
                <a:latin typeface="Open Sauce"/>
              </a:rPr>
              <a:t>DailyBlast, Tabling, Celebration of Mines/ Spring Involvement Fair, Newsletters, Fliers, Social Media, programming?</a:t>
            </a:r>
          </a:p>
          <a:p>
            <a:pPr marL="1079502" indent="-359834" lvl="2">
              <a:lnSpc>
                <a:spcPts val="3500"/>
              </a:lnSpc>
              <a:buFont typeface="Arial"/>
              <a:buChar char="⚬"/>
            </a:pPr>
            <a:r>
              <a:rPr lang="en-US" sz="2500">
                <a:solidFill>
                  <a:srgbClr val="000000"/>
                </a:solidFill>
                <a:latin typeface="Open Sauce"/>
              </a:rPr>
              <a:t>Pick on event to highlight and market it</a:t>
            </a:r>
          </a:p>
          <a:p>
            <a:pPr algn="l" marL="539751" indent="-269876" lvl="1">
              <a:lnSpc>
                <a:spcPts val="3500"/>
              </a:lnSpc>
              <a:buFont typeface="Arial"/>
              <a:buChar char="•"/>
            </a:pPr>
            <a:r>
              <a:rPr lang="en-US" sz="2500">
                <a:solidFill>
                  <a:srgbClr val="000000"/>
                </a:solidFill>
                <a:latin typeface="Open Sauce"/>
              </a:rPr>
              <a:t>Showcase your achievements</a:t>
            </a:r>
          </a:p>
        </p:txBody>
      </p:sp>
      <p:sp>
        <p:nvSpPr>
          <p:cNvPr name="TextBox 27" id="27"/>
          <p:cNvSpPr txBox="true"/>
          <p:nvPr/>
        </p:nvSpPr>
        <p:spPr>
          <a:xfrm rot="0">
            <a:off x="1282370" y="1673383"/>
            <a:ext cx="542576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Exhaust all your options!</a:t>
            </a:r>
          </a:p>
        </p:txBody>
      </p:sp>
      <p:sp>
        <p:nvSpPr>
          <p:cNvPr name="TextBox 28" id="28"/>
          <p:cNvSpPr txBox="true"/>
          <p:nvPr/>
        </p:nvSpPr>
        <p:spPr>
          <a:xfrm rot="0">
            <a:off x="9613963" y="6734175"/>
            <a:ext cx="7261039" cy="261302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Always encourage your members to prioritize their mental. physical, and emotional health. </a:t>
            </a:r>
          </a:p>
          <a:p>
            <a:pPr algn="l" marL="539751" indent="-269876" lvl="1">
              <a:lnSpc>
                <a:spcPts val="3500"/>
              </a:lnSpc>
              <a:buFont typeface="Arial"/>
              <a:buChar char="•"/>
            </a:pPr>
            <a:r>
              <a:rPr lang="en-US" sz="2500">
                <a:solidFill>
                  <a:srgbClr val="000000"/>
                </a:solidFill>
                <a:latin typeface="Open Sauce"/>
              </a:rPr>
              <a:t>Have check in points for members to provide feedback and have their voice/ contributions appreciated.</a:t>
            </a:r>
          </a:p>
        </p:txBody>
      </p:sp>
      <p:sp>
        <p:nvSpPr>
          <p:cNvPr name="TextBox 29" id="29"/>
          <p:cNvSpPr txBox="true"/>
          <p:nvPr/>
        </p:nvSpPr>
        <p:spPr>
          <a:xfrm rot="0">
            <a:off x="1282370" y="6159500"/>
            <a:ext cx="5425769" cy="86042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Build the Bond with Community Development</a:t>
            </a:r>
          </a:p>
        </p:txBody>
      </p:sp>
      <p:sp>
        <p:nvSpPr>
          <p:cNvPr name="TextBox 30" id="30"/>
          <p:cNvSpPr txBox="true"/>
          <p:nvPr/>
        </p:nvSpPr>
        <p:spPr>
          <a:xfrm rot="0">
            <a:off x="9904979" y="1717675"/>
            <a:ext cx="542576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Create roles for your returners</a:t>
            </a:r>
          </a:p>
        </p:txBody>
      </p:sp>
      <p:sp>
        <p:nvSpPr>
          <p:cNvPr name="TextBox 31" id="31"/>
          <p:cNvSpPr txBox="true"/>
          <p:nvPr/>
        </p:nvSpPr>
        <p:spPr>
          <a:xfrm rot="0">
            <a:off x="9535067" y="2191097"/>
            <a:ext cx="7418830" cy="3634740"/>
          </a:xfrm>
          <a:prstGeom prst="rect">
            <a:avLst/>
          </a:prstGeom>
        </p:spPr>
        <p:txBody>
          <a:bodyPr anchor="t" rtlCol="false" tIns="0" lIns="0" bIns="0" rIns="0">
            <a:spAutoFit/>
          </a:bodyPr>
          <a:lstStyle/>
          <a:p>
            <a:pPr marL="496572" indent="-248286" lvl="1">
              <a:lnSpc>
                <a:spcPts val="3220"/>
              </a:lnSpc>
              <a:buFont typeface="Arial"/>
              <a:buChar char="•"/>
            </a:pPr>
            <a:r>
              <a:rPr lang="en-US" sz="2300">
                <a:solidFill>
                  <a:srgbClr val="000000"/>
                </a:solidFill>
                <a:latin typeface="Open Sauce"/>
              </a:rPr>
              <a:t>Not everyone wants to be an exec member and that’s okay! Find ways where you can use members' expertise</a:t>
            </a:r>
          </a:p>
          <a:p>
            <a:pPr marL="496572" indent="-248286" lvl="1">
              <a:lnSpc>
                <a:spcPts val="3220"/>
              </a:lnSpc>
              <a:buFont typeface="Arial"/>
              <a:buChar char="•"/>
            </a:pPr>
            <a:r>
              <a:rPr lang="en-US" sz="2300">
                <a:solidFill>
                  <a:srgbClr val="000000"/>
                </a:solidFill>
                <a:latin typeface="Open Sauce"/>
              </a:rPr>
              <a:t> Maintain ongoing communication and reiterate expectations often</a:t>
            </a:r>
          </a:p>
          <a:p>
            <a:pPr marL="496572" indent="-248286" lvl="1">
              <a:lnSpc>
                <a:spcPts val="3220"/>
              </a:lnSpc>
              <a:buFont typeface="Arial"/>
              <a:buChar char="•"/>
            </a:pPr>
            <a:r>
              <a:rPr lang="en-US" sz="2300">
                <a:solidFill>
                  <a:srgbClr val="000000"/>
                </a:solidFill>
                <a:latin typeface="Open Sauce"/>
              </a:rPr>
              <a:t>Empower your members to think outside the box and create new/innovative ways of doing things</a:t>
            </a:r>
          </a:p>
          <a:p>
            <a:pPr>
              <a:lnSpc>
                <a:spcPts val="3360"/>
              </a:lnSpc>
            </a:pPr>
          </a:p>
          <a:p>
            <a:pPr algn="l">
              <a:lnSpc>
                <a:spcPts val="3500"/>
              </a:lnSpc>
            </a:pPr>
          </a:p>
        </p:txBody>
      </p:sp>
      <p:sp>
        <p:nvSpPr>
          <p:cNvPr name="TextBox 32" id="32"/>
          <p:cNvSpPr txBox="true"/>
          <p:nvPr/>
        </p:nvSpPr>
        <p:spPr>
          <a:xfrm rot="0">
            <a:off x="1447807" y="7134225"/>
            <a:ext cx="7070539" cy="21748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Create an exceptional experience within the first few events/ weeks</a:t>
            </a:r>
          </a:p>
          <a:p>
            <a:pPr marL="539751" indent="-269876" lvl="1">
              <a:lnSpc>
                <a:spcPts val="3500"/>
              </a:lnSpc>
              <a:buFont typeface="Arial"/>
              <a:buChar char="•"/>
            </a:pPr>
            <a:r>
              <a:rPr lang="en-US" sz="2500">
                <a:solidFill>
                  <a:srgbClr val="000000"/>
                </a:solidFill>
                <a:latin typeface="Open Sauce"/>
              </a:rPr>
              <a:t>Provide opportunities to bond outside regular meeting times</a:t>
            </a:r>
          </a:p>
          <a:p>
            <a:pPr algn="l" marL="539751" indent="-269876" lvl="1">
              <a:lnSpc>
                <a:spcPts val="3500"/>
              </a:lnSpc>
              <a:buFont typeface="Arial"/>
              <a:buChar char="•"/>
            </a:pPr>
            <a:r>
              <a:rPr lang="en-US" sz="2500">
                <a:solidFill>
                  <a:srgbClr val="000000"/>
                </a:solidFill>
                <a:latin typeface="Open Sauce"/>
              </a:rPr>
              <a:t>Add to group chats/ communications</a:t>
            </a:r>
          </a:p>
        </p:txBody>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487058" y="-724419"/>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282370" y="132139"/>
            <a:ext cx="14783708" cy="2857500"/>
          </a:xfrm>
          <a:prstGeom prst="rect">
            <a:avLst/>
          </a:prstGeom>
        </p:spPr>
        <p:txBody>
          <a:bodyPr anchor="t" rtlCol="false" tIns="0" lIns="0" bIns="0" rIns="0">
            <a:spAutoFit/>
          </a:bodyPr>
          <a:lstStyle/>
          <a:p>
            <a:pPr>
              <a:lnSpc>
                <a:spcPts val="11279"/>
              </a:lnSpc>
            </a:pPr>
            <a:r>
              <a:rPr lang="en-US" sz="9399">
                <a:solidFill>
                  <a:srgbClr val="3C7F72"/>
                </a:solidFill>
                <a:latin typeface="Roca One"/>
              </a:rPr>
              <a:t>Risk Management</a:t>
            </a:r>
          </a:p>
          <a:p>
            <a:pPr algn="l" marL="0" indent="0" lvl="0">
              <a:lnSpc>
                <a:spcPts val="11279"/>
              </a:lnSpc>
              <a:spcBef>
                <a:spcPct val="0"/>
              </a:spcBef>
            </a:pPr>
          </a:p>
        </p:txBody>
      </p:sp>
      <p:sp>
        <p:nvSpPr>
          <p:cNvPr name="TextBox 13" id="13"/>
          <p:cNvSpPr txBox="true"/>
          <p:nvPr/>
        </p:nvSpPr>
        <p:spPr>
          <a:xfrm rot="0">
            <a:off x="1756428" y="1613204"/>
            <a:ext cx="15502872" cy="1348741"/>
          </a:xfrm>
          <a:prstGeom prst="rect">
            <a:avLst/>
          </a:prstGeom>
        </p:spPr>
        <p:txBody>
          <a:bodyPr anchor="t" rtlCol="false" tIns="0" lIns="0" bIns="0" rIns="0">
            <a:spAutoFit/>
          </a:bodyPr>
          <a:lstStyle/>
          <a:p>
            <a:pPr algn="l" marL="0" indent="0" lvl="0">
              <a:lnSpc>
                <a:spcPts val="5459"/>
              </a:lnSpc>
              <a:spcBef>
                <a:spcPct val="0"/>
              </a:spcBef>
            </a:pPr>
            <a:r>
              <a:rPr lang="en-US" sz="3899">
                <a:solidFill>
                  <a:srgbClr val="000000"/>
                </a:solidFill>
                <a:latin typeface="Open Sauce Bold"/>
              </a:rPr>
              <a:t>What offices are available to provide training for you organization?</a:t>
            </a:r>
          </a:p>
        </p:txBody>
      </p:sp>
      <p:sp>
        <p:nvSpPr>
          <p:cNvPr name="TextBox 14" id="14"/>
          <p:cNvSpPr txBox="true"/>
          <p:nvPr/>
        </p:nvSpPr>
        <p:spPr>
          <a:xfrm rot="0">
            <a:off x="1282370" y="6746372"/>
            <a:ext cx="15502872" cy="662941"/>
          </a:xfrm>
          <a:prstGeom prst="rect">
            <a:avLst/>
          </a:prstGeom>
        </p:spPr>
        <p:txBody>
          <a:bodyPr anchor="t" rtlCol="false" tIns="0" lIns="0" bIns="0" rIns="0">
            <a:spAutoFit/>
          </a:bodyPr>
          <a:lstStyle/>
          <a:p>
            <a:pPr algn="l" marL="0" indent="0" lvl="0">
              <a:lnSpc>
                <a:spcPts val="5459"/>
              </a:lnSpc>
              <a:spcBef>
                <a:spcPct val="0"/>
              </a:spcBef>
            </a:pPr>
            <a:r>
              <a:rPr lang="en-US" sz="3899">
                <a:solidFill>
                  <a:srgbClr val="000000"/>
                </a:solidFill>
                <a:latin typeface="Open Sauce Bold"/>
              </a:rPr>
              <a:t>Where can you find reporting links?</a:t>
            </a: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284704" y="9569360"/>
            <a:ext cx="19027094" cy="4730366"/>
          </a:xfrm>
          <a:custGeom>
            <a:avLst/>
            <a:gdLst/>
            <a:ahLst/>
            <a:cxnLst/>
            <a:rect r="r" b="b" t="t" l="l"/>
            <a:pathLst>
              <a:path h="4730366" w="19027094">
                <a:moveTo>
                  <a:pt x="0" y="0"/>
                </a:moveTo>
                <a:lnTo>
                  <a:pt x="19027094" y="0"/>
                </a:lnTo>
                <a:lnTo>
                  <a:pt x="19027094" y="4730366"/>
                </a:lnTo>
                <a:lnTo>
                  <a:pt x="0" y="4730366"/>
                </a:lnTo>
                <a:lnTo>
                  <a:pt x="0" y="0"/>
                </a:lnTo>
                <a:close/>
              </a:path>
            </a:pathLst>
          </a:custGeom>
          <a:blipFill>
            <a:blip r:embed="rId2"/>
            <a:stretch>
              <a:fillRect l="0" t="-13980" r="0" b="-154258"/>
            </a:stretch>
          </a:blipFill>
        </p:spPr>
      </p:sp>
      <p:grpSp>
        <p:nvGrpSpPr>
          <p:cNvPr name="Group 3" id="3"/>
          <p:cNvGrpSpPr/>
          <p:nvPr/>
        </p:nvGrpSpPr>
        <p:grpSpPr>
          <a:xfrm rot="0">
            <a:off x="284740" y="2649593"/>
            <a:ext cx="3929412" cy="4761684"/>
            <a:chOff x="0" y="0"/>
            <a:chExt cx="1127634" cy="1366473"/>
          </a:xfrm>
        </p:grpSpPr>
        <p:sp>
          <p:nvSpPr>
            <p:cNvPr name="Freeform 4" id="4"/>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D34A24"/>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495717" y="2845671"/>
            <a:ext cx="3507458" cy="4369528"/>
          </a:xfrm>
          <a:custGeom>
            <a:avLst/>
            <a:gdLst/>
            <a:ahLst/>
            <a:cxnLst/>
            <a:rect r="r" b="b" t="t" l="l"/>
            <a:pathLst>
              <a:path h="4369528" w="3507458">
                <a:moveTo>
                  <a:pt x="0" y="0"/>
                </a:moveTo>
                <a:lnTo>
                  <a:pt x="3507458" y="0"/>
                </a:lnTo>
                <a:lnTo>
                  <a:pt x="3507458" y="4369528"/>
                </a:lnTo>
                <a:lnTo>
                  <a:pt x="0" y="4369528"/>
                </a:lnTo>
                <a:lnTo>
                  <a:pt x="0" y="0"/>
                </a:lnTo>
                <a:close/>
              </a:path>
            </a:pathLst>
          </a:custGeom>
          <a:blipFill>
            <a:blip r:embed="rId3"/>
            <a:stretch>
              <a:fillRect l="-12289" t="0" r="-12289" b="0"/>
            </a:stretch>
          </a:blipFill>
        </p:spPr>
      </p:sp>
      <p:grpSp>
        <p:nvGrpSpPr>
          <p:cNvPr name="Group 7" id="7"/>
          <p:cNvGrpSpPr/>
          <p:nvPr/>
        </p:nvGrpSpPr>
        <p:grpSpPr>
          <a:xfrm rot="0">
            <a:off x="4757821" y="2630543"/>
            <a:ext cx="3929412" cy="4761684"/>
            <a:chOff x="0" y="0"/>
            <a:chExt cx="1127634" cy="1366473"/>
          </a:xfrm>
        </p:grpSpPr>
        <p:sp>
          <p:nvSpPr>
            <p:cNvPr name="Freeform 8" id="8"/>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3C7F72"/>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10" id="10"/>
          <p:cNvSpPr/>
          <p:nvPr/>
        </p:nvSpPr>
        <p:spPr>
          <a:xfrm flipH="false" flipV="false" rot="0">
            <a:off x="4968798" y="2826621"/>
            <a:ext cx="3507458" cy="4369528"/>
          </a:xfrm>
          <a:custGeom>
            <a:avLst/>
            <a:gdLst/>
            <a:ahLst/>
            <a:cxnLst/>
            <a:rect r="r" b="b" t="t" l="l"/>
            <a:pathLst>
              <a:path h="4369528" w="3507458">
                <a:moveTo>
                  <a:pt x="0" y="0"/>
                </a:moveTo>
                <a:lnTo>
                  <a:pt x="3507457" y="0"/>
                </a:lnTo>
                <a:lnTo>
                  <a:pt x="3507457" y="4369528"/>
                </a:lnTo>
                <a:lnTo>
                  <a:pt x="0" y="4369528"/>
                </a:lnTo>
                <a:lnTo>
                  <a:pt x="0" y="0"/>
                </a:lnTo>
                <a:close/>
              </a:path>
            </a:pathLst>
          </a:custGeom>
          <a:blipFill>
            <a:blip r:embed="rId4"/>
            <a:stretch>
              <a:fillRect l="0" t="0" r="0" b="-42474"/>
            </a:stretch>
          </a:blipFill>
        </p:spPr>
      </p:sp>
      <p:grpSp>
        <p:nvGrpSpPr>
          <p:cNvPr name="Group 11" id="11"/>
          <p:cNvGrpSpPr/>
          <p:nvPr/>
        </p:nvGrpSpPr>
        <p:grpSpPr>
          <a:xfrm rot="0">
            <a:off x="14117891" y="2649593"/>
            <a:ext cx="3929412" cy="4761684"/>
            <a:chOff x="0" y="0"/>
            <a:chExt cx="1127634" cy="1366473"/>
          </a:xfrm>
        </p:grpSpPr>
        <p:sp>
          <p:nvSpPr>
            <p:cNvPr name="Freeform 12" id="12"/>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3C7F72"/>
            </a:solidFill>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14" id="14"/>
          <p:cNvSpPr/>
          <p:nvPr/>
        </p:nvSpPr>
        <p:spPr>
          <a:xfrm flipH="false" flipV="false" rot="0">
            <a:off x="14408057" y="2945536"/>
            <a:ext cx="3428269" cy="4269663"/>
          </a:xfrm>
          <a:custGeom>
            <a:avLst/>
            <a:gdLst/>
            <a:ahLst/>
            <a:cxnLst/>
            <a:rect r="r" b="b" t="t" l="l"/>
            <a:pathLst>
              <a:path h="4269663" w="3428269">
                <a:moveTo>
                  <a:pt x="0" y="0"/>
                </a:moveTo>
                <a:lnTo>
                  <a:pt x="3428269" y="0"/>
                </a:lnTo>
                <a:lnTo>
                  <a:pt x="3428269" y="4269663"/>
                </a:lnTo>
                <a:lnTo>
                  <a:pt x="0" y="4269663"/>
                </a:lnTo>
                <a:lnTo>
                  <a:pt x="0" y="0"/>
                </a:lnTo>
                <a:close/>
              </a:path>
            </a:pathLst>
          </a:custGeom>
          <a:blipFill>
            <a:blip r:embed="rId5"/>
            <a:stretch>
              <a:fillRect l="-13200" t="0" r="-15347" b="0"/>
            </a:stretch>
          </a:blipFill>
        </p:spPr>
      </p:sp>
      <p:grpSp>
        <p:nvGrpSpPr>
          <p:cNvPr name="Group 15" id="15"/>
          <p:cNvGrpSpPr/>
          <p:nvPr/>
        </p:nvGrpSpPr>
        <p:grpSpPr>
          <a:xfrm rot="0">
            <a:off x="17579202" y="8095113"/>
            <a:ext cx="1163187" cy="116318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7" id="1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8" id="1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9" id="19"/>
          <p:cNvGrpSpPr/>
          <p:nvPr/>
        </p:nvGrpSpPr>
        <p:grpSpPr>
          <a:xfrm rot="0">
            <a:off x="9439707" y="2649593"/>
            <a:ext cx="3929412" cy="4761684"/>
            <a:chOff x="0" y="0"/>
            <a:chExt cx="1127634" cy="1366473"/>
          </a:xfrm>
        </p:grpSpPr>
        <p:sp>
          <p:nvSpPr>
            <p:cNvPr name="Freeform 20" id="20"/>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D2400B"/>
            </a:solidFill>
          </p:spPr>
        </p:sp>
        <p:sp>
          <p:nvSpPr>
            <p:cNvPr name="TextBox 21" id="21"/>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22" id="22"/>
          <p:cNvSpPr/>
          <p:nvPr/>
        </p:nvSpPr>
        <p:spPr>
          <a:xfrm flipH="false" flipV="false" rot="0">
            <a:off x="9650684" y="2845671"/>
            <a:ext cx="3507458" cy="4369528"/>
          </a:xfrm>
          <a:custGeom>
            <a:avLst/>
            <a:gdLst/>
            <a:ahLst/>
            <a:cxnLst/>
            <a:rect r="r" b="b" t="t" l="l"/>
            <a:pathLst>
              <a:path h="4369528" w="3507458">
                <a:moveTo>
                  <a:pt x="0" y="0"/>
                </a:moveTo>
                <a:lnTo>
                  <a:pt x="3507458" y="0"/>
                </a:lnTo>
                <a:lnTo>
                  <a:pt x="3507458" y="4369528"/>
                </a:lnTo>
                <a:lnTo>
                  <a:pt x="0" y="4369528"/>
                </a:lnTo>
                <a:lnTo>
                  <a:pt x="0" y="0"/>
                </a:lnTo>
                <a:close/>
              </a:path>
            </a:pathLst>
          </a:custGeom>
          <a:blipFill>
            <a:blip r:embed="rId8"/>
            <a:stretch>
              <a:fillRect l="0" t="-3543" r="0" b="-3543"/>
            </a:stretch>
          </a:blipFill>
        </p:spPr>
      </p:sp>
      <p:sp>
        <p:nvSpPr>
          <p:cNvPr name="TextBox 23" id="23"/>
          <p:cNvSpPr txBox="true"/>
          <p:nvPr/>
        </p:nvSpPr>
        <p:spPr>
          <a:xfrm rot="0">
            <a:off x="4786396" y="7590336"/>
            <a:ext cx="3976472" cy="406400"/>
          </a:xfrm>
          <a:prstGeom prst="rect">
            <a:avLst/>
          </a:prstGeom>
        </p:spPr>
        <p:txBody>
          <a:bodyPr anchor="t" rtlCol="false" tIns="0" lIns="0" bIns="0" rIns="0">
            <a:spAutoFit/>
          </a:bodyPr>
          <a:lstStyle/>
          <a:p>
            <a:pPr algn="just" marL="0" indent="0" lvl="0">
              <a:lnSpc>
                <a:spcPts val="3249"/>
              </a:lnSpc>
              <a:spcBef>
                <a:spcPct val="0"/>
              </a:spcBef>
            </a:pPr>
            <a:r>
              <a:rPr lang="en-US" sz="2499">
                <a:solidFill>
                  <a:srgbClr val="000000"/>
                </a:solidFill>
                <a:latin typeface="Open Sauce Bold"/>
              </a:rPr>
              <a:t>DeAnna Torrez (she/her)</a:t>
            </a:r>
          </a:p>
        </p:txBody>
      </p:sp>
      <p:sp>
        <p:nvSpPr>
          <p:cNvPr name="TextBox 24" id="24"/>
          <p:cNvSpPr txBox="true"/>
          <p:nvPr/>
        </p:nvSpPr>
        <p:spPr>
          <a:xfrm rot="0">
            <a:off x="4786396" y="8008902"/>
            <a:ext cx="3976472" cy="422275"/>
          </a:xfrm>
          <a:prstGeom prst="rect">
            <a:avLst/>
          </a:prstGeom>
        </p:spPr>
        <p:txBody>
          <a:bodyPr anchor="t" rtlCol="false" tIns="0" lIns="0" bIns="0" rIns="0">
            <a:spAutoFit/>
          </a:bodyPr>
          <a:lstStyle/>
          <a:p>
            <a:pPr algn="just" marL="0" indent="0" lvl="0">
              <a:lnSpc>
                <a:spcPts val="3500"/>
              </a:lnSpc>
              <a:spcBef>
                <a:spcPct val="0"/>
              </a:spcBef>
            </a:pPr>
            <a:r>
              <a:rPr lang="en-US" sz="2500">
                <a:solidFill>
                  <a:srgbClr val="000000"/>
                </a:solidFill>
                <a:latin typeface="Open Sauce"/>
              </a:rPr>
              <a:t>Finance Coordinator</a:t>
            </a:r>
          </a:p>
        </p:txBody>
      </p:sp>
      <p:sp>
        <p:nvSpPr>
          <p:cNvPr name="TextBox 25" id="25"/>
          <p:cNvSpPr txBox="true"/>
          <p:nvPr/>
        </p:nvSpPr>
        <p:spPr>
          <a:xfrm rot="0">
            <a:off x="9439707" y="7643676"/>
            <a:ext cx="4618268" cy="353060"/>
          </a:xfrm>
          <a:prstGeom prst="rect">
            <a:avLst/>
          </a:prstGeom>
        </p:spPr>
        <p:txBody>
          <a:bodyPr anchor="t" rtlCol="false" tIns="0" lIns="0" bIns="0" rIns="0">
            <a:spAutoFit/>
          </a:bodyPr>
          <a:lstStyle/>
          <a:p>
            <a:pPr marL="0" indent="0" lvl="0">
              <a:lnSpc>
                <a:spcPts val="2859"/>
              </a:lnSpc>
              <a:spcBef>
                <a:spcPct val="0"/>
              </a:spcBef>
            </a:pPr>
            <a:r>
              <a:rPr lang="en-US" sz="2199">
                <a:solidFill>
                  <a:srgbClr val="000000"/>
                </a:solidFill>
                <a:latin typeface="Open Sauce Bold"/>
              </a:rPr>
              <a:t>Alexandra Demopoulos (she/her)</a:t>
            </a:r>
          </a:p>
        </p:txBody>
      </p:sp>
      <p:sp>
        <p:nvSpPr>
          <p:cNvPr name="TextBox 26" id="26"/>
          <p:cNvSpPr txBox="true"/>
          <p:nvPr/>
        </p:nvSpPr>
        <p:spPr>
          <a:xfrm rot="0">
            <a:off x="9439707" y="8008902"/>
            <a:ext cx="4618268" cy="860425"/>
          </a:xfrm>
          <a:prstGeom prst="rect">
            <a:avLst/>
          </a:prstGeom>
        </p:spPr>
        <p:txBody>
          <a:bodyPr anchor="t" rtlCol="false" tIns="0" lIns="0" bIns="0" rIns="0">
            <a:spAutoFit/>
          </a:bodyPr>
          <a:lstStyle/>
          <a:p>
            <a:pPr marL="0" indent="0" lvl="0">
              <a:lnSpc>
                <a:spcPts val="3500"/>
              </a:lnSpc>
              <a:spcBef>
                <a:spcPct val="0"/>
              </a:spcBef>
            </a:pPr>
            <a:r>
              <a:rPr lang="en-US" sz="2500">
                <a:solidFill>
                  <a:srgbClr val="000000"/>
                </a:solidFill>
                <a:latin typeface="Open Sauce"/>
              </a:rPr>
              <a:t>Assoc. Dir. Student Engagement</a:t>
            </a:r>
          </a:p>
        </p:txBody>
      </p:sp>
      <p:sp>
        <p:nvSpPr>
          <p:cNvPr name="TextBox 27" id="27"/>
          <p:cNvSpPr txBox="true"/>
          <p:nvPr/>
        </p:nvSpPr>
        <p:spPr>
          <a:xfrm rot="0">
            <a:off x="6151557" y="592193"/>
            <a:ext cx="7006585" cy="1428750"/>
          </a:xfrm>
          <a:prstGeom prst="rect">
            <a:avLst/>
          </a:prstGeom>
        </p:spPr>
        <p:txBody>
          <a:bodyPr anchor="t" rtlCol="false" tIns="0" lIns="0" bIns="0" rIns="0">
            <a:spAutoFit/>
          </a:bodyPr>
          <a:lstStyle/>
          <a:p>
            <a:pPr marL="0" indent="0" lvl="0">
              <a:lnSpc>
                <a:spcPts val="11279"/>
              </a:lnSpc>
              <a:spcBef>
                <a:spcPct val="0"/>
              </a:spcBef>
            </a:pPr>
            <a:r>
              <a:rPr lang="en-US" sz="9399">
                <a:solidFill>
                  <a:srgbClr val="3C7F72"/>
                </a:solidFill>
                <a:latin typeface="Roca One Ultra-Bold"/>
              </a:rPr>
              <a:t>SAIL STAFF</a:t>
            </a:r>
          </a:p>
        </p:txBody>
      </p:sp>
      <p:sp>
        <p:nvSpPr>
          <p:cNvPr name="TextBox 28" id="28"/>
          <p:cNvSpPr txBox="true"/>
          <p:nvPr/>
        </p:nvSpPr>
        <p:spPr>
          <a:xfrm rot="0">
            <a:off x="322840" y="7663729"/>
            <a:ext cx="4103746" cy="361315"/>
          </a:xfrm>
          <a:prstGeom prst="rect">
            <a:avLst/>
          </a:prstGeom>
        </p:spPr>
        <p:txBody>
          <a:bodyPr anchor="t" rtlCol="false" tIns="0" lIns="0" bIns="0" rIns="0">
            <a:spAutoFit/>
          </a:bodyPr>
          <a:lstStyle/>
          <a:p>
            <a:pPr marL="0" indent="0" lvl="0">
              <a:lnSpc>
                <a:spcPts val="2989"/>
              </a:lnSpc>
              <a:spcBef>
                <a:spcPct val="0"/>
              </a:spcBef>
            </a:pPr>
            <a:r>
              <a:rPr lang="en-US" sz="2299">
                <a:solidFill>
                  <a:srgbClr val="000000"/>
                </a:solidFill>
                <a:latin typeface="Open Sauce Bold"/>
              </a:rPr>
              <a:t>Marilynn Gallegos (she/her)</a:t>
            </a:r>
          </a:p>
        </p:txBody>
      </p:sp>
      <p:sp>
        <p:nvSpPr>
          <p:cNvPr name="TextBox 29" id="29"/>
          <p:cNvSpPr txBox="true"/>
          <p:nvPr/>
        </p:nvSpPr>
        <p:spPr>
          <a:xfrm rot="0">
            <a:off x="322840" y="8037211"/>
            <a:ext cx="4103746" cy="422275"/>
          </a:xfrm>
          <a:prstGeom prst="rect">
            <a:avLst/>
          </a:prstGeom>
        </p:spPr>
        <p:txBody>
          <a:bodyPr anchor="t" rtlCol="false" tIns="0" lIns="0" bIns="0" rIns="0">
            <a:spAutoFit/>
          </a:bodyPr>
          <a:lstStyle/>
          <a:p>
            <a:pPr algn="just" marL="0" indent="0" lvl="0">
              <a:lnSpc>
                <a:spcPts val="3500"/>
              </a:lnSpc>
              <a:spcBef>
                <a:spcPct val="0"/>
              </a:spcBef>
            </a:pPr>
            <a:r>
              <a:rPr lang="en-US" sz="2500">
                <a:solidFill>
                  <a:srgbClr val="000000"/>
                </a:solidFill>
                <a:latin typeface="Open Sauce"/>
              </a:rPr>
              <a:t>Clubs &amp; Orgs Coordinator</a:t>
            </a:r>
          </a:p>
        </p:txBody>
      </p:sp>
      <p:sp>
        <p:nvSpPr>
          <p:cNvPr name="TextBox 30" id="30"/>
          <p:cNvSpPr txBox="true"/>
          <p:nvPr/>
        </p:nvSpPr>
        <p:spPr>
          <a:xfrm rot="0">
            <a:off x="14124122" y="7675159"/>
            <a:ext cx="4618268" cy="353060"/>
          </a:xfrm>
          <a:prstGeom prst="rect">
            <a:avLst/>
          </a:prstGeom>
        </p:spPr>
        <p:txBody>
          <a:bodyPr anchor="t" rtlCol="false" tIns="0" lIns="0" bIns="0" rIns="0">
            <a:spAutoFit/>
          </a:bodyPr>
          <a:lstStyle/>
          <a:p>
            <a:pPr marL="0" indent="0" lvl="0">
              <a:lnSpc>
                <a:spcPts val="2859"/>
              </a:lnSpc>
              <a:spcBef>
                <a:spcPct val="0"/>
              </a:spcBef>
            </a:pPr>
            <a:r>
              <a:rPr lang="en-US" sz="2199">
                <a:solidFill>
                  <a:srgbClr val="000000"/>
                </a:solidFill>
                <a:latin typeface="Open Sauce Bold"/>
              </a:rPr>
              <a:t>Begoña Ruiz Pineiro (she/her)</a:t>
            </a:r>
          </a:p>
        </p:txBody>
      </p:sp>
      <p:sp>
        <p:nvSpPr>
          <p:cNvPr name="TextBox 31" id="31"/>
          <p:cNvSpPr txBox="true"/>
          <p:nvPr/>
        </p:nvSpPr>
        <p:spPr>
          <a:xfrm rot="0">
            <a:off x="14124122" y="8040386"/>
            <a:ext cx="4618268" cy="422275"/>
          </a:xfrm>
          <a:prstGeom prst="rect">
            <a:avLst/>
          </a:prstGeom>
        </p:spPr>
        <p:txBody>
          <a:bodyPr anchor="t" rtlCol="false" tIns="0" lIns="0" bIns="0" rIns="0">
            <a:spAutoFit/>
          </a:bodyPr>
          <a:lstStyle/>
          <a:p>
            <a:pPr algn="just" marL="0" indent="0" lvl="0">
              <a:lnSpc>
                <a:spcPts val="3500"/>
              </a:lnSpc>
              <a:spcBef>
                <a:spcPct val="0"/>
              </a:spcBef>
            </a:pPr>
            <a:r>
              <a:rPr lang="en-US" sz="2500">
                <a:solidFill>
                  <a:srgbClr val="000000"/>
                </a:solidFill>
                <a:latin typeface="Open Sauce"/>
              </a:rPr>
              <a:t>Assoc. Dir. Finance</a:t>
            </a:r>
          </a:p>
        </p:txBody>
      </p:sp>
    </p:spTree>
  </p:cSld>
  <p:clrMapOvr>
    <a:masterClrMapping/>
  </p:clrMapOvr>
  <p:transition spd="fast">
    <p:circle/>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28700" y="1560889"/>
            <a:ext cx="7927803" cy="3912085"/>
            <a:chOff x="0" y="0"/>
            <a:chExt cx="2087981" cy="1030343"/>
          </a:xfrm>
        </p:grpSpPr>
        <p:sp>
          <p:nvSpPr>
            <p:cNvPr name="Freeform 13" id="13"/>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FFC107"/>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009650" y="5993390"/>
            <a:ext cx="7946853" cy="3912085"/>
            <a:chOff x="0" y="0"/>
            <a:chExt cx="2092998" cy="1030343"/>
          </a:xfrm>
        </p:grpSpPr>
        <p:sp>
          <p:nvSpPr>
            <p:cNvPr name="Freeform 16" id="16"/>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FFC107"/>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8" id="18"/>
          <p:cNvGrpSpPr/>
          <p:nvPr/>
        </p:nvGrpSpPr>
        <p:grpSpPr>
          <a:xfrm rot="0">
            <a:off x="9364246" y="1553236"/>
            <a:ext cx="7895054" cy="3807927"/>
            <a:chOff x="0" y="0"/>
            <a:chExt cx="2079356" cy="1002911"/>
          </a:xfrm>
        </p:grpSpPr>
        <p:sp>
          <p:nvSpPr>
            <p:cNvPr name="Freeform 19" id="19"/>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21" id="21"/>
          <p:cNvGrpSpPr/>
          <p:nvPr/>
        </p:nvGrpSpPr>
        <p:grpSpPr>
          <a:xfrm rot="0">
            <a:off x="9310800" y="5845738"/>
            <a:ext cx="7895054" cy="3807927"/>
            <a:chOff x="0" y="0"/>
            <a:chExt cx="2079356" cy="1002911"/>
          </a:xfrm>
        </p:grpSpPr>
        <p:sp>
          <p:nvSpPr>
            <p:cNvPr name="Freeform 22" id="22"/>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4" id="24"/>
          <p:cNvSpPr txBox="true"/>
          <p:nvPr/>
        </p:nvSpPr>
        <p:spPr>
          <a:xfrm rot="0">
            <a:off x="9681254" y="1835308"/>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Provide training opportunities</a:t>
            </a:r>
          </a:p>
        </p:txBody>
      </p:sp>
      <p:sp>
        <p:nvSpPr>
          <p:cNvPr name="TextBox 25" id="25"/>
          <p:cNvSpPr txBox="true"/>
          <p:nvPr/>
        </p:nvSpPr>
        <p:spPr>
          <a:xfrm rot="0">
            <a:off x="808454" y="132139"/>
            <a:ext cx="14783708" cy="2857500"/>
          </a:xfrm>
          <a:prstGeom prst="rect">
            <a:avLst/>
          </a:prstGeom>
        </p:spPr>
        <p:txBody>
          <a:bodyPr anchor="t" rtlCol="false" tIns="0" lIns="0" bIns="0" rIns="0">
            <a:spAutoFit/>
          </a:bodyPr>
          <a:lstStyle/>
          <a:p>
            <a:pPr>
              <a:lnSpc>
                <a:spcPts val="11279"/>
              </a:lnSpc>
            </a:pPr>
            <a:r>
              <a:rPr lang="en-US" sz="9399">
                <a:solidFill>
                  <a:srgbClr val="3C7F72"/>
                </a:solidFill>
                <a:latin typeface="Roca One"/>
              </a:rPr>
              <a:t>Risk Management</a:t>
            </a:r>
          </a:p>
          <a:p>
            <a:pPr algn="l" marL="0" indent="0" lvl="0">
              <a:lnSpc>
                <a:spcPts val="11279"/>
              </a:lnSpc>
              <a:spcBef>
                <a:spcPct val="0"/>
              </a:spcBef>
            </a:pPr>
          </a:p>
        </p:txBody>
      </p:sp>
      <p:sp>
        <p:nvSpPr>
          <p:cNvPr name="TextBox 26" id="26"/>
          <p:cNvSpPr txBox="true"/>
          <p:nvPr/>
        </p:nvSpPr>
        <p:spPr>
          <a:xfrm rot="0">
            <a:off x="1282370" y="1673383"/>
            <a:ext cx="6800535"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Create a plan for your organization </a:t>
            </a:r>
          </a:p>
        </p:txBody>
      </p:sp>
      <p:sp>
        <p:nvSpPr>
          <p:cNvPr name="TextBox 27" id="27"/>
          <p:cNvSpPr txBox="true"/>
          <p:nvPr/>
        </p:nvSpPr>
        <p:spPr>
          <a:xfrm rot="0">
            <a:off x="9613963" y="6734175"/>
            <a:ext cx="7261039" cy="261302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Always encourage your members to prioritize their mental. physical, and emotional health. </a:t>
            </a:r>
          </a:p>
          <a:p>
            <a:pPr algn="l" marL="539751" indent="-269876" lvl="1">
              <a:lnSpc>
                <a:spcPts val="3500"/>
              </a:lnSpc>
              <a:buFont typeface="Arial"/>
              <a:buChar char="•"/>
            </a:pPr>
            <a:r>
              <a:rPr lang="en-US" sz="2500">
                <a:solidFill>
                  <a:srgbClr val="000000"/>
                </a:solidFill>
                <a:latin typeface="Open Sauce"/>
              </a:rPr>
              <a:t>Have check in points for members to provide feedback and have their voice/ contributions appreciated.</a:t>
            </a:r>
          </a:p>
        </p:txBody>
      </p:sp>
      <p:sp>
        <p:nvSpPr>
          <p:cNvPr name="TextBox 28" id="28"/>
          <p:cNvSpPr txBox="true"/>
          <p:nvPr/>
        </p:nvSpPr>
        <p:spPr>
          <a:xfrm rot="0">
            <a:off x="1386621" y="6159500"/>
            <a:ext cx="5425769" cy="86042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Explain policies and highlight reporting links</a:t>
            </a:r>
          </a:p>
        </p:txBody>
      </p:sp>
      <p:sp>
        <p:nvSpPr>
          <p:cNvPr name="TextBox 29" id="29"/>
          <p:cNvSpPr txBox="true"/>
          <p:nvPr/>
        </p:nvSpPr>
        <p:spPr>
          <a:xfrm rot="0">
            <a:off x="9535067" y="2345950"/>
            <a:ext cx="7418830" cy="2613025"/>
          </a:xfrm>
          <a:prstGeom prst="rect">
            <a:avLst/>
          </a:prstGeom>
        </p:spPr>
        <p:txBody>
          <a:bodyPr anchor="t" rtlCol="false" tIns="0" lIns="0" bIns="0" rIns="0">
            <a:spAutoFit/>
          </a:bodyPr>
          <a:lstStyle/>
          <a:p>
            <a:pPr algn="l" marL="539751" indent="-269876" lvl="1">
              <a:lnSpc>
                <a:spcPts val="3500"/>
              </a:lnSpc>
              <a:buFont typeface="Arial"/>
              <a:buChar char="•"/>
            </a:pPr>
            <a:r>
              <a:rPr lang="en-US" sz="2500">
                <a:solidFill>
                  <a:srgbClr val="000000"/>
                </a:solidFill>
                <a:latin typeface="Open Sauce"/>
              </a:rPr>
              <a:t>SAIL, Sexual Harrassment and Assult Advocacy,Prevention, and Education (SHAPE),  Office of Community Standards, Office of Insitutional Equity all have resourcesnd trainings related to Risk Management.</a:t>
            </a:r>
          </a:p>
        </p:txBody>
      </p:sp>
      <p:sp>
        <p:nvSpPr>
          <p:cNvPr name="TextBox 30" id="30"/>
          <p:cNvSpPr txBox="true"/>
          <p:nvPr/>
        </p:nvSpPr>
        <p:spPr>
          <a:xfrm rot="0">
            <a:off x="1447807" y="7363661"/>
            <a:ext cx="7070539" cy="12985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Review insitutional policy at least once a semester</a:t>
            </a:r>
          </a:p>
          <a:p>
            <a:pPr algn="l" marL="539751" indent="-269876" lvl="1">
              <a:lnSpc>
                <a:spcPts val="3500"/>
              </a:lnSpc>
              <a:buFont typeface="Arial"/>
              <a:buChar char="•"/>
            </a:pPr>
            <a:r>
              <a:rPr lang="en-US" sz="2500">
                <a:solidFill>
                  <a:srgbClr val="000000"/>
                </a:solidFill>
                <a:latin typeface="Open Sauce"/>
              </a:rPr>
              <a:t>Highlight where to find reporting links</a:t>
            </a:r>
          </a:p>
        </p:txBody>
      </p:sp>
      <p:sp>
        <p:nvSpPr>
          <p:cNvPr name="TextBox 31" id="31"/>
          <p:cNvSpPr txBox="true"/>
          <p:nvPr/>
        </p:nvSpPr>
        <p:spPr>
          <a:xfrm rot="0">
            <a:off x="1273661" y="2345950"/>
            <a:ext cx="7418830" cy="261302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Plan for the expected and unexpected </a:t>
            </a:r>
          </a:p>
          <a:p>
            <a:pPr marL="539751" indent="-269876" lvl="1">
              <a:lnSpc>
                <a:spcPts val="3500"/>
              </a:lnSpc>
              <a:buFont typeface="Arial"/>
              <a:buChar char="•"/>
            </a:pPr>
            <a:r>
              <a:rPr lang="en-US" sz="2500">
                <a:solidFill>
                  <a:srgbClr val="000000"/>
                </a:solidFill>
                <a:latin typeface="Open Sauce"/>
              </a:rPr>
              <a:t>learn and share the responsibilities of exec members to all members of the organizations</a:t>
            </a:r>
          </a:p>
          <a:p>
            <a:pPr algn="l" marL="539751" indent="-269876" lvl="1">
              <a:lnSpc>
                <a:spcPts val="3500"/>
              </a:lnSpc>
              <a:buFont typeface="Arial"/>
              <a:buChar char="•"/>
            </a:pPr>
            <a:r>
              <a:rPr lang="en-US" sz="2500">
                <a:solidFill>
                  <a:srgbClr val="000000"/>
                </a:solidFill>
                <a:latin typeface="Open Sauce"/>
              </a:rPr>
              <a:t>Re-evaluate often the needs of your organization</a:t>
            </a:r>
          </a:p>
        </p:txBody>
      </p:sp>
      <p:sp>
        <p:nvSpPr>
          <p:cNvPr name="TextBox 32" id="32"/>
          <p:cNvSpPr txBox="true"/>
          <p:nvPr/>
        </p:nvSpPr>
        <p:spPr>
          <a:xfrm rot="0">
            <a:off x="9692858" y="6159500"/>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Provide Opportunities for Engagement</a:t>
            </a:r>
          </a:p>
        </p:txBody>
      </p:sp>
    </p:spTree>
  </p:cSld>
  <p:clrMapOvr>
    <a:masterClrMapping/>
  </p:clrMapOvr>
  <p:transition spd="fast">
    <p:circl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918057" y="538999"/>
            <a:ext cx="14451886" cy="9209003"/>
          </a:xfrm>
          <a:custGeom>
            <a:avLst/>
            <a:gdLst/>
            <a:ahLst/>
            <a:cxnLst/>
            <a:rect r="r" b="b" t="t" l="l"/>
            <a:pathLst>
              <a:path h="9209003" w="14451886">
                <a:moveTo>
                  <a:pt x="0" y="0"/>
                </a:moveTo>
                <a:lnTo>
                  <a:pt x="14451886" y="0"/>
                </a:lnTo>
                <a:lnTo>
                  <a:pt x="14451886" y="9209002"/>
                </a:lnTo>
                <a:lnTo>
                  <a:pt x="0" y="9209002"/>
                </a:lnTo>
                <a:lnTo>
                  <a:pt x="0" y="0"/>
                </a:lnTo>
                <a:close/>
              </a:path>
            </a:pathLst>
          </a:custGeom>
          <a:blipFill>
            <a:blip r:embed="rId2"/>
            <a:stretch>
              <a:fillRect l="0" t="0" r="0" b="0"/>
            </a:stretch>
          </a:blipFill>
        </p:spPr>
      </p:sp>
      <p:sp>
        <p:nvSpPr>
          <p:cNvPr name="Freeform 3" id="3"/>
          <p:cNvSpPr/>
          <p:nvPr/>
        </p:nvSpPr>
        <p:spPr>
          <a:xfrm flipH="false" flipV="false" rot="9630517">
            <a:off x="14917373" y="5499791"/>
            <a:ext cx="3330590" cy="1994191"/>
          </a:xfrm>
          <a:custGeom>
            <a:avLst/>
            <a:gdLst/>
            <a:ahLst/>
            <a:cxnLst/>
            <a:rect r="r" b="b" t="t" l="l"/>
            <a:pathLst>
              <a:path h="1994191" w="3330590">
                <a:moveTo>
                  <a:pt x="0" y="0"/>
                </a:moveTo>
                <a:lnTo>
                  <a:pt x="3330590" y="0"/>
                </a:lnTo>
                <a:lnTo>
                  <a:pt x="3330590" y="1994191"/>
                </a:lnTo>
                <a:lnTo>
                  <a:pt x="0" y="1994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658972" y="0"/>
            <a:ext cx="3086100" cy="10287000"/>
            <a:chOff x="0" y="0"/>
            <a:chExt cx="812800" cy="2709333"/>
          </a:xfrm>
        </p:grpSpPr>
        <p:sp>
          <p:nvSpPr>
            <p:cNvPr name="Freeform 5" id="5"/>
            <p:cNvSpPr/>
            <p:nvPr/>
          </p:nvSpPr>
          <p:spPr>
            <a:xfrm flipH="false" flipV="false" rot="0">
              <a:off x="0" y="0"/>
              <a:ext cx="812800" cy="2709333"/>
            </a:xfrm>
            <a:custGeom>
              <a:avLst/>
              <a:gdLst/>
              <a:ahLst/>
              <a:cxnLst/>
              <a:rect r="r" b="b" t="t" l="l"/>
              <a:pathLst>
                <a:path h="2709333" w="812800">
                  <a:moveTo>
                    <a:pt x="0" y="0"/>
                  </a:moveTo>
                  <a:lnTo>
                    <a:pt x="812800" y="0"/>
                  </a:lnTo>
                  <a:lnTo>
                    <a:pt x="812800" y="2709333"/>
                  </a:lnTo>
                  <a:lnTo>
                    <a:pt x="0" y="2709333"/>
                  </a:lnTo>
                  <a:close/>
                </a:path>
              </a:pathLst>
            </a:custGeom>
            <a:solidFill>
              <a:srgbClr val="FFC107"/>
            </a:solidFill>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7" id="7"/>
          <p:cNvSpPr/>
          <p:nvPr/>
        </p:nvSpPr>
        <p:spPr>
          <a:xfrm flipH="false" flipV="true" rot="-9774272">
            <a:off x="15036188" y="8261205"/>
            <a:ext cx="3330590" cy="1994191"/>
          </a:xfrm>
          <a:custGeom>
            <a:avLst/>
            <a:gdLst/>
            <a:ahLst/>
            <a:cxnLst/>
            <a:rect r="r" b="b" t="t" l="l"/>
            <a:pathLst>
              <a:path h="1994191" w="3330590">
                <a:moveTo>
                  <a:pt x="0" y="1994190"/>
                </a:moveTo>
                <a:lnTo>
                  <a:pt x="3330590" y="1994190"/>
                </a:lnTo>
                <a:lnTo>
                  <a:pt x="3330590" y="0"/>
                </a:lnTo>
                <a:lnTo>
                  <a:pt x="0" y="0"/>
                </a:lnTo>
                <a:lnTo>
                  <a:pt x="0" y="199419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487058" y="-724419"/>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487058" y="198814"/>
            <a:ext cx="15976930" cy="2724150"/>
          </a:xfrm>
          <a:prstGeom prst="rect">
            <a:avLst/>
          </a:prstGeom>
        </p:spPr>
        <p:txBody>
          <a:bodyPr anchor="t" rtlCol="false" tIns="0" lIns="0" bIns="0" rIns="0">
            <a:spAutoFit/>
          </a:bodyPr>
          <a:lstStyle/>
          <a:p>
            <a:pPr>
              <a:lnSpc>
                <a:spcPts val="10200"/>
              </a:lnSpc>
            </a:pPr>
            <a:r>
              <a:rPr lang="en-US" sz="8500">
                <a:solidFill>
                  <a:srgbClr val="3C7F72"/>
                </a:solidFill>
                <a:latin typeface="Roca One"/>
              </a:rPr>
              <a:t>Communications &amp; Marketing</a:t>
            </a:r>
          </a:p>
          <a:p>
            <a:pPr algn="l" marL="0" indent="0" lvl="0">
              <a:lnSpc>
                <a:spcPts val="11279"/>
              </a:lnSpc>
              <a:spcBef>
                <a:spcPct val="0"/>
              </a:spcBef>
            </a:pPr>
          </a:p>
        </p:txBody>
      </p:sp>
      <p:sp>
        <p:nvSpPr>
          <p:cNvPr name="TextBox 13" id="13"/>
          <p:cNvSpPr txBox="true"/>
          <p:nvPr/>
        </p:nvSpPr>
        <p:spPr>
          <a:xfrm rot="0">
            <a:off x="961115" y="1926951"/>
            <a:ext cx="15502872" cy="2034541"/>
          </a:xfrm>
          <a:prstGeom prst="rect">
            <a:avLst/>
          </a:prstGeom>
        </p:spPr>
        <p:txBody>
          <a:bodyPr anchor="t" rtlCol="false" tIns="0" lIns="0" bIns="0" rIns="0">
            <a:spAutoFit/>
          </a:bodyPr>
          <a:lstStyle/>
          <a:p>
            <a:pPr algn="l" marL="0" indent="0" lvl="0">
              <a:lnSpc>
                <a:spcPts val="5459"/>
              </a:lnSpc>
              <a:spcBef>
                <a:spcPct val="0"/>
              </a:spcBef>
            </a:pPr>
            <a:r>
              <a:rPr lang="en-US" sz="3899">
                <a:solidFill>
                  <a:srgbClr val="000000"/>
                </a:solidFill>
                <a:latin typeface="Open Sauce Bold"/>
              </a:rPr>
              <a:t>What tools are you currently utalizing to make sure all your stakeholders (advisors, alumni, industry partners) are aware of the things your organizations are doing?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633898" y="-304526"/>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28700" y="1560889"/>
            <a:ext cx="7927803" cy="3912085"/>
            <a:chOff x="0" y="0"/>
            <a:chExt cx="2087981" cy="1030343"/>
          </a:xfrm>
        </p:grpSpPr>
        <p:sp>
          <p:nvSpPr>
            <p:cNvPr name="Freeform 13" id="13"/>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FFC107"/>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009650" y="5993390"/>
            <a:ext cx="7946853" cy="3912085"/>
            <a:chOff x="0" y="0"/>
            <a:chExt cx="2092998" cy="1030343"/>
          </a:xfrm>
        </p:grpSpPr>
        <p:sp>
          <p:nvSpPr>
            <p:cNvPr name="Freeform 16" id="16"/>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FFC107"/>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8" id="18"/>
          <p:cNvGrpSpPr/>
          <p:nvPr/>
        </p:nvGrpSpPr>
        <p:grpSpPr>
          <a:xfrm rot="0">
            <a:off x="9364246" y="1553236"/>
            <a:ext cx="7895054" cy="3807927"/>
            <a:chOff x="0" y="0"/>
            <a:chExt cx="2079356" cy="1002911"/>
          </a:xfrm>
        </p:grpSpPr>
        <p:sp>
          <p:nvSpPr>
            <p:cNvPr name="Freeform 19" id="19"/>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21" id="21"/>
          <p:cNvGrpSpPr/>
          <p:nvPr/>
        </p:nvGrpSpPr>
        <p:grpSpPr>
          <a:xfrm rot="0">
            <a:off x="9310800" y="5845738"/>
            <a:ext cx="7895054" cy="3807927"/>
            <a:chOff x="0" y="0"/>
            <a:chExt cx="2079356" cy="1002911"/>
          </a:xfrm>
        </p:grpSpPr>
        <p:sp>
          <p:nvSpPr>
            <p:cNvPr name="Freeform 22" id="22"/>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4" id="24"/>
          <p:cNvSpPr txBox="true"/>
          <p:nvPr/>
        </p:nvSpPr>
        <p:spPr>
          <a:xfrm rot="0">
            <a:off x="1362082" y="6227726"/>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Try new things!</a:t>
            </a:r>
          </a:p>
        </p:txBody>
      </p:sp>
      <p:sp>
        <p:nvSpPr>
          <p:cNvPr name="TextBox 25" id="25"/>
          <p:cNvSpPr txBox="true"/>
          <p:nvPr/>
        </p:nvSpPr>
        <p:spPr>
          <a:xfrm rot="0">
            <a:off x="808454" y="266387"/>
            <a:ext cx="17221306" cy="4064876"/>
          </a:xfrm>
          <a:prstGeom prst="rect">
            <a:avLst/>
          </a:prstGeom>
        </p:spPr>
        <p:txBody>
          <a:bodyPr anchor="t" rtlCol="false" tIns="0" lIns="0" bIns="0" rIns="0">
            <a:spAutoFit/>
          </a:bodyPr>
          <a:lstStyle/>
          <a:p>
            <a:pPr>
              <a:lnSpc>
                <a:spcPts val="9145"/>
              </a:lnSpc>
            </a:pPr>
            <a:r>
              <a:rPr lang="en-US" sz="7621">
                <a:solidFill>
                  <a:srgbClr val="3C7F72"/>
                </a:solidFill>
                <a:latin typeface="Roca One"/>
              </a:rPr>
              <a:t>Communications &amp; Marketing</a:t>
            </a:r>
          </a:p>
          <a:p>
            <a:pPr>
              <a:lnSpc>
                <a:spcPts val="11461"/>
              </a:lnSpc>
            </a:pPr>
          </a:p>
          <a:p>
            <a:pPr algn="l" marL="0" indent="0" lvl="0">
              <a:lnSpc>
                <a:spcPts val="11461"/>
              </a:lnSpc>
              <a:spcBef>
                <a:spcPct val="0"/>
              </a:spcBef>
            </a:pPr>
          </a:p>
        </p:txBody>
      </p:sp>
      <p:sp>
        <p:nvSpPr>
          <p:cNvPr name="TextBox 26" id="26"/>
          <p:cNvSpPr txBox="true"/>
          <p:nvPr/>
        </p:nvSpPr>
        <p:spPr>
          <a:xfrm rot="0">
            <a:off x="1282370" y="1673383"/>
            <a:ext cx="6800535"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Explore the best options for your org</a:t>
            </a:r>
          </a:p>
        </p:txBody>
      </p:sp>
      <p:sp>
        <p:nvSpPr>
          <p:cNvPr name="TextBox 27" id="27"/>
          <p:cNvSpPr txBox="true"/>
          <p:nvPr/>
        </p:nvSpPr>
        <p:spPr>
          <a:xfrm rot="0">
            <a:off x="9692858" y="1835308"/>
            <a:ext cx="6405487"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Think about “your brand”</a:t>
            </a:r>
          </a:p>
        </p:txBody>
      </p:sp>
      <p:sp>
        <p:nvSpPr>
          <p:cNvPr name="TextBox 28" id="28"/>
          <p:cNvSpPr txBox="true"/>
          <p:nvPr/>
        </p:nvSpPr>
        <p:spPr>
          <a:xfrm rot="0">
            <a:off x="9613963" y="2405682"/>
            <a:ext cx="7070539" cy="21748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What do you want people to know about you?</a:t>
            </a:r>
          </a:p>
          <a:p>
            <a:pPr marL="1079502" indent="-359834" lvl="2">
              <a:lnSpc>
                <a:spcPts val="3500"/>
              </a:lnSpc>
              <a:buFont typeface="Arial"/>
              <a:buChar char="⚬"/>
            </a:pPr>
            <a:r>
              <a:rPr lang="en-US" sz="2500">
                <a:solidFill>
                  <a:srgbClr val="000000"/>
                </a:solidFill>
                <a:latin typeface="Open Sauce"/>
              </a:rPr>
              <a:t>How do you want to be perceived, how will you showcase your org?</a:t>
            </a:r>
          </a:p>
          <a:p>
            <a:pPr algn="l">
              <a:lnSpc>
                <a:spcPts val="3500"/>
              </a:lnSpc>
            </a:pPr>
          </a:p>
        </p:txBody>
      </p:sp>
      <p:sp>
        <p:nvSpPr>
          <p:cNvPr name="TextBox 29" id="29"/>
          <p:cNvSpPr txBox="true"/>
          <p:nvPr/>
        </p:nvSpPr>
        <p:spPr>
          <a:xfrm rot="0">
            <a:off x="1273661" y="2209958"/>
            <a:ext cx="7418830" cy="30511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Set a precedent for what platforms you use for what.</a:t>
            </a:r>
          </a:p>
          <a:p>
            <a:pPr marL="1079502" indent="-359834" lvl="2">
              <a:lnSpc>
                <a:spcPts val="3500"/>
              </a:lnSpc>
              <a:buFont typeface="Arial"/>
              <a:buChar char="⚬"/>
            </a:pPr>
            <a:r>
              <a:rPr lang="en-US" sz="2500">
                <a:solidFill>
                  <a:srgbClr val="000000"/>
                </a:solidFill>
                <a:latin typeface="Open Sauce"/>
              </a:rPr>
              <a:t>Group me for official business or only email?</a:t>
            </a:r>
          </a:p>
          <a:p>
            <a:pPr algn="l" marL="1079502" indent="-359834" lvl="2">
              <a:lnSpc>
                <a:spcPts val="3500"/>
              </a:lnSpc>
              <a:buFont typeface="Arial"/>
              <a:buChar char="⚬"/>
            </a:pPr>
            <a:r>
              <a:rPr lang="en-US" sz="2500">
                <a:solidFill>
                  <a:srgbClr val="000000"/>
                </a:solidFill>
                <a:latin typeface="Open Sauce"/>
              </a:rPr>
              <a:t>Where can people go to get important information, have you shared that widely?</a:t>
            </a:r>
          </a:p>
        </p:txBody>
      </p:sp>
      <p:sp>
        <p:nvSpPr>
          <p:cNvPr name="TextBox 30" id="30"/>
          <p:cNvSpPr txBox="true"/>
          <p:nvPr/>
        </p:nvSpPr>
        <p:spPr>
          <a:xfrm rot="0">
            <a:off x="1273661" y="6773826"/>
            <a:ext cx="7572398" cy="1934846"/>
          </a:xfrm>
          <a:prstGeom prst="rect">
            <a:avLst/>
          </a:prstGeom>
        </p:spPr>
        <p:txBody>
          <a:bodyPr anchor="t" rtlCol="false" tIns="0" lIns="0" bIns="0" rIns="0">
            <a:spAutoFit/>
          </a:bodyPr>
          <a:lstStyle/>
          <a:p>
            <a:pPr marL="474975" indent="-237487" lvl="1">
              <a:lnSpc>
                <a:spcPts val="3079"/>
              </a:lnSpc>
              <a:buFont typeface="Arial"/>
              <a:buChar char="•"/>
            </a:pPr>
            <a:r>
              <a:rPr lang="en-US" sz="2199">
                <a:solidFill>
                  <a:srgbClr val="000000"/>
                </a:solidFill>
                <a:latin typeface="Open Sauce"/>
              </a:rPr>
              <a:t>Tools many clubs use</a:t>
            </a:r>
          </a:p>
          <a:p>
            <a:pPr marL="949949" indent="-316650" lvl="2">
              <a:lnSpc>
                <a:spcPts val="3079"/>
              </a:lnSpc>
              <a:buFont typeface="Arial"/>
              <a:buChar char="⚬"/>
            </a:pPr>
            <a:r>
              <a:rPr lang="en-US" sz="2199">
                <a:solidFill>
                  <a:srgbClr val="000000"/>
                </a:solidFill>
                <a:latin typeface="Open Sauce"/>
              </a:rPr>
              <a:t>Teams, Group Me, Discord, website, newsletters, Instagram</a:t>
            </a:r>
          </a:p>
          <a:p>
            <a:pPr marL="949949" indent="-316650" lvl="2">
              <a:lnSpc>
                <a:spcPts val="3079"/>
              </a:lnSpc>
              <a:buFont typeface="Arial"/>
              <a:buChar char="⚬"/>
            </a:pPr>
            <a:r>
              <a:rPr lang="en-US" sz="2199">
                <a:solidFill>
                  <a:srgbClr val="000000"/>
                </a:solidFill>
                <a:latin typeface="Open Sauce"/>
              </a:rPr>
              <a:t>Org Websites</a:t>
            </a:r>
          </a:p>
          <a:p>
            <a:pPr algn="l" marL="474975" indent="-237487" lvl="1">
              <a:lnSpc>
                <a:spcPts val="3079"/>
              </a:lnSpc>
              <a:buFont typeface="Arial"/>
              <a:buChar char="•"/>
            </a:pPr>
            <a:r>
              <a:rPr lang="en-US" sz="2199">
                <a:solidFill>
                  <a:srgbClr val="000000"/>
                </a:solidFill>
                <a:latin typeface="Open Sauce"/>
              </a:rPr>
              <a:t>If you haven’t used a tool listed before, try it out</a:t>
            </a:r>
          </a:p>
        </p:txBody>
      </p:sp>
      <p:sp>
        <p:nvSpPr>
          <p:cNvPr name="TextBox 31" id="31"/>
          <p:cNvSpPr txBox="true"/>
          <p:nvPr/>
        </p:nvSpPr>
        <p:spPr>
          <a:xfrm rot="0">
            <a:off x="9613963" y="7353485"/>
            <a:ext cx="7572398" cy="1153796"/>
          </a:xfrm>
          <a:prstGeom prst="rect">
            <a:avLst/>
          </a:prstGeom>
        </p:spPr>
        <p:txBody>
          <a:bodyPr anchor="t" rtlCol="false" tIns="0" lIns="0" bIns="0" rIns="0">
            <a:spAutoFit/>
          </a:bodyPr>
          <a:lstStyle/>
          <a:p>
            <a:pPr algn="l" marL="474975" indent="-237487" lvl="1">
              <a:lnSpc>
                <a:spcPts val="3079"/>
              </a:lnSpc>
              <a:buFont typeface="Arial"/>
              <a:buChar char="•"/>
            </a:pPr>
            <a:r>
              <a:rPr lang="en-US" sz="2199">
                <a:solidFill>
                  <a:srgbClr val="000000"/>
                </a:solidFill>
                <a:latin typeface="Open Sauce"/>
              </a:rPr>
              <a:t>Using this as an opportunity to work towards your end of year reports and relationships with your industry partners and donors</a:t>
            </a:r>
          </a:p>
        </p:txBody>
      </p:sp>
      <p:sp>
        <p:nvSpPr>
          <p:cNvPr name="TextBox 32" id="32"/>
          <p:cNvSpPr txBox="true"/>
          <p:nvPr/>
        </p:nvSpPr>
        <p:spPr>
          <a:xfrm rot="0">
            <a:off x="9823717" y="6227726"/>
            <a:ext cx="6405487" cy="86042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Use these as ways of staying connected with important stakeholders</a:t>
            </a:r>
          </a:p>
        </p:txBody>
      </p:sp>
    </p:spTree>
  </p:cSld>
  <p:clrMapOvr>
    <a:masterClrMapping/>
  </p:clrMapOvr>
  <p:transition spd="fast">
    <p:circl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487058" y="-724419"/>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487058" y="198814"/>
            <a:ext cx="15976930" cy="2724150"/>
          </a:xfrm>
          <a:prstGeom prst="rect">
            <a:avLst/>
          </a:prstGeom>
        </p:spPr>
        <p:txBody>
          <a:bodyPr anchor="t" rtlCol="false" tIns="0" lIns="0" bIns="0" rIns="0">
            <a:spAutoFit/>
          </a:bodyPr>
          <a:lstStyle/>
          <a:p>
            <a:pPr>
              <a:lnSpc>
                <a:spcPts val="10200"/>
              </a:lnSpc>
            </a:pPr>
            <a:r>
              <a:rPr lang="en-US" sz="8500">
                <a:solidFill>
                  <a:srgbClr val="3C7F72"/>
                </a:solidFill>
                <a:latin typeface="Roca One"/>
              </a:rPr>
              <a:t>Event Planning/ Programming</a:t>
            </a:r>
          </a:p>
          <a:p>
            <a:pPr algn="l" marL="0" indent="0" lvl="0">
              <a:lnSpc>
                <a:spcPts val="11279"/>
              </a:lnSpc>
              <a:spcBef>
                <a:spcPct val="0"/>
              </a:spcBef>
            </a:pPr>
          </a:p>
        </p:txBody>
      </p:sp>
      <p:sp>
        <p:nvSpPr>
          <p:cNvPr name="TextBox 13" id="13"/>
          <p:cNvSpPr txBox="true"/>
          <p:nvPr/>
        </p:nvSpPr>
        <p:spPr>
          <a:xfrm rot="0">
            <a:off x="961115" y="1926951"/>
            <a:ext cx="15502872" cy="2034541"/>
          </a:xfrm>
          <a:prstGeom prst="rect">
            <a:avLst/>
          </a:prstGeom>
        </p:spPr>
        <p:txBody>
          <a:bodyPr anchor="t" rtlCol="false" tIns="0" lIns="0" bIns="0" rIns="0">
            <a:spAutoFit/>
          </a:bodyPr>
          <a:lstStyle/>
          <a:p>
            <a:pPr algn="l" marL="0" indent="0" lvl="0">
              <a:lnSpc>
                <a:spcPts val="5459"/>
              </a:lnSpc>
              <a:spcBef>
                <a:spcPct val="0"/>
              </a:spcBef>
            </a:pPr>
            <a:r>
              <a:rPr lang="en-US" sz="3899">
                <a:solidFill>
                  <a:srgbClr val="000000"/>
                </a:solidFill>
                <a:latin typeface="Open Sauce Bold"/>
              </a:rPr>
              <a:t>Is there an event you have gone to that was hosted by a student organization that exceeded your expectations? What about that event drew your attention/ what made it exciting?</a:t>
            </a:r>
          </a:p>
        </p:txBody>
      </p:sp>
    </p:spTree>
  </p:cSld>
  <p:clrMapOvr>
    <a:masterClrMapping/>
  </p:clrMapOvr>
  <p:transition spd="fast">
    <p:circl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C107"/>
        </a:solidFill>
      </p:bgPr>
    </p:bg>
    <p:spTree>
      <p:nvGrpSpPr>
        <p:cNvPr id="1" name=""/>
        <p:cNvGrpSpPr/>
        <p:nvPr/>
      </p:nvGrpSpPr>
      <p:grpSpPr>
        <a:xfrm>
          <a:off x="0" y="0"/>
          <a:ext cx="0" cy="0"/>
          <a:chOff x="0" y="0"/>
          <a:chExt cx="0" cy="0"/>
        </a:xfrm>
      </p:grpSpPr>
      <p:grpSp>
        <p:nvGrpSpPr>
          <p:cNvPr name="Group 2" id="2"/>
          <p:cNvGrpSpPr/>
          <p:nvPr/>
        </p:nvGrpSpPr>
        <p:grpSpPr>
          <a:xfrm rot="0">
            <a:off x="0" y="-499302"/>
            <a:ext cx="17802338" cy="11331378"/>
            <a:chOff x="0" y="0"/>
            <a:chExt cx="4688682" cy="2984396"/>
          </a:xfrm>
        </p:grpSpPr>
        <p:sp>
          <p:nvSpPr>
            <p:cNvPr name="Freeform 3" id="3"/>
            <p:cNvSpPr/>
            <p:nvPr/>
          </p:nvSpPr>
          <p:spPr>
            <a:xfrm flipH="false" flipV="false" rot="0">
              <a:off x="0" y="0"/>
              <a:ext cx="4688682" cy="2984396"/>
            </a:xfrm>
            <a:custGeom>
              <a:avLst/>
              <a:gdLst/>
              <a:ahLst/>
              <a:cxnLst/>
              <a:rect r="r" b="b" t="t" l="l"/>
              <a:pathLst>
                <a:path h="2984396" w="4688682">
                  <a:moveTo>
                    <a:pt x="0" y="0"/>
                  </a:moveTo>
                  <a:lnTo>
                    <a:pt x="4688682" y="0"/>
                  </a:lnTo>
                  <a:lnTo>
                    <a:pt x="4688682" y="2984396"/>
                  </a:lnTo>
                  <a:lnTo>
                    <a:pt x="0" y="2984396"/>
                  </a:lnTo>
                  <a:close/>
                </a:path>
              </a:pathLst>
            </a:custGeom>
            <a:solidFill>
              <a:srgbClr val="FFFBED"/>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6229204" y="-499302"/>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28700" y="1560889"/>
            <a:ext cx="7927803" cy="3912085"/>
            <a:chOff x="0" y="0"/>
            <a:chExt cx="2087981" cy="1030343"/>
          </a:xfrm>
        </p:grpSpPr>
        <p:sp>
          <p:nvSpPr>
            <p:cNvPr name="Freeform 13" id="13"/>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FFC107"/>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009650" y="6275351"/>
            <a:ext cx="7946853" cy="3912085"/>
            <a:chOff x="0" y="0"/>
            <a:chExt cx="2092998" cy="1030343"/>
          </a:xfrm>
        </p:grpSpPr>
        <p:sp>
          <p:nvSpPr>
            <p:cNvPr name="Freeform 16" id="16"/>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FFC107"/>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8" id="18"/>
          <p:cNvGrpSpPr/>
          <p:nvPr/>
        </p:nvGrpSpPr>
        <p:grpSpPr>
          <a:xfrm rot="0">
            <a:off x="9364246" y="1553236"/>
            <a:ext cx="7895054" cy="4440154"/>
            <a:chOff x="0" y="0"/>
            <a:chExt cx="2079356" cy="1169423"/>
          </a:xfrm>
        </p:grpSpPr>
        <p:sp>
          <p:nvSpPr>
            <p:cNvPr name="Freeform 19" id="19"/>
            <p:cNvSpPr/>
            <p:nvPr/>
          </p:nvSpPr>
          <p:spPr>
            <a:xfrm flipH="false" flipV="false" rot="0">
              <a:off x="0" y="0"/>
              <a:ext cx="2079356" cy="1169423"/>
            </a:xfrm>
            <a:custGeom>
              <a:avLst/>
              <a:gdLst/>
              <a:ahLst/>
              <a:cxnLst/>
              <a:rect r="r" b="b" t="t" l="l"/>
              <a:pathLst>
                <a:path h="1169423" w="2079356">
                  <a:moveTo>
                    <a:pt x="50011" y="0"/>
                  </a:moveTo>
                  <a:lnTo>
                    <a:pt x="2029345" y="0"/>
                  </a:lnTo>
                  <a:cubicBezTo>
                    <a:pt x="2042609" y="0"/>
                    <a:pt x="2055329" y="5269"/>
                    <a:pt x="2064708" y="14648"/>
                  </a:cubicBezTo>
                  <a:cubicBezTo>
                    <a:pt x="2074087" y="24027"/>
                    <a:pt x="2079356" y="36747"/>
                    <a:pt x="2079356" y="50011"/>
                  </a:cubicBezTo>
                  <a:lnTo>
                    <a:pt x="2079356" y="1119412"/>
                  </a:lnTo>
                  <a:cubicBezTo>
                    <a:pt x="2079356" y="1132676"/>
                    <a:pt x="2074087" y="1145397"/>
                    <a:pt x="2064708" y="1154775"/>
                  </a:cubicBezTo>
                  <a:cubicBezTo>
                    <a:pt x="2055329" y="1164154"/>
                    <a:pt x="2042609" y="1169423"/>
                    <a:pt x="2029345" y="1169423"/>
                  </a:cubicBezTo>
                  <a:lnTo>
                    <a:pt x="50011" y="1169423"/>
                  </a:lnTo>
                  <a:cubicBezTo>
                    <a:pt x="36747" y="1169423"/>
                    <a:pt x="24027" y="1164154"/>
                    <a:pt x="14648" y="1154775"/>
                  </a:cubicBezTo>
                  <a:cubicBezTo>
                    <a:pt x="5269" y="1145397"/>
                    <a:pt x="0" y="1132676"/>
                    <a:pt x="0" y="1119412"/>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20" id="2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1" id="21"/>
          <p:cNvSpPr txBox="true"/>
          <p:nvPr/>
        </p:nvSpPr>
        <p:spPr>
          <a:xfrm rot="0">
            <a:off x="1362082" y="6634489"/>
            <a:ext cx="7261039"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Use your creativity</a:t>
            </a:r>
          </a:p>
        </p:txBody>
      </p:sp>
      <p:sp>
        <p:nvSpPr>
          <p:cNvPr name="TextBox 22" id="22"/>
          <p:cNvSpPr txBox="true"/>
          <p:nvPr/>
        </p:nvSpPr>
        <p:spPr>
          <a:xfrm rot="0">
            <a:off x="1282370" y="1673383"/>
            <a:ext cx="6800535"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Set your calendar of events and plan early!</a:t>
            </a:r>
          </a:p>
        </p:txBody>
      </p:sp>
      <p:sp>
        <p:nvSpPr>
          <p:cNvPr name="TextBox 23" id="23"/>
          <p:cNvSpPr txBox="true"/>
          <p:nvPr/>
        </p:nvSpPr>
        <p:spPr>
          <a:xfrm rot="0">
            <a:off x="9692858" y="1835308"/>
            <a:ext cx="7512996" cy="42227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Think about how this will build your community</a:t>
            </a:r>
          </a:p>
        </p:txBody>
      </p:sp>
      <p:sp>
        <p:nvSpPr>
          <p:cNvPr name="TextBox 24" id="24"/>
          <p:cNvSpPr txBox="true"/>
          <p:nvPr/>
        </p:nvSpPr>
        <p:spPr>
          <a:xfrm rot="0">
            <a:off x="9535067" y="2372989"/>
            <a:ext cx="7521089" cy="33394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Open Sauce"/>
              </a:rPr>
              <a:t>Partnering with similar organizations can help with the planning process and build your internal/external relationships</a:t>
            </a:r>
          </a:p>
          <a:p>
            <a:pPr marL="518162" indent="-259081" lvl="1">
              <a:lnSpc>
                <a:spcPts val="3360"/>
              </a:lnSpc>
              <a:buFont typeface="Arial"/>
              <a:buChar char="•"/>
            </a:pPr>
            <a:r>
              <a:rPr lang="en-US" sz="2400">
                <a:solidFill>
                  <a:srgbClr val="000000"/>
                </a:solidFill>
                <a:latin typeface="Open Sauce"/>
              </a:rPr>
              <a:t> How can you leverage your relationships to increase attendance?</a:t>
            </a:r>
          </a:p>
          <a:p>
            <a:pPr algn="l" marL="518162" indent="-259081" lvl="1">
              <a:lnSpc>
                <a:spcPts val="3360"/>
              </a:lnSpc>
              <a:buFont typeface="Arial"/>
              <a:buChar char="•"/>
            </a:pPr>
            <a:r>
              <a:rPr lang="en-US" sz="2400">
                <a:solidFill>
                  <a:srgbClr val="000000"/>
                </a:solidFill>
                <a:latin typeface="Open Sauce"/>
              </a:rPr>
              <a:t>Have a career center staff or your advisor present when you have an industry partner to help with relationship building</a:t>
            </a:r>
          </a:p>
        </p:txBody>
      </p:sp>
      <p:sp>
        <p:nvSpPr>
          <p:cNvPr name="TextBox 25" id="25"/>
          <p:cNvSpPr txBox="true"/>
          <p:nvPr/>
        </p:nvSpPr>
        <p:spPr>
          <a:xfrm rot="0">
            <a:off x="1273661" y="2209958"/>
            <a:ext cx="7418830" cy="305117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What are your goals for events, what types of events are you hosting?</a:t>
            </a:r>
          </a:p>
          <a:p>
            <a:pPr marL="539751" indent="-269876" lvl="1">
              <a:lnSpc>
                <a:spcPts val="3500"/>
              </a:lnSpc>
              <a:buFont typeface="Arial"/>
              <a:buChar char="•"/>
            </a:pPr>
            <a:r>
              <a:rPr lang="en-US" sz="2500">
                <a:solidFill>
                  <a:srgbClr val="000000"/>
                </a:solidFill>
                <a:latin typeface="Open Sauce"/>
              </a:rPr>
              <a:t>If your a professional society, you may be planning more conferences/ meetings compared to a social org</a:t>
            </a:r>
          </a:p>
          <a:p>
            <a:pPr algn="l" marL="539751" indent="-269876" lvl="1">
              <a:lnSpc>
                <a:spcPts val="3500"/>
              </a:lnSpc>
              <a:buFont typeface="Arial"/>
              <a:buChar char="•"/>
            </a:pPr>
            <a:r>
              <a:rPr lang="en-US" sz="2500">
                <a:solidFill>
                  <a:srgbClr val="000000"/>
                </a:solidFill>
                <a:latin typeface="Open Sauce"/>
              </a:rPr>
              <a:t>How will your needs vary and how will that translate to your timelines? </a:t>
            </a:r>
          </a:p>
        </p:txBody>
      </p:sp>
      <p:sp>
        <p:nvSpPr>
          <p:cNvPr name="TextBox 26" id="26"/>
          <p:cNvSpPr txBox="true"/>
          <p:nvPr/>
        </p:nvSpPr>
        <p:spPr>
          <a:xfrm rot="0">
            <a:off x="1273661" y="7132386"/>
            <a:ext cx="7572398" cy="1544321"/>
          </a:xfrm>
          <a:prstGeom prst="rect">
            <a:avLst/>
          </a:prstGeom>
        </p:spPr>
        <p:txBody>
          <a:bodyPr anchor="t" rtlCol="false" tIns="0" lIns="0" bIns="0" rIns="0">
            <a:spAutoFit/>
          </a:bodyPr>
          <a:lstStyle/>
          <a:p>
            <a:pPr marL="474975" indent="-237487" lvl="1">
              <a:lnSpc>
                <a:spcPts val="3079"/>
              </a:lnSpc>
              <a:buFont typeface="Arial"/>
              <a:buChar char="•"/>
            </a:pPr>
            <a:r>
              <a:rPr lang="en-US" sz="2199">
                <a:solidFill>
                  <a:srgbClr val="000000"/>
                </a:solidFill>
                <a:latin typeface="Open Sauce"/>
              </a:rPr>
              <a:t>What events have/ haven’t been done?</a:t>
            </a:r>
          </a:p>
          <a:p>
            <a:pPr marL="474975" indent="-237487" lvl="1">
              <a:lnSpc>
                <a:spcPts val="3079"/>
              </a:lnSpc>
              <a:buFont typeface="Arial"/>
              <a:buChar char="•"/>
            </a:pPr>
            <a:r>
              <a:rPr lang="en-US" sz="2199">
                <a:solidFill>
                  <a:srgbClr val="000000"/>
                </a:solidFill>
                <a:latin typeface="Open Sauce"/>
              </a:rPr>
              <a:t>Talk with other institutions or look at their pages to gain inspiration</a:t>
            </a:r>
          </a:p>
          <a:p>
            <a:pPr algn="l" marL="474975" indent="-237487" lvl="1">
              <a:lnSpc>
                <a:spcPts val="3079"/>
              </a:lnSpc>
              <a:buFont typeface="Arial"/>
              <a:buChar char="•"/>
            </a:pPr>
            <a:r>
              <a:rPr lang="en-US" sz="2199">
                <a:solidFill>
                  <a:srgbClr val="000000"/>
                </a:solidFill>
                <a:latin typeface="Open Sauce"/>
              </a:rPr>
              <a:t>Work with other groups to collaborate</a:t>
            </a:r>
          </a:p>
        </p:txBody>
      </p:sp>
      <p:sp>
        <p:nvSpPr>
          <p:cNvPr name="TextBox 27" id="27"/>
          <p:cNvSpPr txBox="true"/>
          <p:nvPr/>
        </p:nvSpPr>
        <p:spPr>
          <a:xfrm rot="0">
            <a:off x="667433" y="118777"/>
            <a:ext cx="16953134" cy="1434459"/>
          </a:xfrm>
          <a:prstGeom prst="rect">
            <a:avLst/>
          </a:prstGeom>
        </p:spPr>
        <p:txBody>
          <a:bodyPr anchor="t" rtlCol="false" tIns="0" lIns="0" bIns="0" rIns="0">
            <a:spAutoFit/>
          </a:bodyPr>
          <a:lstStyle/>
          <a:p>
            <a:pPr>
              <a:lnSpc>
                <a:spcPts val="11760"/>
              </a:lnSpc>
              <a:spcBef>
                <a:spcPct val="0"/>
              </a:spcBef>
            </a:pPr>
            <a:r>
              <a:rPr lang="en-US" sz="8400">
                <a:solidFill>
                  <a:srgbClr val="3C7F72"/>
                </a:solidFill>
                <a:latin typeface="Roca One"/>
              </a:rPr>
              <a:t>Event Planning/ Programming</a:t>
            </a:r>
          </a:p>
        </p:txBody>
      </p:sp>
      <p:grpSp>
        <p:nvGrpSpPr>
          <p:cNvPr name="Group 28" id="28"/>
          <p:cNvGrpSpPr/>
          <p:nvPr/>
        </p:nvGrpSpPr>
        <p:grpSpPr>
          <a:xfrm rot="0">
            <a:off x="9364246" y="6327430"/>
            <a:ext cx="7895054" cy="3807927"/>
            <a:chOff x="0" y="0"/>
            <a:chExt cx="2079356" cy="1002911"/>
          </a:xfrm>
        </p:grpSpPr>
        <p:sp>
          <p:nvSpPr>
            <p:cNvPr name="Freeform 29" id="29"/>
            <p:cNvSpPr/>
            <p:nvPr/>
          </p:nvSpPr>
          <p:spPr>
            <a:xfrm flipH="false" flipV="false" rot="0">
              <a:off x="0" y="0"/>
              <a:ext cx="2079356" cy="1002911"/>
            </a:xfrm>
            <a:custGeom>
              <a:avLst/>
              <a:gdLst/>
              <a:ahLst/>
              <a:cxnLst/>
              <a:rect r="r" b="b" t="t" l="l"/>
              <a:pathLst>
                <a:path h="1002911" w="2079356">
                  <a:moveTo>
                    <a:pt x="50011" y="0"/>
                  </a:moveTo>
                  <a:lnTo>
                    <a:pt x="2029345" y="0"/>
                  </a:lnTo>
                  <a:cubicBezTo>
                    <a:pt x="2042609" y="0"/>
                    <a:pt x="2055329" y="5269"/>
                    <a:pt x="2064708" y="14648"/>
                  </a:cubicBezTo>
                  <a:cubicBezTo>
                    <a:pt x="2074087" y="24027"/>
                    <a:pt x="2079356" y="36747"/>
                    <a:pt x="2079356" y="50011"/>
                  </a:cubicBezTo>
                  <a:lnTo>
                    <a:pt x="2079356" y="952900"/>
                  </a:lnTo>
                  <a:cubicBezTo>
                    <a:pt x="2079356" y="966164"/>
                    <a:pt x="2074087" y="978884"/>
                    <a:pt x="2064708" y="988263"/>
                  </a:cubicBezTo>
                  <a:cubicBezTo>
                    <a:pt x="2055329" y="997642"/>
                    <a:pt x="2042609" y="1002911"/>
                    <a:pt x="2029345" y="1002911"/>
                  </a:cubicBezTo>
                  <a:lnTo>
                    <a:pt x="50011" y="1002911"/>
                  </a:lnTo>
                  <a:cubicBezTo>
                    <a:pt x="36747" y="1002911"/>
                    <a:pt x="24027" y="997642"/>
                    <a:pt x="14648" y="988263"/>
                  </a:cubicBezTo>
                  <a:cubicBezTo>
                    <a:pt x="5269" y="978884"/>
                    <a:pt x="0" y="966164"/>
                    <a:pt x="0" y="952900"/>
                  </a:cubicBezTo>
                  <a:lnTo>
                    <a:pt x="0" y="50011"/>
                  </a:lnTo>
                  <a:cubicBezTo>
                    <a:pt x="0" y="36747"/>
                    <a:pt x="5269" y="24027"/>
                    <a:pt x="14648" y="14648"/>
                  </a:cubicBezTo>
                  <a:cubicBezTo>
                    <a:pt x="24027" y="5269"/>
                    <a:pt x="36747" y="0"/>
                    <a:pt x="50011" y="0"/>
                  </a:cubicBezTo>
                  <a:close/>
                </a:path>
              </a:pathLst>
            </a:custGeom>
            <a:solidFill>
              <a:srgbClr val="FFFFFF"/>
            </a:solidFill>
            <a:ln w="133350" cap="rnd">
              <a:solidFill>
                <a:srgbClr val="FF724B"/>
              </a:solidFill>
              <a:round/>
            </a:ln>
          </p:spPr>
        </p:sp>
        <p:sp>
          <p:nvSpPr>
            <p:cNvPr name="TextBox 30" id="30"/>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31" id="31"/>
          <p:cNvSpPr txBox="true"/>
          <p:nvPr/>
        </p:nvSpPr>
        <p:spPr>
          <a:xfrm rot="0">
            <a:off x="9555275" y="6602738"/>
            <a:ext cx="7512996" cy="860425"/>
          </a:xfrm>
          <a:prstGeom prst="rect">
            <a:avLst/>
          </a:prstGeom>
        </p:spPr>
        <p:txBody>
          <a:bodyPr anchor="t" rtlCol="false" tIns="0" lIns="0" bIns="0" rIns="0">
            <a:spAutoFit/>
          </a:bodyPr>
          <a:lstStyle/>
          <a:p>
            <a:pPr algn="l" marL="0" indent="0" lvl="0">
              <a:lnSpc>
                <a:spcPts val="3500"/>
              </a:lnSpc>
              <a:spcBef>
                <a:spcPct val="0"/>
              </a:spcBef>
            </a:pPr>
            <a:r>
              <a:rPr lang="en-US" sz="2500">
                <a:solidFill>
                  <a:srgbClr val="000000"/>
                </a:solidFill>
                <a:latin typeface="Open Sauce Bold"/>
              </a:rPr>
              <a:t>There are rules and procedures for just about everything!</a:t>
            </a:r>
          </a:p>
        </p:txBody>
      </p:sp>
      <p:sp>
        <p:nvSpPr>
          <p:cNvPr name="TextBox 32" id="32"/>
          <p:cNvSpPr txBox="true"/>
          <p:nvPr/>
        </p:nvSpPr>
        <p:spPr>
          <a:xfrm rot="0">
            <a:off x="9364246" y="7784531"/>
            <a:ext cx="7070539" cy="1736725"/>
          </a:xfrm>
          <a:prstGeom prst="rect">
            <a:avLst/>
          </a:prstGeom>
        </p:spPr>
        <p:txBody>
          <a:bodyPr anchor="t" rtlCol="false" tIns="0" lIns="0" bIns="0" rIns="0">
            <a:spAutoFit/>
          </a:bodyPr>
          <a:lstStyle/>
          <a:p>
            <a:pPr marL="539751" indent="-269876" lvl="1">
              <a:lnSpc>
                <a:spcPts val="3500"/>
              </a:lnSpc>
              <a:buFont typeface="Arial"/>
              <a:buChar char="•"/>
            </a:pPr>
            <a:r>
              <a:rPr lang="en-US" sz="2500">
                <a:solidFill>
                  <a:srgbClr val="000000"/>
                </a:solidFill>
                <a:latin typeface="Open Sauce"/>
              </a:rPr>
              <a:t>Check in with SAIL if you are planning a large scale event so we can help! </a:t>
            </a:r>
          </a:p>
          <a:p>
            <a:pPr>
              <a:lnSpc>
                <a:spcPts val="3500"/>
              </a:lnSpc>
            </a:pPr>
          </a:p>
          <a:p>
            <a:pPr algn="l">
              <a:lnSpc>
                <a:spcPts val="3500"/>
              </a:lnSpc>
            </a:pPr>
          </a:p>
        </p:txBody>
      </p:sp>
    </p:spTree>
  </p:cSld>
  <p:clrMapOvr>
    <a:masterClrMapping/>
  </p:clrMapOvr>
  <p:transition spd="fast">
    <p:circle/>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60916"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348900" y="-355843"/>
            <a:ext cx="10718358" cy="10642843"/>
            <a:chOff x="0" y="0"/>
            <a:chExt cx="2822942" cy="2803053"/>
          </a:xfrm>
        </p:grpSpPr>
        <p:sp>
          <p:nvSpPr>
            <p:cNvPr name="Freeform 4" id="4"/>
            <p:cNvSpPr/>
            <p:nvPr/>
          </p:nvSpPr>
          <p:spPr>
            <a:xfrm flipH="false" flipV="false" rot="0">
              <a:off x="0" y="0"/>
              <a:ext cx="2822942" cy="2803053"/>
            </a:xfrm>
            <a:custGeom>
              <a:avLst/>
              <a:gdLst/>
              <a:ahLst/>
              <a:cxnLst/>
              <a:rect r="r" b="b" t="t" l="l"/>
              <a:pathLst>
                <a:path h="2803053" w="2822942">
                  <a:moveTo>
                    <a:pt x="36838" y="0"/>
                  </a:moveTo>
                  <a:lnTo>
                    <a:pt x="2786104" y="0"/>
                  </a:lnTo>
                  <a:cubicBezTo>
                    <a:pt x="2795874" y="0"/>
                    <a:pt x="2805244" y="3881"/>
                    <a:pt x="2812152" y="10789"/>
                  </a:cubicBezTo>
                  <a:cubicBezTo>
                    <a:pt x="2819061" y="17698"/>
                    <a:pt x="2822942" y="27068"/>
                    <a:pt x="2822942" y="36838"/>
                  </a:cubicBezTo>
                  <a:lnTo>
                    <a:pt x="2822942" y="2766216"/>
                  </a:lnTo>
                  <a:cubicBezTo>
                    <a:pt x="2822942" y="2775986"/>
                    <a:pt x="2819061" y="2785355"/>
                    <a:pt x="2812152" y="2792264"/>
                  </a:cubicBezTo>
                  <a:cubicBezTo>
                    <a:pt x="2805244" y="2799172"/>
                    <a:pt x="2795874" y="2803053"/>
                    <a:pt x="2786104" y="2803053"/>
                  </a:cubicBezTo>
                  <a:lnTo>
                    <a:pt x="36838" y="2803053"/>
                  </a:lnTo>
                  <a:cubicBezTo>
                    <a:pt x="27068" y="2803053"/>
                    <a:pt x="17698" y="2799172"/>
                    <a:pt x="10789" y="2792264"/>
                  </a:cubicBezTo>
                  <a:cubicBezTo>
                    <a:pt x="3881" y="2785355"/>
                    <a:pt x="0" y="2775986"/>
                    <a:pt x="0" y="2766216"/>
                  </a:cubicBezTo>
                  <a:lnTo>
                    <a:pt x="0" y="36838"/>
                  </a:lnTo>
                  <a:cubicBezTo>
                    <a:pt x="0" y="27068"/>
                    <a:pt x="3881" y="17698"/>
                    <a:pt x="10789" y="10789"/>
                  </a:cubicBezTo>
                  <a:cubicBezTo>
                    <a:pt x="17698" y="3881"/>
                    <a:pt x="27068" y="0"/>
                    <a:pt x="36838" y="0"/>
                  </a:cubicBezTo>
                  <a:close/>
                </a:path>
              </a:pathLst>
            </a:custGeom>
            <a:solidFill>
              <a:srgbClr val="FFFFFF"/>
            </a:solidFill>
            <a:ln w="133350" cap="rnd">
              <a:solidFill>
                <a:srgbClr val="FFC107"/>
              </a:solidFill>
              <a:round/>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aphicFrame>
        <p:nvGraphicFramePr>
          <p:cNvPr name="Table 6" id="6"/>
          <p:cNvGraphicFramePr>
            <a:graphicFrameLocks noGrp="true"/>
          </p:cNvGraphicFramePr>
          <p:nvPr/>
        </p:nvGraphicFramePr>
        <p:xfrm>
          <a:off x="7681565" y="476250"/>
          <a:ext cx="10053028" cy="9457665"/>
        </p:xfrm>
        <a:graphic>
          <a:graphicData uri="http://schemas.openxmlformats.org/drawingml/2006/table">
            <a:tbl>
              <a:tblPr/>
              <a:tblGrid>
                <a:gridCol w="10053028"/>
              </a:tblGrid>
              <a:tr h="2364581">
                <a:tc>
                  <a:txBody>
                    <a:bodyPr anchor="t" rtlCol="false"/>
                    <a:lstStyle/>
                    <a:p>
                      <a:pPr algn="ctr">
                        <a:lnSpc>
                          <a:spcPts val="3079"/>
                        </a:lnSpc>
                        <a:defRPr/>
                      </a:pPr>
                      <a:r>
                        <a:rPr lang="en-US" sz="2199">
                          <a:solidFill>
                            <a:srgbClr val="000000"/>
                          </a:solidFill>
                          <a:latin typeface="Open Sauce"/>
                        </a:rPr>
                        <a:t>All registered student organizations are required to submit their event request for all events in-person or virtual, on or off campus, with the  exception ofexecutive board meetings, through the SAIL ticketing system to be approved by the SAIL office. If your event is a travel event, you will fill out a travel request form.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2364581">
                <a:tc>
                  <a:txBody>
                    <a:bodyPr anchor="t" rtlCol="false"/>
                    <a:lstStyle/>
                    <a:p>
                      <a:pPr algn="l" marL="949959" indent="-316653" lvl="2">
                        <a:lnSpc>
                          <a:spcPts val="3079"/>
                        </a:lnSpc>
                        <a:buFont typeface="Arial"/>
                        <a:buChar char="⚬"/>
                        <a:defRPr/>
                      </a:pPr>
                      <a:r>
                        <a:rPr lang="en-US" sz="2199">
                          <a:solidFill>
                            <a:srgbClr val="000000"/>
                          </a:solidFill>
                          <a:latin typeface="Open Sauce"/>
                        </a:rPr>
                        <a:t>If your event does not require a contract then at least one week </a:t>
                      </a:r>
                      <a:r>
                        <a:rPr lang="en-US" sz="2199">
                          <a:solidFill>
                            <a:srgbClr val="000000"/>
                          </a:solidFill>
                          <a:latin typeface="Open Sauce Bold"/>
                        </a:rPr>
                        <a:t>(7 days) </a:t>
                      </a:r>
                      <a:r>
                        <a:rPr lang="en-US" sz="2199">
                          <a:solidFill>
                            <a:srgbClr val="000000"/>
                          </a:solidFill>
                          <a:latin typeface="Open Sauce"/>
                        </a:rPr>
                        <a:t>in advance of the event.</a:t>
                      </a:r>
                      <a:endParaRPr lang="en-US" sz="1100"/>
                    </a:p>
                    <a:p>
                      <a:pPr marL="949959" indent="-316653" lvl="2">
                        <a:lnSpc>
                          <a:spcPts val="3079"/>
                        </a:lnSpc>
                        <a:buFont typeface="Arial"/>
                        <a:buChar char="⚬"/>
                      </a:pPr>
                      <a:r>
                        <a:rPr lang="en-US" sz="2199">
                          <a:solidFill>
                            <a:srgbClr val="000000"/>
                          </a:solidFill>
                          <a:latin typeface="Open Sauce"/>
                        </a:rPr>
                        <a:t>If your event does require a contract(s) then at least </a:t>
                      </a:r>
                      <a:r>
                        <a:rPr lang="en-US" sz="2199">
                          <a:solidFill>
                            <a:srgbClr val="000000"/>
                          </a:solidFill>
                          <a:latin typeface="Open Sauce Bold"/>
                        </a:rPr>
                        <a:t>four weeks</a:t>
                      </a:r>
                      <a:r>
                        <a:rPr lang="en-US" sz="2199">
                          <a:solidFill>
                            <a:srgbClr val="000000"/>
                          </a:solidFill>
                          <a:latin typeface="Open Sauce"/>
                        </a:rPr>
                        <a:t> in advance of the event or by the first payment due to a vendor, whichever comes first.</a:t>
                      </a:r>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2364251">
                <a:tc>
                  <a:txBody>
                    <a:bodyPr anchor="t" rtlCol="false"/>
                    <a:lstStyle/>
                    <a:p>
                      <a:pPr algn="ctr">
                        <a:lnSpc>
                          <a:spcPts val="3079"/>
                        </a:lnSpc>
                        <a:defRPr/>
                      </a:pPr>
                      <a:r>
                        <a:rPr lang="en-US" sz="2199">
                          <a:solidFill>
                            <a:srgbClr val="000000"/>
                          </a:solidFill>
                          <a:latin typeface="Open Sauce Bold"/>
                        </a:rPr>
                        <a:t>Your event is not approved from SAIL until it has been approved via SAIL Ticket</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2364251">
                <a:tc>
                  <a:txBody>
                    <a:bodyPr anchor="t" rtlCol="false"/>
                    <a:lstStyle/>
                    <a:p>
                      <a:pPr algn="ctr">
                        <a:lnSpc>
                          <a:spcPts val="3079"/>
                        </a:lnSpc>
                        <a:defRPr/>
                      </a:pPr>
                      <a:r>
                        <a:rPr lang="en-US" sz="2199">
                          <a:solidFill>
                            <a:srgbClr val="000000"/>
                          </a:solidFill>
                          <a:latin typeface="Open Sauce"/>
                        </a:rPr>
                        <a:t>This year we will be utilizing Performance Improvement Plans (PIP) if your organization needs additional support with following SAIL procedures or university polcies</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bl>
          </a:graphicData>
        </a:graphic>
      </p:graphicFrame>
      <p:sp>
        <p:nvSpPr>
          <p:cNvPr name="Freeform 7" id="7"/>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617850" y="714375"/>
            <a:ext cx="6136241" cy="2294000"/>
          </a:xfrm>
          <a:prstGeom prst="rect">
            <a:avLst/>
          </a:prstGeom>
        </p:spPr>
        <p:txBody>
          <a:bodyPr anchor="t" rtlCol="false" tIns="0" lIns="0" bIns="0" rIns="0">
            <a:spAutoFit/>
          </a:bodyPr>
          <a:lstStyle/>
          <a:p>
            <a:pPr algn="just" marL="0" indent="0" lvl="0">
              <a:lnSpc>
                <a:spcPts val="8741"/>
              </a:lnSpc>
            </a:pPr>
            <a:r>
              <a:rPr lang="en-US" sz="9399">
                <a:solidFill>
                  <a:srgbClr val="D34A24"/>
                </a:solidFill>
                <a:latin typeface="Roca One Bold"/>
              </a:rPr>
              <a:t>Event Approvals</a:t>
            </a:r>
          </a:p>
        </p:txBody>
      </p:sp>
    </p:spTree>
  </p:cSld>
  <p:clrMapOvr>
    <a:masterClrMapping/>
  </p:clrMapOvr>
  <p:transition spd="fast">
    <p:circl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259189"/>
            <a:ext cx="19027094" cy="2985381"/>
          </a:xfrm>
          <a:custGeom>
            <a:avLst/>
            <a:gdLst/>
            <a:ahLst/>
            <a:cxnLst/>
            <a:rect r="r" b="b" t="t" l="l"/>
            <a:pathLst>
              <a:path h="2985381" w="19027094">
                <a:moveTo>
                  <a:pt x="0" y="0"/>
                </a:moveTo>
                <a:lnTo>
                  <a:pt x="19027093" y="0"/>
                </a:lnTo>
                <a:lnTo>
                  <a:pt x="19027093" y="2985381"/>
                </a:lnTo>
                <a:lnTo>
                  <a:pt x="0" y="2985381"/>
                </a:lnTo>
                <a:lnTo>
                  <a:pt x="0" y="0"/>
                </a:lnTo>
                <a:close/>
              </a:path>
            </a:pathLst>
          </a:custGeom>
          <a:blipFill>
            <a:blip r:embed="rId2"/>
            <a:stretch>
              <a:fillRect l="0" t="-22152" r="0" b="-302875"/>
            </a:stretch>
          </a:blipFill>
        </p:spPr>
      </p:sp>
      <p:sp>
        <p:nvSpPr>
          <p:cNvPr name="AutoShape 3" id="3"/>
          <p:cNvSpPr/>
          <p:nvPr/>
        </p:nvSpPr>
        <p:spPr>
          <a:xfrm rot="0">
            <a:off x="-407073" y="2573792"/>
            <a:ext cx="19102145" cy="0"/>
          </a:xfrm>
          <a:prstGeom prst="line">
            <a:avLst/>
          </a:prstGeom>
          <a:ln cap="flat" w="38100">
            <a:solidFill>
              <a:srgbClr val="3C7F72"/>
            </a:solidFill>
            <a:prstDash val="solid"/>
            <a:headEnd type="none" len="sm" w="sm"/>
            <a:tailEnd type="none" len="sm" w="sm"/>
          </a:ln>
        </p:spPr>
      </p:sp>
      <p:sp>
        <p:nvSpPr>
          <p:cNvPr name="AutoShape 4" id="4"/>
          <p:cNvSpPr/>
          <p:nvPr/>
        </p:nvSpPr>
        <p:spPr>
          <a:xfrm rot="0">
            <a:off x="-254673" y="2726192"/>
            <a:ext cx="19102145" cy="0"/>
          </a:xfrm>
          <a:prstGeom prst="line">
            <a:avLst/>
          </a:prstGeom>
          <a:ln cap="flat" w="38100">
            <a:solidFill>
              <a:srgbClr val="3C7F72"/>
            </a:solidFill>
            <a:prstDash val="solid"/>
            <a:headEnd type="none" len="sm" w="sm"/>
            <a:tailEnd type="none" len="sm" w="sm"/>
          </a:ln>
        </p:spPr>
      </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76255" y="3733118"/>
            <a:ext cx="17055045" cy="5937282"/>
          </a:xfrm>
          <a:custGeom>
            <a:avLst/>
            <a:gdLst/>
            <a:ahLst/>
            <a:cxnLst/>
            <a:rect r="r" b="b" t="t" l="l"/>
            <a:pathLst>
              <a:path h="5937282" w="17055045">
                <a:moveTo>
                  <a:pt x="0" y="0"/>
                </a:moveTo>
                <a:lnTo>
                  <a:pt x="17055045" y="0"/>
                </a:lnTo>
                <a:lnTo>
                  <a:pt x="17055045" y="5937282"/>
                </a:lnTo>
                <a:lnTo>
                  <a:pt x="0" y="5937282"/>
                </a:lnTo>
                <a:lnTo>
                  <a:pt x="0" y="0"/>
                </a:lnTo>
                <a:close/>
              </a:path>
            </a:pathLst>
          </a:custGeom>
          <a:blipFill>
            <a:blip r:embed="rId5"/>
            <a:stretch>
              <a:fillRect l="0" t="0" r="0" b="0"/>
            </a:stretch>
          </a:blipFill>
        </p:spPr>
      </p:sp>
      <p:grpSp>
        <p:nvGrpSpPr>
          <p:cNvPr name="Group 10" id="10"/>
          <p:cNvGrpSpPr/>
          <p:nvPr/>
        </p:nvGrpSpPr>
        <p:grpSpPr>
          <a:xfrm rot="0">
            <a:off x="13005205" y="3609404"/>
            <a:ext cx="2328866" cy="1534096"/>
            <a:chOff x="0" y="0"/>
            <a:chExt cx="812800" cy="535416"/>
          </a:xfrm>
        </p:grpSpPr>
        <p:sp>
          <p:nvSpPr>
            <p:cNvPr name="Freeform 11" id="11"/>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010101"/>
            </a:solidFill>
          </p:spPr>
        </p:sp>
        <p:sp>
          <p:nvSpPr>
            <p:cNvPr name="TextBox 12" id="12"/>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TextBox 13" id="13"/>
          <p:cNvSpPr txBox="true"/>
          <p:nvPr/>
        </p:nvSpPr>
        <p:spPr>
          <a:xfrm rot="0">
            <a:off x="1156700" y="519127"/>
            <a:ext cx="15974601" cy="1428750"/>
          </a:xfrm>
          <a:prstGeom prst="rect">
            <a:avLst/>
          </a:prstGeom>
        </p:spPr>
        <p:txBody>
          <a:bodyPr anchor="t" rtlCol="false" tIns="0" lIns="0" bIns="0" rIns="0">
            <a:spAutoFit/>
          </a:bodyPr>
          <a:lstStyle/>
          <a:p>
            <a:pPr algn="ctr" marL="0" indent="0" lvl="0">
              <a:lnSpc>
                <a:spcPts val="11279"/>
              </a:lnSpc>
              <a:spcBef>
                <a:spcPct val="0"/>
              </a:spcBef>
            </a:pPr>
            <a:r>
              <a:rPr lang="en-US" sz="9399" u="sng">
                <a:solidFill>
                  <a:srgbClr val="D34A24"/>
                </a:solidFill>
                <a:latin typeface="Roca One Bold"/>
                <a:hlinkClick r:id="rId6" tooltip="https://mines.emscloudservice.com/web/Default.aspx"/>
              </a:rPr>
              <a:t>Revservations on EMS</a:t>
            </a:r>
          </a:p>
        </p:txBody>
      </p:sp>
      <p:sp>
        <p:nvSpPr>
          <p:cNvPr name="TextBox 14" id="14"/>
          <p:cNvSpPr txBox="true"/>
          <p:nvPr/>
        </p:nvSpPr>
        <p:spPr>
          <a:xfrm rot="0">
            <a:off x="443581" y="2996518"/>
            <a:ext cx="14430077" cy="422275"/>
          </a:xfrm>
          <a:prstGeom prst="rect">
            <a:avLst/>
          </a:prstGeom>
        </p:spPr>
        <p:txBody>
          <a:bodyPr anchor="t" rtlCol="false" tIns="0" lIns="0" bIns="0" rIns="0">
            <a:spAutoFit/>
          </a:bodyPr>
          <a:lstStyle/>
          <a:p>
            <a:pPr algn="ctr">
              <a:lnSpc>
                <a:spcPts val="3500"/>
              </a:lnSpc>
              <a:spcBef>
                <a:spcPct val="0"/>
              </a:spcBef>
            </a:pPr>
            <a:r>
              <a:rPr lang="en-US" sz="2500">
                <a:solidFill>
                  <a:srgbClr val="D34A24"/>
                </a:solidFill>
                <a:latin typeface="Open Sauce"/>
              </a:rPr>
              <a:t>The primary contact on your reregistration is who will have access to reserve rooms on EMS.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75993" y="775766"/>
            <a:ext cx="17588372" cy="2566316"/>
          </a:xfrm>
          <a:custGeom>
            <a:avLst/>
            <a:gdLst/>
            <a:ahLst/>
            <a:cxnLst/>
            <a:rect r="r" b="b" t="t" l="l"/>
            <a:pathLst>
              <a:path h="2566316" w="17588372">
                <a:moveTo>
                  <a:pt x="0" y="0"/>
                </a:moveTo>
                <a:lnTo>
                  <a:pt x="17588372" y="0"/>
                </a:lnTo>
                <a:lnTo>
                  <a:pt x="17588372" y="2566316"/>
                </a:lnTo>
                <a:lnTo>
                  <a:pt x="0" y="2566316"/>
                </a:lnTo>
                <a:lnTo>
                  <a:pt x="0" y="0"/>
                </a:lnTo>
                <a:close/>
              </a:path>
            </a:pathLst>
          </a:custGeom>
          <a:blipFill>
            <a:blip r:embed="rId2"/>
            <a:stretch>
              <a:fillRect l="-940" t="0" r="-940" b="0"/>
            </a:stretch>
          </a:blipFill>
        </p:spPr>
      </p:sp>
      <p:grpSp>
        <p:nvGrpSpPr>
          <p:cNvPr name="Group 3" id="3"/>
          <p:cNvGrpSpPr/>
          <p:nvPr/>
        </p:nvGrpSpPr>
        <p:grpSpPr>
          <a:xfrm rot="5400000">
            <a:off x="16023370" y="378600"/>
            <a:ext cx="1369229" cy="794332"/>
            <a:chOff x="0" y="0"/>
            <a:chExt cx="812800" cy="471531"/>
          </a:xfrm>
        </p:grpSpPr>
        <p:sp>
          <p:nvSpPr>
            <p:cNvPr name="Freeform 4" id="4"/>
            <p:cNvSpPr/>
            <p:nvPr/>
          </p:nvSpPr>
          <p:spPr>
            <a:xfrm flipH="false" flipV="false" rot="0">
              <a:off x="0" y="0"/>
              <a:ext cx="812800" cy="471531"/>
            </a:xfrm>
            <a:custGeom>
              <a:avLst/>
              <a:gdLst/>
              <a:ahLst/>
              <a:cxnLst/>
              <a:rect r="r" b="b" t="t" l="l"/>
              <a:pathLst>
                <a:path h="471531" w="812800">
                  <a:moveTo>
                    <a:pt x="812800" y="235765"/>
                  </a:moveTo>
                  <a:lnTo>
                    <a:pt x="406400" y="0"/>
                  </a:lnTo>
                  <a:lnTo>
                    <a:pt x="406400" y="203200"/>
                  </a:lnTo>
                  <a:lnTo>
                    <a:pt x="0" y="203200"/>
                  </a:lnTo>
                  <a:lnTo>
                    <a:pt x="0" y="268331"/>
                  </a:lnTo>
                  <a:lnTo>
                    <a:pt x="406400" y="268331"/>
                  </a:lnTo>
                  <a:lnTo>
                    <a:pt x="406400" y="471531"/>
                  </a:lnTo>
                  <a:lnTo>
                    <a:pt x="812800" y="235765"/>
                  </a:lnTo>
                  <a:close/>
                </a:path>
              </a:pathLst>
            </a:custGeom>
            <a:solidFill>
              <a:srgbClr val="D2492A"/>
            </a:solidFill>
          </p:spPr>
        </p:sp>
        <p:sp>
          <p:nvSpPr>
            <p:cNvPr name="TextBox 5" id="5"/>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1435150" y="3645350"/>
            <a:ext cx="15417701" cy="5984826"/>
          </a:xfrm>
          <a:custGeom>
            <a:avLst/>
            <a:gdLst/>
            <a:ahLst/>
            <a:cxnLst/>
            <a:rect r="r" b="b" t="t" l="l"/>
            <a:pathLst>
              <a:path h="5984826" w="15417701">
                <a:moveTo>
                  <a:pt x="0" y="0"/>
                </a:moveTo>
                <a:lnTo>
                  <a:pt x="15417700" y="0"/>
                </a:lnTo>
                <a:lnTo>
                  <a:pt x="15417700" y="5984826"/>
                </a:lnTo>
                <a:lnTo>
                  <a:pt x="0" y="5984826"/>
                </a:lnTo>
                <a:lnTo>
                  <a:pt x="0" y="0"/>
                </a:lnTo>
                <a:close/>
              </a:path>
            </a:pathLst>
          </a:custGeom>
          <a:blipFill>
            <a:blip r:embed="rId3"/>
            <a:stretch>
              <a:fillRect l="0" t="0" r="0" b="0"/>
            </a:stretch>
          </a:blipFill>
        </p:spPr>
      </p:sp>
      <p:sp>
        <p:nvSpPr>
          <p:cNvPr name="Freeform 7" id="7"/>
          <p:cNvSpPr/>
          <p:nvPr/>
        </p:nvSpPr>
        <p:spPr>
          <a:xfrm flipH="false" flipV="false" rot="-2303555">
            <a:off x="1984283" y="8904301"/>
            <a:ext cx="2506188" cy="707998"/>
          </a:xfrm>
          <a:custGeom>
            <a:avLst/>
            <a:gdLst/>
            <a:ahLst/>
            <a:cxnLst/>
            <a:rect r="r" b="b" t="t" l="l"/>
            <a:pathLst>
              <a:path h="707998" w="2506188">
                <a:moveTo>
                  <a:pt x="0" y="0"/>
                </a:moveTo>
                <a:lnTo>
                  <a:pt x="2506188" y="0"/>
                </a:lnTo>
                <a:lnTo>
                  <a:pt x="2506188" y="707998"/>
                </a:lnTo>
                <a:lnTo>
                  <a:pt x="0" y="707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4597" y="9327281"/>
            <a:ext cx="2020788" cy="539115"/>
          </a:xfrm>
          <a:prstGeom prst="rect">
            <a:avLst/>
          </a:prstGeom>
        </p:spPr>
        <p:txBody>
          <a:bodyPr anchor="t" rtlCol="false" tIns="0" lIns="0" bIns="0" rIns="0">
            <a:spAutoFit/>
          </a:bodyPr>
          <a:lstStyle/>
          <a:p>
            <a:pPr algn="ctr">
              <a:lnSpc>
                <a:spcPts val="4409"/>
              </a:lnSpc>
            </a:pPr>
            <a:r>
              <a:rPr lang="en-US" sz="3150">
                <a:solidFill>
                  <a:srgbClr val="000000"/>
                </a:solidFill>
                <a:latin typeface="Montserrat"/>
              </a:rPr>
              <a:t>Add room</a:t>
            </a:r>
          </a:p>
        </p:txBody>
      </p:sp>
      <p:sp>
        <p:nvSpPr>
          <p:cNvPr name="TextBox 9" id="9"/>
          <p:cNvSpPr txBox="true"/>
          <p:nvPr/>
        </p:nvSpPr>
        <p:spPr>
          <a:xfrm rot="0">
            <a:off x="14940188" y="236651"/>
            <a:ext cx="1170682" cy="539115"/>
          </a:xfrm>
          <a:prstGeom prst="rect">
            <a:avLst/>
          </a:prstGeom>
        </p:spPr>
        <p:txBody>
          <a:bodyPr anchor="t" rtlCol="false" tIns="0" lIns="0" bIns="0" rIns="0">
            <a:spAutoFit/>
          </a:bodyPr>
          <a:lstStyle/>
          <a:p>
            <a:pPr algn="ctr">
              <a:lnSpc>
                <a:spcPts val="4409"/>
              </a:lnSpc>
            </a:pPr>
            <a:r>
              <a:rPr lang="en-US" sz="3150">
                <a:solidFill>
                  <a:srgbClr val="000000"/>
                </a:solidFill>
                <a:latin typeface="Montserrat"/>
              </a:rPr>
              <a:t>Step 1</a:t>
            </a:r>
          </a:p>
        </p:txBody>
      </p:sp>
      <p:sp>
        <p:nvSpPr>
          <p:cNvPr name="TextBox 10" id="10"/>
          <p:cNvSpPr txBox="true"/>
          <p:nvPr/>
        </p:nvSpPr>
        <p:spPr>
          <a:xfrm rot="0">
            <a:off x="0" y="8719185"/>
            <a:ext cx="1435150" cy="539115"/>
          </a:xfrm>
          <a:prstGeom prst="rect">
            <a:avLst/>
          </a:prstGeom>
        </p:spPr>
        <p:txBody>
          <a:bodyPr anchor="t" rtlCol="false" tIns="0" lIns="0" bIns="0" rIns="0">
            <a:spAutoFit/>
          </a:bodyPr>
          <a:lstStyle/>
          <a:p>
            <a:pPr algn="ctr">
              <a:lnSpc>
                <a:spcPts val="4409"/>
              </a:lnSpc>
            </a:pPr>
            <a:r>
              <a:rPr lang="en-US" sz="3150">
                <a:solidFill>
                  <a:srgbClr val="000000"/>
                </a:solidFill>
                <a:latin typeface="Montserrat"/>
              </a:rPr>
              <a:t>Step 2</a:t>
            </a:r>
          </a:p>
        </p:txBody>
      </p:sp>
      <p:sp>
        <p:nvSpPr>
          <p:cNvPr name="TextBox 11" id="11"/>
          <p:cNvSpPr txBox="true"/>
          <p:nvPr/>
        </p:nvSpPr>
        <p:spPr>
          <a:xfrm rot="0">
            <a:off x="13135328" y="3468062"/>
            <a:ext cx="1251793" cy="539115"/>
          </a:xfrm>
          <a:prstGeom prst="rect">
            <a:avLst/>
          </a:prstGeom>
        </p:spPr>
        <p:txBody>
          <a:bodyPr anchor="t" rtlCol="false" tIns="0" lIns="0" bIns="0" rIns="0">
            <a:spAutoFit/>
          </a:bodyPr>
          <a:lstStyle/>
          <a:p>
            <a:pPr algn="ctr">
              <a:lnSpc>
                <a:spcPts val="4409"/>
              </a:lnSpc>
            </a:pPr>
            <a:r>
              <a:rPr lang="en-US" sz="3150">
                <a:solidFill>
                  <a:srgbClr val="000000"/>
                </a:solidFill>
                <a:latin typeface="Montserrat"/>
              </a:rPr>
              <a:t>Step 3</a:t>
            </a:r>
          </a:p>
        </p:txBody>
      </p:sp>
      <p:grpSp>
        <p:nvGrpSpPr>
          <p:cNvPr name="Group 12" id="12"/>
          <p:cNvGrpSpPr/>
          <p:nvPr/>
        </p:nvGrpSpPr>
        <p:grpSpPr>
          <a:xfrm rot="0">
            <a:off x="14517952" y="3373791"/>
            <a:ext cx="1369229" cy="794332"/>
            <a:chOff x="0" y="0"/>
            <a:chExt cx="812800" cy="471531"/>
          </a:xfrm>
        </p:grpSpPr>
        <p:sp>
          <p:nvSpPr>
            <p:cNvPr name="Freeform 13" id="13"/>
            <p:cNvSpPr/>
            <p:nvPr/>
          </p:nvSpPr>
          <p:spPr>
            <a:xfrm flipH="false" flipV="false" rot="0">
              <a:off x="0" y="0"/>
              <a:ext cx="812800" cy="471531"/>
            </a:xfrm>
            <a:custGeom>
              <a:avLst/>
              <a:gdLst/>
              <a:ahLst/>
              <a:cxnLst/>
              <a:rect r="r" b="b" t="t" l="l"/>
              <a:pathLst>
                <a:path h="471531" w="812800">
                  <a:moveTo>
                    <a:pt x="812800" y="235765"/>
                  </a:moveTo>
                  <a:lnTo>
                    <a:pt x="406400" y="0"/>
                  </a:lnTo>
                  <a:lnTo>
                    <a:pt x="406400" y="203200"/>
                  </a:lnTo>
                  <a:lnTo>
                    <a:pt x="0" y="203200"/>
                  </a:lnTo>
                  <a:lnTo>
                    <a:pt x="0" y="268331"/>
                  </a:lnTo>
                  <a:lnTo>
                    <a:pt x="406400" y="268331"/>
                  </a:lnTo>
                  <a:lnTo>
                    <a:pt x="406400" y="471531"/>
                  </a:lnTo>
                  <a:lnTo>
                    <a:pt x="812800" y="235765"/>
                  </a:lnTo>
                  <a:close/>
                </a:path>
              </a:pathLst>
            </a:custGeom>
            <a:solidFill>
              <a:srgbClr val="D2492A"/>
            </a:solidFill>
          </p:spPr>
        </p:sp>
        <p:sp>
          <p:nvSpPr>
            <p:cNvPr name="TextBox 14" id="14"/>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Tree>
  </p:cSld>
  <p:clrMapOvr>
    <a:masterClrMapping/>
  </p:clrMapOvr>
  <p:transition spd="fast">
    <p:circle/>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39136" y="2142589"/>
            <a:ext cx="17758515" cy="7772345"/>
          </a:xfrm>
          <a:custGeom>
            <a:avLst/>
            <a:gdLst/>
            <a:ahLst/>
            <a:cxnLst/>
            <a:rect r="r" b="b" t="t" l="l"/>
            <a:pathLst>
              <a:path h="7772345" w="17758515">
                <a:moveTo>
                  <a:pt x="0" y="0"/>
                </a:moveTo>
                <a:lnTo>
                  <a:pt x="17758515" y="0"/>
                </a:lnTo>
                <a:lnTo>
                  <a:pt x="17758515" y="7772345"/>
                </a:lnTo>
                <a:lnTo>
                  <a:pt x="0" y="7772345"/>
                </a:lnTo>
                <a:lnTo>
                  <a:pt x="0" y="0"/>
                </a:lnTo>
                <a:close/>
              </a:path>
            </a:pathLst>
          </a:custGeom>
          <a:blipFill>
            <a:blip r:embed="rId2"/>
            <a:stretch>
              <a:fillRect l="0" t="0" r="0" b="0"/>
            </a:stretch>
          </a:blipFill>
        </p:spPr>
      </p:sp>
      <p:sp>
        <p:nvSpPr>
          <p:cNvPr name="Freeform 3" id="3"/>
          <p:cNvSpPr/>
          <p:nvPr/>
        </p:nvSpPr>
        <p:spPr>
          <a:xfrm flipH="false" flipV="true" rot="1988665">
            <a:off x="15633094" y="1012482"/>
            <a:ext cx="2506188" cy="707998"/>
          </a:xfrm>
          <a:custGeom>
            <a:avLst/>
            <a:gdLst/>
            <a:ahLst/>
            <a:cxnLst/>
            <a:rect r="r" b="b" t="t" l="l"/>
            <a:pathLst>
              <a:path h="707998" w="2506188">
                <a:moveTo>
                  <a:pt x="0" y="707998"/>
                </a:moveTo>
                <a:lnTo>
                  <a:pt x="2506188" y="707998"/>
                </a:lnTo>
                <a:lnTo>
                  <a:pt x="2506188" y="0"/>
                </a:lnTo>
                <a:lnTo>
                  <a:pt x="0" y="0"/>
                </a:lnTo>
                <a:lnTo>
                  <a:pt x="0" y="70799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9136" y="337324"/>
            <a:ext cx="16114719" cy="422275"/>
          </a:xfrm>
          <a:prstGeom prst="rect">
            <a:avLst/>
          </a:prstGeom>
        </p:spPr>
        <p:txBody>
          <a:bodyPr anchor="t" rtlCol="false" tIns="0" lIns="0" bIns="0" rIns="0">
            <a:spAutoFit/>
          </a:bodyPr>
          <a:lstStyle/>
          <a:p>
            <a:pPr algn="ctr">
              <a:lnSpc>
                <a:spcPts val="3500"/>
              </a:lnSpc>
              <a:spcBef>
                <a:spcPct val="0"/>
              </a:spcBef>
            </a:pPr>
            <a:r>
              <a:rPr lang="en-US" sz="2500">
                <a:solidFill>
                  <a:srgbClr val="D34A24"/>
                </a:solidFill>
                <a:latin typeface="Open Sauce"/>
              </a:rPr>
              <a:t>This page should be pre-filled with some information. Fill it out in its entirety and then create reservation.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1331677" y="-108708"/>
            <a:ext cx="10563275" cy="10621209"/>
          </a:xfrm>
          <a:custGeom>
            <a:avLst/>
            <a:gdLst/>
            <a:ahLst/>
            <a:cxnLst/>
            <a:rect r="r" b="b" t="t" l="l"/>
            <a:pathLst>
              <a:path h="10621209" w="10563275">
                <a:moveTo>
                  <a:pt x="0" y="0"/>
                </a:moveTo>
                <a:lnTo>
                  <a:pt x="10563275" y="0"/>
                </a:lnTo>
                <a:lnTo>
                  <a:pt x="10563275" y="10621209"/>
                </a:lnTo>
                <a:lnTo>
                  <a:pt x="0" y="10621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84054" y="1197738"/>
            <a:ext cx="2060192" cy="2060192"/>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8932579" y="954874"/>
            <a:ext cx="5985250" cy="8774479"/>
            <a:chOff x="0" y="0"/>
            <a:chExt cx="1576362" cy="2310974"/>
          </a:xfrm>
        </p:grpSpPr>
        <p:sp>
          <p:nvSpPr>
            <p:cNvPr name="Freeform 7" id="7"/>
            <p:cNvSpPr/>
            <p:nvPr/>
          </p:nvSpPr>
          <p:spPr>
            <a:xfrm flipH="false" flipV="false" rot="0">
              <a:off x="0" y="0"/>
              <a:ext cx="1576362" cy="2310974"/>
            </a:xfrm>
            <a:custGeom>
              <a:avLst/>
              <a:gdLst/>
              <a:ahLst/>
              <a:cxnLst/>
              <a:rect r="r" b="b" t="t" l="l"/>
              <a:pathLst>
                <a:path h="2310974" w="1576362">
                  <a:moveTo>
                    <a:pt x="0" y="0"/>
                  </a:moveTo>
                  <a:lnTo>
                    <a:pt x="1576362" y="0"/>
                  </a:lnTo>
                  <a:lnTo>
                    <a:pt x="1576362" y="2310974"/>
                  </a:lnTo>
                  <a:lnTo>
                    <a:pt x="0" y="2310974"/>
                  </a:lnTo>
                  <a:close/>
                </a:path>
              </a:pathLst>
            </a:custGeom>
            <a:solidFill>
              <a:srgbClr val="FFC107"/>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9" id="9"/>
          <p:cNvGrpSpPr/>
          <p:nvPr/>
        </p:nvGrpSpPr>
        <p:grpSpPr>
          <a:xfrm rot="0">
            <a:off x="9266902" y="1197738"/>
            <a:ext cx="5316604" cy="8229600"/>
            <a:chOff x="0" y="0"/>
            <a:chExt cx="7088806" cy="10972800"/>
          </a:xfrm>
        </p:grpSpPr>
        <p:pic>
          <p:nvPicPr>
            <p:cNvPr name="Picture 10" id="10"/>
            <p:cNvPicPr>
              <a:picLocks noChangeAspect="true"/>
            </p:cNvPicPr>
            <p:nvPr/>
          </p:nvPicPr>
          <p:blipFill>
            <a:blip r:embed="rId4"/>
            <a:srcRect l="1517" t="0" r="1517" b="0"/>
            <a:stretch>
              <a:fillRect/>
            </a:stretch>
          </p:blipFill>
          <p:spPr>
            <a:xfrm flipH="false" flipV="false">
              <a:off x="0" y="0"/>
              <a:ext cx="7088806" cy="10972800"/>
            </a:xfrm>
            <a:prstGeom prst="rect">
              <a:avLst/>
            </a:prstGeom>
          </p:spPr>
        </p:pic>
      </p:grpSp>
      <p:sp>
        <p:nvSpPr>
          <p:cNvPr name="Freeform 11" id="11"/>
          <p:cNvSpPr/>
          <p:nvPr/>
        </p:nvSpPr>
        <p:spPr>
          <a:xfrm flipH="false" flipV="false" rot="0">
            <a:off x="10139362" y="631624"/>
            <a:ext cx="3033220" cy="794152"/>
          </a:xfrm>
          <a:custGeom>
            <a:avLst/>
            <a:gdLst/>
            <a:ahLst/>
            <a:cxnLst/>
            <a:rect r="r" b="b" t="t" l="l"/>
            <a:pathLst>
              <a:path h="794152" w="3033220">
                <a:moveTo>
                  <a:pt x="0" y="0"/>
                </a:moveTo>
                <a:lnTo>
                  <a:pt x="3033219" y="0"/>
                </a:lnTo>
                <a:lnTo>
                  <a:pt x="3033219" y="794152"/>
                </a:lnTo>
                <a:lnTo>
                  <a:pt x="0" y="7941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0">
            <a:off x="17579202" y="8095113"/>
            <a:ext cx="1163187" cy="116318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4" id="1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5" id="15"/>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097400" y="1838705"/>
            <a:ext cx="6910589" cy="1428750"/>
          </a:xfrm>
          <a:prstGeom prst="rect">
            <a:avLst/>
          </a:prstGeom>
        </p:spPr>
        <p:txBody>
          <a:bodyPr anchor="t" rtlCol="false" tIns="0" lIns="0" bIns="0" rIns="0">
            <a:spAutoFit/>
          </a:bodyPr>
          <a:lstStyle/>
          <a:p>
            <a:pPr algn="just" marL="0" indent="0" lvl="0">
              <a:lnSpc>
                <a:spcPts val="11279"/>
              </a:lnSpc>
              <a:spcBef>
                <a:spcPct val="0"/>
              </a:spcBef>
            </a:pPr>
            <a:r>
              <a:rPr lang="en-US" sz="9399" u="none">
                <a:solidFill>
                  <a:srgbClr val="D34A24"/>
                </a:solidFill>
                <a:latin typeface="Roca One Ultra-Bold"/>
              </a:rPr>
              <a:t>Agenda</a:t>
            </a:r>
          </a:p>
        </p:txBody>
      </p:sp>
      <p:sp>
        <p:nvSpPr>
          <p:cNvPr name="TextBox 17" id="17"/>
          <p:cNvSpPr txBox="true"/>
          <p:nvPr/>
        </p:nvSpPr>
        <p:spPr>
          <a:xfrm rot="0">
            <a:off x="1097400" y="3723474"/>
            <a:ext cx="11038759" cy="613443"/>
          </a:xfrm>
          <a:prstGeom prst="rect">
            <a:avLst/>
          </a:prstGeom>
        </p:spPr>
        <p:txBody>
          <a:bodyPr anchor="t" rtlCol="false" tIns="0" lIns="0" bIns="0" rIns="0">
            <a:spAutoFit/>
          </a:bodyPr>
          <a:lstStyle/>
          <a:p>
            <a:pPr algn="l" marL="0" indent="0" lvl="0">
              <a:lnSpc>
                <a:spcPts val="5018"/>
              </a:lnSpc>
              <a:spcBef>
                <a:spcPct val="0"/>
              </a:spcBef>
            </a:pPr>
            <a:r>
              <a:rPr lang="en-US" sz="3584">
                <a:solidFill>
                  <a:srgbClr val="000000"/>
                </a:solidFill>
                <a:latin typeface="Open Sauce"/>
              </a:rPr>
              <a:t>Organizational Elements</a:t>
            </a:r>
          </a:p>
        </p:txBody>
      </p:sp>
      <p:sp>
        <p:nvSpPr>
          <p:cNvPr name="TextBox 18" id="18"/>
          <p:cNvSpPr txBox="true"/>
          <p:nvPr/>
        </p:nvSpPr>
        <p:spPr>
          <a:xfrm rot="0">
            <a:off x="1097400" y="4626668"/>
            <a:ext cx="11038759" cy="613443"/>
          </a:xfrm>
          <a:prstGeom prst="rect">
            <a:avLst/>
          </a:prstGeom>
        </p:spPr>
        <p:txBody>
          <a:bodyPr anchor="t" rtlCol="false" tIns="0" lIns="0" bIns="0" rIns="0">
            <a:spAutoFit/>
          </a:bodyPr>
          <a:lstStyle/>
          <a:p>
            <a:pPr algn="l" marL="0" indent="0" lvl="0">
              <a:lnSpc>
                <a:spcPts val="5018"/>
              </a:lnSpc>
              <a:spcBef>
                <a:spcPct val="0"/>
              </a:spcBef>
            </a:pPr>
            <a:r>
              <a:rPr lang="en-US" sz="3584">
                <a:solidFill>
                  <a:srgbClr val="000000"/>
                </a:solidFill>
                <a:latin typeface="Open Sauce"/>
              </a:rPr>
              <a:t>Breakout Groups</a:t>
            </a:r>
          </a:p>
        </p:txBody>
      </p:sp>
      <p:sp>
        <p:nvSpPr>
          <p:cNvPr name="TextBox 19" id="19"/>
          <p:cNvSpPr txBox="true"/>
          <p:nvPr/>
        </p:nvSpPr>
        <p:spPr>
          <a:xfrm rot="-1822789">
            <a:off x="407727" y="1384912"/>
            <a:ext cx="1564821" cy="650274"/>
          </a:xfrm>
          <a:prstGeom prst="rect">
            <a:avLst/>
          </a:prstGeom>
        </p:spPr>
        <p:txBody>
          <a:bodyPr anchor="t" rtlCol="false" tIns="0" lIns="0" bIns="0" rIns="0">
            <a:spAutoFit/>
          </a:bodyPr>
          <a:lstStyle/>
          <a:p>
            <a:pPr algn="l" marL="0" indent="0" lvl="0">
              <a:lnSpc>
                <a:spcPts val="3079"/>
              </a:lnSpc>
              <a:spcBef>
                <a:spcPct val="0"/>
              </a:spcBef>
            </a:pPr>
            <a:r>
              <a:rPr lang="en-US" sz="2199" spc="512">
                <a:solidFill>
                  <a:srgbClr val="000000"/>
                </a:solidFill>
                <a:latin typeface="Open Sauce Bold"/>
              </a:rPr>
              <a:t>TODAYS</a:t>
            </a:r>
          </a:p>
        </p:txBody>
      </p:sp>
      <p:sp>
        <p:nvSpPr>
          <p:cNvPr name="TextBox 20" id="20"/>
          <p:cNvSpPr txBox="true"/>
          <p:nvPr/>
        </p:nvSpPr>
        <p:spPr>
          <a:xfrm rot="0">
            <a:off x="1097400" y="5529862"/>
            <a:ext cx="11038759" cy="613443"/>
          </a:xfrm>
          <a:prstGeom prst="rect">
            <a:avLst/>
          </a:prstGeom>
        </p:spPr>
        <p:txBody>
          <a:bodyPr anchor="t" rtlCol="false" tIns="0" lIns="0" bIns="0" rIns="0">
            <a:spAutoFit/>
          </a:bodyPr>
          <a:lstStyle/>
          <a:p>
            <a:pPr algn="l" marL="0" indent="0" lvl="0">
              <a:lnSpc>
                <a:spcPts val="5018"/>
              </a:lnSpc>
              <a:spcBef>
                <a:spcPct val="0"/>
              </a:spcBef>
            </a:pPr>
            <a:r>
              <a:rPr lang="en-US" sz="3584">
                <a:solidFill>
                  <a:srgbClr val="000000"/>
                </a:solidFill>
                <a:latin typeface="Open Sauce"/>
              </a:rPr>
              <a:t>Organizational Management Tips</a:t>
            </a:r>
          </a:p>
        </p:txBody>
      </p:sp>
      <p:sp>
        <p:nvSpPr>
          <p:cNvPr name="TextBox 21" id="21"/>
          <p:cNvSpPr txBox="true"/>
          <p:nvPr/>
        </p:nvSpPr>
        <p:spPr>
          <a:xfrm rot="0">
            <a:off x="1097400" y="6433055"/>
            <a:ext cx="11038759" cy="613443"/>
          </a:xfrm>
          <a:prstGeom prst="rect">
            <a:avLst/>
          </a:prstGeom>
        </p:spPr>
        <p:txBody>
          <a:bodyPr anchor="t" rtlCol="false" tIns="0" lIns="0" bIns="0" rIns="0">
            <a:spAutoFit/>
          </a:bodyPr>
          <a:lstStyle/>
          <a:p>
            <a:pPr algn="l" marL="0" indent="0" lvl="0">
              <a:lnSpc>
                <a:spcPts val="5018"/>
              </a:lnSpc>
              <a:spcBef>
                <a:spcPct val="0"/>
              </a:spcBef>
            </a:pPr>
            <a:r>
              <a:rPr lang="en-US" sz="3584">
                <a:solidFill>
                  <a:srgbClr val="000000"/>
                </a:solidFill>
                <a:latin typeface="Open Sauce"/>
              </a:rPr>
              <a:t>Event Submission Process</a:t>
            </a:r>
          </a:p>
        </p:txBody>
      </p:sp>
    </p:spTree>
  </p:cSld>
  <p:clrMapOvr>
    <a:masterClrMapping/>
  </p:clrMapOvr>
  <p:transition spd="fast">
    <p:circle/>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4040490" y="946468"/>
            <a:ext cx="10965513" cy="8056569"/>
          </a:xfrm>
          <a:custGeom>
            <a:avLst/>
            <a:gdLst/>
            <a:ahLst/>
            <a:cxnLst/>
            <a:rect r="r" b="b" t="t" l="l"/>
            <a:pathLst>
              <a:path h="8056569" w="10965513">
                <a:moveTo>
                  <a:pt x="0" y="0"/>
                </a:moveTo>
                <a:lnTo>
                  <a:pt x="10965512" y="0"/>
                </a:lnTo>
                <a:lnTo>
                  <a:pt x="10965512" y="8056569"/>
                </a:lnTo>
                <a:lnTo>
                  <a:pt x="0" y="8056569"/>
                </a:lnTo>
                <a:lnTo>
                  <a:pt x="0" y="0"/>
                </a:lnTo>
                <a:close/>
              </a:path>
            </a:pathLst>
          </a:custGeom>
          <a:blipFill>
            <a:blip r:embed="rId2"/>
            <a:stretch>
              <a:fillRect l="0" t="0" r="0" b="0"/>
            </a:stretch>
          </a:blipFill>
        </p:spPr>
      </p:sp>
      <p:grpSp>
        <p:nvGrpSpPr>
          <p:cNvPr name="Group 3" id="3"/>
          <p:cNvGrpSpPr/>
          <p:nvPr/>
        </p:nvGrpSpPr>
        <p:grpSpPr>
          <a:xfrm rot="0">
            <a:off x="10224068" y="5781509"/>
            <a:ext cx="3086100" cy="194350"/>
            <a:chOff x="0" y="0"/>
            <a:chExt cx="812800" cy="51187"/>
          </a:xfrm>
        </p:grpSpPr>
        <p:sp>
          <p:nvSpPr>
            <p:cNvPr name="Freeform 4" id="4"/>
            <p:cNvSpPr/>
            <p:nvPr/>
          </p:nvSpPr>
          <p:spPr>
            <a:xfrm flipH="false" flipV="false" rot="0">
              <a:off x="0" y="0"/>
              <a:ext cx="812800" cy="51187"/>
            </a:xfrm>
            <a:custGeom>
              <a:avLst/>
              <a:gdLst/>
              <a:ahLst/>
              <a:cxnLst/>
              <a:rect r="r" b="b" t="t" l="l"/>
              <a:pathLst>
                <a:path h="51187" w="812800">
                  <a:moveTo>
                    <a:pt x="0" y="0"/>
                  </a:moveTo>
                  <a:lnTo>
                    <a:pt x="812800" y="0"/>
                  </a:lnTo>
                  <a:lnTo>
                    <a:pt x="812800" y="51187"/>
                  </a:lnTo>
                  <a:lnTo>
                    <a:pt x="0" y="51187"/>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10629298" y="5975859"/>
            <a:ext cx="3086100" cy="289161"/>
            <a:chOff x="0" y="0"/>
            <a:chExt cx="812800" cy="76158"/>
          </a:xfrm>
        </p:grpSpPr>
        <p:sp>
          <p:nvSpPr>
            <p:cNvPr name="Freeform 7" id="7"/>
            <p:cNvSpPr/>
            <p:nvPr/>
          </p:nvSpPr>
          <p:spPr>
            <a:xfrm flipH="false" flipV="false" rot="0">
              <a:off x="0" y="0"/>
              <a:ext cx="812800" cy="76158"/>
            </a:xfrm>
            <a:custGeom>
              <a:avLst/>
              <a:gdLst/>
              <a:ahLst/>
              <a:cxnLst/>
              <a:rect r="r" b="b" t="t" l="l"/>
              <a:pathLst>
                <a:path h="76158" w="812800">
                  <a:moveTo>
                    <a:pt x="0" y="0"/>
                  </a:moveTo>
                  <a:lnTo>
                    <a:pt x="812800" y="0"/>
                  </a:lnTo>
                  <a:lnTo>
                    <a:pt x="812800" y="76158"/>
                  </a:lnTo>
                  <a:lnTo>
                    <a:pt x="0" y="76158"/>
                  </a:lnTo>
                  <a:close/>
                </a:path>
              </a:pathLst>
            </a:custGeom>
            <a:solidFill>
              <a:srgbClr val="FFFFFF"/>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TextBox 9" id="9"/>
          <p:cNvSpPr txBox="true"/>
          <p:nvPr/>
        </p:nvSpPr>
        <p:spPr>
          <a:xfrm rot="0">
            <a:off x="4996086" y="158432"/>
            <a:ext cx="8295829" cy="788036"/>
          </a:xfrm>
          <a:prstGeom prst="rect">
            <a:avLst/>
          </a:prstGeom>
        </p:spPr>
        <p:txBody>
          <a:bodyPr anchor="t" rtlCol="false" tIns="0" lIns="0" bIns="0" rIns="0">
            <a:spAutoFit/>
          </a:bodyPr>
          <a:lstStyle/>
          <a:p>
            <a:pPr algn="ctr">
              <a:lnSpc>
                <a:spcPts val="6439"/>
              </a:lnSpc>
              <a:spcBef>
                <a:spcPct val="0"/>
              </a:spcBef>
            </a:pPr>
            <a:r>
              <a:rPr lang="en-US" sz="4599">
                <a:solidFill>
                  <a:srgbClr val="D34A24"/>
                </a:solidFill>
                <a:latin typeface="Open Sauce Bold"/>
              </a:rPr>
              <a:t>Save this! You will need this!</a:t>
            </a:r>
          </a:p>
        </p:txBody>
      </p:sp>
      <p:sp>
        <p:nvSpPr>
          <p:cNvPr name="TextBox 10" id="10"/>
          <p:cNvSpPr txBox="true"/>
          <p:nvPr/>
        </p:nvSpPr>
        <p:spPr>
          <a:xfrm rot="0">
            <a:off x="1656821" y="9114011"/>
            <a:ext cx="15954077" cy="860425"/>
          </a:xfrm>
          <a:prstGeom prst="rect">
            <a:avLst/>
          </a:prstGeom>
        </p:spPr>
        <p:txBody>
          <a:bodyPr anchor="t" rtlCol="false" tIns="0" lIns="0" bIns="0" rIns="0">
            <a:spAutoFit/>
          </a:bodyPr>
          <a:lstStyle/>
          <a:p>
            <a:pPr algn="ctr">
              <a:lnSpc>
                <a:spcPts val="3500"/>
              </a:lnSpc>
              <a:spcBef>
                <a:spcPct val="0"/>
              </a:spcBef>
            </a:pPr>
            <a:r>
              <a:rPr lang="en-US" sz="2500">
                <a:solidFill>
                  <a:srgbClr val="D34A24"/>
                </a:solidFill>
                <a:latin typeface="Open Sauce"/>
              </a:rPr>
              <a:t>F O R A S S I S T A N C E , P L E A S E C O N T A C T R E S E R V A T I O N S@M I N E S . E D U O R C A L L</a:t>
            </a:r>
          </a:p>
          <a:p>
            <a:pPr algn="ctr">
              <a:lnSpc>
                <a:spcPts val="3500"/>
              </a:lnSpc>
              <a:spcBef>
                <a:spcPct val="0"/>
              </a:spcBef>
            </a:pPr>
            <a:r>
              <a:rPr lang="en-US" sz="2500">
                <a:solidFill>
                  <a:srgbClr val="D34A24"/>
                </a:solidFill>
                <a:latin typeface="Open Sauce"/>
              </a:rPr>
              <a:t>( 3 0 3 ) 2 7 3 - 3 0 4 6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AutoShape 2" id="2"/>
          <p:cNvSpPr/>
          <p:nvPr/>
        </p:nvSpPr>
        <p:spPr>
          <a:xfrm rot="0">
            <a:off x="-407073" y="2573792"/>
            <a:ext cx="19102145" cy="0"/>
          </a:xfrm>
          <a:prstGeom prst="line">
            <a:avLst/>
          </a:prstGeom>
          <a:ln cap="flat" w="38100">
            <a:solidFill>
              <a:srgbClr val="3C7F72"/>
            </a:solidFill>
            <a:prstDash val="solid"/>
            <a:headEnd type="none" len="sm" w="sm"/>
            <a:tailEnd type="none" len="sm" w="sm"/>
          </a:ln>
        </p:spPr>
      </p:sp>
      <p:sp>
        <p:nvSpPr>
          <p:cNvPr name="Freeform 3" id="3"/>
          <p:cNvSpPr/>
          <p:nvPr/>
        </p:nvSpPr>
        <p:spPr>
          <a:xfrm flipH="false" flipV="false" rot="0">
            <a:off x="5173440" y="2320961"/>
            <a:ext cx="7909604" cy="8143348"/>
          </a:xfrm>
          <a:custGeom>
            <a:avLst/>
            <a:gdLst/>
            <a:ahLst/>
            <a:cxnLst/>
            <a:rect r="r" b="b" t="t" l="l"/>
            <a:pathLst>
              <a:path h="8143348" w="7909604">
                <a:moveTo>
                  <a:pt x="0" y="0"/>
                </a:moveTo>
                <a:lnTo>
                  <a:pt x="7909604" y="0"/>
                </a:lnTo>
                <a:lnTo>
                  <a:pt x="7909604" y="8143348"/>
                </a:lnTo>
                <a:lnTo>
                  <a:pt x="0" y="8143348"/>
                </a:lnTo>
                <a:lnTo>
                  <a:pt x="0" y="0"/>
                </a:lnTo>
                <a:close/>
              </a:path>
            </a:pathLst>
          </a:custGeom>
          <a:blipFill>
            <a:blip r:embed="rId2"/>
            <a:stretch>
              <a:fillRect l="-164657" t="0" r="0" b="-63803"/>
            </a:stretch>
          </a:blipFill>
        </p:spPr>
      </p:sp>
      <p:sp>
        <p:nvSpPr>
          <p:cNvPr name="AutoShape 4" id="4"/>
          <p:cNvSpPr/>
          <p:nvPr/>
        </p:nvSpPr>
        <p:spPr>
          <a:xfrm rot="0">
            <a:off x="-254673" y="2726192"/>
            <a:ext cx="19102145" cy="0"/>
          </a:xfrm>
          <a:prstGeom prst="line">
            <a:avLst/>
          </a:prstGeom>
          <a:ln cap="flat" w="38100">
            <a:solidFill>
              <a:srgbClr val="3C7F72"/>
            </a:solidFill>
            <a:prstDash val="solid"/>
            <a:headEnd type="none" len="sm" w="sm"/>
            <a:tailEnd type="none" len="sm" w="sm"/>
          </a:ln>
        </p:spPr>
      </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3650471" y="4130867"/>
            <a:ext cx="2328866" cy="1534096"/>
            <a:chOff x="0" y="0"/>
            <a:chExt cx="812800" cy="535416"/>
          </a:xfrm>
        </p:grpSpPr>
        <p:sp>
          <p:nvSpPr>
            <p:cNvPr name="Freeform 10" id="10"/>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010101"/>
            </a:solidFill>
          </p:spPr>
        </p:sp>
        <p:sp>
          <p:nvSpPr>
            <p:cNvPr name="TextBox 11" id="11"/>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TextBox 12" id="12"/>
          <p:cNvSpPr txBox="true"/>
          <p:nvPr/>
        </p:nvSpPr>
        <p:spPr>
          <a:xfrm rot="0">
            <a:off x="1156700" y="519127"/>
            <a:ext cx="15974601" cy="1428750"/>
          </a:xfrm>
          <a:prstGeom prst="rect">
            <a:avLst/>
          </a:prstGeom>
        </p:spPr>
        <p:txBody>
          <a:bodyPr anchor="t" rtlCol="false" tIns="0" lIns="0" bIns="0" rIns="0">
            <a:spAutoFit/>
          </a:bodyPr>
          <a:lstStyle/>
          <a:p>
            <a:pPr algn="ctr" marL="0" indent="0" lvl="0">
              <a:lnSpc>
                <a:spcPts val="11279"/>
              </a:lnSpc>
              <a:spcBef>
                <a:spcPct val="0"/>
              </a:spcBef>
            </a:pPr>
            <a:r>
              <a:rPr lang="en-US" sz="9399">
                <a:solidFill>
                  <a:srgbClr val="D34A24"/>
                </a:solidFill>
                <a:latin typeface="Roca One Bold"/>
              </a:rPr>
              <a:t>SAIL Ticket</a:t>
            </a:r>
          </a:p>
        </p:txBody>
      </p:sp>
      <p:sp>
        <p:nvSpPr>
          <p:cNvPr name="Freeform 13" id="13"/>
          <p:cNvSpPr/>
          <p:nvPr/>
        </p:nvSpPr>
        <p:spPr>
          <a:xfrm flipH="false" flipV="false" rot="0">
            <a:off x="-552628" y="-259189"/>
            <a:ext cx="19027094" cy="2985381"/>
          </a:xfrm>
          <a:custGeom>
            <a:avLst/>
            <a:gdLst/>
            <a:ahLst/>
            <a:cxnLst/>
            <a:rect r="r" b="b" t="t" l="l"/>
            <a:pathLst>
              <a:path h="2985381" w="19027094">
                <a:moveTo>
                  <a:pt x="0" y="0"/>
                </a:moveTo>
                <a:lnTo>
                  <a:pt x="19027093" y="0"/>
                </a:lnTo>
                <a:lnTo>
                  <a:pt x="19027093" y="2985381"/>
                </a:lnTo>
                <a:lnTo>
                  <a:pt x="0" y="2985381"/>
                </a:lnTo>
                <a:lnTo>
                  <a:pt x="0" y="0"/>
                </a:lnTo>
                <a:close/>
              </a:path>
            </a:pathLst>
          </a:custGeom>
          <a:blipFill>
            <a:blip r:embed="rId5"/>
            <a:stretch>
              <a:fillRect l="0" t="-22152" r="0" b="-302875"/>
            </a:stretch>
          </a:blipFill>
        </p:spPr>
      </p:sp>
      <p:grpSp>
        <p:nvGrpSpPr>
          <p:cNvPr name="Group 14" id="14"/>
          <p:cNvGrpSpPr/>
          <p:nvPr/>
        </p:nvGrpSpPr>
        <p:grpSpPr>
          <a:xfrm rot="-10800000">
            <a:off x="11688027" y="4130867"/>
            <a:ext cx="2328866" cy="1534096"/>
            <a:chOff x="0" y="0"/>
            <a:chExt cx="812800" cy="535416"/>
          </a:xfrm>
        </p:grpSpPr>
        <p:sp>
          <p:nvSpPr>
            <p:cNvPr name="Freeform 15" id="15"/>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010101"/>
            </a:solidFill>
          </p:spPr>
        </p:sp>
        <p:sp>
          <p:nvSpPr>
            <p:cNvPr name="TextBox 16" id="16"/>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TextBox 17" id="17"/>
          <p:cNvSpPr txBox="true"/>
          <p:nvPr/>
        </p:nvSpPr>
        <p:spPr>
          <a:xfrm rot="0">
            <a:off x="3271481" y="772899"/>
            <a:ext cx="11713521" cy="1149806"/>
          </a:xfrm>
          <a:prstGeom prst="rect">
            <a:avLst/>
          </a:prstGeom>
        </p:spPr>
        <p:txBody>
          <a:bodyPr anchor="t" rtlCol="false" tIns="0" lIns="0" bIns="0" rIns="0">
            <a:spAutoFit/>
          </a:bodyPr>
          <a:lstStyle/>
          <a:p>
            <a:pPr algn="just" marL="0" indent="0" lvl="0">
              <a:lnSpc>
                <a:spcPts val="8451"/>
              </a:lnSpc>
            </a:pPr>
            <a:r>
              <a:rPr lang="en-US" sz="9087" u="sng">
                <a:solidFill>
                  <a:srgbClr val="BF372A"/>
                </a:solidFill>
                <a:latin typeface="Roca One Ultra-Bold"/>
                <a:hlinkClick r:id="rId6" tooltip="https://www.mines.edu/student-activities/organizations/"/>
              </a:rPr>
              <a:t>Submit a SAIL Ticket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060266" y="339486"/>
            <a:ext cx="8167467" cy="9608029"/>
          </a:xfrm>
          <a:custGeom>
            <a:avLst/>
            <a:gdLst/>
            <a:ahLst/>
            <a:cxnLst/>
            <a:rect r="r" b="b" t="t" l="l"/>
            <a:pathLst>
              <a:path h="9608029" w="8167467">
                <a:moveTo>
                  <a:pt x="0" y="0"/>
                </a:moveTo>
                <a:lnTo>
                  <a:pt x="8167468" y="0"/>
                </a:lnTo>
                <a:lnTo>
                  <a:pt x="8167468" y="9608028"/>
                </a:lnTo>
                <a:lnTo>
                  <a:pt x="0" y="9608028"/>
                </a:lnTo>
                <a:lnTo>
                  <a:pt x="0" y="0"/>
                </a:lnTo>
                <a:close/>
              </a:path>
            </a:pathLst>
          </a:custGeom>
          <a:blipFill>
            <a:blip r:embed="rId2"/>
            <a:stretch>
              <a:fillRect l="0" t="0" r="0" b="0"/>
            </a:stretch>
          </a:blipFill>
        </p:spPr>
      </p:sp>
      <p:grpSp>
        <p:nvGrpSpPr>
          <p:cNvPr name="Group 3" id="3"/>
          <p:cNvGrpSpPr/>
          <p:nvPr/>
        </p:nvGrpSpPr>
        <p:grpSpPr>
          <a:xfrm rot="0">
            <a:off x="1794274" y="7012869"/>
            <a:ext cx="3711006" cy="2444554"/>
            <a:chOff x="0" y="0"/>
            <a:chExt cx="812800" cy="535416"/>
          </a:xfrm>
        </p:grpSpPr>
        <p:sp>
          <p:nvSpPr>
            <p:cNvPr name="Freeform 4" id="4"/>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D2400B"/>
            </a:solidFill>
          </p:spPr>
        </p:sp>
        <p:sp>
          <p:nvSpPr>
            <p:cNvPr name="TextBox 5" id="5"/>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TextBox 6" id="6"/>
          <p:cNvSpPr txBox="true"/>
          <p:nvPr/>
        </p:nvSpPr>
        <p:spPr>
          <a:xfrm rot="0">
            <a:off x="13366869" y="448310"/>
            <a:ext cx="4921131" cy="580390"/>
          </a:xfrm>
          <a:prstGeom prst="rect">
            <a:avLst/>
          </a:prstGeom>
        </p:spPr>
        <p:txBody>
          <a:bodyPr anchor="t" rtlCol="false" tIns="0" lIns="0" bIns="0" rIns="0">
            <a:spAutoFit/>
          </a:bodyPr>
          <a:lstStyle/>
          <a:p>
            <a:pPr algn="ctr">
              <a:lnSpc>
                <a:spcPts val="4759"/>
              </a:lnSpc>
              <a:spcBef>
                <a:spcPct val="0"/>
              </a:spcBef>
            </a:pPr>
            <a:r>
              <a:rPr lang="en-US" sz="3399">
                <a:solidFill>
                  <a:srgbClr val="D34A24"/>
                </a:solidFill>
                <a:latin typeface="Open Sauce Bold"/>
              </a:rPr>
              <a:t>Don’t forget to sign in!</a:t>
            </a:r>
          </a:p>
        </p:txBody>
      </p:sp>
    </p:spTree>
  </p:cSld>
  <p:clrMapOvr>
    <a:masterClrMapping/>
  </p:clrMapOvr>
  <p:transition spd="fast">
    <p:circle/>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267274" y="2788721"/>
            <a:ext cx="16992026" cy="6469579"/>
          </a:xfrm>
          <a:custGeom>
            <a:avLst/>
            <a:gdLst/>
            <a:ahLst/>
            <a:cxnLst/>
            <a:rect r="r" b="b" t="t" l="l"/>
            <a:pathLst>
              <a:path h="6469579" w="16992026">
                <a:moveTo>
                  <a:pt x="0" y="0"/>
                </a:moveTo>
                <a:lnTo>
                  <a:pt x="16992026" y="0"/>
                </a:lnTo>
                <a:lnTo>
                  <a:pt x="16992026" y="6469579"/>
                </a:lnTo>
                <a:lnTo>
                  <a:pt x="0" y="6469579"/>
                </a:lnTo>
                <a:lnTo>
                  <a:pt x="0" y="0"/>
                </a:lnTo>
                <a:close/>
              </a:path>
            </a:pathLst>
          </a:custGeom>
          <a:blipFill>
            <a:blip r:embed="rId2"/>
            <a:stretch>
              <a:fillRect l="0" t="0" r="0" b="0"/>
            </a:stretch>
          </a:blipFill>
        </p:spPr>
      </p:sp>
      <p:grpSp>
        <p:nvGrpSpPr>
          <p:cNvPr name="Group 3" id="3"/>
          <p:cNvGrpSpPr/>
          <p:nvPr/>
        </p:nvGrpSpPr>
        <p:grpSpPr>
          <a:xfrm rot="-10800000">
            <a:off x="14672835" y="2403946"/>
            <a:ext cx="3393939" cy="2235692"/>
            <a:chOff x="0" y="0"/>
            <a:chExt cx="812800" cy="535416"/>
          </a:xfrm>
        </p:grpSpPr>
        <p:sp>
          <p:nvSpPr>
            <p:cNvPr name="Freeform 4" id="4"/>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D2400B"/>
            </a:solidFill>
          </p:spPr>
        </p:sp>
        <p:sp>
          <p:nvSpPr>
            <p:cNvPr name="TextBox 5" id="5"/>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4260792" y="649679"/>
            <a:ext cx="11567833" cy="9215465"/>
          </a:xfrm>
          <a:custGeom>
            <a:avLst/>
            <a:gdLst/>
            <a:ahLst/>
            <a:cxnLst/>
            <a:rect r="r" b="b" t="t" l="l"/>
            <a:pathLst>
              <a:path h="9215465" w="11567833">
                <a:moveTo>
                  <a:pt x="0" y="0"/>
                </a:moveTo>
                <a:lnTo>
                  <a:pt x="11567834" y="0"/>
                </a:lnTo>
                <a:lnTo>
                  <a:pt x="11567834" y="9215465"/>
                </a:lnTo>
                <a:lnTo>
                  <a:pt x="0" y="9215465"/>
                </a:lnTo>
                <a:lnTo>
                  <a:pt x="0" y="0"/>
                </a:lnTo>
                <a:close/>
              </a:path>
            </a:pathLst>
          </a:custGeom>
          <a:blipFill>
            <a:blip r:embed="rId2"/>
            <a:stretch>
              <a:fillRect l="0" t="0" r="0" b="0"/>
            </a:stretch>
          </a:blipFill>
        </p:spPr>
      </p:sp>
      <p:sp>
        <p:nvSpPr>
          <p:cNvPr name="TextBox 3" id="3"/>
          <p:cNvSpPr txBox="true"/>
          <p:nvPr/>
        </p:nvSpPr>
        <p:spPr>
          <a:xfrm rot="0">
            <a:off x="284434" y="5507442"/>
            <a:ext cx="3799195" cy="1780540"/>
          </a:xfrm>
          <a:prstGeom prst="rect">
            <a:avLst/>
          </a:prstGeom>
        </p:spPr>
        <p:txBody>
          <a:bodyPr anchor="t" rtlCol="false" tIns="0" lIns="0" bIns="0" rIns="0">
            <a:spAutoFit/>
          </a:bodyPr>
          <a:lstStyle/>
          <a:p>
            <a:pPr algn="ctr">
              <a:lnSpc>
                <a:spcPts val="4759"/>
              </a:lnSpc>
              <a:spcBef>
                <a:spcPct val="0"/>
              </a:spcBef>
            </a:pPr>
            <a:r>
              <a:rPr lang="en-US" sz="3399">
                <a:solidFill>
                  <a:srgbClr val="D34A24"/>
                </a:solidFill>
                <a:latin typeface="Open Sauce Bold"/>
              </a:rPr>
              <a:t>Please add your accommodation statement</a:t>
            </a:r>
          </a:p>
        </p:txBody>
      </p:sp>
      <p:grpSp>
        <p:nvGrpSpPr>
          <p:cNvPr name="Group 4" id="4"/>
          <p:cNvGrpSpPr/>
          <p:nvPr/>
        </p:nvGrpSpPr>
        <p:grpSpPr>
          <a:xfrm rot="0">
            <a:off x="1627206" y="7394899"/>
            <a:ext cx="2791606" cy="1578967"/>
            <a:chOff x="0" y="0"/>
            <a:chExt cx="812800" cy="459730"/>
          </a:xfrm>
        </p:grpSpPr>
        <p:sp>
          <p:nvSpPr>
            <p:cNvPr name="Freeform 5" id="5"/>
            <p:cNvSpPr/>
            <p:nvPr/>
          </p:nvSpPr>
          <p:spPr>
            <a:xfrm flipH="false" flipV="false" rot="0">
              <a:off x="0" y="0"/>
              <a:ext cx="812800" cy="459730"/>
            </a:xfrm>
            <a:custGeom>
              <a:avLst/>
              <a:gdLst/>
              <a:ahLst/>
              <a:cxnLst/>
              <a:rect r="r" b="b" t="t" l="l"/>
              <a:pathLst>
                <a:path h="459730" w="812800">
                  <a:moveTo>
                    <a:pt x="812800" y="229865"/>
                  </a:moveTo>
                  <a:lnTo>
                    <a:pt x="406400" y="0"/>
                  </a:lnTo>
                  <a:lnTo>
                    <a:pt x="406400" y="203200"/>
                  </a:lnTo>
                  <a:lnTo>
                    <a:pt x="0" y="203200"/>
                  </a:lnTo>
                  <a:lnTo>
                    <a:pt x="0" y="256530"/>
                  </a:lnTo>
                  <a:lnTo>
                    <a:pt x="406400" y="256530"/>
                  </a:lnTo>
                  <a:lnTo>
                    <a:pt x="406400" y="459730"/>
                  </a:lnTo>
                  <a:lnTo>
                    <a:pt x="812800" y="229865"/>
                  </a:lnTo>
                  <a:close/>
                </a:path>
              </a:pathLst>
            </a:custGeom>
            <a:solidFill>
              <a:srgbClr val="D2400B"/>
            </a:solidFill>
          </p:spPr>
        </p:sp>
        <p:sp>
          <p:nvSpPr>
            <p:cNvPr name="TextBox 6" id="6"/>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302218" y="910134"/>
            <a:ext cx="12523979" cy="9264485"/>
          </a:xfrm>
          <a:custGeom>
            <a:avLst/>
            <a:gdLst/>
            <a:ahLst/>
            <a:cxnLst/>
            <a:rect r="r" b="b" t="t" l="l"/>
            <a:pathLst>
              <a:path h="9264485" w="12523979">
                <a:moveTo>
                  <a:pt x="0" y="0"/>
                </a:moveTo>
                <a:lnTo>
                  <a:pt x="12523979" y="0"/>
                </a:lnTo>
                <a:lnTo>
                  <a:pt x="12523979" y="9264484"/>
                </a:lnTo>
                <a:lnTo>
                  <a:pt x="0" y="9264484"/>
                </a:lnTo>
                <a:lnTo>
                  <a:pt x="0" y="0"/>
                </a:lnTo>
                <a:close/>
              </a:path>
            </a:pathLst>
          </a:custGeom>
          <a:blipFill>
            <a:blip r:embed="rId2"/>
            <a:stretch>
              <a:fillRect l="0" t="0" r="0" b="0"/>
            </a:stretch>
          </a:blipFill>
        </p:spPr>
      </p:sp>
      <p:sp>
        <p:nvSpPr>
          <p:cNvPr name="TextBox 3" id="3"/>
          <p:cNvSpPr txBox="true"/>
          <p:nvPr/>
        </p:nvSpPr>
        <p:spPr>
          <a:xfrm rot="0">
            <a:off x="0" y="314231"/>
            <a:ext cx="3799195" cy="2380615"/>
          </a:xfrm>
          <a:prstGeom prst="rect">
            <a:avLst/>
          </a:prstGeom>
        </p:spPr>
        <p:txBody>
          <a:bodyPr anchor="t" rtlCol="false" tIns="0" lIns="0" bIns="0" rIns="0">
            <a:spAutoFit/>
          </a:bodyPr>
          <a:lstStyle/>
          <a:p>
            <a:pPr algn="ctr">
              <a:lnSpc>
                <a:spcPts val="4759"/>
              </a:lnSpc>
              <a:spcBef>
                <a:spcPct val="0"/>
              </a:spcBef>
            </a:pPr>
            <a:r>
              <a:rPr lang="en-US" sz="3399">
                <a:solidFill>
                  <a:srgbClr val="D34A24"/>
                </a:solidFill>
                <a:latin typeface="Open Sauce Bold"/>
              </a:rPr>
              <a:t>Add your EMS Confirmation Here and Your Event Flier </a:t>
            </a:r>
          </a:p>
        </p:txBody>
      </p:sp>
      <p:grpSp>
        <p:nvGrpSpPr>
          <p:cNvPr name="Group 4" id="4"/>
          <p:cNvGrpSpPr/>
          <p:nvPr/>
        </p:nvGrpSpPr>
        <p:grpSpPr>
          <a:xfrm rot="0">
            <a:off x="3328895" y="380906"/>
            <a:ext cx="2271906" cy="1496575"/>
            <a:chOff x="0" y="0"/>
            <a:chExt cx="812800" cy="535416"/>
          </a:xfrm>
        </p:grpSpPr>
        <p:sp>
          <p:nvSpPr>
            <p:cNvPr name="Freeform 5" id="5"/>
            <p:cNvSpPr/>
            <p:nvPr/>
          </p:nvSpPr>
          <p:spPr>
            <a:xfrm flipH="false" flipV="false" rot="0">
              <a:off x="0" y="0"/>
              <a:ext cx="812800" cy="535416"/>
            </a:xfrm>
            <a:custGeom>
              <a:avLst/>
              <a:gdLst/>
              <a:ahLst/>
              <a:cxnLst/>
              <a:rect r="r" b="b" t="t" l="l"/>
              <a:pathLst>
                <a:path h="535416" w="812800">
                  <a:moveTo>
                    <a:pt x="812800" y="267708"/>
                  </a:moveTo>
                  <a:lnTo>
                    <a:pt x="406400" y="0"/>
                  </a:lnTo>
                  <a:lnTo>
                    <a:pt x="406400" y="203200"/>
                  </a:lnTo>
                  <a:lnTo>
                    <a:pt x="0" y="203200"/>
                  </a:lnTo>
                  <a:lnTo>
                    <a:pt x="0" y="332216"/>
                  </a:lnTo>
                  <a:lnTo>
                    <a:pt x="406400" y="332216"/>
                  </a:lnTo>
                  <a:lnTo>
                    <a:pt x="406400" y="535416"/>
                  </a:lnTo>
                  <a:lnTo>
                    <a:pt x="812800" y="267708"/>
                  </a:lnTo>
                  <a:close/>
                </a:path>
              </a:pathLst>
            </a:custGeom>
            <a:solidFill>
              <a:srgbClr val="D2400B"/>
            </a:solidFill>
          </p:spPr>
        </p:sp>
        <p:sp>
          <p:nvSpPr>
            <p:cNvPr name="TextBox 6" id="6"/>
            <p:cNvSpPr txBox="true"/>
            <p:nvPr/>
          </p:nvSpPr>
          <p:spPr>
            <a:xfrm>
              <a:off x="0" y="155575"/>
              <a:ext cx="711200" cy="454025"/>
            </a:xfrm>
            <a:prstGeom prst="rect">
              <a:avLst/>
            </a:prstGeom>
          </p:spPr>
          <p:txBody>
            <a:bodyPr anchor="ctr" rtlCol="false" tIns="50800" lIns="50800" bIns="50800" rIns="50800"/>
            <a:lstStyle/>
            <a:p>
              <a:pPr algn="ctr">
                <a:lnSpc>
                  <a:spcPts val="3500"/>
                </a:lnSpc>
              </a:pPr>
            </a:p>
          </p:txBody>
        </p:sp>
      </p:grpSp>
      <p:sp>
        <p:nvSpPr>
          <p:cNvPr name="Freeform 7" id="7"/>
          <p:cNvSpPr/>
          <p:nvPr/>
        </p:nvSpPr>
        <p:spPr>
          <a:xfrm flipH="false" flipV="true" rot="-9460157">
            <a:off x="9946744" y="2980774"/>
            <a:ext cx="2550002" cy="1265438"/>
          </a:xfrm>
          <a:custGeom>
            <a:avLst/>
            <a:gdLst/>
            <a:ahLst/>
            <a:cxnLst/>
            <a:rect r="r" b="b" t="t" l="l"/>
            <a:pathLst>
              <a:path h="1265438" w="2550002">
                <a:moveTo>
                  <a:pt x="0" y="1265438"/>
                </a:moveTo>
                <a:lnTo>
                  <a:pt x="2550002" y="1265438"/>
                </a:lnTo>
                <a:lnTo>
                  <a:pt x="2550002" y="0"/>
                </a:lnTo>
                <a:lnTo>
                  <a:pt x="0" y="0"/>
                </a:lnTo>
                <a:lnTo>
                  <a:pt x="0" y="126543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2641532" y="2331257"/>
            <a:ext cx="3799195" cy="2980690"/>
          </a:xfrm>
          <a:prstGeom prst="rect">
            <a:avLst/>
          </a:prstGeom>
        </p:spPr>
        <p:txBody>
          <a:bodyPr anchor="t" rtlCol="false" tIns="0" lIns="0" bIns="0" rIns="0">
            <a:spAutoFit/>
          </a:bodyPr>
          <a:lstStyle/>
          <a:p>
            <a:pPr algn="ctr">
              <a:lnSpc>
                <a:spcPts val="4759"/>
              </a:lnSpc>
              <a:spcBef>
                <a:spcPct val="0"/>
              </a:spcBef>
            </a:pPr>
            <a:r>
              <a:rPr lang="en-US" sz="3399">
                <a:solidFill>
                  <a:srgbClr val="D34A24"/>
                </a:solidFill>
                <a:latin typeface="Open Sauce Bold"/>
              </a:rPr>
              <a:t>If your  meeting is recurring, put the LAST DATE of your meeting here</a:t>
            </a:r>
          </a:p>
        </p:txBody>
      </p:sp>
      <p:sp>
        <p:nvSpPr>
          <p:cNvPr name="TextBox 9" id="9"/>
          <p:cNvSpPr txBox="true"/>
          <p:nvPr/>
        </p:nvSpPr>
        <p:spPr>
          <a:xfrm rot="0">
            <a:off x="5574950" y="6607957"/>
            <a:ext cx="11684350" cy="1180465"/>
          </a:xfrm>
          <a:prstGeom prst="rect">
            <a:avLst/>
          </a:prstGeom>
        </p:spPr>
        <p:txBody>
          <a:bodyPr anchor="t" rtlCol="false" tIns="0" lIns="0" bIns="0" rIns="0">
            <a:spAutoFit/>
          </a:bodyPr>
          <a:lstStyle/>
          <a:p>
            <a:pPr algn="ctr">
              <a:lnSpc>
                <a:spcPts val="4759"/>
              </a:lnSpc>
              <a:spcBef>
                <a:spcPct val="0"/>
              </a:spcBef>
            </a:pPr>
            <a:r>
              <a:rPr lang="en-US" sz="3399">
                <a:solidFill>
                  <a:srgbClr val="D34A24"/>
                </a:solidFill>
                <a:latin typeface="Open Sauce Bold"/>
              </a:rPr>
              <a:t>If your event is off campus, please list address and add if transportation will be provided.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60916"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348900" y="-355843"/>
            <a:ext cx="10718358" cy="10642843"/>
            <a:chOff x="0" y="0"/>
            <a:chExt cx="2822942" cy="2803053"/>
          </a:xfrm>
        </p:grpSpPr>
        <p:sp>
          <p:nvSpPr>
            <p:cNvPr name="Freeform 4" id="4"/>
            <p:cNvSpPr/>
            <p:nvPr/>
          </p:nvSpPr>
          <p:spPr>
            <a:xfrm flipH="false" flipV="false" rot="0">
              <a:off x="0" y="0"/>
              <a:ext cx="2822942" cy="2803053"/>
            </a:xfrm>
            <a:custGeom>
              <a:avLst/>
              <a:gdLst/>
              <a:ahLst/>
              <a:cxnLst/>
              <a:rect r="r" b="b" t="t" l="l"/>
              <a:pathLst>
                <a:path h="2803053" w="2822942">
                  <a:moveTo>
                    <a:pt x="36838" y="0"/>
                  </a:moveTo>
                  <a:lnTo>
                    <a:pt x="2786104" y="0"/>
                  </a:lnTo>
                  <a:cubicBezTo>
                    <a:pt x="2795874" y="0"/>
                    <a:pt x="2805244" y="3881"/>
                    <a:pt x="2812152" y="10789"/>
                  </a:cubicBezTo>
                  <a:cubicBezTo>
                    <a:pt x="2819061" y="17698"/>
                    <a:pt x="2822942" y="27068"/>
                    <a:pt x="2822942" y="36838"/>
                  </a:cubicBezTo>
                  <a:lnTo>
                    <a:pt x="2822942" y="2766216"/>
                  </a:lnTo>
                  <a:cubicBezTo>
                    <a:pt x="2822942" y="2775986"/>
                    <a:pt x="2819061" y="2785355"/>
                    <a:pt x="2812152" y="2792264"/>
                  </a:cubicBezTo>
                  <a:cubicBezTo>
                    <a:pt x="2805244" y="2799172"/>
                    <a:pt x="2795874" y="2803053"/>
                    <a:pt x="2786104" y="2803053"/>
                  </a:cubicBezTo>
                  <a:lnTo>
                    <a:pt x="36838" y="2803053"/>
                  </a:lnTo>
                  <a:cubicBezTo>
                    <a:pt x="27068" y="2803053"/>
                    <a:pt x="17698" y="2799172"/>
                    <a:pt x="10789" y="2792264"/>
                  </a:cubicBezTo>
                  <a:cubicBezTo>
                    <a:pt x="3881" y="2785355"/>
                    <a:pt x="0" y="2775986"/>
                    <a:pt x="0" y="2766216"/>
                  </a:cubicBezTo>
                  <a:lnTo>
                    <a:pt x="0" y="36838"/>
                  </a:lnTo>
                  <a:cubicBezTo>
                    <a:pt x="0" y="27068"/>
                    <a:pt x="3881" y="17698"/>
                    <a:pt x="10789" y="10789"/>
                  </a:cubicBezTo>
                  <a:cubicBezTo>
                    <a:pt x="17698" y="3881"/>
                    <a:pt x="27068" y="0"/>
                    <a:pt x="36838" y="0"/>
                  </a:cubicBezTo>
                  <a:close/>
                </a:path>
              </a:pathLst>
            </a:custGeom>
            <a:solidFill>
              <a:srgbClr val="FFFFFF"/>
            </a:solidFill>
            <a:ln w="133350" cap="rnd">
              <a:solidFill>
                <a:srgbClr val="FFC107"/>
              </a:solidFill>
              <a:round/>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aphicFrame>
        <p:nvGraphicFramePr>
          <p:cNvPr name="Table 6" id="6"/>
          <p:cNvGraphicFramePr>
            <a:graphicFrameLocks noGrp="true"/>
          </p:cNvGraphicFramePr>
          <p:nvPr/>
        </p:nvGraphicFramePr>
        <p:xfrm>
          <a:off x="7586753" y="203094"/>
          <a:ext cx="10053028" cy="10161223"/>
        </p:xfrm>
        <a:graphic>
          <a:graphicData uri="http://schemas.openxmlformats.org/drawingml/2006/table">
            <a:tbl>
              <a:tblPr/>
              <a:tblGrid>
                <a:gridCol w="10053028"/>
              </a:tblGrid>
              <a:tr h="2755308">
                <a:tc>
                  <a:txBody>
                    <a:bodyPr anchor="t" rtlCol="false"/>
                    <a:lstStyle/>
                    <a:p>
                      <a:pPr algn="ctr">
                        <a:lnSpc>
                          <a:spcPts val="3079"/>
                        </a:lnSpc>
                        <a:defRPr/>
                      </a:pPr>
                      <a:r>
                        <a:rPr lang="en-US" sz="2199">
                          <a:solidFill>
                            <a:srgbClr val="000000"/>
                          </a:solidFill>
                          <a:latin typeface="Open Sauce"/>
                        </a:rPr>
                        <a:t>Advertising: Organization meetings and events must be advertised through </a:t>
                      </a:r>
                      <a:r>
                        <a:rPr lang="en-US" sz="2199">
                          <a:solidFill>
                            <a:srgbClr val="000000"/>
                          </a:solidFill>
                          <a:latin typeface="Open Sauce Bold"/>
                        </a:rPr>
                        <a:t>two campus-wide platform</a:t>
                      </a:r>
                      <a:r>
                        <a:rPr lang="en-US" sz="2199">
                          <a:solidFill>
                            <a:srgbClr val="000000"/>
                          </a:solidFill>
                          <a:latin typeface="Open Sauce"/>
                        </a:rPr>
                        <a:t> such as the Daily Blast, the university wide calendar or flyers posted around campus and must be advertised with at least </a:t>
                      </a:r>
                      <a:r>
                        <a:rPr lang="en-US" sz="2199">
                          <a:solidFill>
                            <a:srgbClr val="000000"/>
                          </a:solidFill>
                          <a:latin typeface="Open Sauce Bold"/>
                        </a:rPr>
                        <a:t>three days notice</a:t>
                      </a:r>
                      <a:r>
                        <a:rPr lang="en-US" sz="2199">
                          <a:solidFill>
                            <a:srgbClr val="000000"/>
                          </a:solidFill>
                          <a:latin typeface="Open Sauce"/>
                        </a:rPr>
                        <a:t>. All event advertisements must include instructions on how to </a:t>
                      </a:r>
                      <a:r>
                        <a:rPr lang="en-US" sz="2199">
                          <a:solidFill>
                            <a:srgbClr val="000000"/>
                          </a:solidFill>
                          <a:latin typeface="Open Sauce Bold"/>
                        </a:rPr>
                        <a:t>arrange accessible accommodations.</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3087041">
                <a:tc>
                  <a:txBody>
                    <a:bodyPr anchor="t" rtlCol="false"/>
                    <a:lstStyle/>
                    <a:p>
                      <a:pPr algn="ctr">
                        <a:lnSpc>
                          <a:spcPts val="3079"/>
                        </a:lnSpc>
                        <a:defRPr/>
                      </a:pPr>
                      <a:r>
                        <a:rPr lang="en-US" sz="2199">
                          <a:solidFill>
                            <a:srgbClr val="000000"/>
                          </a:solidFill>
                          <a:latin typeface="Open Sauce"/>
                        </a:rPr>
                        <a:t>If choosing to advertise with fliers, the flier must receive SAIL approval. Email a digital version of your flyer to the SAIL office at sail@mines.edu to be stamped.</a:t>
                      </a:r>
                      <a:endParaRPr lang="en-US" sz="1100"/>
                    </a:p>
                    <a:p>
                      <a:pPr algn="ctr">
                        <a:lnSpc>
                          <a:spcPts val="3079"/>
                        </a:lnSpc>
                      </a:pPr>
                      <a:r>
                        <a:rPr lang="en-US" sz="2199">
                          <a:solidFill>
                            <a:srgbClr val="000000"/>
                          </a:solidFill>
                          <a:latin typeface="Open Sauce"/>
                        </a:rPr>
                        <a:t>Advertising only to organization members or closed server lists does not constitute sufficient advertising.</a:t>
                      </a:r>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4318873">
                <a:tc>
                  <a:txBody>
                    <a:bodyPr anchor="t" rtlCol="false"/>
                    <a:lstStyle/>
                    <a:p>
                      <a:pPr algn="ctr">
                        <a:lnSpc>
                          <a:spcPts val="3079"/>
                        </a:lnSpc>
                        <a:defRPr/>
                      </a:pPr>
                      <a:r>
                        <a:rPr lang="en-US" sz="2199">
                          <a:solidFill>
                            <a:srgbClr val="000000"/>
                          </a:solidFill>
                          <a:latin typeface="Open Sauce"/>
                        </a:rPr>
                        <a:t>Accommodation Statement: All event advertising, whether through a flyer or another campus-wide platform, is required to include an accommodation statement. Below is an example you may use.</a:t>
                      </a:r>
                      <a:endParaRPr lang="en-US" sz="1100"/>
                    </a:p>
                    <a:p>
                      <a:pPr algn="ctr">
                        <a:lnSpc>
                          <a:spcPts val="3079"/>
                        </a:lnSpc>
                      </a:pPr>
                    </a:p>
                    <a:p>
                      <a:pPr algn="ctr">
                        <a:lnSpc>
                          <a:spcPts val="3079"/>
                        </a:lnSpc>
                      </a:pPr>
                      <a:r>
                        <a:rPr lang="en-US" sz="2199">
                          <a:solidFill>
                            <a:srgbClr val="000000"/>
                          </a:solidFill>
                          <a:latin typeface="Open Sauce"/>
                        </a:rPr>
                        <a:t>Example Statement: Mines welcomes individuals with disabilities. If you require an accommodation in order to participate in this event, please contact (event contact) by (date) at (contact information). Advance notice may be necessary to arrange for some accessibility needs.</a:t>
                      </a:r>
                    </a:p>
                    <a:p>
                      <a:pPr algn="ctr">
                        <a:lnSpc>
                          <a:spcPts val="3079"/>
                        </a:lnSpc>
                      </a:pPr>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bl>
          </a:graphicData>
        </a:graphic>
      </p:graphicFrame>
      <p:sp>
        <p:nvSpPr>
          <p:cNvPr name="Freeform 7" id="7"/>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602048" y="2000413"/>
            <a:ext cx="6136241" cy="1020709"/>
          </a:xfrm>
          <a:prstGeom prst="rect">
            <a:avLst/>
          </a:prstGeom>
        </p:spPr>
        <p:txBody>
          <a:bodyPr anchor="t" rtlCol="false" tIns="0" lIns="0" bIns="0" rIns="0">
            <a:spAutoFit/>
          </a:bodyPr>
          <a:lstStyle/>
          <a:p>
            <a:pPr algn="just" marL="0" indent="0" lvl="0">
              <a:lnSpc>
                <a:spcPts val="7533"/>
              </a:lnSpc>
            </a:pPr>
            <a:r>
              <a:rPr lang="en-US" sz="8100">
                <a:solidFill>
                  <a:srgbClr val="D34A24"/>
                </a:solidFill>
                <a:latin typeface="Roca One Ultra-Bold"/>
              </a:rPr>
              <a:t>Advertising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60916"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348900" y="-355843"/>
            <a:ext cx="10718358" cy="9998211"/>
            <a:chOff x="0" y="0"/>
            <a:chExt cx="2822942" cy="2633274"/>
          </a:xfrm>
        </p:grpSpPr>
        <p:sp>
          <p:nvSpPr>
            <p:cNvPr name="Freeform 4" id="4"/>
            <p:cNvSpPr/>
            <p:nvPr/>
          </p:nvSpPr>
          <p:spPr>
            <a:xfrm flipH="false" flipV="false" rot="0">
              <a:off x="0" y="0"/>
              <a:ext cx="2822942" cy="2633274"/>
            </a:xfrm>
            <a:custGeom>
              <a:avLst/>
              <a:gdLst/>
              <a:ahLst/>
              <a:cxnLst/>
              <a:rect r="r" b="b" t="t" l="l"/>
              <a:pathLst>
                <a:path h="2633274" w="2822942">
                  <a:moveTo>
                    <a:pt x="36838" y="0"/>
                  </a:moveTo>
                  <a:lnTo>
                    <a:pt x="2786104" y="0"/>
                  </a:lnTo>
                  <a:cubicBezTo>
                    <a:pt x="2795874" y="0"/>
                    <a:pt x="2805244" y="3881"/>
                    <a:pt x="2812152" y="10789"/>
                  </a:cubicBezTo>
                  <a:cubicBezTo>
                    <a:pt x="2819061" y="17698"/>
                    <a:pt x="2822942" y="27068"/>
                    <a:pt x="2822942" y="36838"/>
                  </a:cubicBezTo>
                  <a:lnTo>
                    <a:pt x="2822942" y="2596436"/>
                  </a:lnTo>
                  <a:cubicBezTo>
                    <a:pt x="2822942" y="2606206"/>
                    <a:pt x="2819061" y="2615576"/>
                    <a:pt x="2812152" y="2622484"/>
                  </a:cubicBezTo>
                  <a:cubicBezTo>
                    <a:pt x="2805244" y="2629393"/>
                    <a:pt x="2795874" y="2633274"/>
                    <a:pt x="2786104" y="2633274"/>
                  </a:cubicBezTo>
                  <a:lnTo>
                    <a:pt x="36838" y="2633274"/>
                  </a:lnTo>
                  <a:cubicBezTo>
                    <a:pt x="27068" y="2633274"/>
                    <a:pt x="17698" y="2629393"/>
                    <a:pt x="10789" y="2622484"/>
                  </a:cubicBezTo>
                  <a:cubicBezTo>
                    <a:pt x="3881" y="2615576"/>
                    <a:pt x="0" y="2606206"/>
                    <a:pt x="0" y="2596436"/>
                  </a:cubicBezTo>
                  <a:lnTo>
                    <a:pt x="0" y="36838"/>
                  </a:lnTo>
                  <a:cubicBezTo>
                    <a:pt x="0" y="27068"/>
                    <a:pt x="3881" y="17698"/>
                    <a:pt x="10789" y="10789"/>
                  </a:cubicBezTo>
                  <a:cubicBezTo>
                    <a:pt x="17698" y="3881"/>
                    <a:pt x="27068" y="0"/>
                    <a:pt x="36838" y="0"/>
                  </a:cubicBezTo>
                  <a:close/>
                </a:path>
              </a:pathLst>
            </a:custGeom>
            <a:solidFill>
              <a:srgbClr val="FFFFFF"/>
            </a:solidFill>
            <a:ln w="133350" cap="rnd">
              <a:solidFill>
                <a:srgbClr val="FFC107"/>
              </a:solidFill>
              <a:round/>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aphicFrame>
        <p:nvGraphicFramePr>
          <p:cNvPr name="Table 6" id="6"/>
          <p:cNvGraphicFramePr>
            <a:graphicFrameLocks noGrp="true"/>
          </p:cNvGraphicFramePr>
          <p:nvPr/>
        </p:nvGraphicFramePr>
        <p:xfrm>
          <a:off x="7681565" y="1160451"/>
          <a:ext cx="10053028" cy="6764722"/>
        </p:xfrm>
        <a:graphic>
          <a:graphicData uri="http://schemas.openxmlformats.org/drawingml/2006/table">
            <a:tbl>
              <a:tblPr/>
              <a:tblGrid>
                <a:gridCol w="10053028"/>
              </a:tblGrid>
              <a:tr h="1251839">
                <a:tc>
                  <a:txBody>
                    <a:bodyPr anchor="t" rtlCol="false"/>
                    <a:lstStyle/>
                    <a:p>
                      <a:pPr algn="ctr">
                        <a:lnSpc>
                          <a:spcPts val="3079"/>
                        </a:lnSpc>
                        <a:defRPr/>
                      </a:pPr>
                      <a:r>
                        <a:rPr lang="en-US" sz="2199">
                          <a:solidFill>
                            <a:srgbClr val="000000"/>
                          </a:solidFill>
                          <a:latin typeface="Open Sauce"/>
                        </a:rPr>
                        <a:t>If you receive an accommodation request and need assistance, please email Marilynn Gallegos at mgallegos@mines.edu. </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2365200">
                <a:tc>
                  <a:txBody>
                    <a:bodyPr anchor="t" rtlCol="false"/>
                    <a:lstStyle/>
                    <a:p>
                      <a:pPr algn="ctr">
                        <a:lnSpc>
                          <a:spcPts val="3079"/>
                        </a:lnSpc>
                        <a:defRPr/>
                      </a:pPr>
                      <a:r>
                        <a:rPr lang="en-US" sz="2199">
                          <a:solidFill>
                            <a:srgbClr val="000000"/>
                          </a:solidFill>
                          <a:latin typeface="Open Sauce"/>
                        </a:rPr>
                        <a:t>How else can you incorporate accessibility in your events? </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r h="3147682">
                <a:tc>
                  <a:txBody>
                    <a:bodyPr anchor="t" rtlCol="false"/>
                    <a:lstStyle/>
                    <a:p>
                      <a:pPr algn="ctr">
                        <a:lnSpc>
                          <a:spcPts val="3079"/>
                        </a:lnSpc>
                        <a:defRPr/>
                      </a:pPr>
                      <a:r>
                        <a:rPr lang="en-US" sz="2199">
                          <a:solidFill>
                            <a:srgbClr val="000000"/>
                          </a:solidFill>
                          <a:latin typeface="Open Sauce"/>
                        </a:rPr>
                        <a:t>Be intentional about the places you choose to host your event at. A full list of accessible locations on campus is under the Org Resources Tab! Add captioning to videos and movies that you play on social media, add descriptive imaging and captions to your posts and stories. Make sure to have food inclusive options at your events. Vegan, gluten free, vegetarian, dairy free. The Disability Support Services are a great resource as well as the DI&amp;A Website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010101"/>
                      </a:solidFill>
                      <a:prstDash val="solid"/>
                      <a:round/>
                      <a:headEnd type="none" w="med" len="med"/>
                      <a:tailEnd type="none" w="med" len="med"/>
                    </a:lnT>
                    <a:lnB cmpd="sng" algn="ctr" cap="flat" w="9525">
                      <a:solidFill>
                        <a:srgbClr val="010101"/>
                      </a:solidFill>
                      <a:prstDash val="solid"/>
                      <a:round/>
                      <a:headEnd type="none" w="med" len="med"/>
                      <a:tailEnd type="none" w="med" len="med"/>
                    </a:lnB>
                  </a:tcPr>
                </a:tc>
              </a:tr>
            </a:tbl>
          </a:graphicData>
        </a:graphic>
      </p:graphicFrame>
      <p:sp>
        <p:nvSpPr>
          <p:cNvPr name="Freeform 7" id="7"/>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602048" y="2045750"/>
            <a:ext cx="6136241" cy="920512"/>
          </a:xfrm>
          <a:prstGeom prst="rect">
            <a:avLst/>
          </a:prstGeom>
        </p:spPr>
        <p:txBody>
          <a:bodyPr anchor="t" rtlCol="false" tIns="0" lIns="0" bIns="0" rIns="0">
            <a:spAutoFit/>
          </a:bodyPr>
          <a:lstStyle/>
          <a:p>
            <a:pPr algn="just" marL="0" indent="0" lvl="0">
              <a:lnSpc>
                <a:spcPts val="6882"/>
              </a:lnSpc>
            </a:pPr>
            <a:r>
              <a:rPr lang="en-US" sz="7400">
                <a:solidFill>
                  <a:srgbClr val="D34A24"/>
                </a:solidFill>
                <a:latin typeface="Roca One Ultra-Bold"/>
              </a:rPr>
              <a:t>Accessibility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161005"/>
            <a:ext cx="7478169" cy="10546189"/>
          </a:xfrm>
          <a:custGeom>
            <a:avLst/>
            <a:gdLst/>
            <a:ahLst/>
            <a:cxnLst/>
            <a:rect r="r" b="b" t="t" l="l"/>
            <a:pathLst>
              <a:path h="10546189" w="7478169">
                <a:moveTo>
                  <a:pt x="0" y="0"/>
                </a:moveTo>
                <a:lnTo>
                  <a:pt x="7478169" y="0"/>
                </a:lnTo>
                <a:lnTo>
                  <a:pt x="7478169" y="10546188"/>
                </a:lnTo>
                <a:lnTo>
                  <a:pt x="0" y="10546188"/>
                </a:lnTo>
                <a:lnTo>
                  <a:pt x="0" y="0"/>
                </a:lnTo>
                <a:close/>
              </a:path>
            </a:pathLst>
          </a:custGeom>
          <a:blipFill>
            <a:blip r:embed="rId2"/>
            <a:stretch>
              <a:fillRect l="0" t="-6270" r="-154435" b="-14044"/>
            </a:stretch>
          </a:blipFill>
        </p:spPr>
      </p:sp>
      <p:sp>
        <p:nvSpPr>
          <p:cNvPr name="AutoShape 3" id="3"/>
          <p:cNvSpPr/>
          <p:nvPr/>
        </p:nvSpPr>
        <p:spPr>
          <a:xfrm rot="-5400000">
            <a:off x="1792016" y="5146282"/>
            <a:ext cx="10257527" cy="0"/>
          </a:xfrm>
          <a:prstGeom prst="line">
            <a:avLst/>
          </a:prstGeom>
          <a:ln cap="rnd" w="9525">
            <a:solidFill>
              <a:srgbClr val="000000">
                <a:alpha val="29804"/>
              </a:srgbClr>
            </a:solidFill>
            <a:prstDash val="solid"/>
            <a:headEnd type="none" len="sm" w="sm"/>
            <a:tailEnd type="none" len="sm" w="sm"/>
          </a:ln>
        </p:spPr>
      </p:sp>
      <p:grpSp>
        <p:nvGrpSpPr>
          <p:cNvPr name="Group 4" id="4"/>
          <p:cNvGrpSpPr/>
          <p:nvPr/>
        </p:nvGrpSpPr>
        <p:grpSpPr>
          <a:xfrm rot="0">
            <a:off x="17560152" y="8095113"/>
            <a:ext cx="1163187" cy="116318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6" id="6"/>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7" id="7"/>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703830" y="22282"/>
            <a:ext cx="6424839" cy="10609010"/>
          </a:xfrm>
          <a:custGeom>
            <a:avLst/>
            <a:gdLst/>
            <a:ahLst/>
            <a:cxnLst/>
            <a:rect r="r" b="b" t="t" l="l"/>
            <a:pathLst>
              <a:path h="10609010" w="6424839">
                <a:moveTo>
                  <a:pt x="0" y="0"/>
                </a:moveTo>
                <a:lnTo>
                  <a:pt x="6424838" y="0"/>
                </a:lnTo>
                <a:lnTo>
                  <a:pt x="6424838" y="10609010"/>
                </a:lnTo>
                <a:lnTo>
                  <a:pt x="0" y="10609010"/>
                </a:lnTo>
                <a:lnTo>
                  <a:pt x="0" y="0"/>
                </a:lnTo>
                <a:close/>
              </a:path>
            </a:pathLst>
          </a:custGeom>
          <a:blipFill>
            <a:blip r:embed="rId5"/>
            <a:stretch>
              <a:fillRect l="-159134" t="0" r="0" b="0"/>
            </a:stretch>
          </a:blipFill>
        </p:spPr>
      </p:sp>
      <p:sp>
        <p:nvSpPr>
          <p:cNvPr name="Freeform 9" id="9"/>
          <p:cNvSpPr/>
          <p:nvPr/>
        </p:nvSpPr>
        <p:spPr>
          <a:xfrm flipH="false" flipV="false" rot="-9766167">
            <a:off x="14100051" y="4852559"/>
            <a:ext cx="4682520" cy="1662295"/>
          </a:xfrm>
          <a:custGeom>
            <a:avLst/>
            <a:gdLst/>
            <a:ahLst/>
            <a:cxnLst/>
            <a:rect r="r" b="b" t="t" l="l"/>
            <a:pathLst>
              <a:path h="1662295" w="4682520">
                <a:moveTo>
                  <a:pt x="0" y="0"/>
                </a:moveTo>
                <a:lnTo>
                  <a:pt x="4682521" y="0"/>
                </a:lnTo>
                <a:lnTo>
                  <a:pt x="4682521" y="1662295"/>
                </a:lnTo>
                <a:lnTo>
                  <a:pt x="0" y="16622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0800000">
            <a:off x="14155865" y="0"/>
            <a:ext cx="4379556" cy="1998172"/>
          </a:xfrm>
          <a:custGeom>
            <a:avLst/>
            <a:gdLst/>
            <a:ahLst/>
            <a:cxnLst/>
            <a:rect r="r" b="b" t="t" l="l"/>
            <a:pathLst>
              <a:path h="1998172" w="4379556">
                <a:moveTo>
                  <a:pt x="0" y="0"/>
                </a:moveTo>
                <a:lnTo>
                  <a:pt x="4379556" y="0"/>
                </a:lnTo>
                <a:lnTo>
                  <a:pt x="4379556" y="1998172"/>
                </a:lnTo>
                <a:lnTo>
                  <a:pt x="0" y="19981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737373" y="4171968"/>
            <a:ext cx="5243646" cy="2999106"/>
          </a:xfrm>
          <a:prstGeom prst="rect">
            <a:avLst/>
          </a:prstGeom>
        </p:spPr>
        <p:txBody>
          <a:bodyPr anchor="t" rtlCol="false" tIns="0" lIns="0" bIns="0" rIns="0">
            <a:spAutoFit/>
          </a:bodyPr>
          <a:lstStyle/>
          <a:p>
            <a:pPr algn="l" marL="0" indent="0" lvl="0">
              <a:lnSpc>
                <a:spcPts val="5979"/>
              </a:lnSpc>
              <a:spcBef>
                <a:spcPct val="0"/>
              </a:spcBef>
            </a:pPr>
            <a:r>
              <a:rPr lang="en-US" sz="4599">
                <a:solidFill>
                  <a:srgbClr val="000000"/>
                </a:solidFill>
                <a:latin typeface="Open Sauce"/>
              </a:rPr>
              <a:t>All important information is on this page. Utilize it often!</a:t>
            </a:r>
          </a:p>
        </p:txBody>
      </p:sp>
      <p:sp>
        <p:nvSpPr>
          <p:cNvPr name="TextBox 12" id="12"/>
          <p:cNvSpPr txBox="true"/>
          <p:nvPr/>
        </p:nvSpPr>
        <p:spPr>
          <a:xfrm rot="0">
            <a:off x="737373" y="1036073"/>
            <a:ext cx="5534973" cy="1151158"/>
          </a:xfrm>
          <a:prstGeom prst="rect">
            <a:avLst/>
          </a:prstGeom>
        </p:spPr>
        <p:txBody>
          <a:bodyPr anchor="t" rtlCol="false" tIns="0" lIns="0" bIns="0" rIns="0">
            <a:spAutoFit/>
          </a:bodyPr>
          <a:lstStyle/>
          <a:p>
            <a:pPr algn="just" marL="0" indent="0" lvl="0">
              <a:lnSpc>
                <a:spcPts val="8451"/>
              </a:lnSpc>
            </a:pPr>
            <a:r>
              <a:rPr lang="en-US" sz="9087" u="none">
                <a:solidFill>
                  <a:srgbClr val="BF372A"/>
                </a:solidFill>
                <a:latin typeface="Roca One Ultra-Bold"/>
              </a:rPr>
              <a:t>Resource </a:t>
            </a:r>
          </a:p>
        </p:txBody>
      </p:sp>
      <p:sp>
        <p:nvSpPr>
          <p:cNvPr name="TextBox 13" id="13"/>
          <p:cNvSpPr txBox="true"/>
          <p:nvPr/>
        </p:nvSpPr>
        <p:spPr>
          <a:xfrm rot="0">
            <a:off x="1028700" y="1926980"/>
            <a:ext cx="5725391" cy="1428750"/>
          </a:xfrm>
          <a:prstGeom prst="rect">
            <a:avLst/>
          </a:prstGeom>
        </p:spPr>
        <p:txBody>
          <a:bodyPr anchor="t" rtlCol="false" tIns="0" lIns="0" bIns="0" rIns="0">
            <a:spAutoFit/>
          </a:bodyPr>
          <a:lstStyle/>
          <a:p>
            <a:pPr algn="l" marL="0" indent="0" lvl="0">
              <a:lnSpc>
                <a:spcPts val="11279"/>
              </a:lnSpc>
              <a:spcBef>
                <a:spcPct val="0"/>
              </a:spcBef>
            </a:pPr>
            <a:r>
              <a:rPr lang="en-US" sz="9399" u="none">
                <a:solidFill>
                  <a:srgbClr val="3C7F72"/>
                </a:solidFill>
                <a:latin typeface="Roca One"/>
              </a:rPr>
              <a:t>Page</a:t>
            </a:r>
          </a:p>
        </p:txBody>
      </p:sp>
    </p:spTree>
  </p:cSld>
  <p:clrMapOvr>
    <a:masterClrMapping/>
  </p:clrMapOvr>
</p:sld>
</file>

<file path=ppt/slides/slide39.xml><?xml version="1.0" encoding="utf-8"?>
<p:sld xmlns:p="http://schemas.openxmlformats.org/presentationml/2006/main" xmlns:a="http://schemas.openxmlformats.org/drawingml/2006/main">
  <p:cSld>
    <p:bg>
      <p:bgPr>
        <a:solidFill>
          <a:srgbClr val="FFFBED"/>
        </a:solidFill>
      </p:bgPr>
    </p:bg>
    <p:spTree>
      <p:nvGrpSpPr>
        <p:cNvPr id="1" name=""/>
        <p:cNvGrpSpPr/>
        <p:nvPr/>
      </p:nvGrpSpPr>
      <p:grpSpPr>
        <a:xfrm>
          <a:off x="0" y="0"/>
          <a:ext cx="0" cy="0"/>
          <a:chOff x="0" y="0"/>
          <a:chExt cx="0" cy="0"/>
        </a:xfrm>
      </p:grpSpPr>
      <p:sp>
        <p:nvSpPr>
          <p:cNvPr name="TextBox 2" id="2"/>
          <p:cNvSpPr txBox="true"/>
          <p:nvPr/>
        </p:nvSpPr>
        <p:spPr>
          <a:xfrm rot="0">
            <a:off x="3481693" y="1012252"/>
            <a:ext cx="4857375" cy="980470"/>
          </a:xfrm>
          <a:prstGeom prst="rect">
            <a:avLst/>
          </a:prstGeom>
        </p:spPr>
        <p:txBody>
          <a:bodyPr anchor="t" rtlCol="false" tIns="0" lIns="0" bIns="0" rIns="0">
            <a:spAutoFit/>
          </a:bodyPr>
          <a:lstStyle/>
          <a:p>
            <a:pPr>
              <a:lnSpc>
                <a:spcPts val="8004"/>
              </a:lnSpc>
            </a:pPr>
            <a:r>
              <a:rPr lang="en-US" sz="5717">
                <a:solidFill>
                  <a:srgbClr val="DE783E"/>
                </a:solidFill>
                <a:latin typeface="Afrah"/>
              </a:rPr>
              <a:t>*Resource Fair</a:t>
            </a:r>
          </a:p>
        </p:txBody>
      </p:sp>
      <p:sp>
        <p:nvSpPr>
          <p:cNvPr name="TextBox 3" id="3"/>
          <p:cNvSpPr txBox="true"/>
          <p:nvPr/>
        </p:nvSpPr>
        <p:spPr>
          <a:xfrm rot="0">
            <a:off x="8617439" y="5039311"/>
            <a:ext cx="3505958" cy="509284"/>
          </a:xfrm>
          <a:prstGeom prst="rect">
            <a:avLst/>
          </a:prstGeom>
        </p:spPr>
        <p:txBody>
          <a:bodyPr anchor="t" rtlCol="false" tIns="0" lIns="0" bIns="0" rIns="0">
            <a:spAutoFit/>
          </a:bodyPr>
          <a:lstStyle/>
          <a:p>
            <a:pPr>
              <a:lnSpc>
                <a:spcPts val="4002"/>
              </a:lnSpc>
            </a:pPr>
            <a:r>
              <a:rPr lang="en-US" sz="2858">
                <a:solidFill>
                  <a:srgbClr val="DE783E"/>
                </a:solidFill>
                <a:latin typeface="Poppins"/>
              </a:rPr>
              <a:t>12:25-12:55</a:t>
            </a:r>
          </a:p>
        </p:txBody>
      </p:sp>
      <p:sp>
        <p:nvSpPr>
          <p:cNvPr name="TextBox 4" id="4"/>
          <p:cNvSpPr txBox="true"/>
          <p:nvPr/>
        </p:nvSpPr>
        <p:spPr>
          <a:xfrm rot="0">
            <a:off x="8617439" y="5607885"/>
            <a:ext cx="8776677" cy="3518429"/>
          </a:xfrm>
          <a:prstGeom prst="rect">
            <a:avLst/>
          </a:prstGeom>
        </p:spPr>
        <p:txBody>
          <a:bodyPr anchor="t" rtlCol="false" tIns="0" lIns="0" bIns="0" rIns="0">
            <a:spAutoFit/>
          </a:bodyPr>
          <a:lstStyle/>
          <a:p>
            <a:pPr>
              <a:lnSpc>
                <a:spcPts val="3144"/>
              </a:lnSpc>
            </a:pPr>
            <a:r>
              <a:rPr lang="en-US" sz="2246">
                <a:solidFill>
                  <a:srgbClr val="000000"/>
                </a:solidFill>
                <a:latin typeface="Poppins"/>
              </a:rPr>
              <a:t>Optional Extended Learning Sessions</a:t>
            </a:r>
          </a:p>
          <a:p>
            <a:pPr marL="484952" indent="-242476" lvl="1">
              <a:lnSpc>
                <a:spcPts val="3144"/>
              </a:lnSpc>
              <a:buFont typeface="Arial"/>
              <a:buChar char="•"/>
            </a:pPr>
            <a:r>
              <a:rPr lang="en-US" sz="2246">
                <a:solidFill>
                  <a:srgbClr val="000000"/>
                </a:solidFill>
                <a:latin typeface="Poppins"/>
              </a:rPr>
              <a:t>Event Planning</a:t>
            </a:r>
          </a:p>
          <a:p>
            <a:pPr marL="969904" indent="-323301" lvl="2">
              <a:lnSpc>
                <a:spcPts val="3144"/>
              </a:lnSpc>
              <a:buFont typeface="Arial"/>
              <a:buChar char="⚬"/>
            </a:pPr>
            <a:r>
              <a:rPr lang="en-US" sz="2246">
                <a:solidFill>
                  <a:srgbClr val="000000"/>
                </a:solidFill>
                <a:latin typeface="Poppins"/>
              </a:rPr>
              <a:t> Friedhoff 2, Ashwini Shrestha (student Led)</a:t>
            </a:r>
          </a:p>
          <a:p>
            <a:pPr marL="484952" indent="-242476" lvl="1">
              <a:lnSpc>
                <a:spcPts val="3144"/>
              </a:lnSpc>
              <a:buFont typeface="Arial"/>
              <a:buChar char="•"/>
            </a:pPr>
            <a:r>
              <a:rPr lang="en-US" sz="2246">
                <a:solidFill>
                  <a:srgbClr val="000000"/>
                </a:solidFill>
                <a:latin typeface="Poppins"/>
              </a:rPr>
              <a:t>Social Media &amp; Marketing, </a:t>
            </a:r>
          </a:p>
          <a:p>
            <a:pPr marL="969904" indent="-323301" lvl="2">
              <a:lnSpc>
                <a:spcPts val="3144"/>
              </a:lnSpc>
              <a:buFont typeface="Arial"/>
              <a:buChar char="⚬"/>
            </a:pPr>
            <a:r>
              <a:rPr lang="en-US" sz="2246">
                <a:solidFill>
                  <a:srgbClr val="000000"/>
                </a:solidFill>
                <a:latin typeface="Poppins"/>
              </a:rPr>
              <a:t>Petroleum, Mines Comm, Leilani Reyes</a:t>
            </a:r>
          </a:p>
          <a:p>
            <a:pPr marL="484952" indent="-242476" lvl="1">
              <a:lnSpc>
                <a:spcPts val="3144"/>
              </a:lnSpc>
              <a:buFont typeface="Arial"/>
              <a:buChar char="•"/>
            </a:pPr>
            <a:r>
              <a:rPr lang="en-US" sz="2246">
                <a:solidFill>
                  <a:srgbClr val="000000"/>
                </a:solidFill>
                <a:latin typeface="Poppins"/>
              </a:rPr>
              <a:t>Fundraising</a:t>
            </a:r>
          </a:p>
          <a:p>
            <a:pPr marL="969904" indent="-323301" lvl="2">
              <a:lnSpc>
                <a:spcPts val="3144"/>
              </a:lnSpc>
              <a:buFont typeface="Arial"/>
              <a:buChar char="⚬"/>
            </a:pPr>
            <a:r>
              <a:rPr lang="en-US" sz="2246">
                <a:solidFill>
                  <a:srgbClr val="000000"/>
                </a:solidFill>
                <a:latin typeface="Poppins"/>
              </a:rPr>
              <a:t>Metals, Mines Foundation, Patrick Kavanaugh</a:t>
            </a:r>
          </a:p>
          <a:p>
            <a:pPr marL="484952" indent="-242476" lvl="1">
              <a:lnSpc>
                <a:spcPts val="3144"/>
              </a:lnSpc>
              <a:buFont typeface="Arial"/>
              <a:buChar char="•"/>
            </a:pPr>
            <a:r>
              <a:rPr lang="en-US" sz="2246">
                <a:solidFill>
                  <a:srgbClr val="000000"/>
                </a:solidFill>
                <a:latin typeface="Poppins"/>
              </a:rPr>
              <a:t>Q &amp; A with SAIL</a:t>
            </a:r>
          </a:p>
          <a:p>
            <a:pPr marL="969904" indent="-323301" lvl="2">
              <a:lnSpc>
                <a:spcPts val="3144"/>
              </a:lnSpc>
              <a:buFont typeface="Arial"/>
              <a:buChar char="⚬"/>
            </a:pPr>
            <a:r>
              <a:rPr lang="en-US" sz="2246">
                <a:solidFill>
                  <a:srgbClr val="000000"/>
                </a:solidFill>
                <a:latin typeface="Poppins"/>
              </a:rPr>
              <a:t>Friedhoff 1, SAIL Staff</a:t>
            </a:r>
          </a:p>
        </p:txBody>
      </p:sp>
      <p:sp>
        <p:nvSpPr>
          <p:cNvPr name="TextBox 5" id="5"/>
          <p:cNvSpPr txBox="true"/>
          <p:nvPr/>
        </p:nvSpPr>
        <p:spPr>
          <a:xfrm rot="0">
            <a:off x="167117" y="4781173"/>
            <a:ext cx="9260150" cy="893862"/>
          </a:xfrm>
          <a:prstGeom prst="rect">
            <a:avLst/>
          </a:prstGeom>
        </p:spPr>
        <p:txBody>
          <a:bodyPr anchor="t" rtlCol="false" tIns="0" lIns="0" bIns="0" rIns="0">
            <a:spAutoFit/>
          </a:bodyPr>
          <a:lstStyle/>
          <a:p>
            <a:pPr>
              <a:lnSpc>
                <a:spcPts val="7401"/>
              </a:lnSpc>
            </a:pPr>
            <a:r>
              <a:rPr lang="en-US" sz="5286">
                <a:solidFill>
                  <a:srgbClr val="DE783E"/>
                </a:solidFill>
                <a:latin typeface="Afrah"/>
              </a:rPr>
              <a:t>*Extended Learning Sessions</a:t>
            </a:r>
          </a:p>
        </p:txBody>
      </p:sp>
      <p:sp>
        <p:nvSpPr>
          <p:cNvPr name="TextBox 6" id="6"/>
          <p:cNvSpPr txBox="true"/>
          <p:nvPr/>
        </p:nvSpPr>
        <p:spPr>
          <a:xfrm rot="0">
            <a:off x="8617439" y="1255545"/>
            <a:ext cx="3505958" cy="509284"/>
          </a:xfrm>
          <a:prstGeom prst="rect">
            <a:avLst/>
          </a:prstGeom>
        </p:spPr>
        <p:txBody>
          <a:bodyPr anchor="t" rtlCol="false" tIns="0" lIns="0" bIns="0" rIns="0">
            <a:spAutoFit/>
          </a:bodyPr>
          <a:lstStyle/>
          <a:p>
            <a:pPr>
              <a:lnSpc>
                <a:spcPts val="4002"/>
              </a:lnSpc>
            </a:pPr>
            <a:r>
              <a:rPr lang="en-US" sz="2858">
                <a:solidFill>
                  <a:srgbClr val="DE783E"/>
                </a:solidFill>
                <a:latin typeface="Poppins"/>
              </a:rPr>
              <a:t>11:30 AM-12:25 PM</a:t>
            </a:r>
          </a:p>
        </p:txBody>
      </p:sp>
      <p:sp>
        <p:nvSpPr>
          <p:cNvPr name="TextBox 7" id="7"/>
          <p:cNvSpPr txBox="true"/>
          <p:nvPr/>
        </p:nvSpPr>
        <p:spPr>
          <a:xfrm rot="0">
            <a:off x="8617439" y="1782625"/>
            <a:ext cx="8776677" cy="3128561"/>
          </a:xfrm>
          <a:prstGeom prst="rect">
            <a:avLst/>
          </a:prstGeom>
        </p:spPr>
        <p:txBody>
          <a:bodyPr anchor="t" rtlCol="false" tIns="0" lIns="0" bIns="0" rIns="0">
            <a:spAutoFit/>
          </a:bodyPr>
          <a:lstStyle/>
          <a:p>
            <a:pPr>
              <a:lnSpc>
                <a:spcPts val="3144"/>
              </a:lnSpc>
            </a:pPr>
            <a:r>
              <a:rPr lang="en-US" sz="2246">
                <a:solidFill>
                  <a:srgbClr val="000000"/>
                </a:solidFill>
                <a:latin typeface="Poppins"/>
              </a:rPr>
              <a:t>Coors Tek Atrium </a:t>
            </a:r>
          </a:p>
          <a:p>
            <a:pPr marL="484952" indent="-242476" lvl="1">
              <a:lnSpc>
                <a:spcPts val="3144"/>
              </a:lnSpc>
              <a:buFont typeface="Arial"/>
              <a:buChar char="•"/>
            </a:pPr>
            <a:r>
              <a:rPr lang="en-US" sz="2246">
                <a:solidFill>
                  <a:srgbClr val="000000"/>
                </a:solidFill>
                <a:latin typeface="Poppins"/>
              </a:rPr>
              <a:t>Wellness Promotion</a:t>
            </a:r>
          </a:p>
          <a:p>
            <a:pPr marL="484952" indent="-242476" lvl="1">
              <a:lnSpc>
                <a:spcPts val="3144"/>
              </a:lnSpc>
              <a:buFont typeface="Arial"/>
              <a:buChar char="•"/>
            </a:pPr>
            <a:r>
              <a:rPr lang="en-US" sz="2246">
                <a:solidFill>
                  <a:srgbClr val="000000"/>
                </a:solidFill>
                <a:latin typeface="Poppins"/>
              </a:rPr>
              <a:t>Title IX</a:t>
            </a:r>
          </a:p>
          <a:p>
            <a:pPr marL="484952" indent="-242476" lvl="1">
              <a:lnSpc>
                <a:spcPts val="3144"/>
              </a:lnSpc>
              <a:buFont typeface="Arial"/>
              <a:buChar char="•"/>
            </a:pPr>
            <a:r>
              <a:rPr lang="en-US" sz="2246">
                <a:solidFill>
                  <a:srgbClr val="000000"/>
                </a:solidFill>
                <a:latin typeface="Poppins"/>
              </a:rPr>
              <a:t>Counseling Services</a:t>
            </a:r>
          </a:p>
          <a:p>
            <a:pPr marL="484952" indent="-242476" lvl="1">
              <a:lnSpc>
                <a:spcPts val="3144"/>
              </a:lnSpc>
              <a:buFont typeface="Arial"/>
              <a:buChar char="•"/>
            </a:pPr>
            <a:r>
              <a:rPr lang="en-US" sz="2246">
                <a:solidFill>
                  <a:srgbClr val="000000"/>
                </a:solidFill>
                <a:latin typeface="Poppins"/>
              </a:rPr>
              <a:t>SHAPE</a:t>
            </a:r>
          </a:p>
          <a:p>
            <a:pPr marL="484952" indent="-242476" lvl="1">
              <a:lnSpc>
                <a:spcPts val="3144"/>
              </a:lnSpc>
              <a:buFont typeface="Arial"/>
              <a:buChar char="•"/>
            </a:pPr>
            <a:r>
              <a:rPr lang="en-US" sz="2246">
                <a:solidFill>
                  <a:srgbClr val="000000"/>
                </a:solidFill>
                <a:latin typeface="Poppins"/>
              </a:rPr>
              <a:t>Office of Community Standards</a:t>
            </a:r>
          </a:p>
          <a:p>
            <a:pPr marL="484952" indent="-242476" lvl="1">
              <a:lnSpc>
                <a:spcPts val="3144"/>
              </a:lnSpc>
              <a:buFont typeface="Arial"/>
              <a:buChar char="•"/>
            </a:pPr>
            <a:r>
              <a:rPr lang="en-US" sz="2246">
                <a:solidFill>
                  <a:srgbClr val="000000"/>
                </a:solidFill>
                <a:latin typeface="Poppins"/>
              </a:rPr>
              <a:t>Mines </a:t>
            </a:r>
            <a:r>
              <a:rPr lang="en-US" sz="2246">
                <a:solidFill>
                  <a:srgbClr val="000000"/>
                </a:solidFill>
                <a:latin typeface="Poppins"/>
              </a:rPr>
              <a:t>Foundation</a:t>
            </a:r>
          </a:p>
          <a:p>
            <a:pPr marL="484952" indent="-242476" lvl="1">
              <a:lnSpc>
                <a:spcPts val="3144"/>
              </a:lnSpc>
              <a:buFont typeface="Arial"/>
              <a:buChar char="•"/>
            </a:pPr>
            <a:r>
              <a:rPr lang="en-US" sz="2246">
                <a:solidFill>
                  <a:srgbClr val="000000"/>
                </a:solidFill>
                <a:latin typeface="Poppins"/>
              </a:rPr>
              <a:t>Communications and Marketing</a:t>
            </a:r>
          </a:p>
        </p:txBody>
      </p:sp>
    </p:spTree>
  </p:cSld>
  <p:clrMapOvr>
    <a:masterClrMapping/>
  </p:clrMapOvr>
  <p:transition spd="fast">
    <p:circl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499249" y="5143500"/>
            <a:ext cx="7994944" cy="4727829"/>
            <a:chOff x="0" y="0"/>
            <a:chExt cx="2423191" cy="1432960"/>
          </a:xfrm>
        </p:grpSpPr>
        <p:sp>
          <p:nvSpPr>
            <p:cNvPr name="Freeform 3" id="3"/>
            <p:cNvSpPr/>
            <p:nvPr/>
          </p:nvSpPr>
          <p:spPr>
            <a:xfrm flipH="false" flipV="false" rot="0">
              <a:off x="0" y="0"/>
              <a:ext cx="2423191" cy="1432960"/>
            </a:xfrm>
            <a:custGeom>
              <a:avLst/>
              <a:gdLst/>
              <a:ahLst/>
              <a:cxnLst/>
              <a:rect r="r" b="b" t="t" l="l"/>
              <a:pathLst>
                <a:path h="1432960" w="2423191">
                  <a:moveTo>
                    <a:pt x="50354" y="0"/>
                  </a:moveTo>
                  <a:lnTo>
                    <a:pt x="2372837" y="0"/>
                  </a:lnTo>
                  <a:cubicBezTo>
                    <a:pt x="2386192" y="0"/>
                    <a:pt x="2399000" y="5305"/>
                    <a:pt x="2408443" y="14748"/>
                  </a:cubicBezTo>
                  <a:cubicBezTo>
                    <a:pt x="2417886" y="24192"/>
                    <a:pt x="2423191" y="37000"/>
                    <a:pt x="2423191" y="50354"/>
                  </a:cubicBezTo>
                  <a:lnTo>
                    <a:pt x="2423191" y="1382606"/>
                  </a:lnTo>
                  <a:cubicBezTo>
                    <a:pt x="2423191" y="1395960"/>
                    <a:pt x="2417886" y="1408768"/>
                    <a:pt x="2408443" y="1418211"/>
                  </a:cubicBezTo>
                  <a:cubicBezTo>
                    <a:pt x="2399000" y="1427655"/>
                    <a:pt x="2386192" y="1432960"/>
                    <a:pt x="2372837" y="1432960"/>
                  </a:cubicBezTo>
                  <a:lnTo>
                    <a:pt x="50354" y="1432960"/>
                  </a:lnTo>
                  <a:cubicBezTo>
                    <a:pt x="37000" y="1432960"/>
                    <a:pt x="24192" y="1427655"/>
                    <a:pt x="14748" y="1418211"/>
                  </a:cubicBezTo>
                  <a:cubicBezTo>
                    <a:pt x="5305" y="1408768"/>
                    <a:pt x="0" y="1395960"/>
                    <a:pt x="0" y="1382606"/>
                  </a:cubicBezTo>
                  <a:lnTo>
                    <a:pt x="0" y="50354"/>
                  </a:lnTo>
                  <a:cubicBezTo>
                    <a:pt x="0" y="37000"/>
                    <a:pt x="5305" y="24192"/>
                    <a:pt x="14748" y="14748"/>
                  </a:cubicBezTo>
                  <a:cubicBezTo>
                    <a:pt x="24192" y="5305"/>
                    <a:pt x="37000" y="0"/>
                    <a:pt x="50354" y="0"/>
                  </a:cubicBezTo>
                  <a:close/>
                </a:path>
              </a:pathLst>
            </a:custGeom>
            <a:solidFill>
              <a:srgbClr val="FFC107"/>
            </a:solidFill>
          </p:spPr>
        </p:sp>
        <p:sp>
          <p:nvSpPr>
            <p:cNvPr name="TextBox 4" id="4"/>
            <p:cNvSpPr txBox="true"/>
            <p:nvPr/>
          </p:nvSpPr>
          <p:spPr>
            <a:xfrm>
              <a:off x="0" y="0"/>
              <a:ext cx="812800" cy="812800"/>
            </a:xfrm>
            <a:prstGeom prst="rect">
              <a:avLst/>
            </a:prstGeom>
          </p:spPr>
          <p:txBody>
            <a:bodyPr anchor="ctr" rtlCol="false" tIns="50800" lIns="50800" bIns="50800" rIns="50800"/>
            <a:lstStyle/>
            <a:p>
              <a:pPr>
                <a:lnSpc>
                  <a:spcPts val="2639"/>
                </a:lnSpc>
              </a:pPr>
            </a:p>
            <a:p>
              <a:pPr>
                <a:lnSpc>
                  <a:spcPts val="2639"/>
                </a:lnSpc>
              </a:pPr>
            </a:p>
            <a:p>
              <a:pPr marL="582924" indent="-291462" lvl="1">
                <a:lnSpc>
                  <a:spcPts val="3239"/>
                </a:lnSpc>
                <a:buFont typeface="Arial"/>
                <a:buChar char="•"/>
              </a:pPr>
              <a:r>
                <a:rPr lang="en-US" sz="2699">
                  <a:solidFill>
                    <a:srgbClr val="191919"/>
                  </a:solidFill>
                  <a:latin typeface="Roca One"/>
                </a:rPr>
                <a:t>Re-registered</a:t>
              </a:r>
            </a:p>
            <a:p>
              <a:pPr marL="582924" indent="-291462" lvl="1">
                <a:lnSpc>
                  <a:spcPts val="3239"/>
                </a:lnSpc>
                <a:buFont typeface="Arial"/>
                <a:buChar char="•"/>
              </a:pPr>
              <a:r>
                <a:rPr lang="en-US" sz="2699">
                  <a:solidFill>
                    <a:srgbClr val="191919"/>
                  </a:solidFill>
                  <a:latin typeface="Roca One"/>
                </a:rPr>
                <a:t>Reviewed, submitted and received approval for your bylaws/ inventory</a:t>
              </a:r>
            </a:p>
            <a:p>
              <a:pPr marL="582924" indent="-291462" lvl="1">
                <a:lnSpc>
                  <a:spcPts val="3239"/>
                </a:lnSpc>
                <a:buFont typeface="Arial"/>
                <a:buChar char="•"/>
              </a:pPr>
              <a:r>
                <a:rPr lang="en-US" sz="2699">
                  <a:solidFill>
                    <a:srgbClr val="191919"/>
                  </a:solidFill>
                  <a:latin typeface="Roca One"/>
                </a:rPr>
                <a:t>Have 10 active students in your org</a:t>
              </a:r>
            </a:p>
            <a:p>
              <a:pPr marL="582924" indent="-291462" lvl="1">
                <a:lnSpc>
                  <a:spcPts val="3239"/>
                </a:lnSpc>
                <a:buFont typeface="Arial"/>
                <a:buChar char="•"/>
              </a:pPr>
              <a:r>
                <a:rPr lang="en-US" sz="2699">
                  <a:solidFill>
                    <a:srgbClr val="191919"/>
                  </a:solidFill>
                  <a:latin typeface="Roca One"/>
                </a:rPr>
                <a:t>Have a president and treasurer (not the same person)</a:t>
              </a:r>
            </a:p>
            <a:p>
              <a:pPr algn="l" marL="582924" indent="-291462" lvl="1">
                <a:lnSpc>
                  <a:spcPts val="3239"/>
                </a:lnSpc>
                <a:spcBef>
                  <a:spcPct val="0"/>
                </a:spcBef>
                <a:buFont typeface="Arial"/>
                <a:buChar char="•"/>
              </a:pPr>
              <a:r>
                <a:rPr lang="en-US" sz="2699">
                  <a:solidFill>
                    <a:srgbClr val="191919"/>
                  </a:solidFill>
                  <a:latin typeface="Roca One"/>
                </a:rPr>
                <a:t>Advisor (by Dec 31st)</a:t>
              </a:r>
            </a:p>
          </p:txBody>
        </p:sp>
      </p:grpSp>
      <p:grpSp>
        <p:nvGrpSpPr>
          <p:cNvPr name="Group 5" id="5"/>
          <p:cNvGrpSpPr/>
          <p:nvPr/>
        </p:nvGrpSpPr>
        <p:grpSpPr>
          <a:xfrm rot="0">
            <a:off x="9586967" y="5143500"/>
            <a:ext cx="8270278" cy="4727829"/>
            <a:chOff x="0" y="0"/>
            <a:chExt cx="2802306" cy="1601980"/>
          </a:xfrm>
        </p:grpSpPr>
        <p:sp>
          <p:nvSpPr>
            <p:cNvPr name="Freeform 6" id="6"/>
            <p:cNvSpPr/>
            <p:nvPr/>
          </p:nvSpPr>
          <p:spPr>
            <a:xfrm flipH="false" flipV="false" rot="0">
              <a:off x="0" y="0"/>
              <a:ext cx="2802306" cy="1601980"/>
            </a:xfrm>
            <a:custGeom>
              <a:avLst/>
              <a:gdLst/>
              <a:ahLst/>
              <a:cxnLst/>
              <a:rect r="r" b="b" t="t" l="l"/>
              <a:pathLst>
                <a:path h="1601980" w="2802306">
                  <a:moveTo>
                    <a:pt x="48678" y="0"/>
                  </a:moveTo>
                  <a:lnTo>
                    <a:pt x="2753628" y="0"/>
                  </a:lnTo>
                  <a:cubicBezTo>
                    <a:pt x="2780512" y="0"/>
                    <a:pt x="2802306" y="21794"/>
                    <a:pt x="2802306" y="48678"/>
                  </a:cubicBezTo>
                  <a:lnTo>
                    <a:pt x="2802306" y="1553302"/>
                  </a:lnTo>
                  <a:cubicBezTo>
                    <a:pt x="2802306" y="1580187"/>
                    <a:pt x="2780512" y="1601980"/>
                    <a:pt x="2753628" y="1601980"/>
                  </a:cubicBezTo>
                  <a:lnTo>
                    <a:pt x="48678" y="1601980"/>
                  </a:lnTo>
                  <a:cubicBezTo>
                    <a:pt x="21794" y="1601980"/>
                    <a:pt x="0" y="1580187"/>
                    <a:pt x="0" y="1553302"/>
                  </a:cubicBezTo>
                  <a:lnTo>
                    <a:pt x="0" y="48678"/>
                  </a:lnTo>
                  <a:cubicBezTo>
                    <a:pt x="0" y="21794"/>
                    <a:pt x="21794" y="0"/>
                    <a:pt x="48678" y="0"/>
                  </a:cubicBezTo>
                  <a:close/>
                </a:path>
              </a:pathLst>
            </a:custGeom>
            <a:solidFill>
              <a:srgbClr val="FFC107"/>
            </a:solidFill>
            <a:ln cap="rnd">
              <a:noFill/>
              <a:round/>
            </a:ln>
          </p:spPr>
        </p:sp>
        <p:sp>
          <p:nvSpPr>
            <p:cNvPr name="TextBox 7" id="7"/>
            <p:cNvSpPr txBox="true"/>
            <p:nvPr/>
          </p:nvSpPr>
          <p:spPr>
            <a:xfrm>
              <a:off x="0" y="-9525"/>
              <a:ext cx="812800" cy="822325"/>
            </a:xfrm>
            <a:prstGeom prst="rect">
              <a:avLst/>
            </a:prstGeom>
          </p:spPr>
          <p:txBody>
            <a:bodyPr anchor="ctr" rtlCol="false" tIns="50800" lIns="50800" bIns="50800" rIns="50800"/>
            <a:lstStyle/>
            <a:p>
              <a:pPr marL="669283" indent="-334641" lvl="1">
                <a:lnSpc>
                  <a:spcPts val="3719"/>
                </a:lnSpc>
                <a:buFont typeface="Arial"/>
                <a:buChar char="•"/>
              </a:pPr>
              <a:r>
                <a:rPr lang="en-US" sz="3099">
                  <a:solidFill>
                    <a:srgbClr val="191919"/>
                  </a:solidFill>
                  <a:latin typeface="Roca One"/>
                </a:rPr>
                <a:t>Held transitions</a:t>
              </a:r>
            </a:p>
            <a:p>
              <a:pPr marL="669283" indent="-334641" lvl="1">
                <a:lnSpc>
                  <a:spcPts val="3719"/>
                </a:lnSpc>
                <a:buFont typeface="Arial"/>
                <a:buChar char="•"/>
              </a:pPr>
              <a:r>
                <a:rPr lang="en-US" sz="3099">
                  <a:solidFill>
                    <a:srgbClr val="191919"/>
                  </a:solidFill>
                  <a:latin typeface="Roca One"/>
                </a:rPr>
                <a:t>Received all relevant information, forms, and potentially a transition handbook from previous leadership</a:t>
              </a:r>
            </a:p>
          </p:txBody>
        </p:sp>
      </p:grpSp>
      <p:grpSp>
        <p:nvGrpSpPr>
          <p:cNvPr name="Group 8" id="8"/>
          <p:cNvGrpSpPr/>
          <p:nvPr/>
        </p:nvGrpSpPr>
        <p:grpSpPr>
          <a:xfrm rot="0">
            <a:off x="0" y="-1541136"/>
            <a:ext cx="18942262" cy="4413458"/>
            <a:chOff x="0" y="0"/>
            <a:chExt cx="4988909" cy="1162392"/>
          </a:xfrm>
        </p:grpSpPr>
        <p:sp>
          <p:nvSpPr>
            <p:cNvPr name="Freeform 9" id="9"/>
            <p:cNvSpPr/>
            <p:nvPr/>
          </p:nvSpPr>
          <p:spPr>
            <a:xfrm flipH="false" flipV="false" rot="0">
              <a:off x="0" y="0"/>
              <a:ext cx="4988909" cy="1162392"/>
            </a:xfrm>
            <a:custGeom>
              <a:avLst/>
              <a:gdLst/>
              <a:ahLst/>
              <a:cxnLst/>
              <a:rect r="r" b="b" t="t" l="l"/>
              <a:pathLst>
                <a:path h="1162392" w="4988909">
                  <a:moveTo>
                    <a:pt x="0" y="0"/>
                  </a:moveTo>
                  <a:lnTo>
                    <a:pt x="4988909" y="0"/>
                  </a:lnTo>
                  <a:lnTo>
                    <a:pt x="4988909" y="1162392"/>
                  </a:lnTo>
                  <a:lnTo>
                    <a:pt x="0" y="1162392"/>
                  </a:lnTo>
                  <a:close/>
                </a:path>
              </a:pathLst>
            </a:custGeom>
            <a:solidFill>
              <a:srgbClr val="3C7F72"/>
            </a:solidFill>
          </p:spPr>
        </p:sp>
        <p:sp>
          <p:nvSpPr>
            <p:cNvPr name="TextBox 10" id="10"/>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5400000">
            <a:off x="2560766" y="345025"/>
            <a:ext cx="2082669" cy="7204201"/>
          </a:xfrm>
          <a:custGeom>
            <a:avLst/>
            <a:gdLst/>
            <a:ahLst/>
            <a:cxnLst/>
            <a:rect r="r" b="b" t="t" l="l"/>
            <a:pathLst>
              <a:path h="7204201" w="2082669">
                <a:moveTo>
                  <a:pt x="0" y="0"/>
                </a:moveTo>
                <a:lnTo>
                  <a:pt x="2082669" y="0"/>
                </a:lnTo>
                <a:lnTo>
                  <a:pt x="2082669" y="7204201"/>
                </a:lnTo>
                <a:lnTo>
                  <a:pt x="0" y="72042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9534121" y="345025"/>
            <a:ext cx="2082669" cy="7204201"/>
          </a:xfrm>
          <a:custGeom>
            <a:avLst/>
            <a:gdLst/>
            <a:ahLst/>
            <a:cxnLst/>
            <a:rect r="r" b="b" t="t" l="l"/>
            <a:pathLst>
              <a:path h="7204201" w="2082669">
                <a:moveTo>
                  <a:pt x="0" y="0"/>
                </a:moveTo>
                <a:lnTo>
                  <a:pt x="2082669" y="0"/>
                </a:lnTo>
                <a:lnTo>
                  <a:pt x="2082669" y="7204201"/>
                </a:lnTo>
                <a:lnTo>
                  <a:pt x="0" y="72042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5400000">
            <a:off x="16467592" y="345025"/>
            <a:ext cx="2082669" cy="7204201"/>
          </a:xfrm>
          <a:custGeom>
            <a:avLst/>
            <a:gdLst/>
            <a:ahLst/>
            <a:cxnLst/>
            <a:rect r="r" b="b" t="t" l="l"/>
            <a:pathLst>
              <a:path h="7204201" w="2082669">
                <a:moveTo>
                  <a:pt x="0" y="0"/>
                </a:moveTo>
                <a:lnTo>
                  <a:pt x="2082669" y="0"/>
                </a:lnTo>
                <a:lnTo>
                  <a:pt x="2082669" y="7204201"/>
                </a:lnTo>
                <a:lnTo>
                  <a:pt x="0" y="720420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1028700" y="609600"/>
            <a:ext cx="12269848" cy="1428750"/>
          </a:xfrm>
          <a:prstGeom prst="rect">
            <a:avLst/>
          </a:prstGeom>
        </p:spPr>
        <p:txBody>
          <a:bodyPr anchor="t" rtlCol="false" tIns="0" lIns="0" bIns="0" rIns="0">
            <a:spAutoFit/>
          </a:bodyPr>
          <a:lstStyle/>
          <a:p>
            <a:pPr marL="0" indent="0" lvl="0">
              <a:lnSpc>
                <a:spcPts val="11279"/>
              </a:lnSpc>
              <a:spcBef>
                <a:spcPct val="0"/>
              </a:spcBef>
            </a:pPr>
            <a:r>
              <a:rPr lang="en-US" sz="9399">
                <a:solidFill>
                  <a:srgbClr val="FFFFFF"/>
                </a:solidFill>
                <a:latin typeface="Roca One Bold"/>
              </a:rPr>
              <a:t>How you got here...</a:t>
            </a:r>
          </a:p>
        </p:txBody>
      </p:sp>
      <p:grpSp>
        <p:nvGrpSpPr>
          <p:cNvPr name="Group 15" id="15"/>
          <p:cNvGrpSpPr/>
          <p:nvPr/>
        </p:nvGrpSpPr>
        <p:grpSpPr>
          <a:xfrm rot="0">
            <a:off x="17565203" y="8095113"/>
            <a:ext cx="1163187" cy="116318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7" id="1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8" id="1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919719" y="2038350"/>
            <a:ext cx="829746" cy="829746"/>
          </a:xfrm>
          <a:custGeom>
            <a:avLst/>
            <a:gdLst/>
            <a:ahLst/>
            <a:cxnLst/>
            <a:rect r="r" b="b" t="t" l="l"/>
            <a:pathLst>
              <a:path h="829746" w="829746">
                <a:moveTo>
                  <a:pt x="0" y="0"/>
                </a:moveTo>
                <a:lnTo>
                  <a:pt x="829746" y="0"/>
                </a:lnTo>
                <a:lnTo>
                  <a:pt x="829746" y="829746"/>
                </a:lnTo>
                <a:lnTo>
                  <a:pt x="0" y="829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1801151" y="2038350"/>
            <a:ext cx="829746" cy="829746"/>
          </a:xfrm>
          <a:custGeom>
            <a:avLst/>
            <a:gdLst/>
            <a:ahLst/>
            <a:cxnLst/>
            <a:rect r="r" b="b" t="t" l="l"/>
            <a:pathLst>
              <a:path h="829746" w="829746">
                <a:moveTo>
                  <a:pt x="0" y="0"/>
                </a:moveTo>
                <a:lnTo>
                  <a:pt x="829746" y="0"/>
                </a:lnTo>
                <a:lnTo>
                  <a:pt x="829746" y="829746"/>
                </a:lnTo>
                <a:lnTo>
                  <a:pt x="0" y="829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2682583" y="2038350"/>
            <a:ext cx="829746" cy="829746"/>
          </a:xfrm>
          <a:custGeom>
            <a:avLst/>
            <a:gdLst/>
            <a:ahLst/>
            <a:cxnLst/>
            <a:rect r="r" b="b" t="t" l="l"/>
            <a:pathLst>
              <a:path h="829746" w="829746">
                <a:moveTo>
                  <a:pt x="0" y="0"/>
                </a:moveTo>
                <a:lnTo>
                  <a:pt x="829745" y="0"/>
                </a:lnTo>
                <a:lnTo>
                  <a:pt x="829745" y="829746"/>
                </a:lnTo>
                <a:lnTo>
                  <a:pt x="0" y="829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709484" y="5683715"/>
            <a:ext cx="7574474" cy="563112"/>
          </a:xfrm>
          <a:prstGeom prst="rect">
            <a:avLst/>
          </a:prstGeom>
        </p:spPr>
        <p:txBody>
          <a:bodyPr anchor="t" rtlCol="false" tIns="0" lIns="0" bIns="0" rIns="0">
            <a:spAutoFit/>
          </a:bodyPr>
          <a:lstStyle/>
          <a:p>
            <a:pPr algn="ctr">
              <a:lnSpc>
                <a:spcPts val="4662"/>
              </a:lnSpc>
            </a:pPr>
            <a:r>
              <a:rPr lang="en-US" sz="3330">
                <a:solidFill>
                  <a:srgbClr val="000000"/>
                </a:solidFill>
                <a:latin typeface="Roca One Bold"/>
              </a:rPr>
              <a:t>Minimum Standrads for recognition </a:t>
            </a:r>
          </a:p>
        </p:txBody>
      </p:sp>
    </p:spTree>
  </p:cSld>
  <p:clrMapOvr>
    <a:masterClrMapping/>
  </p:clrMapOvr>
  <p:transition spd="fast">
    <p:circle/>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284704" y="9569360"/>
            <a:ext cx="19027094" cy="4730366"/>
          </a:xfrm>
          <a:custGeom>
            <a:avLst/>
            <a:gdLst/>
            <a:ahLst/>
            <a:cxnLst/>
            <a:rect r="r" b="b" t="t" l="l"/>
            <a:pathLst>
              <a:path h="4730366" w="19027094">
                <a:moveTo>
                  <a:pt x="0" y="0"/>
                </a:moveTo>
                <a:lnTo>
                  <a:pt x="19027094" y="0"/>
                </a:lnTo>
                <a:lnTo>
                  <a:pt x="19027094" y="4730366"/>
                </a:lnTo>
                <a:lnTo>
                  <a:pt x="0" y="4730366"/>
                </a:lnTo>
                <a:lnTo>
                  <a:pt x="0" y="0"/>
                </a:lnTo>
                <a:close/>
              </a:path>
            </a:pathLst>
          </a:custGeom>
          <a:blipFill>
            <a:blip r:embed="rId2"/>
            <a:stretch>
              <a:fillRect l="0" t="-13980" r="0" b="-154258"/>
            </a:stretch>
          </a:blipFill>
        </p:spPr>
      </p:sp>
      <p:grpSp>
        <p:nvGrpSpPr>
          <p:cNvPr name="Group 3" id="3"/>
          <p:cNvGrpSpPr/>
          <p:nvPr/>
        </p:nvGrpSpPr>
        <p:grpSpPr>
          <a:xfrm rot="0">
            <a:off x="4904936" y="2285220"/>
            <a:ext cx="3929412" cy="4761684"/>
            <a:chOff x="0" y="0"/>
            <a:chExt cx="1127634" cy="1366473"/>
          </a:xfrm>
        </p:grpSpPr>
        <p:sp>
          <p:nvSpPr>
            <p:cNvPr name="Freeform 4" id="4"/>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D34A24"/>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5115913" y="2481298"/>
            <a:ext cx="3507458" cy="4369528"/>
          </a:xfrm>
          <a:custGeom>
            <a:avLst/>
            <a:gdLst/>
            <a:ahLst/>
            <a:cxnLst/>
            <a:rect r="r" b="b" t="t" l="l"/>
            <a:pathLst>
              <a:path h="4369528" w="3507458">
                <a:moveTo>
                  <a:pt x="0" y="0"/>
                </a:moveTo>
                <a:lnTo>
                  <a:pt x="3507458" y="0"/>
                </a:lnTo>
                <a:lnTo>
                  <a:pt x="3507458" y="4369528"/>
                </a:lnTo>
                <a:lnTo>
                  <a:pt x="0" y="4369528"/>
                </a:lnTo>
                <a:lnTo>
                  <a:pt x="0" y="0"/>
                </a:lnTo>
                <a:close/>
              </a:path>
            </a:pathLst>
          </a:custGeom>
          <a:blipFill>
            <a:blip r:embed="rId3"/>
            <a:stretch>
              <a:fillRect l="-12289" t="0" r="-12289" b="0"/>
            </a:stretch>
          </a:blipFill>
        </p:spPr>
      </p:sp>
      <p:grpSp>
        <p:nvGrpSpPr>
          <p:cNvPr name="Group 7" id="7"/>
          <p:cNvGrpSpPr/>
          <p:nvPr/>
        </p:nvGrpSpPr>
        <p:grpSpPr>
          <a:xfrm rot="0">
            <a:off x="9378017" y="2266170"/>
            <a:ext cx="3929412" cy="4761684"/>
            <a:chOff x="0" y="0"/>
            <a:chExt cx="1127634" cy="1366473"/>
          </a:xfrm>
        </p:grpSpPr>
        <p:sp>
          <p:nvSpPr>
            <p:cNvPr name="Freeform 8" id="8"/>
            <p:cNvSpPr/>
            <p:nvPr/>
          </p:nvSpPr>
          <p:spPr>
            <a:xfrm flipH="false" flipV="false" rot="0">
              <a:off x="0" y="0"/>
              <a:ext cx="1127634" cy="1366473"/>
            </a:xfrm>
            <a:custGeom>
              <a:avLst/>
              <a:gdLst/>
              <a:ahLst/>
              <a:cxnLst/>
              <a:rect r="r" b="b" t="t" l="l"/>
              <a:pathLst>
                <a:path h="1366473" w="1127634">
                  <a:moveTo>
                    <a:pt x="0" y="0"/>
                  </a:moveTo>
                  <a:lnTo>
                    <a:pt x="1127634" y="0"/>
                  </a:lnTo>
                  <a:lnTo>
                    <a:pt x="1127634" y="1366473"/>
                  </a:lnTo>
                  <a:lnTo>
                    <a:pt x="0" y="1366473"/>
                  </a:lnTo>
                  <a:close/>
                </a:path>
              </a:pathLst>
            </a:custGeom>
            <a:solidFill>
              <a:srgbClr val="3C7F72"/>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10" id="10"/>
          <p:cNvSpPr/>
          <p:nvPr/>
        </p:nvSpPr>
        <p:spPr>
          <a:xfrm flipH="false" flipV="false" rot="0">
            <a:off x="9588994" y="2462248"/>
            <a:ext cx="3507458" cy="4369528"/>
          </a:xfrm>
          <a:custGeom>
            <a:avLst/>
            <a:gdLst/>
            <a:ahLst/>
            <a:cxnLst/>
            <a:rect r="r" b="b" t="t" l="l"/>
            <a:pathLst>
              <a:path h="4369528" w="3507458">
                <a:moveTo>
                  <a:pt x="0" y="0"/>
                </a:moveTo>
                <a:lnTo>
                  <a:pt x="3507458" y="0"/>
                </a:lnTo>
                <a:lnTo>
                  <a:pt x="3507458" y="4369528"/>
                </a:lnTo>
                <a:lnTo>
                  <a:pt x="0" y="4369528"/>
                </a:lnTo>
                <a:lnTo>
                  <a:pt x="0" y="0"/>
                </a:lnTo>
                <a:close/>
              </a:path>
            </a:pathLst>
          </a:custGeom>
          <a:blipFill>
            <a:blip r:embed="rId4"/>
            <a:stretch>
              <a:fillRect l="0" t="0" r="0" b="-42474"/>
            </a:stretch>
          </a:blipFill>
        </p:spPr>
      </p:sp>
      <p:grpSp>
        <p:nvGrpSpPr>
          <p:cNvPr name="Group 11" id="11"/>
          <p:cNvGrpSpPr/>
          <p:nvPr/>
        </p:nvGrpSpPr>
        <p:grpSpPr>
          <a:xfrm rot="0">
            <a:off x="17579202" y="8095113"/>
            <a:ext cx="1163187" cy="116318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3" id="13"/>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4" id="14"/>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9406592" y="7225963"/>
            <a:ext cx="3976472" cy="406400"/>
          </a:xfrm>
          <a:prstGeom prst="rect">
            <a:avLst/>
          </a:prstGeom>
        </p:spPr>
        <p:txBody>
          <a:bodyPr anchor="t" rtlCol="false" tIns="0" lIns="0" bIns="0" rIns="0">
            <a:spAutoFit/>
          </a:bodyPr>
          <a:lstStyle/>
          <a:p>
            <a:pPr algn="just" marL="0" indent="0" lvl="0">
              <a:lnSpc>
                <a:spcPts val="3249"/>
              </a:lnSpc>
              <a:spcBef>
                <a:spcPct val="0"/>
              </a:spcBef>
            </a:pPr>
            <a:r>
              <a:rPr lang="en-US" sz="2499">
                <a:solidFill>
                  <a:srgbClr val="000000"/>
                </a:solidFill>
                <a:latin typeface="Open Sauce Bold"/>
              </a:rPr>
              <a:t>DeAnna Torrez</a:t>
            </a:r>
          </a:p>
        </p:txBody>
      </p:sp>
      <p:sp>
        <p:nvSpPr>
          <p:cNvPr name="TextBox 16" id="16"/>
          <p:cNvSpPr txBox="true"/>
          <p:nvPr/>
        </p:nvSpPr>
        <p:spPr>
          <a:xfrm rot="0">
            <a:off x="9406592" y="7644529"/>
            <a:ext cx="3976472" cy="1298575"/>
          </a:xfrm>
          <a:prstGeom prst="rect">
            <a:avLst/>
          </a:prstGeom>
        </p:spPr>
        <p:txBody>
          <a:bodyPr anchor="t" rtlCol="false" tIns="0" lIns="0" bIns="0" rIns="0">
            <a:spAutoFit/>
          </a:bodyPr>
          <a:lstStyle/>
          <a:p>
            <a:pPr algn="just">
              <a:lnSpc>
                <a:spcPts val="3500"/>
              </a:lnSpc>
            </a:pPr>
            <a:r>
              <a:rPr lang="en-US" sz="2500">
                <a:solidFill>
                  <a:srgbClr val="000000"/>
                </a:solidFill>
                <a:latin typeface="Open Sauce"/>
              </a:rPr>
              <a:t>Finance Coordinator</a:t>
            </a:r>
          </a:p>
          <a:p>
            <a:pPr algn="just">
              <a:lnSpc>
                <a:spcPts val="3500"/>
              </a:lnSpc>
            </a:pPr>
            <a:r>
              <a:rPr lang="en-US" sz="2500">
                <a:solidFill>
                  <a:srgbClr val="000000"/>
                </a:solidFill>
                <a:latin typeface="Open Sauce"/>
              </a:rPr>
              <a:t>Thur 3:00-5:00pm MEP</a:t>
            </a:r>
          </a:p>
          <a:p>
            <a:pPr algn="just" marL="0" indent="0" lvl="0">
              <a:lnSpc>
                <a:spcPts val="3500"/>
              </a:lnSpc>
              <a:spcBef>
                <a:spcPct val="0"/>
              </a:spcBef>
            </a:pPr>
            <a:r>
              <a:rPr lang="en-US" sz="2500">
                <a:solidFill>
                  <a:srgbClr val="000000"/>
                </a:solidFill>
                <a:latin typeface="Open Sauce"/>
              </a:rPr>
              <a:t>Dtorrez@mines.edu</a:t>
            </a:r>
          </a:p>
        </p:txBody>
      </p:sp>
      <p:sp>
        <p:nvSpPr>
          <p:cNvPr name="TextBox 17" id="17"/>
          <p:cNvSpPr txBox="true"/>
          <p:nvPr/>
        </p:nvSpPr>
        <p:spPr>
          <a:xfrm rot="0">
            <a:off x="4304191" y="599295"/>
            <a:ext cx="9485184" cy="1428750"/>
          </a:xfrm>
          <a:prstGeom prst="rect">
            <a:avLst/>
          </a:prstGeom>
        </p:spPr>
        <p:txBody>
          <a:bodyPr anchor="t" rtlCol="false" tIns="0" lIns="0" bIns="0" rIns="0">
            <a:spAutoFit/>
          </a:bodyPr>
          <a:lstStyle/>
          <a:p>
            <a:pPr marL="0" indent="0" lvl="0">
              <a:lnSpc>
                <a:spcPts val="11279"/>
              </a:lnSpc>
              <a:spcBef>
                <a:spcPct val="0"/>
              </a:spcBef>
            </a:pPr>
            <a:r>
              <a:rPr lang="en-US" sz="9399">
                <a:solidFill>
                  <a:srgbClr val="3C7F72"/>
                </a:solidFill>
                <a:latin typeface="Roca One Ultra-Bold"/>
              </a:rPr>
              <a:t>OFFICE HOURS</a:t>
            </a:r>
          </a:p>
        </p:txBody>
      </p:sp>
      <p:sp>
        <p:nvSpPr>
          <p:cNvPr name="TextBox 18" id="18"/>
          <p:cNvSpPr txBox="true"/>
          <p:nvPr/>
        </p:nvSpPr>
        <p:spPr>
          <a:xfrm rot="0">
            <a:off x="4943036" y="7254271"/>
            <a:ext cx="4103746" cy="406400"/>
          </a:xfrm>
          <a:prstGeom prst="rect">
            <a:avLst/>
          </a:prstGeom>
        </p:spPr>
        <p:txBody>
          <a:bodyPr anchor="t" rtlCol="false" tIns="0" lIns="0" bIns="0" rIns="0">
            <a:spAutoFit/>
          </a:bodyPr>
          <a:lstStyle/>
          <a:p>
            <a:pPr algn="just" marL="0" indent="0" lvl="0">
              <a:lnSpc>
                <a:spcPts val="3249"/>
              </a:lnSpc>
              <a:spcBef>
                <a:spcPct val="0"/>
              </a:spcBef>
            </a:pPr>
            <a:r>
              <a:rPr lang="en-US" sz="2499">
                <a:solidFill>
                  <a:srgbClr val="000000"/>
                </a:solidFill>
                <a:latin typeface="Open Sauce Bold"/>
              </a:rPr>
              <a:t>Marilynn Gallegos</a:t>
            </a:r>
          </a:p>
        </p:txBody>
      </p:sp>
      <p:sp>
        <p:nvSpPr>
          <p:cNvPr name="TextBox 19" id="19"/>
          <p:cNvSpPr txBox="true"/>
          <p:nvPr/>
        </p:nvSpPr>
        <p:spPr>
          <a:xfrm rot="0">
            <a:off x="4943036" y="7672838"/>
            <a:ext cx="4103746" cy="1298575"/>
          </a:xfrm>
          <a:prstGeom prst="rect">
            <a:avLst/>
          </a:prstGeom>
        </p:spPr>
        <p:txBody>
          <a:bodyPr anchor="t" rtlCol="false" tIns="0" lIns="0" bIns="0" rIns="0">
            <a:spAutoFit/>
          </a:bodyPr>
          <a:lstStyle/>
          <a:p>
            <a:pPr algn="just">
              <a:lnSpc>
                <a:spcPts val="3500"/>
              </a:lnSpc>
            </a:pPr>
            <a:r>
              <a:rPr lang="en-US" sz="2500">
                <a:solidFill>
                  <a:srgbClr val="000000"/>
                </a:solidFill>
                <a:latin typeface="Open Sauce"/>
              </a:rPr>
              <a:t>Clubs &amp; Orgs Coordinator</a:t>
            </a:r>
          </a:p>
          <a:p>
            <a:pPr algn="just">
              <a:lnSpc>
                <a:spcPts val="3500"/>
              </a:lnSpc>
            </a:pPr>
            <a:r>
              <a:rPr lang="en-US" sz="2500">
                <a:solidFill>
                  <a:srgbClr val="000000"/>
                </a:solidFill>
                <a:latin typeface="Open Sauce"/>
              </a:rPr>
              <a:t>Tues 1:30-3:30pm SAIL</a:t>
            </a:r>
          </a:p>
          <a:p>
            <a:pPr algn="just" marL="0" indent="0" lvl="0">
              <a:lnSpc>
                <a:spcPts val="3500"/>
              </a:lnSpc>
              <a:spcBef>
                <a:spcPct val="0"/>
              </a:spcBef>
            </a:pPr>
            <a:r>
              <a:rPr lang="en-US" sz="2500">
                <a:solidFill>
                  <a:srgbClr val="000000"/>
                </a:solidFill>
                <a:latin typeface="Open Sauce"/>
              </a:rPr>
              <a:t>mgallegos@mines.edu</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357344" y="-24617"/>
            <a:ext cx="9263906" cy="9297716"/>
          </a:xfrm>
          <a:custGeom>
            <a:avLst/>
            <a:gdLst/>
            <a:ahLst/>
            <a:cxnLst/>
            <a:rect r="r" b="b" t="t" l="l"/>
            <a:pathLst>
              <a:path h="9297716" w="9263906">
                <a:moveTo>
                  <a:pt x="0" y="0"/>
                </a:moveTo>
                <a:lnTo>
                  <a:pt x="9263906" y="0"/>
                </a:lnTo>
                <a:lnTo>
                  <a:pt x="9263906" y="9297715"/>
                </a:lnTo>
                <a:lnTo>
                  <a:pt x="0" y="92977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30883" y="6840445"/>
            <a:ext cx="9042479" cy="358607"/>
            <a:chOff x="0" y="0"/>
            <a:chExt cx="2680832" cy="106317"/>
          </a:xfrm>
        </p:grpSpPr>
        <p:sp>
          <p:nvSpPr>
            <p:cNvPr name="Freeform 4" id="4"/>
            <p:cNvSpPr/>
            <p:nvPr/>
          </p:nvSpPr>
          <p:spPr>
            <a:xfrm flipH="false" flipV="false" rot="0">
              <a:off x="0" y="0"/>
              <a:ext cx="2680832" cy="106317"/>
            </a:xfrm>
            <a:custGeom>
              <a:avLst/>
              <a:gdLst/>
              <a:ahLst/>
              <a:cxnLst/>
              <a:rect r="r" b="b" t="t" l="l"/>
              <a:pathLst>
                <a:path h="106317" w="2680832">
                  <a:moveTo>
                    <a:pt x="0" y="0"/>
                  </a:moveTo>
                  <a:lnTo>
                    <a:pt x="2680832" y="0"/>
                  </a:lnTo>
                  <a:lnTo>
                    <a:pt x="2680832" y="106317"/>
                  </a:lnTo>
                  <a:lnTo>
                    <a:pt x="0" y="106317"/>
                  </a:lnTo>
                  <a:close/>
                </a:path>
              </a:pathLst>
            </a:custGeom>
            <a:solidFill>
              <a:srgbClr val="FFAF00"/>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146059" y="7552751"/>
            <a:ext cx="8774632" cy="368040"/>
            <a:chOff x="0" y="0"/>
            <a:chExt cx="2601423" cy="109113"/>
          </a:xfrm>
        </p:grpSpPr>
        <p:sp>
          <p:nvSpPr>
            <p:cNvPr name="Freeform 7" id="7"/>
            <p:cNvSpPr/>
            <p:nvPr/>
          </p:nvSpPr>
          <p:spPr>
            <a:xfrm flipH="false" flipV="false" rot="0">
              <a:off x="0" y="0"/>
              <a:ext cx="2601423" cy="109113"/>
            </a:xfrm>
            <a:custGeom>
              <a:avLst/>
              <a:gdLst/>
              <a:ahLst/>
              <a:cxnLst/>
              <a:rect r="r" b="b" t="t" l="l"/>
              <a:pathLst>
                <a:path h="109113" w="2601423">
                  <a:moveTo>
                    <a:pt x="0" y="0"/>
                  </a:moveTo>
                  <a:lnTo>
                    <a:pt x="2601423" y="0"/>
                  </a:lnTo>
                  <a:lnTo>
                    <a:pt x="2601423" y="109113"/>
                  </a:lnTo>
                  <a:lnTo>
                    <a:pt x="0" y="109113"/>
                  </a:lnTo>
                  <a:close/>
                </a:path>
              </a:pathLst>
            </a:custGeom>
            <a:solidFill>
              <a:srgbClr val="D34A24"/>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9" id="9"/>
          <p:cNvGrpSpPr/>
          <p:nvPr/>
        </p:nvGrpSpPr>
        <p:grpSpPr>
          <a:xfrm rot="0">
            <a:off x="-146059" y="8214454"/>
            <a:ext cx="8586881" cy="358607"/>
            <a:chOff x="0" y="0"/>
            <a:chExt cx="2545760" cy="106317"/>
          </a:xfrm>
        </p:grpSpPr>
        <p:sp>
          <p:nvSpPr>
            <p:cNvPr name="Freeform 10" id="10"/>
            <p:cNvSpPr/>
            <p:nvPr/>
          </p:nvSpPr>
          <p:spPr>
            <a:xfrm flipH="false" flipV="false" rot="0">
              <a:off x="0" y="0"/>
              <a:ext cx="2545760" cy="106317"/>
            </a:xfrm>
            <a:custGeom>
              <a:avLst/>
              <a:gdLst/>
              <a:ahLst/>
              <a:cxnLst/>
              <a:rect r="r" b="b" t="t" l="l"/>
              <a:pathLst>
                <a:path h="106317" w="2545760">
                  <a:moveTo>
                    <a:pt x="0" y="0"/>
                  </a:moveTo>
                  <a:lnTo>
                    <a:pt x="2545760" y="0"/>
                  </a:lnTo>
                  <a:lnTo>
                    <a:pt x="2545760" y="106317"/>
                  </a:lnTo>
                  <a:lnTo>
                    <a:pt x="0" y="106317"/>
                  </a:lnTo>
                  <a:close/>
                </a:path>
              </a:pathLst>
            </a:custGeom>
            <a:solidFill>
              <a:srgbClr val="992800"/>
            </a:solidFill>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12" id="12"/>
          <p:cNvGrpSpPr/>
          <p:nvPr/>
        </p:nvGrpSpPr>
        <p:grpSpPr>
          <a:xfrm rot="0">
            <a:off x="-146059" y="8914491"/>
            <a:ext cx="8646113" cy="342530"/>
            <a:chOff x="0" y="0"/>
            <a:chExt cx="2563321" cy="101550"/>
          </a:xfrm>
        </p:grpSpPr>
        <p:sp>
          <p:nvSpPr>
            <p:cNvPr name="Freeform 13" id="13"/>
            <p:cNvSpPr/>
            <p:nvPr/>
          </p:nvSpPr>
          <p:spPr>
            <a:xfrm flipH="false" flipV="false" rot="0">
              <a:off x="0" y="0"/>
              <a:ext cx="2563321" cy="101550"/>
            </a:xfrm>
            <a:custGeom>
              <a:avLst/>
              <a:gdLst/>
              <a:ahLst/>
              <a:cxnLst/>
              <a:rect r="r" b="b" t="t" l="l"/>
              <a:pathLst>
                <a:path h="101550" w="2563321">
                  <a:moveTo>
                    <a:pt x="0" y="0"/>
                  </a:moveTo>
                  <a:lnTo>
                    <a:pt x="2563321" y="0"/>
                  </a:lnTo>
                  <a:lnTo>
                    <a:pt x="2563321" y="101550"/>
                  </a:lnTo>
                  <a:lnTo>
                    <a:pt x="0" y="101550"/>
                  </a:lnTo>
                  <a:close/>
                </a:path>
              </a:pathLst>
            </a:custGeom>
            <a:solidFill>
              <a:srgbClr val="3C7F72"/>
            </a:solidFill>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Freeform 15" id="15"/>
          <p:cNvSpPr/>
          <p:nvPr/>
        </p:nvSpPr>
        <p:spPr>
          <a:xfrm flipH="false" flipV="false" rot="0">
            <a:off x="13144500" y="478304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880330" y="1639795"/>
            <a:ext cx="14173200" cy="1428750"/>
          </a:xfrm>
          <a:prstGeom prst="rect">
            <a:avLst/>
          </a:prstGeom>
        </p:spPr>
        <p:txBody>
          <a:bodyPr anchor="t" rtlCol="false" tIns="0" lIns="0" bIns="0" rIns="0">
            <a:spAutoFit/>
          </a:bodyPr>
          <a:lstStyle/>
          <a:p>
            <a:pPr marL="0" indent="0" lvl="0">
              <a:lnSpc>
                <a:spcPts val="11279"/>
              </a:lnSpc>
              <a:spcBef>
                <a:spcPct val="0"/>
              </a:spcBef>
            </a:pPr>
            <a:r>
              <a:rPr lang="en-US" sz="9399" u="none">
                <a:solidFill>
                  <a:srgbClr val="D34A24"/>
                </a:solidFill>
                <a:latin typeface="Roca One Ultra-Bold"/>
              </a:rPr>
              <a:t>Thank you!</a:t>
            </a:r>
          </a:p>
        </p:txBody>
      </p:sp>
      <p:grpSp>
        <p:nvGrpSpPr>
          <p:cNvPr name="Group 17" id="17"/>
          <p:cNvGrpSpPr/>
          <p:nvPr/>
        </p:nvGrpSpPr>
        <p:grpSpPr>
          <a:xfrm rot="0">
            <a:off x="17569677" y="8095113"/>
            <a:ext cx="1163187" cy="116318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9" id="19"/>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20" id="20"/>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circl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4397209" y="-2261151"/>
            <a:ext cx="9424796" cy="5478486"/>
          </a:xfrm>
          <a:custGeom>
            <a:avLst/>
            <a:gdLst/>
            <a:ahLst/>
            <a:cxnLst/>
            <a:rect r="r" b="b" t="t" l="l"/>
            <a:pathLst>
              <a:path h="5478486" w="9424796">
                <a:moveTo>
                  <a:pt x="0" y="0"/>
                </a:moveTo>
                <a:lnTo>
                  <a:pt x="9424796" y="0"/>
                </a:lnTo>
                <a:lnTo>
                  <a:pt x="9424796" y="5478486"/>
                </a:lnTo>
                <a:lnTo>
                  <a:pt x="0" y="5478486"/>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grpSp>
        <p:nvGrpSpPr>
          <p:cNvPr name="Group 3" id="3"/>
          <p:cNvGrpSpPr/>
          <p:nvPr/>
        </p:nvGrpSpPr>
        <p:grpSpPr>
          <a:xfrm rot="0">
            <a:off x="17569677" y="8095113"/>
            <a:ext cx="1163187" cy="116318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39284" y="250523"/>
            <a:ext cx="13157477" cy="1428750"/>
          </a:xfrm>
          <a:prstGeom prst="rect">
            <a:avLst/>
          </a:prstGeom>
        </p:spPr>
        <p:txBody>
          <a:bodyPr anchor="t" rtlCol="false" tIns="0" lIns="0" bIns="0" rIns="0">
            <a:spAutoFit/>
          </a:bodyPr>
          <a:lstStyle/>
          <a:p>
            <a:pPr algn="just" marL="0" indent="0" lvl="0">
              <a:lnSpc>
                <a:spcPts val="11279"/>
              </a:lnSpc>
              <a:spcBef>
                <a:spcPct val="0"/>
              </a:spcBef>
            </a:pPr>
            <a:r>
              <a:rPr lang="en-US" sz="9399">
                <a:solidFill>
                  <a:srgbClr val="3C7F72"/>
                </a:solidFill>
                <a:latin typeface="Roca One Ultra-Bold"/>
              </a:rPr>
              <a:t>Framing the New Year</a:t>
            </a:r>
          </a:p>
        </p:txBody>
      </p:sp>
      <p:sp>
        <p:nvSpPr>
          <p:cNvPr name="TextBox 8" id="8"/>
          <p:cNvSpPr txBox="true"/>
          <p:nvPr/>
        </p:nvSpPr>
        <p:spPr>
          <a:xfrm rot="0">
            <a:off x="239284" y="1642639"/>
            <a:ext cx="12115800" cy="580391"/>
          </a:xfrm>
          <a:prstGeom prst="rect">
            <a:avLst/>
          </a:prstGeom>
        </p:spPr>
        <p:txBody>
          <a:bodyPr anchor="t" rtlCol="false" tIns="0" lIns="0" bIns="0" rIns="0">
            <a:spAutoFit/>
          </a:bodyPr>
          <a:lstStyle/>
          <a:p>
            <a:pPr algn="l" marL="0" indent="0" lvl="0">
              <a:lnSpc>
                <a:spcPts val="4759"/>
              </a:lnSpc>
              <a:spcBef>
                <a:spcPct val="0"/>
              </a:spcBef>
            </a:pPr>
            <a:r>
              <a:rPr lang="en-US" sz="3399">
                <a:solidFill>
                  <a:srgbClr val="000000"/>
                </a:solidFill>
                <a:latin typeface="Open Sauce"/>
              </a:rPr>
              <a:t>Elements of Organizational Management</a:t>
            </a:r>
          </a:p>
        </p:txBody>
      </p:sp>
      <p:grpSp>
        <p:nvGrpSpPr>
          <p:cNvPr name="Group 9" id="9"/>
          <p:cNvGrpSpPr/>
          <p:nvPr/>
        </p:nvGrpSpPr>
        <p:grpSpPr>
          <a:xfrm rot="0">
            <a:off x="825981" y="3527955"/>
            <a:ext cx="4642153" cy="2661697"/>
            <a:chOff x="0" y="0"/>
            <a:chExt cx="1796978" cy="1030343"/>
          </a:xfrm>
        </p:grpSpPr>
        <p:sp>
          <p:nvSpPr>
            <p:cNvPr name="Freeform 10" id="10"/>
            <p:cNvSpPr/>
            <p:nvPr/>
          </p:nvSpPr>
          <p:spPr>
            <a:xfrm flipH="false" flipV="false" rot="0">
              <a:off x="0" y="0"/>
              <a:ext cx="1796978" cy="1030343"/>
            </a:xfrm>
            <a:custGeom>
              <a:avLst/>
              <a:gdLst/>
              <a:ahLst/>
              <a:cxnLst/>
              <a:rect r="r" b="b" t="t" l="l"/>
              <a:pathLst>
                <a:path h="1030343" w="1796978">
                  <a:moveTo>
                    <a:pt x="85055" y="0"/>
                  </a:moveTo>
                  <a:lnTo>
                    <a:pt x="1711924" y="0"/>
                  </a:lnTo>
                  <a:cubicBezTo>
                    <a:pt x="1734482" y="0"/>
                    <a:pt x="1756116" y="8961"/>
                    <a:pt x="1772066" y="24912"/>
                  </a:cubicBezTo>
                  <a:cubicBezTo>
                    <a:pt x="1788017" y="40863"/>
                    <a:pt x="1796978" y="62497"/>
                    <a:pt x="1796978" y="85055"/>
                  </a:cubicBezTo>
                  <a:lnTo>
                    <a:pt x="1796978" y="945289"/>
                  </a:lnTo>
                  <a:cubicBezTo>
                    <a:pt x="1796978" y="967846"/>
                    <a:pt x="1788017" y="989480"/>
                    <a:pt x="1772066" y="1005431"/>
                  </a:cubicBezTo>
                  <a:cubicBezTo>
                    <a:pt x="1756116" y="1021382"/>
                    <a:pt x="1734482" y="1030343"/>
                    <a:pt x="1711924" y="1030343"/>
                  </a:cubicBezTo>
                  <a:lnTo>
                    <a:pt x="85055" y="1030343"/>
                  </a:lnTo>
                  <a:cubicBezTo>
                    <a:pt x="62497" y="1030343"/>
                    <a:pt x="40863" y="1021382"/>
                    <a:pt x="24912" y="1005431"/>
                  </a:cubicBezTo>
                  <a:cubicBezTo>
                    <a:pt x="8961" y="989480"/>
                    <a:pt x="0" y="967846"/>
                    <a:pt x="0" y="945289"/>
                  </a:cubicBezTo>
                  <a:lnTo>
                    <a:pt x="0" y="85055"/>
                  </a:lnTo>
                  <a:cubicBezTo>
                    <a:pt x="0" y="62497"/>
                    <a:pt x="8961" y="40863"/>
                    <a:pt x="24912" y="24912"/>
                  </a:cubicBezTo>
                  <a:cubicBezTo>
                    <a:pt x="40863" y="8961"/>
                    <a:pt x="62497" y="0"/>
                    <a:pt x="85055" y="0"/>
                  </a:cubicBezTo>
                  <a:close/>
                </a:path>
              </a:pathLst>
            </a:custGeom>
            <a:solidFill>
              <a:srgbClr val="FFFFFF"/>
            </a:solidFill>
            <a:ln w="133350" cap="rnd">
              <a:solidFill>
                <a:srgbClr val="3C7F72"/>
              </a:solidFill>
              <a:round/>
            </a:ln>
          </p:spPr>
        </p:sp>
        <p:sp>
          <p:nvSpPr>
            <p:cNvPr name="TextBox 11" id="11"/>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grpSp>
        <p:nvGrpSpPr>
          <p:cNvPr name="Group 12" id="12"/>
          <p:cNvGrpSpPr/>
          <p:nvPr/>
        </p:nvGrpSpPr>
        <p:grpSpPr>
          <a:xfrm rot="0">
            <a:off x="6802891" y="5285446"/>
            <a:ext cx="4642153" cy="2661697"/>
            <a:chOff x="0" y="0"/>
            <a:chExt cx="1796978" cy="1030343"/>
          </a:xfrm>
        </p:grpSpPr>
        <p:sp>
          <p:nvSpPr>
            <p:cNvPr name="Freeform 13" id="13"/>
            <p:cNvSpPr/>
            <p:nvPr/>
          </p:nvSpPr>
          <p:spPr>
            <a:xfrm flipH="false" flipV="false" rot="0">
              <a:off x="0" y="0"/>
              <a:ext cx="1796978" cy="1030343"/>
            </a:xfrm>
            <a:custGeom>
              <a:avLst/>
              <a:gdLst/>
              <a:ahLst/>
              <a:cxnLst/>
              <a:rect r="r" b="b" t="t" l="l"/>
              <a:pathLst>
                <a:path h="1030343" w="1796978">
                  <a:moveTo>
                    <a:pt x="85055" y="0"/>
                  </a:moveTo>
                  <a:lnTo>
                    <a:pt x="1711924" y="0"/>
                  </a:lnTo>
                  <a:cubicBezTo>
                    <a:pt x="1734482" y="0"/>
                    <a:pt x="1756116" y="8961"/>
                    <a:pt x="1772066" y="24912"/>
                  </a:cubicBezTo>
                  <a:cubicBezTo>
                    <a:pt x="1788017" y="40863"/>
                    <a:pt x="1796978" y="62497"/>
                    <a:pt x="1796978" y="85055"/>
                  </a:cubicBezTo>
                  <a:lnTo>
                    <a:pt x="1796978" y="945289"/>
                  </a:lnTo>
                  <a:cubicBezTo>
                    <a:pt x="1796978" y="967846"/>
                    <a:pt x="1788017" y="989480"/>
                    <a:pt x="1772066" y="1005431"/>
                  </a:cubicBezTo>
                  <a:cubicBezTo>
                    <a:pt x="1756116" y="1021382"/>
                    <a:pt x="1734482" y="1030343"/>
                    <a:pt x="1711924" y="1030343"/>
                  </a:cubicBezTo>
                  <a:lnTo>
                    <a:pt x="85055" y="1030343"/>
                  </a:lnTo>
                  <a:cubicBezTo>
                    <a:pt x="62497" y="1030343"/>
                    <a:pt x="40863" y="1021382"/>
                    <a:pt x="24912" y="1005431"/>
                  </a:cubicBezTo>
                  <a:cubicBezTo>
                    <a:pt x="8961" y="989480"/>
                    <a:pt x="0" y="967846"/>
                    <a:pt x="0" y="945289"/>
                  </a:cubicBezTo>
                  <a:lnTo>
                    <a:pt x="0" y="85055"/>
                  </a:lnTo>
                  <a:cubicBezTo>
                    <a:pt x="0" y="62497"/>
                    <a:pt x="8961" y="40863"/>
                    <a:pt x="24912" y="24912"/>
                  </a:cubicBezTo>
                  <a:cubicBezTo>
                    <a:pt x="40863" y="8961"/>
                    <a:pt x="62497" y="0"/>
                    <a:pt x="85055" y="0"/>
                  </a:cubicBezTo>
                  <a:close/>
                </a:path>
              </a:pathLst>
            </a:custGeom>
            <a:solidFill>
              <a:srgbClr val="FFFFFF"/>
            </a:solidFill>
            <a:ln w="133350" cap="rnd">
              <a:solidFill>
                <a:srgbClr val="D34A24"/>
              </a:solidFill>
              <a:round/>
            </a:ln>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5" id="15"/>
          <p:cNvGrpSpPr/>
          <p:nvPr/>
        </p:nvGrpSpPr>
        <p:grpSpPr>
          <a:xfrm rot="0">
            <a:off x="12584468" y="3527955"/>
            <a:ext cx="4642153" cy="2661697"/>
            <a:chOff x="0" y="0"/>
            <a:chExt cx="1796978" cy="1030343"/>
          </a:xfrm>
        </p:grpSpPr>
        <p:sp>
          <p:nvSpPr>
            <p:cNvPr name="Freeform 16" id="16"/>
            <p:cNvSpPr/>
            <p:nvPr/>
          </p:nvSpPr>
          <p:spPr>
            <a:xfrm flipH="false" flipV="false" rot="0">
              <a:off x="0" y="0"/>
              <a:ext cx="1796978" cy="1030343"/>
            </a:xfrm>
            <a:custGeom>
              <a:avLst/>
              <a:gdLst/>
              <a:ahLst/>
              <a:cxnLst/>
              <a:rect r="r" b="b" t="t" l="l"/>
              <a:pathLst>
                <a:path h="1030343" w="1796978">
                  <a:moveTo>
                    <a:pt x="85055" y="0"/>
                  </a:moveTo>
                  <a:lnTo>
                    <a:pt x="1711924" y="0"/>
                  </a:lnTo>
                  <a:cubicBezTo>
                    <a:pt x="1734482" y="0"/>
                    <a:pt x="1756116" y="8961"/>
                    <a:pt x="1772066" y="24912"/>
                  </a:cubicBezTo>
                  <a:cubicBezTo>
                    <a:pt x="1788017" y="40863"/>
                    <a:pt x="1796978" y="62497"/>
                    <a:pt x="1796978" y="85055"/>
                  </a:cubicBezTo>
                  <a:lnTo>
                    <a:pt x="1796978" y="945289"/>
                  </a:lnTo>
                  <a:cubicBezTo>
                    <a:pt x="1796978" y="967846"/>
                    <a:pt x="1788017" y="989480"/>
                    <a:pt x="1772066" y="1005431"/>
                  </a:cubicBezTo>
                  <a:cubicBezTo>
                    <a:pt x="1756116" y="1021382"/>
                    <a:pt x="1734482" y="1030343"/>
                    <a:pt x="1711924" y="1030343"/>
                  </a:cubicBezTo>
                  <a:lnTo>
                    <a:pt x="85055" y="1030343"/>
                  </a:lnTo>
                  <a:cubicBezTo>
                    <a:pt x="62497" y="1030343"/>
                    <a:pt x="40863" y="1021382"/>
                    <a:pt x="24912" y="1005431"/>
                  </a:cubicBezTo>
                  <a:cubicBezTo>
                    <a:pt x="8961" y="989480"/>
                    <a:pt x="0" y="967846"/>
                    <a:pt x="0" y="945289"/>
                  </a:cubicBezTo>
                  <a:lnTo>
                    <a:pt x="0" y="85055"/>
                  </a:lnTo>
                  <a:cubicBezTo>
                    <a:pt x="0" y="62497"/>
                    <a:pt x="8961" y="40863"/>
                    <a:pt x="24912" y="24912"/>
                  </a:cubicBezTo>
                  <a:cubicBezTo>
                    <a:pt x="40863" y="8961"/>
                    <a:pt x="62497" y="0"/>
                    <a:pt x="85055" y="0"/>
                  </a:cubicBezTo>
                  <a:close/>
                </a:path>
              </a:pathLst>
            </a:custGeom>
            <a:solidFill>
              <a:srgbClr val="FFFFFF"/>
            </a:solidFill>
            <a:ln w="133350" cap="rnd">
              <a:solidFill>
                <a:srgbClr val="FFC107"/>
              </a:solidFill>
              <a:round/>
            </a:ln>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18" id="18"/>
          <p:cNvSpPr txBox="true"/>
          <p:nvPr/>
        </p:nvSpPr>
        <p:spPr>
          <a:xfrm rot="0">
            <a:off x="1475578" y="4537224"/>
            <a:ext cx="3342959" cy="499580"/>
          </a:xfrm>
          <a:prstGeom prst="rect">
            <a:avLst/>
          </a:prstGeom>
        </p:spPr>
        <p:txBody>
          <a:bodyPr anchor="t" rtlCol="false" tIns="0" lIns="0" bIns="0" rIns="0">
            <a:spAutoFit/>
          </a:bodyPr>
          <a:lstStyle/>
          <a:p>
            <a:pPr algn="ctr" marL="0" indent="0" lvl="0">
              <a:lnSpc>
                <a:spcPts val="4000"/>
              </a:lnSpc>
              <a:spcBef>
                <a:spcPct val="0"/>
              </a:spcBef>
            </a:pPr>
            <a:r>
              <a:rPr lang="en-US" sz="2857">
                <a:solidFill>
                  <a:srgbClr val="000000"/>
                </a:solidFill>
                <a:latin typeface="Open Sauce Bold"/>
              </a:rPr>
              <a:t>Risk Management</a:t>
            </a:r>
          </a:p>
        </p:txBody>
      </p:sp>
      <p:sp>
        <p:nvSpPr>
          <p:cNvPr name="TextBox 19" id="19"/>
          <p:cNvSpPr txBox="true"/>
          <p:nvPr/>
        </p:nvSpPr>
        <p:spPr>
          <a:xfrm rot="0">
            <a:off x="8102940" y="6294716"/>
            <a:ext cx="2042055" cy="499580"/>
          </a:xfrm>
          <a:prstGeom prst="rect">
            <a:avLst/>
          </a:prstGeom>
        </p:spPr>
        <p:txBody>
          <a:bodyPr anchor="t" rtlCol="false" tIns="0" lIns="0" bIns="0" rIns="0">
            <a:spAutoFit/>
          </a:bodyPr>
          <a:lstStyle/>
          <a:p>
            <a:pPr algn="l" marL="0" indent="0" lvl="0">
              <a:lnSpc>
                <a:spcPts val="4000"/>
              </a:lnSpc>
              <a:spcBef>
                <a:spcPct val="0"/>
              </a:spcBef>
            </a:pPr>
            <a:r>
              <a:rPr lang="en-US" sz="2857">
                <a:solidFill>
                  <a:srgbClr val="000000"/>
                </a:solidFill>
                <a:latin typeface="Open Sauce Bold"/>
              </a:rPr>
              <a:t>Operations</a:t>
            </a:r>
          </a:p>
        </p:txBody>
      </p:sp>
      <p:sp>
        <p:nvSpPr>
          <p:cNvPr name="TextBox 20" id="20"/>
          <p:cNvSpPr txBox="true"/>
          <p:nvPr/>
        </p:nvSpPr>
        <p:spPr>
          <a:xfrm rot="0">
            <a:off x="12779802" y="4409817"/>
            <a:ext cx="4251486" cy="1005067"/>
          </a:xfrm>
          <a:prstGeom prst="rect">
            <a:avLst/>
          </a:prstGeom>
        </p:spPr>
        <p:txBody>
          <a:bodyPr anchor="t" rtlCol="false" tIns="0" lIns="0" bIns="0" rIns="0">
            <a:spAutoFit/>
          </a:bodyPr>
          <a:lstStyle/>
          <a:p>
            <a:pPr algn="ctr">
              <a:lnSpc>
                <a:spcPts val="4000"/>
              </a:lnSpc>
            </a:pPr>
            <a:r>
              <a:rPr lang="en-US" sz="2857">
                <a:solidFill>
                  <a:srgbClr val="000000"/>
                </a:solidFill>
                <a:latin typeface="Open Sauce Bold"/>
              </a:rPr>
              <a:t>Communications </a:t>
            </a:r>
          </a:p>
          <a:p>
            <a:pPr algn="ctr" marL="0" indent="0" lvl="0">
              <a:lnSpc>
                <a:spcPts val="4000"/>
              </a:lnSpc>
              <a:spcBef>
                <a:spcPct val="0"/>
              </a:spcBef>
            </a:pPr>
            <a:r>
              <a:rPr lang="en-US" sz="2857">
                <a:solidFill>
                  <a:srgbClr val="000000"/>
                </a:solidFill>
                <a:latin typeface="Open Sauce Bold"/>
              </a:rPr>
              <a:t>&amp; Marketing</a:t>
            </a:r>
          </a:p>
        </p:txBody>
      </p:sp>
      <p:grpSp>
        <p:nvGrpSpPr>
          <p:cNvPr name="Group 21" id="21"/>
          <p:cNvGrpSpPr/>
          <p:nvPr/>
        </p:nvGrpSpPr>
        <p:grpSpPr>
          <a:xfrm rot="0">
            <a:off x="825981" y="7066851"/>
            <a:ext cx="4642153" cy="2698399"/>
            <a:chOff x="0" y="0"/>
            <a:chExt cx="1784417" cy="1037249"/>
          </a:xfrm>
        </p:grpSpPr>
        <p:sp>
          <p:nvSpPr>
            <p:cNvPr name="Freeform 22" id="22"/>
            <p:cNvSpPr/>
            <p:nvPr/>
          </p:nvSpPr>
          <p:spPr>
            <a:xfrm flipH="false" flipV="false" rot="0">
              <a:off x="0" y="0"/>
              <a:ext cx="1784417" cy="1037249"/>
            </a:xfrm>
            <a:custGeom>
              <a:avLst/>
              <a:gdLst/>
              <a:ahLst/>
              <a:cxnLst/>
              <a:rect r="r" b="b" t="t" l="l"/>
              <a:pathLst>
                <a:path h="1037249" w="1784417">
                  <a:moveTo>
                    <a:pt x="85055" y="0"/>
                  </a:moveTo>
                  <a:lnTo>
                    <a:pt x="1699362" y="0"/>
                  </a:lnTo>
                  <a:cubicBezTo>
                    <a:pt x="1721920" y="0"/>
                    <a:pt x="1743554" y="8961"/>
                    <a:pt x="1759505" y="24912"/>
                  </a:cubicBezTo>
                  <a:cubicBezTo>
                    <a:pt x="1775456" y="40863"/>
                    <a:pt x="1784417" y="62497"/>
                    <a:pt x="1784417" y="85055"/>
                  </a:cubicBezTo>
                  <a:lnTo>
                    <a:pt x="1784417" y="952194"/>
                  </a:lnTo>
                  <a:cubicBezTo>
                    <a:pt x="1784417" y="974752"/>
                    <a:pt x="1775456" y="996386"/>
                    <a:pt x="1759505" y="1012337"/>
                  </a:cubicBezTo>
                  <a:cubicBezTo>
                    <a:pt x="1743554" y="1028288"/>
                    <a:pt x="1721920" y="1037249"/>
                    <a:pt x="1699362" y="1037249"/>
                  </a:cubicBezTo>
                  <a:lnTo>
                    <a:pt x="85055" y="1037249"/>
                  </a:lnTo>
                  <a:cubicBezTo>
                    <a:pt x="62497" y="1037249"/>
                    <a:pt x="40863" y="1028288"/>
                    <a:pt x="24912" y="1012337"/>
                  </a:cubicBezTo>
                  <a:cubicBezTo>
                    <a:pt x="8961" y="996386"/>
                    <a:pt x="0" y="974752"/>
                    <a:pt x="0" y="952194"/>
                  </a:cubicBezTo>
                  <a:lnTo>
                    <a:pt x="0" y="85055"/>
                  </a:lnTo>
                  <a:cubicBezTo>
                    <a:pt x="0" y="62497"/>
                    <a:pt x="8961" y="40863"/>
                    <a:pt x="24912" y="24912"/>
                  </a:cubicBezTo>
                  <a:cubicBezTo>
                    <a:pt x="40863" y="8961"/>
                    <a:pt x="62497" y="0"/>
                    <a:pt x="85055" y="0"/>
                  </a:cubicBezTo>
                  <a:close/>
                </a:path>
              </a:pathLst>
            </a:custGeom>
            <a:solidFill>
              <a:srgbClr val="FFFFFF"/>
            </a:solidFill>
            <a:ln w="133350" cap="rnd">
              <a:solidFill>
                <a:srgbClr val="FFC107"/>
              </a:solidFill>
              <a:round/>
            </a:ln>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24" id="24"/>
          <p:cNvSpPr txBox="true"/>
          <p:nvPr/>
        </p:nvSpPr>
        <p:spPr>
          <a:xfrm rot="0">
            <a:off x="1006350" y="8036168"/>
            <a:ext cx="4281415" cy="1011672"/>
          </a:xfrm>
          <a:prstGeom prst="rect">
            <a:avLst/>
          </a:prstGeom>
        </p:spPr>
        <p:txBody>
          <a:bodyPr anchor="t" rtlCol="false" tIns="0" lIns="0" bIns="0" rIns="0">
            <a:spAutoFit/>
          </a:bodyPr>
          <a:lstStyle/>
          <a:p>
            <a:pPr algn="ctr" marL="0" indent="0" lvl="0">
              <a:lnSpc>
                <a:spcPts val="4028"/>
              </a:lnSpc>
              <a:spcBef>
                <a:spcPct val="0"/>
              </a:spcBef>
            </a:pPr>
            <a:r>
              <a:rPr lang="en-US" sz="2877">
                <a:solidFill>
                  <a:srgbClr val="000000"/>
                </a:solidFill>
                <a:latin typeface="Open Sauce Bold"/>
              </a:rPr>
              <a:t>Event Planning/ Programming</a:t>
            </a:r>
          </a:p>
        </p:txBody>
      </p:sp>
      <p:grpSp>
        <p:nvGrpSpPr>
          <p:cNvPr name="Group 25" id="25"/>
          <p:cNvGrpSpPr/>
          <p:nvPr/>
        </p:nvGrpSpPr>
        <p:grpSpPr>
          <a:xfrm rot="0">
            <a:off x="12584468" y="7264504"/>
            <a:ext cx="4674832" cy="2680434"/>
            <a:chOff x="0" y="0"/>
            <a:chExt cx="1796978" cy="1030343"/>
          </a:xfrm>
        </p:grpSpPr>
        <p:sp>
          <p:nvSpPr>
            <p:cNvPr name="Freeform 26" id="26"/>
            <p:cNvSpPr/>
            <p:nvPr/>
          </p:nvSpPr>
          <p:spPr>
            <a:xfrm flipH="false" flipV="false" rot="0">
              <a:off x="0" y="0"/>
              <a:ext cx="1796978" cy="1030343"/>
            </a:xfrm>
            <a:custGeom>
              <a:avLst/>
              <a:gdLst/>
              <a:ahLst/>
              <a:cxnLst/>
              <a:rect r="r" b="b" t="t" l="l"/>
              <a:pathLst>
                <a:path h="1030343" w="1796978">
                  <a:moveTo>
                    <a:pt x="84460" y="0"/>
                  </a:moveTo>
                  <a:lnTo>
                    <a:pt x="1712518" y="0"/>
                  </a:lnTo>
                  <a:cubicBezTo>
                    <a:pt x="1734919" y="0"/>
                    <a:pt x="1756401" y="8898"/>
                    <a:pt x="1772241" y="24738"/>
                  </a:cubicBezTo>
                  <a:cubicBezTo>
                    <a:pt x="1788080" y="40577"/>
                    <a:pt x="1796978" y="62060"/>
                    <a:pt x="1796978" y="84460"/>
                  </a:cubicBezTo>
                  <a:lnTo>
                    <a:pt x="1796978" y="945883"/>
                  </a:lnTo>
                  <a:cubicBezTo>
                    <a:pt x="1796978" y="968283"/>
                    <a:pt x="1788080" y="989766"/>
                    <a:pt x="1772241" y="1005606"/>
                  </a:cubicBezTo>
                  <a:cubicBezTo>
                    <a:pt x="1756401" y="1021445"/>
                    <a:pt x="1734919" y="1030343"/>
                    <a:pt x="1712518" y="1030343"/>
                  </a:cubicBezTo>
                  <a:lnTo>
                    <a:pt x="84460" y="1030343"/>
                  </a:lnTo>
                  <a:cubicBezTo>
                    <a:pt x="62060" y="1030343"/>
                    <a:pt x="40577" y="1021445"/>
                    <a:pt x="24738" y="1005606"/>
                  </a:cubicBezTo>
                  <a:cubicBezTo>
                    <a:pt x="8898" y="989766"/>
                    <a:pt x="0" y="968283"/>
                    <a:pt x="0" y="945883"/>
                  </a:cubicBezTo>
                  <a:lnTo>
                    <a:pt x="0" y="84460"/>
                  </a:lnTo>
                  <a:cubicBezTo>
                    <a:pt x="0" y="62060"/>
                    <a:pt x="8898" y="40577"/>
                    <a:pt x="24738" y="24738"/>
                  </a:cubicBezTo>
                  <a:cubicBezTo>
                    <a:pt x="40577" y="8898"/>
                    <a:pt x="62060" y="0"/>
                    <a:pt x="84460" y="0"/>
                  </a:cubicBezTo>
                  <a:close/>
                </a:path>
              </a:pathLst>
            </a:custGeom>
            <a:solidFill>
              <a:srgbClr val="FFFFFF"/>
            </a:solidFill>
            <a:ln w="133350" cap="rnd">
              <a:solidFill>
                <a:srgbClr val="3C7F72"/>
              </a:solidFill>
              <a:round/>
            </a:ln>
          </p:spPr>
        </p:sp>
        <p:sp>
          <p:nvSpPr>
            <p:cNvPr name="TextBox 27" id="27"/>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TextBox 28" id="28"/>
          <p:cNvSpPr txBox="true"/>
          <p:nvPr/>
        </p:nvSpPr>
        <p:spPr>
          <a:xfrm rot="0">
            <a:off x="13238638" y="8065548"/>
            <a:ext cx="3366492" cy="1011672"/>
          </a:xfrm>
          <a:prstGeom prst="rect">
            <a:avLst/>
          </a:prstGeom>
        </p:spPr>
        <p:txBody>
          <a:bodyPr anchor="t" rtlCol="false" tIns="0" lIns="0" bIns="0" rIns="0">
            <a:spAutoFit/>
          </a:bodyPr>
          <a:lstStyle/>
          <a:p>
            <a:pPr algn="ctr" marL="0" indent="0" lvl="0">
              <a:lnSpc>
                <a:spcPts val="4028"/>
              </a:lnSpc>
              <a:spcBef>
                <a:spcPct val="0"/>
              </a:spcBef>
            </a:pPr>
            <a:r>
              <a:rPr lang="en-US" sz="2877">
                <a:solidFill>
                  <a:srgbClr val="000000"/>
                </a:solidFill>
                <a:latin typeface="Open Sauce Bold"/>
              </a:rPr>
              <a:t>Recruitment &amp; Retention</a:t>
            </a:r>
          </a:p>
        </p:txBody>
      </p:sp>
    </p:spTree>
  </p:cSld>
  <p:clrMapOvr>
    <a:masterClrMapping/>
  </p:clrMapOvr>
  <p:transition spd="fast">
    <p:circl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417895"/>
            <a:ext cx="19027094" cy="4062897"/>
          </a:xfrm>
          <a:custGeom>
            <a:avLst/>
            <a:gdLst/>
            <a:ahLst/>
            <a:cxnLst/>
            <a:rect r="r" b="b" t="t" l="l"/>
            <a:pathLst>
              <a:path h="4062897" w="19027094">
                <a:moveTo>
                  <a:pt x="0" y="0"/>
                </a:moveTo>
                <a:lnTo>
                  <a:pt x="19027093" y="0"/>
                </a:lnTo>
                <a:lnTo>
                  <a:pt x="19027093" y="4062897"/>
                </a:lnTo>
                <a:lnTo>
                  <a:pt x="0" y="4062897"/>
                </a:lnTo>
                <a:lnTo>
                  <a:pt x="0" y="0"/>
                </a:lnTo>
                <a:close/>
              </a:path>
            </a:pathLst>
          </a:custGeom>
          <a:blipFill>
            <a:blip r:embed="rId2"/>
            <a:stretch>
              <a:fillRect l="0" t="-16277" r="0" b="-196029"/>
            </a:stretch>
          </a:blipFill>
        </p:spPr>
      </p:sp>
      <p:grpSp>
        <p:nvGrpSpPr>
          <p:cNvPr name="Group 3" id="3"/>
          <p:cNvGrpSpPr/>
          <p:nvPr/>
        </p:nvGrpSpPr>
        <p:grpSpPr>
          <a:xfrm rot="0">
            <a:off x="372380" y="512592"/>
            <a:ext cx="5836133" cy="2875977"/>
            <a:chOff x="0" y="0"/>
            <a:chExt cx="1537089" cy="757459"/>
          </a:xfrm>
        </p:grpSpPr>
        <p:sp>
          <p:nvSpPr>
            <p:cNvPr name="Freeform 4" id="4"/>
            <p:cNvSpPr/>
            <p:nvPr/>
          </p:nvSpPr>
          <p:spPr>
            <a:xfrm flipH="false" flipV="false" rot="0">
              <a:off x="0" y="0"/>
              <a:ext cx="1537089" cy="757459"/>
            </a:xfrm>
            <a:custGeom>
              <a:avLst/>
              <a:gdLst/>
              <a:ahLst/>
              <a:cxnLst/>
              <a:rect r="r" b="b" t="t" l="l"/>
              <a:pathLst>
                <a:path h="757459" w="1537089">
                  <a:moveTo>
                    <a:pt x="67654" y="0"/>
                  </a:moveTo>
                  <a:lnTo>
                    <a:pt x="1469435" y="0"/>
                  </a:lnTo>
                  <a:cubicBezTo>
                    <a:pt x="1506799" y="0"/>
                    <a:pt x="1537089" y="30290"/>
                    <a:pt x="1537089" y="67654"/>
                  </a:cubicBezTo>
                  <a:lnTo>
                    <a:pt x="1537089" y="689805"/>
                  </a:lnTo>
                  <a:cubicBezTo>
                    <a:pt x="1537089" y="707748"/>
                    <a:pt x="1529961" y="724956"/>
                    <a:pt x="1517273" y="737644"/>
                  </a:cubicBezTo>
                  <a:cubicBezTo>
                    <a:pt x="1504586" y="750331"/>
                    <a:pt x="1487378" y="757459"/>
                    <a:pt x="1469435" y="757459"/>
                  </a:cubicBezTo>
                  <a:lnTo>
                    <a:pt x="67654" y="757459"/>
                  </a:lnTo>
                  <a:cubicBezTo>
                    <a:pt x="30290" y="757459"/>
                    <a:pt x="0" y="727169"/>
                    <a:pt x="0" y="689805"/>
                  </a:cubicBezTo>
                  <a:lnTo>
                    <a:pt x="0" y="67654"/>
                  </a:lnTo>
                  <a:cubicBezTo>
                    <a:pt x="0" y="30290"/>
                    <a:pt x="30290" y="0"/>
                    <a:pt x="67654" y="0"/>
                  </a:cubicBezTo>
                  <a:close/>
                </a:path>
              </a:pathLst>
            </a:custGeom>
            <a:solidFill>
              <a:srgbClr val="FFFFFF"/>
            </a:solidFill>
            <a:ln w="133350" cap="rnd">
              <a:solidFill>
                <a:srgbClr val="D34A24"/>
              </a:solidFill>
              <a:round/>
            </a:ln>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6" id="6"/>
          <p:cNvSpPr txBox="true"/>
          <p:nvPr/>
        </p:nvSpPr>
        <p:spPr>
          <a:xfrm rot="0">
            <a:off x="372380" y="3826503"/>
            <a:ext cx="17594930" cy="7242811"/>
          </a:xfrm>
          <a:prstGeom prst="rect">
            <a:avLst/>
          </a:prstGeom>
        </p:spPr>
        <p:txBody>
          <a:bodyPr anchor="t" rtlCol="false" tIns="0" lIns="0" bIns="0" rIns="0">
            <a:spAutoFit/>
          </a:bodyPr>
          <a:lstStyle/>
          <a:p>
            <a:pPr>
              <a:lnSpc>
                <a:spcPts val="4899"/>
              </a:lnSpc>
            </a:pPr>
            <a:r>
              <a:rPr lang="en-US" sz="3499">
                <a:solidFill>
                  <a:srgbClr val="000000"/>
                </a:solidFill>
                <a:latin typeface="Open Sauce Bold"/>
              </a:rPr>
              <a:t>Structure of your organization and tools that allow for you to reach your mission.</a:t>
            </a:r>
            <a:r>
              <a:rPr lang="en-US" sz="3499">
                <a:solidFill>
                  <a:srgbClr val="000000"/>
                </a:solidFill>
                <a:latin typeface="Open Sauce Bold"/>
              </a:rPr>
              <a:t> </a:t>
            </a:r>
          </a:p>
          <a:p>
            <a:pPr>
              <a:lnSpc>
                <a:spcPts val="4479"/>
              </a:lnSpc>
            </a:pPr>
            <a:r>
              <a:rPr lang="en-US" sz="3199">
                <a:solidFill>
                  <a:srgbClr val="000000"/>
                </a:solidFill>
                <a:latin typeface="Open Sauce"/>
              </a:rPr>
              <a:t>Components of Organization Operations:</a:t>
            </a:r>
          </a:p>
          <a:p>
            <a:pPr marL="690869" indent="-345435" lvl="1">
              <a:lnSpc>
                <a:spcPts val="4479"/>
              </a:lnSpc>
              <a:buFont typeface="Arial"/>
              <a:buChar char="•"/>
            </a:pPr>
            <a:r>
              <a:rPr lang="en-US" sz="3199">
                <a:solidFill>
                  <a:srgbClr val="000000"/>
                </a:solidFill>
                <a:latin typeface="Open Sauce"/>
              </a:rPr>
              <a:t>How you conduct your weekly meetings, your executive board meetings and official business </a:t>
            </a:r>
          </a:p>
          <a:p>
            <a:pPr marL="690869" indent="-345435" lvl="1">
              <a:lnSpc>
                <a:spcPts val="4479"/>
              </a:lnSpc>
              <a:buFont typeface="Arial"/>
              <a:buChar char="•"/>
            </a:pPr>
            <a:r>
              <a:rPr lang="en-US" sz="3199">
                <a:solidFill>
                  <a:srgbClr val="000000"/>
                </a:solidFill>
                <a:latin typeface="Open Sauce"/>
              </a:rPr>
              <a:t>Bylaws </a:t>
            </a:r>
          </a:p>
          <a:p>
            <a:pPr marL="690869" indent="-345435" lvl="1">
              <a:lnSpc>
                <a:spcPts val="4479"/>
              </a:lnSpc>
              <a:buFont typeface="Arial"/>
              <a:buChar char="•"/>
            </a:pPr>
            <a:r>
              <a:rPr lang="en-US" sz="3199">
                <a:solidFill>
                  <a:srgbClr val="000000"/>
                </a:solidFill>
                <a:latin typeface="Open Sauce"/>
              </a:rPr>
              <a:t>Financial responsibilities</a:t>
            </a:r>
          </a:p>
          <a:p>
            <a:pPr marL="1381738" indent="-460579" lvl="2">
              <a:lnSpc>
                <a:spcPts val="4479"/>
              </a:lnSpc>
              <a:buFont typeface="Arial"/>
              <a:buChar char="⚬"/>
            </a:pPr>
            <a:r>
              <a:rPr lang="en-US" sz="3199">
                <a:solidFill>
                  <a:srgbClr val="000000"/>
                </a:solidFill>
                <a:latin typeface="Open Sauce"/>
              </a:rPr>
              <a:t>Treasurer training, spending, policies</a:t>
            </a:r>
          </a:p>
          <a:p>
            <a:pPr marL="690869" indent="-345435" lvl="1">
              <a:lnSpc>
                <a:spcPts val="4479"/>
              </a:lnSpc>
              <a:buFont typeface="Arial"/>
              <a:buChar char="•"/>
            </a:pPr>
            <a:r>
              <a:rPr lang="en-US" sz="3199">
                <a:solidFill>
                  <a:srgbClr val="000000"/>
                </a:solidFill>
                <a:latin typeface="Open Sauce"/>
              </a:rPr>
              <a:t>Transitions</a:t>
            </a:r>
          </a:p>
          <a:p>
            <a:pPr marL="690869" indent="-345435" lvl="1">
              <a:lnSpc>
                <a:spcPts val="4479"/>
              </a:lnSpc>
              <a:buFont typeface="Arial"/>
              <a:buChar char="•"/>
            </a:pPr>
            <a:r>
              <a:rPr lang="en-US" sz="3199">
                <a:solidFill>
                  <a:srgbClr val="000000"/>
                </a:solidFill>
                <a:latin typeface="Open Sauce"/>
              </a:rPr>
              <a:t>Evaluating Organizational Needs</a:t>
            </a:r>
          </a:p>
          <a:p>
            <a:pPr marL="690869" indent="-345435" lvl="1">
              <a:lnSpc>
                <a:spcPts val="4479"/>
              </a:lnSpc>
              <a:buFont typeface="Arial"/>
              <a:buChar char="•"/>
            </a:pPr>
            <a:r>
              <a:rPr lang="en-US" sz="3199">
                <a:solidFill>
                  <a:srgbClr val="000000"/>
                </a:solidFill>
                <a:latin typeface="Open Sauce"/>
              </a:rPr>
              <a:t>Goal setting/ objectives for your group</a:t>
            </a:r>
          </a:p>
          <a:p>
            <a:pPr>
              <a:lnSpc>
                <a:spcPts val="4479"/>
              </a:lnSpc>
            </a:pPr>
          </a:p>
          <a:p>
            <a:pPr algn="l" marL="0" indent="0" lvl="0">
              <a:lnSpc>
                <a:spcPts val="3079"/>
              </a:lnSpc>
              <a:spcBef>
                <a:spcPct val="0"/>
              </a:spcBef>
            </a:pPr>
          </a:p>
        </p:txBody>
      </p:sp>
      <p:sp>
        <p:nvSpPr>
          <p:cNvPr name="TextBox 7" id="7"/>
          <p:cNvSpPr txBox="true"/>
          <p:nvPr/>
        </p:nvSpPr>
        <p:spPr>
          <a:xfrm rot="0">
            <a:off x="1789770" y="1546720"/>
            <a:ext cx="3001354" cy="721996"/>
          </a:xfrm>
          <a:prstGeom prst="rect">
            <a:avLst/>
          </a:prstGeom>
        </p:spPr>
        <p:txBody>
          <a:bodyPr anchor="t" rtlCol="false" tIns="0" lIns="0" bIns="0" rIns="0">
            <a:spAutoFit/>
          </a:bodyPr>
          <a:lstStyle/>
          <a:p>
            <a:pPr algn="l" marL="0" indent="0" lvl="0">
              <a:lnSpc>
                <a:spcPts val="5879"/>
              </a:lnSpc>
              <a:spcBef>
                <a:spcPct val="0"/>
              </a:spcBef>
            </a:pPr>
            <a:r>
              <a:rPr lang="en-US" sz="4199">
                <a:solidFill>
                  <a:srgbClr val="000000"/>
                </a:solidFill>
                <a:latin typeface="Open Sauce Bold"/>
              </a:rPr>
              <a:t>Operations</a:t>
            </a:r>
          </a:p>
        </p:txBody>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417895"/>
            <a:ext cx="19027094" cy="4062897"/>
          </a:xfrm>
          <a:custGeom>
            <a:avLst/>
            <a:gdLst/>
            <a:ahLst/>
            <a:cxnLst/>
            <a:rect r="r" b="b" t="t" l="l"/>
            <a:pathLst>
              <a:path h="4062897" w="19027094">
                <a:moveTo>
                  <a:pt x="0" y="0"/>
                </a:moveTo>
                <a:lnTo>
                  <a:pt x="19027093" y="0"/>
                </a:lnTo>
                <a:lnTo>
                  <a:pt x="19027093" y="4062897"/>
                </a:lnTo>
                <a:lnTo>
                  <a:pt x="0" y="4062897"/>
                </a:lnTo>
                <a:lnTo>
                  <a:pt x="0" y="0"/>
                </a:lnTo>
                <a:close/>
              </a:path>
            </a:pathLst>
          </a:custGeom>
          <a:blipFill>
            <a:blip r:embed="rId2"/>
            <a:stretch>
              <a:fillRect l="0" t="-16277" r="0" b="-196029"/>
            </a:stretch>
          </a:blipFill>
        </p:spPr>
      </p:sp>
      <p:sp>
        <p:nvSpPr>
          <p:cNvPr name="TextBox 3" id="3"/>
          <p:cNvSpPr txBox="true"/>
          <p:nvPr/>
        </p:nvSpPr>
        <p:spPr>
          <a:xfrm rot="0">
            <a:off x="286480" y="3559277"/>
            <a:ext cx="17348878" cy="6250865"/>
          </a:xfrm>
          <a:prstGeom prst="rect">
            <a:avLst/>
          </a:prstGeom>
        </p:spPr>
        <p:txBody>
          <a:bodyPr anchor="t" rtlCol="false" tIns="0" lIns="0" bIns="0" rIns="0">
            <a:spAutoFit/>
          </a:bodyPr>
          <a:lstStyle/>
          <a:p>
            <a:pPr>
              <a:lnSpc>
                <a:spcPts val="5814"/>
              </a:lnSpc>
            </a:pPr>
            <a:r>
              <a:rPr lang="en-US" sz="4152">
                <a:solidFill>
                  <a:srgbClr val="000000"/>
                </a:solidFill>
                <a:latin typeface="Open Sauce Bold"/>
              </a:rPr>
              <a:t>How to grow membership and how to keep members active. </a:t>
            </a:r>
          </a:p>
          <a:p>
            <a:pPr>
              <a:lnSpc>
                <a:spcPts val="4414"/>
              </a:lnSpc>
            </a:pPr>
            <a:r>
              <a:rPr lang="en-US" sz="3152">
                <a:solidFill>
                  <a:srgbClr val="000000"/>
                </a:solidFill>
                <a:latin typeface="Open Sauce"/>
              </a:rPr>
              <a:t>Components of Recruitment</a:t>
            </a:r>
          </a:p>
          <a:p>
            <a:pPr marL="680728" indent="-340364" lvl="1">
              <a:lnSpc>
                <a:spcPts val="4414"/>
              </a:lnSpc>
              <a:buFont typeface="Arial"/>
              <a:buChar char="•"/>
            </a:pPr>
            <a:r>
              <a:rPr lang="en-US" sz="3152">
                <a:solidFill>
                  <a:srgbClr val="000000"/>
                </a:solidFill>
                <a:latin typeface="Open Sauce"/>
              </a:rPr>
              <a:t>Identifying who you want to recruit through strategic planning</a:t>
            </a:r>
          </a:p>
          <a:p>
            <a:pPr marL="680728" indent="-340364" lvl="1">
              <a:lnSpc>
                <a:spcPts val="4414"/>
              </a:lnSpc>
              <a:buFont typeface="Arial"/>
              <a:buChar char="•"/>
            </a:pPr>
            <a:r>
              <a:rPr lang="en-US" sz="3152">
                <a:solidFill>
                  <a:srgbClr val="000000"/>
                </a:solidFill>
                <a:latin typeface="Open Sauce"/>
              </a:rPr>
              <a:t>Having goals for the number of members wanted</a:t>
            </a:r>
          </a:p>
          <a:p>
            <a:pPr marL="680728" indent="-340364" lvl="1">
              <a:lnSpc>
                <a:spcPts val="4414"/>
              </a:lnSpc>
              <a:buFont typeface="Arial"/>
              <a:buChar char="•"/>
            </a:pPr>
            <a:r>
              <a:rPr lang="en-US" sz="3152">
                <a:solidFill>
                  <a:srgbClr val="000000"/>
                </a:solidFill>
                <a:latin typeface="Open Sauce"/>
              </a:rPr>
              <a:t>Showcase your organization to grow interest in it</a:t>
            </a:r>
          </a:p>
          <a:p>
            <a:pPr>
              <a:lnSpc>
                <a:spcPts val="4414"/>
              </a:lnSpc>
            </a:pPr>
          </a:p>
          <a:p>
            <a:pPr>
              <a:lnSpc>
                <a:spcPts val="4414"/>
              </a:lnSpc>
            </a:pPr>
            <a:r>
              <a:rPr lang="en-US" sz="3152">
                <a:solidFill>
                  <a:srgbClr val="000000"/>
                </a:solidFill>
                <a:latin typeface="Open Sauce"/>
              </a:rPr>
              <a:t>Components</a:t>
            </a:r>
            <a:r>
              <a:rPr lang="en-US" sz="3152">
                <a:solidFill>
                  <a:srgbClr val="000000"/>
                </a:solidFill>
                <a:latin typeface="Open Sauce"/>
              </a:rPr>
              <a:t> for Retention</a:t>
            </a:r>
          </a:p>
          <a:p>
            <a:pPr marL="680728" indent="-340364" lvl="1">
              <a:lnSpc>
                <a:spcPts val="4414"/>
              </a:lnSpc>
              <a:buFont typeface="Arial"/>
              <a:buChar char="•"/>
            </a:pPr>
            <a:r>
              <a:rPr lang="en-US" sz="3152">
                <a:solidFill>
                  <a:srgbClr val="000000"/>
                </a:solidFill>
                <a:latin typeface="Open Sauce"/>
              </a:rPr>
              <a:t>Providing opportunities to current members that keep them engaged</a:t>
            </a:r>
          </a:p>
          <a:p>
            <a:pPr marL="680728" indent="-340364" lvl="1">
              <a:lnSpc>
                <a:spcPts val="4414"/>
              </a:lnSpc>
              <a:buFont typeface="Arial"/>
              <a:buChar char="•"/>
            </a:pPr>
            <a:r>
              <a:rPr lang="en-US" sz="3152">
                <a:solidFill>
                  <a:srgbClr val="000000"/>
                </a:solidFill>
                <a:latin typeface="Open Sauce"/>
              </a:rPr>
              <a:t>Providing leadership opportunities</a:t>
            </a:r>
          </a:p>
          <a:p>
            <a:pPr marL="680728" indent="-340364" lvl="1">
              <a:lnSpc>
                <a:spcPts val="4414"/>
              </a:lnSpc>
              <a:buFont typeface="Arial"/>
              <a:buChar char="•"/>
            </a:pPr>
            <a:r>
              <a:rPr lang="en-US" sz="3152">
                <a:solidFill>
                  <a:srgbClr val="000000"/>
                </a:solidFill>
                <a:latin typeface="Open Sauce"/>
              </a:rPr>
              <a:t>Providing affirmations and recognizing their contributions to the organization</a:t>
            </a:r>
          </a:p>
          <a:p>
            <a:pPr algn="l" marL="680728" indent="-340364" lvl="1">
              <a:lnSpc>
                <a:spcPts val="4414"/>
              </a:lnSpc>
              <a:spcBef>
                <a:spcPct val="0"/>
              </a:spcBef>
              <a:buFont typeface="Arial"/>
              <a:buChar char="•"/>
            </a:pPr>
            <a:r>
              <a:rPr lang="en-US" sz="3152">
                <a:solidFill>
                  <a:srgbClr val="000000"/>
                </a:solidFill>
                <a:latin typeface="Open Sauce"/>
              </a:rPr>
              <a:t>Creating inclusive spaces for authenticity </a:t>
            </a:r>
          </a:p>
        </p:txBody>
      </p:sp>
      <p:grpSp>
        <p:nvGrpSpPr>
          <p:cNvPr name="Group 4" id="4"/>
          <p:cNvGrpSpPr/>
          <p:nvPr/>
        </p:nvGrpSpPr>
        <p:grpSpPr>
          <a:xfrm rot="0">
            <a:off x="372380" y="225394"/>
            <a:ext cx="6999250" cy="3111417"/>
            <a:chOff x="0" y="0"/>
            <a:chExt cx="2317796" cy="1030343"/>
          </a:xfrm>
        </p:grpSpPr>
        <p:sp>
          <p:nvSpPr>
            <p:cNvPr name="Freeform 5" id="5"/>
            <p:cNvSpPr/>
            <p:nvPr/>
          </p:nvSpPr>
          <p:spPr>
            <a:xfrm flipH="false" flipV="false" rot="0">
              <a:off x="0" y="0"/>
              <a:ext cx="2317796" cy="1030343"/>
            </a:xfrm>
            <a:custGeom>
              <a:avLst/>
              <a:gdLst/>
              <a:ahLst/>
              <a:cxnLst/>
              <a:rect r="r" b="b" t="t" l="l"/>
              <a:pathLst>
                <a:path h="1030343" w="2317796">
                  <a:moveTo>
                    <a:pt x="56411" y="0"/>
                  </a:moveTo>
                  <a:lnTo>
                    <a:pt x="2261385" y="0"/>
                  </a:lnTo>
                  <a:cubicBezTo>
                    <a:pt x="2276346" y="0"/>
                    <a:pt x="2290695" y="5943"/>
                    <a:pt x="2301274" y="16523"/>
                  </a:cubicBezTo>
                  <a:cubicBezTo>
                    <a:pt x="2311853" y="27102"/>
                    <a:pt x="2317796" y="41450"/>
                    <a:pt x="2317796" y="56411"/>
                  </a:cubicBezTo>
                  <a:lnTo>
                    <a:pt x="2317796" y="973932"/>
                  </a:lnTo>
                  <a:cubicBezTo>
                    <a:pt x="2317796" y="988893"/>
                    <a:pt x="2311853" y="1003242"/>
                    <a:pt x="2301274" y="1013821"/>
                  </a:cubicBezTo>
                  <a:cubicBezTo>
                    <a:pt x="2290695" y="1024400"/>
                    <a:pt x="2276346" y="1030343"/>
                    <a:pt x="2261385" y="1030343"/>
                  </a:cubicBezTo>
                  <a:lnTo>
                    <a:pt x="56411" y="1030343"/>
                  </a:lnTo>
                  <a:cubicBezTo>
                    <a:pt x="41450" y="1030343"/>
                    <a:pt x="27102" y="1024400"/>
                    <a:pt x="16523" y="1013821"/>
                  </a:cubicBezTo>
                  <a:cubicBezTo>
                    <a:pt x="5943" y="1003242"/>
                    <a:pt x="0" y="988893"/>
                    <a:pt x="0" y="973932"/>
                  </a:cubicBezTo>
                  <a:lnTo>
                    <a:pt x="0" y="56411"/>
                  </a:lnTo>
                  <a:cubicBezTo>
                    <a:pt x="0" y="41450"/>
                    <a:pt x="5943" y="27102"/>
                    <a:pt x="16523" y="16523"/>
                  </a:cubicBezTo>
                  <a:cubicBezTo>
                    <a:pt x="27102" y="5943"/>
                    <a:pt x="41450" y="0"/>
                    <a:pt x="56411" y="0"/>
                  </a:cubicBezTo>
                  <a:close/>
                </a:path>
              </a:pathLst>
            </a:custGeom>
            <a:solidFill>
              <a:srgbClr val="FFFFFF"/>
            </a:solidFill>
            <a:ln w="133350" cap="rnd">
              <a:solidFill>
                <a:srgbClr val="3C7F72"/>
              </a:solidFill>
              <a:round/>
            </a:ln>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TextBox 7" id="7"/>
          <p:cNvSpPr txBox="true"/>
          <p:nvPr/>
        </p:nvSpPr>
        <p:spPr>
          <a:xfrm rot="0">
            <a:off x="752057" y="1024060"/>
            <a:ext cx="6239898" cy="1437885"/>
          </a:xfrm>
          <a:prstGeom prst="rect">
            <a:avLst/>
          </a:prstGeom>
        </p:spPr>
        <p:txBody>
          <a:bodyPr anchor="t" rtlCol="false" tIns="0" lIns="0" bIns="0" rIns="0">
            <a:spAutoFit/>
          </a:bodyPr>
          <a:lstStyle/>
          <a:p>
            <a:pPr algn="ctr" marL="0" indent="0" lvl="0">
              <a:lnSpc>
                <a:spcPts val="5796"/>
              </a:lnSpc>
              <a:spcBef>
                <a:spcPct val="0"/>
              </a:spcBef>
            </a:pPr>
            <a:r>
              <a:rPr lang="en-US" sz="4140">
                <a:solidFill>
                  <a:srgbClr val="000000"/>
                </a:solidFill>
                <a:latin typeface="Open Sauce Bold"/>
              </a:rPr>
              <a:t>Recruitment &amp; Retention</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417895"/>
            <a:ext cx="19027094" cy="4062897"/>
          </a:xfrm>
          <a:custGeom>
            <a:avLst/>
            <a:gdLst/>
            <a:ahLst/>
            <a:cxnLst/>
            <a:rect r="r" b="b" t="t" l="l"/>
            <a:pathLst>
              <a:path h="4062897" w="19027094">
                <a:moveTo>
                  <a:pt x="0" y="0"/>
                </a:moveTo>
                <a:lnTo>
                  <a:pt x="19027093" y="0"/>
                </a:lnTo>
                <a:lnTo>
                  <a:pt x="19027093" y="4062897"/>
                </a:lnTo>
                <a:lnTo>
                  <a:pt x="0" y="4062897"/>
                </a:lnTo>
                <a:lnTo>
                  <a:pt x="0" y="0"/>
                </a:lnTo>
                <a:close/>
              </a:path>
            </a:pathLst>
          </a:custGeom>
          <a:blipFill>
            <a:blip r:embed="rId2"/>
            <a:stretch>
              <a:fillRect l="0" t="-16277" r="0" b="-196029"/>
            </a:stretch>
          </a:blipFill>
        </p:spPr>
      </p:sp>
      <p:sp>
        <p:nvSpPr>
          <p:cNvPr name="TextBox 3" id="3"/>
          <p:cNvSpPr txBox="true"/>
          <p:nvPr/>
        </p:nvSpPr>
        <p:spPr>
          <a:xfrm rot="0">
            <a:off x="372380" y="3740778"/>
            <a:ext cx="18764613" cy="6554448"/>
          </a:xfrm>
          <a:prstGeom prst="rect">
            <a:avLst/>
          </a:prstGeom>
        </p:spPr>
        <p:txBody>
          <a:bodyPr anchor="t" rtlCol="false" tIns="0" lIns="0" bIns="0" rIns="0">
            <a:spAutoFit/>
          </a:bodyPr>
          <a:lstStyle/>
          <a:p>
            <a:pPr>
              <a:lnSpc>
                <a:spcPts val="5181"/>
              </a:lnSpc>
            </a:pPr>
            <a:r>
              <a:rPr lang="en-US" sz="3700">
                <a:solidFill>
                  <a:srgbClr val="000000"/>
                </a:solidFill>
                <a:latin typeface="Open Sauce Bold"/>
              </a:rPr>
              <a:t>How you keep your organization and members safe. </a:t>
            </a:r>
          </a:p>
          <a:p>
            <a:pPr>
              <a:lnSpc>
                <a:spcPts val="5181"/>
              </a:lnSpc>
            </a:pPr>
            <a:r>
              <a:rPr lang="en-US" sz="3700">
                <a:solidFill>
                  <a:srgbClr val="000000"/>
                </a:solidFill>
                <a:latin typeface="Open Sauce"/>
              </a:rPr>
              <a:t>Components of Risk Management</a:t>
            </a:r>
          </a:p>
          <a:p>
            <a:pPr marL="799014" indent="-399507" lvl="1">
              <a:lnSpc>
                <a:spcPts val="5181"/>
              </a:lnSpc>
              <a:buFont typeface="Arial"/>
              <a:buChar char="•"/>
            </a:pPr>
            <a:r>
              <a:rPr lang="en-US" sz="3700">
                <a:solidFill>
                  <a:srgbClr val="000000"/>
                </a:solidFill>
                <a:latin typeface="Open Sauce"/>
              </a:rPr>
              <a:t>Evaluating both as a whole and members as individuals. </a:t>
            </a:r>
          </a:p>
          <a:p>
            <a:pPr marL="799014" indent="-399507" lvl="1">
              <a:lnSpc>
                <a:spcPts val="5181"/>
              </a:lnSpc>
              <a:buFont typeface="Arial"/>
              <a:buChar char="•"/>
            </a:pPr>
            <a:r>
              <a:rPr lang="en-US" sz="3700">
                <a:solidFill>
                  <a:srgbClr val="000000"/>
                </a:solidFill>
                <a:latin typeface="Open Sauce"/>
              </a:rPr>
              <a:t>Evaluating risk management</a:t>
            </a:r>
          </a:p>
          <a:p>
            <a:pPr marL="1598028" indent="-532676" lvl="2">
              <a:lnSpc>
                <a:spcPts val="5181"/>
              </a:lnSpc>
              <a:buFont typeface="Arial"/>
              <a:buChar char="⚬"/>
            </a:pPr>
            <a:r>
              <a:rPr lang="en-US" sz="3700">
                <a:solidFill>
                  <a:srgbClr val="000000"/>
                </a:solidFill>
                <a:latin typeface="Open Sauce"/>
              </a:rPr>
              <a:t>Financial</a:t>
            </a:r>
          </a:p>
          <a:p>
            <a:pPr marL="1598028" indent="-532676" lvl="2">
              <a:lnSpc>
                <a:spcPts val="5181"/>
              </a:lnSpc>
              <a:buFont typeface="Arial"/>
              <a:buChar char="⚬"/>
            </a:pPr>
            <a:r>
              <a:rPr lang="en-US" sz="3700">
                <a:solidFill>
                  <a:srgbClr val="000000"/>
                </a:solidFill>
                <a:latin typeface="Open Sauce"/>
              </a:rPr>
              <a:t>Emotional</a:t>
            </a:r>
          </a:p>
          <a:p>
            <a:pPr marL="1598028" indent="-532676" lvl="2">
              <a:lnSpc>
                <a:spcPts val="5181"/>
              </a:lnSpc>
              <a:buFont typeface="Arial"/>
              <a:buChar char="⚬"/>
            </a:pPr>
            <a:r>
              <a:rPr lang="en-US" sz="3700">
                <a:solidFill>
                  <a:srgbClr val="000000"/>
                </a:solidFill>
                <a:latin typeface="Open Sauce"/>
              </a:rPr>
              <a:t>Physical</a:t>
            </a:r>
          </a:p>
          <a:p>
            <a:pPr marL="1598028" indent="-532676" lvl="2">
              <a:lnSpc>
                <a:spcPts val="5181"/>
              </a:lnSpc>
              <a:buFont typeface="Arial"/>
              <a:buChar char="⚬"/>
            </a:pPr>
            <a:r>
              <a:rPr lang="en-US" sz="3700">
                <a:solidFill>
                  <a:srgbClr val="000000"/>
                </a:solidFill>
                <a:latin typeface="Open Sauce"/>
              </a:rPr>
              <a:t>Reputational</a:t>
            </a:r>
          </a:p>
          <a:p>
            <a:pPr algn="l" marL="799014" indent="-399507" lvl="1">
              <a:lnSpc>
                <a:spcPts val="5181"/>
              </a:lnSpc>
              <a:spcBef>
                <a:spcPct val="0"/>
              </a:spcBef>
              <a:buFont typeface="Arial"/>
              <a:buChar char="•"/>
            </a:pPr>
            <a:r>
              <a:rPr lang="en-US" sz="3700">
                <a:solidFill>
                  <a:srgbClr val="000000"/>
                </a:solidFill>
                <a:latin typeface="Open Sauce"/>
              </a:rPr>
              <a:t>There may be times when group risk management impacts member risk management or vice versa</a:t>
            </a:r>
          </a:p>
        </p:txBody>
      </p:sp>
      <p:grpSp>
        <p:nvGrpSpPr>
          <p:cNvPr name="Group 4" id="4"/>
          <p:cNvGrpSpPr/>
          <p:nvPr/>
        </p:nvGrpSpPr>
        <p:grpSpPr>
          <a:xfrm rot="0">
            <a:off x="372380" y="348740"/>
            <a:ext cx="6765187" cy="3020153"/>
            <a:chOff x="0" y="0"/>
            <a:chExt cx="2307984" cy="1030343"/>
          </a:xfrm>
        </p:grpSpPr>
        <p:sp>
          <p:nvSpPr>
            <p:cNvPr name="Freeform 5" id="5"/>
            <p:cNvSpPr/>
            <p:nvPr/>
          </p:nvSpPr>
          <p:spPr>
            <a:xfrm flipH="false" flipV="false" rot="0">
              <a:off x="0" y="0"/>
              <a:ext cx="2307984" cy="1030343"/>
            </a:xfrm>
            <a:custGeom>
              <a:avLst/>
              <a:gdLst/>
              <a:ahLst/>
              <a:cxnLst/>
              <a:rect r="r" b="b" t="t" l="l"/>
              <a:pathLst>
                <a:path h="1030343" w="2307984">
                  <a:moveTo>
                    <a:pt x="58363" y="0"/>
                  </a:moveTo>
                  <a:lnTo>
                    <a:pt x="2249621" y="0"/>
                  </a:lnTo>
                  <a:cubicBezTo>
                    <a:pt x="2281854" y="0"/>
                    <a:pt x="2307984" y="26130"/>
                    <a:pt x="2307984" y="58363"/>
                  </a:cubicBezTo>
                  <a:lnTo>
                    <a:pt x="2307984" y="971980"/>
                  </a:lnTo>
                  <a:cubicBezTo>
                    <a:pt x="2307984" y="987459"/>
                    <a:pt x="2301835" y="1002304"/>
                    <a:pt x="2290890" y="1013249"/>
                  </a:cubicBezTo>
                  <a:cubicBezTo>
                    <a:pt x="2279945" y="1024194"/>
                    <a:pt x="2265100" y="1030343"/>
                    <a:pt x="2249621" y="1030343"/>
                  </a:cubicBezTo>
                  <a:lnTo>
                    <a:pt x="58363" y="1030343"/>
                  </a:lnTo>
                  <a:cubicBezTo>
                    <a:pt x="42884" y="1030343"/>
                    <a:pt x="28039" y="1024194"/>
                    <a:pt x="17094" y="1013249"/>
                  </a:cubicBezTo>
                  <a:cubicBezTo>
                    <a:pt x="6149" y="1002304"/>
                    <a:pt x="0" y="987459"/>
                    <a:pt x="0" y="971980"/>
                  </a:cubicBezTo>
                  <a:lnTo>
                    <a:pt x="0" y="58363"/>
                  </a:lnTo>
                  <a:cubicBezTo>
                    <a:pt x="0" y="42884"/>
                    <a:pt x="6149" y="28039"/>
                    <a:pt x="17094" y="17094"/>
                  </a:cubicBezTo>
                  <a:cubicBezTo>
                    <a:pt x="28039" y="6149"/>
                    <a:pt x="42884" y="0"/>
                    <a:pt x="58363" y="0"/>
                  </a:cubicBezTo>
                  <a:close/>
                </a:path>
              </a:pathLst>
            </a:custGeom>
            <a:solidFill>
              <a:srgbClr val="FFFFFF"/>
            </a:solidFill>
            <a:ln w="133350" cap="rnd">
              <a:solidFill>
                <a:srgbClr val="3C7F72"/>
              </a:solidFill>
              <a:round/>
            </a:ln>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a:lnSpc>
                  <a:spcPts val="3500"/>
                </a:lnSpc>
              </a:pPr>
            </a:p>
          </p:txBody>
        </p:sp>
      </p:grpSp>
      <p:sp>
        <p:nvSpPr>
          <p:cNvPr name="TextBox 7" id="7"/>
          <p:cNvSpPr txBox="true"/>
          <p:nvPr/>
        </p:nvSpPr>
        <p:spPr>
          <a:xfrm rot="0">
            <a:off x="1034567" y="1468513"/>
            <a:ext cx="5440815" cy="704409"/>
          </a:xfrm>
          <a:prstGeom prst="rect">
            <a:avLst/>
          </a:prstGeom>
        </p:spPr>
        <p:txBody>
          <a:bodyPr anchor="t" rtlCol="false" tIns="0" lIns="0" bIns="0" rIns="0">
            <a:spAutoFit/>
          </a:bodyPr>
          <a:lstStyle/>
          <a:p>
            <a:pPr algn="ctr" marL="0" indent="0" lvl="0">
              <a:lnSpc>
                <a:spcPts val="5799"/>
              </a:lnSpc>
              <a:spcBef>
                <a:spcPct val="0"/>
              </a:spcBef>
            </a:pPr>
            <a:r>
              <a:rPr lang="en-US" sz="4142">
                <a:solidFill>
                  <a:srgbClr val="000000"/>
                </a:solidFill>
                <a:latin typeface="Open Sauce Bold"/>
              </a:rPr>
              <a:t>Risk Management</a:t>
            </a: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552628" y="-417895"/>
            <a:ext cx="19027094" cy="4062897"/>
          </a:xfrm>
          <a:custGeom>
            <a:avLst/>
            <a:gdLst/>
            <a:ahLst/>
            <a:cxnLst/>
            <a:rect r="r" b="b" t="t" l="l"/>
            <a:pathLst>
              <a:path h="4062897" w="19027094">
                <a:moveTo>
                  <a:pt x="0" y="0"/>
                </a:moveTo>
                <a:lnTo>
                  <a:pt x="19027093" y="0"/>
                </a:lnTo>
                <a:lnTo>
                  <a:pt x="19027093" y="4062897"/>
                </a:lnTo>
                <a:lnTo>
                  <a:pt x="0" y="4062897"/>
                </a:lnTo>
                <a:lnTo>
                  <a:pt x="0" y="0"/>
                </a:lnTo>
                <a:close/>
              </a:path>
            </a:pathLst>
          </a:custGeom>
          <a:blipFill>
            <a:blip r:embed="rId2"/>
            <a:stretch>
              <a:fillRect l="0" t="-16277" r="0" b="-196029"/>
            </a:stretch>
          </a:blipFill>
        </p:spPr>
      </p:sp>
      <p:sp>
        <p:nvSpPr>
          <p:cNvPr name="TextBox 3" id="3"/>
          <p:cNvSpPr txBox="true"/>
          <p:nvPr/>
        </p:nvSpPr>
        <p:spPr>
          <a:xfrm rot="0">
            <a:off x="372380" y="3959853"/>
            <a:ext cx="17162899" cy="6475083"/>
          </a:xfrm>
          <a:prstGeom prst="rect">
            <a:avLst/>
          </a:prstGeom>
        </p:spPr>
        <p:txBody>
          <a:bodyPr anchor="t" rtlCol="false" tIns="0" lIns="0" bIns="0" rIns="0">
            <a:spAutoFit/>
          </a:bodyPr>
          <a:lstStyle/>
          <a:p>
            <a:pPr>
              <a:lnSpc>
                <a:spcPts val="4742"/>
              </a:lnSpc>
            </a:pPr>
            <a:r>
              <a:rPr lang="en-US" sz="3387">
                <a:solidFill>
                  <a:srgbClr val="000000"/>
                </a:solidFill>
                <a:latin typeface="Open Sauce Bold"/>
              </a:rPr>
              <a:t>Your way of showcasing your work and engaging a wider community. </a:t>
            </a:r>
          </a:p>
          <a:p>
            <a:pPr>
              <a:lnSpc>
                <a:spcPts val="4742"/>
              </a:lnSpc>
            </a:pPr>
            <a:r>
              <a:rPr lang="en-US" sz="3387">
                <a:solidFill>
                  <a:srgbClr val="000000"/>
                </a:solidFill>
                <a:latin typeface="Open Sauce"/>
              </a:rPr>
              <a:t>Components of Communications &amp; Marketing</a:t>
            </a:r>
          </a:p>
          <a:p>
            <a:pPr marL="731336" indent="-365668" lvl="1">
              <a:lnSpc>
                <a:spcPts val="4742"/>
              </a:lnSpc>
              <a:buFont typeface="Arial"/>
              <a:buChar char="•"/>
            </a:pPr>
            <a:r>
              <a:rPr lang="en-US" sz="3387">
                <a:solidFill>
                  <a:srgbClr val="000000"/>
                </a:solidFill>
                <a:latin typeface="Open Sauce"/>
              </a:rPr>
              <a:t>Public Relations</a:t>
            </a:r>
          </a:p>
          <a:p>
            <a:pPr marL="731336" indent="-365668" lvl="1">
              <a:lnSpc>
                <a:spcPts val="4742"/>
              </a:lnSpc>
              <a:buFont typeface="Arial"/>
              <a:buChar char="•"/>
            </a:pPr>
            <a:r>
              <a:rPr lang="en-US" sz="3387">
                <a:solidFill>
                  <a:srgbClr val="000000"/>
                </a:solidFill>
                <a:latin typeface="Open Sauce"/>
              </a:rPr>
              <a:t>Advertising</a:t>
            </a:r>
          </a:p>
          <a:p>
            <a:pPr marL="731336" indent="-365668" lvl="1">
              <a:lnSpc>
                <a:spcPts val="4742"/>
              </a:lnSpc>
              <a:buFont typeface="Arial"/>
              <a:buChar char="•"/>
            </a:pPr>
            <a:r>
              <a:rPr lang="en-US" sz="3387">
                <a:solidFill>
                  <a:srgbClr val="000000"/>
                </a:solidFill>
                <a:latin typeface="Open Sauce"/>
              </a:rPr>
              <a:t>Messages you are trying to communicate</a:t>
            </a:r>
          </a:p>
          <a:p>
            <a:pPr marL="1462672" indent="-487557" lvl="2">
              <a:lnSpc>
                <a:spcPts val="4742"/>
              </a:lnSpc>
              <a:buFont typeface="Arial"/>
              <a:buChar char="⚬"/>
            </a:pPr>
            <a:r>
              <a:rPr lang="en-US" sz="3387">
                <a:solidFill>
                  <a:srgbClr val="000000"/>
                </a:solidFill>
                <a:latin typeface="Open Sauce"/>
              </a:rPr>
              <a:t>Strategic and impactful</a:t>
            </a:r>
          </a:p>
          <a:p>
            <a:pPr marL="1462672" indent="-487557" lvl="2">
              <a:lnSpc>
                <a:spcPts val="4742"/>
              </a:lnSpc>
              <a:buFont typeface="Arial"/>
              <a:buChar char="⚬"/>
            </a:pPr>
            <a:r>
              <a:rPr lang="en-US" sz="3387">
                <a:solidFill>
                  <a:srgbClr val="000000"/>
                </a:solidFill>
                <a:latin typeface="Open Sauce"/>
              </a:rPr>
              <a:t>Informative and engaging</a:t>
            </a:r>
          </a:p>
          <a:p>
            <a:pPr marL="1462672" indent="-487557" lvl="2">
              <a:lnSpc>
                <a:spcPts val="4742"/>
              </a:lnSpc>
              <a:buFont typeface="Arial"/>
              <a:buChar char="⚬"/>
            </a:pPr>
            <a:r>
              <a:rPr lang="en-US" sz="3387">
                <a:solidFill>
                  <a:srgbClr val="000000"/>
                </a:solidFill>
                <a:latin typeface="Open Sauce"/>
              </a:rPr>
              <a:t>Reach target audiences </a:t>
            </a:r>
          </a:p>
          <a:p>
            <a:pPr marL="2194008" indent="-548502" lvl="3">
              <a:lnSpc>
                <a:spcPts val="4742"/>
              </a:lnSpc>
              <a:buFont typeface="Arial"/>
              <a:buChar char="￭"/>
            </a:pPr>
            <a:r>
              <a:rPr lang="en-US" sz="3387">
                <a:solidFill>
                  <a:srgbClr val="000000"/>
                </a:solidFill>
                <a:latin typeface="Open Sauce"/>
              </a:rPr>
              <a:t>Advisors, members, Industry Partners</a:t>
            </a:r>
          </a:p>
          <a:p>
            <a:pPr marL="731336" indent="-365668" lvl="1">
              <a:lnSpc>
                <a:spcPts val="4742"/>
              </a:lnSpc>
              <a:buFont typeface="Arial"/>
              <a:buChar char="•"/>
            </a:pPr>
            <a:r>
              <a:rPr lang="en-US" sz="3387">
                <a:solidFill>
                  <a:srgbClr val="000000"/>
                </a:solidFill>
                <a:latin typeface="Open Sauce"/>
              </a:rPr>
              <a:t>Create an image of your organization for others</a:t>
            </a:r>
          </a:p>
          <a:p>
            <a:pPr algn="l" marL="0" indent="0" lvl="0">
              <a:lnSpc>
                <a:spcPts val="3868"/>
              </a:lnSpc>
              <a:spcBef>
                <a:spcPct val="0"/>
              </a:spcBef>
            </a:pPr>
          </a:p>
        </p:txBody>
      </p:sp>
      <p:grpSp>
        <p:nvGrpSpPr>
          <p:cNvPr name="Group 4" id="4"/>
          <p:cNvGrpSpPr/>
          <p:nvPr/>
        </p:nvGrpSpPr>
        <p:grpSpPr>
          <a:xfrm rot="0">
            <a:off x="618497" y="204450"/>
            <a:ext cx="6662674" cy="3133143"/>
            <a:chOff x="0" y="0"/>
            <a:chExt cx="2191040" cy="1030343"/>
          </a:xfrm>
        </p:grpSpPr>
        <p:sp>
          <p:nvSpPr>
            <p:cNvPr name="Freeform 5" id="5"/>
            <p:cNvSpPr/>
            <p:nvPr/>
          </p:nvSpPr>
          <p:spPr>
            <a:xfrm flipH="false" flipV="false" rot="0">
              <a:off x="0" y="0"/>
              <a:ext cx="2191040" cy="1030343"/>
            </a:xfrm>
            <a:custGeom>
              <a:avLst/>
              <a:gdLst/>
              <a:ahLst/>
              <a:cxnLst/>
              <a:rect r="r" b="b" t="t" l="l"/>
              <a:pathLst>
                <a:path h="1030343" w="2191040">
                  <a:moveTo>
                    <a:pt x="59261" y="0"/>
                  </a:moveTo>
                  <a:lnTo>
                    <a:pt x="2131779" y="0"/>
                  </a:lnTo>
                  <a:cubicBezTo>
                    <a:pt x="2164508" y="0"/>
                    <a:pt x="2191040" y="26532"/>
                    <a:pt x="2191040" y="59261"/>
                  </a:cubicBezTo>
                  <a:lnTo>
                    <a:pt x="2191040" y="971082"/>
                  </a:lnTo>
                  <a:cubicBezTo>
                    <a:pt x="2191040" y="986799"/>
                    <a:pt x="2184797" y="1001873"/>
                    <a:pt x="2173683" y="1012986"/>
                  </a:cubicBezTo>
                  <a:cubicBezTo>
                    <a:pt x="2162570" y="1024100"/>
                    <a:pt x="2147496" y="1030343"/>
                    <a:pt x="2131779" y="1030343"/>
                  </a:cubicBezTo>
                  <a:lnTo>
                    <a:pt x="59261" y="1030343"/>
                  </a:lnTo>
                  <a:cubicBezTo>
                    <a:pt x="43544" y="1030343"/>
                    <a:pt x="28471" y="1024100"/>
                    <a:pt x="17357" y="1012986"/>
                  </a:cubicBezTo>
                  <a:cubicBezTo>
                    <a:pt x="6244" y="1001873"/>
                    <a:pt x="0" y="986799"/>
                    <a:pt x="0" y="971082"/>
                  </a:cubicBezTo>
                  <a:lnTo>
                    <a:pt x="0" y="59261"/>
                  </a:lnTo>
                  <a:cubicBezTo>
                    <a:pt x="0" y="43544"/>
                    <a:pt x="6244" y="28471"/>
                    <a:pt x="17357" y="17357"/>
                  </a:cubicBezTo>
                  <a:cubicBezTo>
                    <a:pt x="28471" y="6244"/>
                    <a:pt x="43544" y="0"/>
                    <a:pt x="59261" y="0"/>
                  </a:cubicBezTo>
                  <a:close/>
                </a:path>
              </a:pathLst>
            </a:custGeom>
            <a:solidFill>
              <a:srgbClr val="FFFFFF"/>
            </a:solidFill>
            <a:ln w="133350" cap="rnd">
              <a:solidFill>
                <a:srgbClr val="FFC107"/>
              </a:solidFill>
              <a:round/>
            </a:ln>
          </p:spPr>
        </p:sp>
        <p:sp>
          <p:nvSpPr>
            <p:cNvPr name="TextBox 6" id="6"/>
            <p:cNvSpPr txBox="true"/>
            <p:nvPr/>
          </p:nvSpPr>
          <p:spPr>
            <a:xfrm>
              <a:off x="0" y="-47625"/>
              <a:ext cx="812800" cy="86042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7" id="7"/>
          <p:cNvSpPr txBox="true"/>
          <p:nvPr/>
        </p:nvSpPr>
        <p:spPr>
          <a:xfrm rot="0">
            <a:off x="848428" y="1098770"/>
            <a:ext cx="6053026" cy="1472852"/>
          </a:xfrm>
          <a:prstGeom prst="rect">
            <a:avLst/>
          </a:prstGeom>
        </p:spPr>
        <p:txBody>
          <a:bodyPr anchor="t" rtlCol="false" tIns="0" lIns="0" bIns="0" rIns="0">
            <a:spAutoFit/>
          </a:bodyPr>
          <a:lstStyle/>
          <a:p>
            <a:pPr algn="ctr">
              <a:lnSpc>
                <a:spcPts val="5969"/>
              </a:lnSpc>
            </a:pPr>
            <a:r>
              <a:rPr lang="en-US" sz="4263">
                <a:solidFill>
                  <a:srgbClr val="000000"/>
                </a:solidFill>
                <a:latin typeface="Open Sauce Bold"/>
              </a:rPr>
              <a:t>Communications </a:t>
            </a:r>
          </a:p>
          <a:p>
            <a:pPr algn="ctr" marL="0" indent="0" lvl="0">
              <a:lnSpc>
                <a:spcPts val="5969"/>
              </a:lnSpc>
              <a:spcBef>
                <a:spcPct val="0"/>
              </a:spcBef>
            </a:pPr>
            <a:r>
              <a:rPr lang="en-US" sz="4263">
                <a:solidFill>
                  <a:srgbClr val="000000"/>
                </a:solidFill>
                <a:latin typeface="Open Sauce Bold"/>
              </a:rPr>
              <a:t>&amp; Marketing</a:t>
            </a:r>
          </a:p>
        </p:txBody>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DAFrE6HEZiE</dc:identifier>
  <dcterms:modified xsi:type="dcterms:W3CDTF">2011-08-01T06:04:30Z</dcterms:modified>
  <cp:revision>1</cp:revision>
  <dc:title>Fall Summit Org Management Training</dc:title>
</cp:coreProperties>
</file>