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1" r:id="rId4"/>
    <p:sldId id="257" r:id="rId5"/>
    <p:sldId id="259" r:id="rId6"/>
    <p:sldId id="258" r:id="rId7"/>
    <p:sldId id="263" r:id="rId8"/>
    <p:sldId id="265" r:id="rId9"/>
    <p:sldId id="264" r:id="rId10"/>
  </p:sldIdLst>
  <p:sldSz cx="10058400" cy="7772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7" d="100"/>
          <a:sy n="77" d="100"/>
        </p:scale>
        <p:origin x="10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F5DC6C-067E-4EE9-B3F2-7259181FFD2B}"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E97FE-56CE-4D54-B59D-B2937BAFAD55}" type="slidenum">
              <a:rPr lang="en-US" smtClean="0"/>
              <a:t>‹#›</a:t>
            </a:fld>
            <a:endParaRPr lang="en-US"/>
          </a:p>
        </p:txBody>
      </p:sp>
    </p:spTree>
    <p:extLst>
      <p:ext uri="{BB962C8B-B14F-4D97-AF65-F5344CB8AC3E}">
        <p14:creationId xmlns:p14="http://schemas.microsoft.com/office/powerpoint/2010/main" val="409816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F5DC6C-067E-4EE9-B3F2-7259181FFD2B}"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E97FE-56CE-4D54-B59D-B2937BAFAD55}" type="slidenum">
              <a:rPr lang="en-US" smtClean="0"/>
              <a:t>‹#›</a:t>
            </a:fld>
            <a:endParaRPr lang="en-US"/>
          </a:p>
        </p:txBody>
      </p:sp>
    </p:spTree>
    <p:extLst>
      <p:ext uri="{BB962C8B-B14F-4D97-AF65-F5344CB8AC3E}">
        <p14:creationId xmlns:p14="http://schemas.microsoft.com/office/powerpoint/2010/main" val="388945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F5DC6C-067E-4EE9-B3F2-7259181FFD2B}"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E97FE-56CE-4D54-B59D-B2937BAFAD55}" type="slidenum">
              <a:rPr lang="en-US" smtClean="0"/>
              <a:t>‹#›</a:t>
            </a:fld>
            <a:endParaRPr lang="en-US"/>
          </a:p>
        </p:txBody>
      </p:sp>
    </p:spTree>
    <p:extLst>
      <p:ext uri="{BB962C8B-B14F-4D97-AF65-F5344CB8AC3E}">
        <p14:creationId xmlns:p14="http://schemas.microsoft.com/office/powerpoint/2010/main" val="1700046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F5DC6C-067E-4EE9-B3F2-7259181FFD2B}"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E97FE-56CE-4D54-B59D-B2937BAFAD55}" type="slidenum">
              <a:rPr lang="en-US" smtClean="0"/>
              <a:t>‹#›</a:t>
            </a:fld>
            <a:endParaRPr lang="en-US"/>
          </a:p>
        </p:txBody>
      </p:sp>
    </p:spTree>
    <p:extLst>
      <p:ext uri="{BB962C8B-B14F-4D97-AF65-F5344CB8AC3E}">
        <p14:creationId xmlns:p14="http://schemas.microsoft.com/office/powerpoint/2010/main" val="4083444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smtClean="0"/>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F5DC6C-067E-4EE9-B3F2-7259181FFD2B}"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E97FE-56CE-4D54-B59D-B2937BAFAD55}" type="slidenum">
              <a:rPr lang="en-US" smtClean="0"/>
              <a:t>‹#›</a:t>
            </a:fld>
            <a:endParaRPr lang="en-US"/>
          </a:p>
        </p:txBody>
      </p:sp>
    </p:spTree>
    <p:extLst>
      <p:ext uri="{BB962C8B-B14F-4D97-AF65-F5344CB8AC3E}">
        <p14:creationId xmlns:p14="http://schemas.microsoft.com/office/powerpoint/2010/main" val="3116188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F5DC6C-067E-4EE9-B3F2-7259181FFD2B}"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EE97FE-56CE-4D54-B59D-B2937BAFAD55}" type="slidenum">
              <a:rPr lang="en-US" smtClean="0"/>
              <a:t>‹#›</a:t>
            </a:fld>
            <a:endParaRPr lang="en-US"/>
          </a:p>
        </p:txBody>
      </p:sp>
    </p:spTree>
    <p:extLst>
      <p:ext uri="{BB962C8B-B14F-4D97-AF65-F5344CB8AC3E}">
        <p14:creationId xmlns:p14="http://schemas.microsoft.com/office/powerpoint/2010/main" val="236906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F5DC6C-067E-4EE9-B3F2-7259181FFD2B}" type="datetimeFigureOut">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EE97FE-56CE-4D54-B59D-B2937BAFAD55}" type="slidenum">
              <a:rPr lang="en-US" smtClean="0"/>
              <a:t>‹#›</a:t>
            </a:fld>
            <a:endParaRPr lang="en-US"/>
          </a:p>
        </p:txBody>
      </p:sp>
    </p:spTree>
    <p:extLst>
      <p:ext uri="{BB962C8B-B14F-4D97-AF65-F5344CB8AC3E}">
        <p14:creationId xmlns:p14="http://schemas.microsoft.com/office/powerpoint/2010/main" val="2863085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BF5DC6C-067E-4EE9-B3F2-7259181FFD2B}"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EE97FE-56CE-4D54-B59D-B2937BAFAD55}" type="slidenum">
              <a:rPr lang="en-US" smtClean="0"/>
              <a:t>‹#›</a:t>
            </a:fld>
            <a:endParaRPr lang="en-US"/>
          </a:p>
        </p:txBody>
      </p:sp>
    </p:spTree>
    <p:extLst>
      <p:ext uri="{BB962C8B-B14F-4D97-AF65-F5344CB8AC3E}">
        <p14:creationId xmlns:p14="http://schemas.microsoft.com/office/powerpoint/2010/main" val="1854519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F5DC6C-067E-4EE9-B3F2-7259181FFD2B}" type="datetimeFigureOut">
              <a:rPr lang="en-US" smtClean="0"/>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EE97FE-56CE-4D54-B59D-B2937BAFAD55}" type="slidenum">
              <a:rPr lang="en-US" smtClean="0"/>
              <a:t>‹#›</a:t>
            </a:fld>
            <a:endParaRPr lang="en-US"/>
          </a:p>
        </p:txBody>
      </p:sp>
    </p:spTree>
    <p:extLst>
      <p:ext uri="{BB962C8B-B14F-4D97-AF65-F5344CB8AC3E}">
        <p14:creationId xmlns:p14="http://schemas.microsoft.com/office/powerpoint/2010/main" val="1818074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smtClean="0"/>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Edit Master text styles</a:t>
            </a:r>
          </a:p>
        </p:txBody>
      </p:sp>
      <p:sp>
        <p:nvSpPr>
          <p:cNvPr id="5" name="Date Placeholder 4"/>
          <p:cNvSpPr>
            <a:spLocks noGrp="1"/>
          </p:cNvSpPr>
          <p:nvPr>
            <p:ph type="dt" sz="half" idx="10"/>
          </p:nvPr>
        </p:nvSpPr>
        <p:spPr/>
        <p:txBody>
          <a:bodyPr/>
          <a:lstStyle/>
          <a:p>
            <a:fld id="{0BF5DC6C-067E-4EE9-B3F2-7259181FFD2B}"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EE97FE-56CE-4D54-B59D-B2937BAFAD55}" type="slidenum">
              <a:rPr lang="en-US" smtClean="0"/>
              <a:t>‹#›</a:t>
            </a:fld>
            <a:endParaRPr lang="en-US"/>
          </a:p>
        </p:txBody>
      </p:sp>
    </p:spTree>
    <p:extLst>
      <p:ext uri="{BB962C8B-B14F-4D97-AF65-F5344CB8AC3E}">
        <p14:creationId xmlns:p14="http://schemas.microsoft.com/office/powerpoint/2010/main" val="654438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smtClean="0"/>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Edit Master text styles</a:t>
            </a:r>
          </a:p>
        </p:txBody>
      </p:sp>
      <p:sp>
        <p:nvSpPr>
          <p:cNvPr id="5" name="Date Placeholder 4"/>
          <p:cNvSpPr>
            <a:spLocks noGrp="1"/>
          </p:cNvSpPr>
          <p:nvPr>
            <p:ph type="dt" sz="half" idx="10"/>
          </p:nvPr>
        </p:nvSpPr>
        <p:spPr/>
        <p:txBody>
          <a:bodyPr/>
          <a:lstStyle/>
          <a:p>
            <a:fld id="{0BF5DC6C-067E-4EE9-B3F2-7259181FFD2B}"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EE97FE-56CE-4D54-B59D-B2937BAFAD55}" type="slidenum">
              <a:rPr lang="en-US" smtClean="0"/>
              <a:t>‹#›</a:t>
            </a:fld>
            <a:endParaRPr lang="en-US"/>
          </a:p>
        </p:txBody>
      </p:sp>
    </p:spTree>
    <p:extLst>
      <p:ext uri="{BB962C8B-B14F-4D97-AF65-F5344CB8AC3E}">
        <p14:creationId xmlns:p14="http://schemas.microsoft.com/office/powerpoint/2010/main" val="287207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0BF5DC6C-067E-4EE9-B3F2-7259181FFD2B}" type="datetimeFigureOut">
              <a:rPr lang="en-US" smtClean="0"/>
              <a:t>1/21/2020</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07EE97FE-56CE-4D54-B59D-B2937BAFAD55}" type="slidenum">
              <a:rPr lang="en-US" smtClean="0"/>
              <a:t>‹#›</a:t>
            </a:fld>
            <a:endParaRPr lang="en-US"/>
          </a:p>
        </p:txBody>
      </p:sp>
    </p:spTree>
    <p:extLst>
      <p:ext uri="{BB962C8B-B14F-4D97-AF65-F5344CB8AC3E}">
        <p14:creationId xmlns:p14="http://schemas.microsoft.com/office/powerpoint/2010/main" val="3826719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9611" y="106127"/>
            <a:ext cx="4634894" cy="36484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347278" y="4021682"/>
            <a:ext cx="3975949" cy="2031325"/>
          </a:xfrm>
          <a:prstGeom prst="rect">
            <a:avLst/>
          </a:prstGeom>
        </p:spPr>
        <p:txBody>
          <a:bodyPr wrap="square">
            <a:spAutoFit/>
          </a:bodyPr>
          <a:lstStyle/>
          <a:p>
            <a:r>
              <a:rPr lang="en-US" dirty="0"/>
              <a:t>A square coil of wire, having 50 turns total, with each side 1.5 cm long is placed perpendicular to a magnetic field that starts at 5 T upward and is changing at a rate of -.6 T/s.  If the resistance of the coil is 1 m</a:t>
            </a:r>
            <a:r>
              <a:rPr lang="el-GR" dirty="0"/>
              <a:t>Ω</a:t>
            </a:r>
            <a:r>
              <a:rPr lang="en-US" dirty="0"/>
              <a:t>, what is the force </a:t>
            </a:r>
            <a:r>
              <a:rPr lang="en-US" dirty="0" smtClean="0"/>
              <a:t>each </a:t>
            </a:r>
            <a:r>
              <a:rPr lang="en-US" dirty="0"/>
              <a:t>side feels after 3 seconds?</a:t>
            </a:r>
          </a:p>
        </p:txBody>
      </p:sp>
      <p:sp>
        <p:nvSpPr>
          <p:cNvPr id="15" name="Rectangle 14"/>
          <p:cNvSpPr/>
          <p:nvPr/>
        </p:nvSpPr>
        <p:spPr>
          <a:xfrm>
            <a:off x="5325636" y="413189"/>
            <a:ext cx="3975949" cy="1754326"/>
          </a:xfrm>
          <a:prstGeom prst="rect">
            <a:avLst/>
          </a:prstGeom>
        </p:spPr>
        <p:txBody>
          <a:bodyPr wrap="square">
            <a:spAutoFit/>
          </a:bodyPr>
          <a:lstStyle/>
          <a:p>
            <a:r>
              <a:rPr lang="en-US" dirty="0" smtClean="0"/>
              <a:t>A 12.0 cm diameter loop of wire is initially oriented perpendicular to a 0.63 T magnetic field pointing </a:t>
            </a:r>
            <a:r>
              <a:rPr lang="en-US" b="1" dirty="0" smtClean="0"/>
              <a:t>up</a:t>
            </a:r>
            <a:r>
              <a:rPr lang="en-US" dirty="0" smtClean="0"/>
              <a:t>. During the course of 0.15 s, the field is changed to 0.25 T pointing </a:t>
            </a:r>
            <a:r>
              <a:rPr lang="en-US" b="1" dirty="0" smtClean="0"/>
              <a:t>down</a:t>
            </a:r>
            <a:r>
              <a:rPr lang="en-US" dirty="0" smtClean="0"/>
              <a:t>. What is the average </a:t>
            </a:r>
            <a:r>
              <a:rPr lang="en-US" dirty="0" err="1" smtClean="0"/>
              <a:t>emf</a:t>
            </a:r>
            <a:r>
              <a:rPr lang="en-US" dirty="0" smtClean="0"/>
              <a:t> induced in the coil?</a:t>
            </a:r>
            <a:endParaRPr lang="en-US" dirty="0"/>
          </a:p>
        </p:txBody>
      </p:sp>
      <p:pic>
        <p:nvPicPr>
          <p:cNvPr id="16" name="media/image7.png"/>
          <p:cNvPicPr/>
          <p:nvPr/>
        </p:nvPicPr>
        <p:blipFill>
          <a:blip r:embed="rId2"/>
          <a:srcRect/>
          <a:stretch>
            <a:fillRect/>
          </a:stretch>
        </p:blipFill>
        <p:spPr>
          <a:xfrm>
            <a:off x="184561" y="5637225"/>
            <a:ext cx="2277307" cy="1239123"/>
          </a:xfrm>
          <a:prstGeom prst="rect">
            <a:avLst/>
          </a:prstGeom>
          <a:ln/>
        </p:spPr>
      </p:pic>
      <p:sp>
        <p:nvSpPr>
          <p:cNvPr id="17" name="Rectangle 16"/>
          <p:cNvSpPr/>
          <p:nvPr/>
        </p:nvSpPr>
        <p:spPr>
          <a:xfrm>
            <a:off x="5017805" y="107201"/>
            <a:ext cx="4634894" cy="36484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017805" y="3813937"/>
            <a:ext cx="4634894" cy="36465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12933" y="3825968"/>
            <a:ext cx="4634894" cy="364657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8870" y="3883183"/>
            <a:ext cx="4527276" cy="1815882"/>
          </a:xfrm>
          <a:prstGeom prst="rect">
            <a:avLst/>
          </a:prstGeom>
        </p:spPr>
        <p:txBody>
          <a:bodyPr wrap="square">
            <a:spAutoFit/>
          </a:bodyPr>
          <a:lstStyle/>
          <a:p>
            <a:r>
              <a:rPr lang="en-US" sz="1600" dirty="0"/>
              <a:t>The diagram shows a conducting rod of length </a:t>
            </a:r>
            <a:r>
              <a:rPr lang="en-US" sz="1600" i="1" dirty="0" smtClean="0"/>
              <a:t>L = 50 cm</a:t>
            </a:r>
            <a:r>
              <a:rPr lang="en-US" sz="1600" dirty="0" smtClean="0"/>
              <a:t> </a:t>
            </a:r>
            <a:r>
              <a:rPr lang="en-US" sz="1600" dirty="0"/>
              <a:t>being moved in a region of uniform magnetic field </a:t>
            </a:r>
            <a:r>
              <a:rPr lang="en-US" sz="1600" i="1" dirty="0" smtClean="0"/>
              <a:t>B = 2.5 T</a:t>
            </a:r>
            <a:r>
              <a:rPr lang="en-US" sz="1600" dirty="0" smtClean="0"/>
              <a:t>. </a:t>
            </a:r>
            <a:r>
              <a:rPr lang="en-US" sz="1600" dirty="0"/>
              <a:t>The field is directed at right angles to the plane of the paper. The rod slides on conducting rails at a constant speed </a:t>
            </a:r>
            <a:r>
              <a:rPr lang="en-US" sz="1600" i="1" dirty="0" smtClean="0"/>
              <a:t>v = 1.5 m/s.</a:t>
            </a:r>
            <a:r>
              <a:rPr lang="en-US" sz="1600" dirty="0" smtClean="0"/>
              <a:t> </a:t>
            </a:r>
            <a:r>
              <a:rPr lang="en-US" sz="1600" dirty="0"/>
              <a:t>A resistor of resistance </a:t>
            </a:r>
            <a:r>
              <a:rPr lang="en-US" sz="1600" i="1" dirty="0"/>
              <a:t>R</a:t>
            </a:r>
            <a:r>
              <a:rPr lang="en-US" sz="1600" dirty="0"/>
              <a:t> </a:t>
            </a:r>
            <a:r>
              <a:rPr lang="en-US" sz="1600" dirty="0" smtClean="0"/>
              <a:t>= 20 </a:t>
            </a:r>
            <a:r>
              <a:rPr lang="el-GR" sz="1600" dirty="0" smtClean="0"/>
              <a:t>Ω</a:t>
            </a:r>
            <a:r>
              <a:rPr lang="en-US" sz="1600" dirty="0" smtClean="0"/>
              <a:t> connects </a:t>
            </a:r>
            <a:r>
              <a:rPr lang="en-US" sz="1600" dirty="0"/>
              <a:t>the rails. </a:t>
            </a:r>
            <a:r>
              <a:rPr lang="en-US" sz="1600" dirty="0" smtClean="0"/>
              <a:t>What power is required to move the rod at constant speed?</a:t>
            </a:r>
            <a:endParaRPr lang="en-US" sz="1600" dirty="0"/>
          </a:p>
        </p:txBody>
      </p:sp>
      <p:sp>
        <p:nvSpPr>
          <p:cNvPr id="21" name="Rectangle 20"/>
          <p:cNvSpPr/>
          <p:nvPr/>
        </p:nvSpPr>
        <p:spPr>
          <a:xfrm>
            <a:off x="427593" y="413189"/>
            <a:ext cx="4068551" cy="2031325"/>
          </a:xfrm>
          <a:prstGeom prst="rect">
            <a:avLst/>
          </a:prstGeom>
        </p:spPr>
        <p:txBody>
          <a:bodyPr wrap="square">
            <a:spAutoFit/>
          </a:bodyPr>
          <a:lstStyle/>
          <a:p>
            <a:r>
              <a:rPr lang="en-US" dirty="0"/>
              <a:t>An alpha particle (He nucleus) is traveling to the left going 500,000 m/s when it enters an magnetic field with a strength of 60 </a:t>
            </a:r>
            <a:r>
              <a:rPr lang="en-US" dirty="0" err="1"/>
              <a:t>mT</a:t>
            </a:r>
            <a:r>
              <a:rPr lang="en-US" dirty="0"/>
              <a:t> and pointed up and to the right at an angle of 50</a:t>
            </a:r>
            <a:r>
              <a:rPr lang="en-US" baseline="30000" dirty="0"/>
              <a:t>o</a:t>
            </a:r>
            <a:r>
              <a:rPr lang="en-US" dirty="0"/>
              <a:t> above the horizontal. What is the resulting force </a:t>
            </a:r>
            <a:r>
              <a:rPr lang="en-US" dirty="0" smtClean="0"/>
              <a:t>that </a:t>
            </a:r>
            <a:r>
              <a:rPr lang="en-US" dirty="0"/>
              <a:t>the alpha particle experiences?</a:t>
            </a:r>
          </a:p>
        </p:txBody>
      </p:sp>
      <p:sp>
        <p:nvSpPr>
          <p:cNvPr id="2" name="5-Point Star 1"/>
          <p:cNvSpPr/>
          <p:nvPr/>
        </p:nvSpPr>
        <p:spPr>
          <a:xfrm>
            <a:off x="228789" y="3261373"/>
            <a:ext cx="397608" cy="3976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5189215" y="3261373"/>
            <a:ext cx="397608" cy="3976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5641319" y="3261373"/>
            <a:ext cx="397608" cy="3976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150122" y="6929623"/>
            <a:ext cx="397608" cy="3976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p:cNvSpPr/>
          <p:nvPr/>
        </p:nvSpPr>
        <p:spPr>
          <a:xfrm>
            <a:off x="602226" y="6929623"/>
            <a:ext cx="397608" cy="3976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25"/>
          <p:cNvSpPr/>
          <p:nvPr/>
        </p:nvSpPr>
        <p:spPr>
          <a:xfrm>
            <a:off x="1052240" y="6929623"/>
            <a:ext cx="397608" cy="3976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5-Point Star 27"/>
          <p:cNvSpPr/>
          <p:nvPr/>
        </p:nvSpPr>
        <p:spPr>
          <a:xfrm>
            <a:off x="5136809" y="6941654"/>
            <a:ext cx="397608" cy="3976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5-Point Star 28"/>
          <p:cNvSpPr/>
          <p:nvPr/>
        </p:nvSpPr>
        <p:spPr>
          <a:xfrm>
            <a:off x="5588913" y="6941654"/>
            <a:ext cx="397608" cy="3976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5-Point Star 29"/>
          <p:cNvSpPr/>
          <p:nvPr/>
        </p:nvSpPr>
        <p:spPr>
          <a:xfrm>
            <a:off x="6038927" y="6941654"/>
            <a:ext cx="397608" cy="3976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5-Point Star 30"/>
          <p:cNvSpPr/>
          <p:nvPr/>
        </p:nvSpPr>
        <p:spPr>
          <a:xfrm>
            <a:off x="6491031" y="6941654"/>
            <a:ext cx="397608" cy="3976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47863" y="2643044"/>
            <a:ext cx="2376403" cy="369332"/>
            <a:chOff x="1262063" y="2490788"/>
            <a:chExt cx="2376403" cy="369332"/>
          </a:xfrm>
        </p:grpSpPr>
        <p:cxnSp>
          <p:nvCxnSpPr>
            <p:cNvPr id="4" name="Straight Connector 3"/>
            <p:cNvCxnSpPr/>
            <p:nvPr/>
          </p:nvCxnSpPr>
          <p:spPr>
            <a:xfrm>
              <a:off x="1262063" y="2793304"/>
              <a:ext cx="291164" cy="0"/>
            </a:xfrm>
            <a:prstGeom prst="line">
              <a:avLst/>
            </a:prstGeom>
          </p:spPr>
          <p:style>
            <a:lnRef idx="2">
              <a:schemeClr val="dk1"/>
            </a:lnRef>
            <a:fillRef idx="1">
              <a:schemeClr val="lt1"/>
            </a:fillRef>
            <a:effectRef idx="0">
              <a:schemeClr val="dk1"/>
            </a:effectRef>
            <a:fontRef idx="minor">
              <a:schemeClr val="dk1"/>
            </a:fontRef>
          </p:style>
        </p:cxnSp>
        <p:sp>
          <p:nvSpPr>
            <p:cNvPr id="5" name="Oval 4"/>
            <p:cNvSpPr/>
            <p:nvPr/>
          </p:nvSpPr>
          <p:spPr>
            <a:xfrm>
              <a:off x="1615859" y="2755726"/>
              <a:ext cx="54363" cy="54363"/>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cxnSp>
          <p:nvCxnSpPr>
            <p:cNvPr id="8" name="Straight Connector 7"/>
            <p:cNvCxnSpPr/>
            <p:nvPr/>
          </p:nvCxnSpPr>
          <p:spPr>
            <a:xfrm>
              <a:off x="1752600" y="2793304"/>
              <a:ext cx="314325" cy="0"/>
            </a:xfrm>
            <a:prstGeom prst="line">
              <a:avLst/>
            </a:prstGeom>
          </p:spPr>
          <p:style>
            <a:lnRef idx="2">
              <a:schemeClr val="dk1"/>
            </a:lnRef>
            <a:fillRef idx="1">
              <a:schemeClr val="lt1"/>
            </a:fillRef>
            <a:effectRef idx="0">
              <a:schemeClr val="dk1"/>
            </a:effectRef>
            <a:fontRef idx="minor">
              <a:schemeClr val="dk1"/>
            </a:fontRef>
          </p:style>
        </p:cxnSp>
        <p:cxnSp>
          <p:nvCxnSpPr>
            <p:cNvPr id="34" name="Straight Connector 33"/>
            <p:cNvCxnSpPr/>
            <p:nvPr/>
          </p:nvCxnSpPr>
          <p:spPr>
            <a:xfrm>
              <a:off x="2119312" y="2793304"/>
              <a:ext cx="314325" cy="0"/>
            </a:xfrm>
            <a:prstGeom prst="line">
              <a:avLst/>
            </a:prstGeom>
          </p:spPr>
          <p:style>
            <a:lnRef idx="2">
              <a:schemeClr val="dk1"/>
            </a:lnRef>
            <a:fillRef idx="1">
              <a:schemeClr val="lt1"/>
            </a:fillRef>
            <a:effectRef idx="0">
              <a:schemeClr val="dk1"/>
            </a:effectRef>
            <a:fontRef idx="minor">
              <a:schemeClr val="dk1"/>
            </a:fontRef>
          </p:style>
        </p:cxnSp>
        <p:sp>
          <p:nvSpPr>
            <p:cNvPr id="36" name="Multiply 35"/>
            <p:cNvSpPr/>
            <p:nvPr/>
          </p:nvSpPr>
          <p:spPr>
            <a:xfrm>
              <a:off x="2461868" y="2581120"/>
              <a:ext cx="190500" cy="190500"/>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7" name="TextBox 36"/>
            <p:cNvSpPr txBox="1"/>
            <p:nvPr/>
          </p:nvSpPr>
          <p:spPr>
            <a:xfrm>
              <a:off x="2652368" y="2490788"/>
              <a:ext cx="986098" cy="369332"/>
            </a:xfrm>
            <a:prstGeom prst="rect">
              <a:avLst/>
            </a:prstGeom>
            <a:noFill/>
          </p:spPr>
          <p:txBody>
            <a:bodyPr wrap="square" rtlCol="0">
              <a:spAutoFit/>
            </a:bodyPr>
            <a:lstStyle/>
            <a:p>
              <a:r>
                <a:rPr lang="en-US" dirty="0" smtClean="0"/>
                <a:t>10</a:t>
              </a:r>
              <a:r>
                <a:rPr lang="en-US" baseline="30000" dirty="0" smtClean="0"/>
                <a:t>-15 </a:t>
              </a:r>
              <a:r>
                <a:rPr lang="en-US" dirty="0" smtClean="0"/>
                <a:t>N</a:t>
              </a:r>
              <a:endParaRPr lang="en-US" baseline="30000" dirty="0"/>
            </a:p>
          </p:txBody>
        </p:sp>
      </p:grpSp>
      <p:sp>
        <p:nvSpPr>
          <p:cNvPr id="39" name="Rectangle 38"/>
          <p:cNvSpPr/>
          <p:nvPr/>
        </p:nvSpPr>
        <p:spPr>
          <a:xfrm>
            <a:off x="1703562" y="2561159"/>
            <a:ext cx="366712" cy="504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p:cNvGrpSpPr/>
          <p:nvPr/>
        </p:nvGrpSpPr>
        <p:grpSpPr>
          <a:xfrm>
            <a:off x="6222634" y="2406431"/>
            <a:ext cx="2232544" cy="504825"/>
            <a:chOff x="6222634" y="2406431"/>
            <a:chExt cx="2232544" cy="504825"/>
          </a:xfrm>
        </p:grpSpPr>
        <p:grpSp>
          <p:nvGrpSpPr>
            <p:cNvPr id="40" name="Group 39"/>
            <p:cNvGrpSpPr/>
            <p:nvPr/>
          </p:nvGrpSpPr>
          <p:grpSpPr>
            <a:xfrm>
              <a:off x="6222634" y="2708651"/>
              <a:ext cx="1933574" cy="54363"/>
              <a:chOff x="1262063" y="2755726"/>
              <a:chExt cx="1933574" cy="54363"/>
            </a:xfrm>
          </p:grpSpPr>
          <p:cxnSp>
            <p:nvCxnSpPr>
              <p:cNvPr id="41" name="Straight Connector 40"/>
              <p:cNvCxnSpPr/>
              <p:nvPr/>
            </p:nvCxnSpPr>
            <p:spPr>
              <a:xfrm>
                <a:off x="1262063" y="2793304"/>
                <a:ext cx="291164" cy="0"/>
              </a:xfrm>
              <a:prstGeom prst="line">
                <a:avLst/>
              </a:prstGeom>
            </p:spPr>
            <p:style>
              <a:lnRef idx="2">
                <a:schemeClr val="dk1"/>
              </a:lnRef>
              <a:fillRef idx="1">
                <a:schemeClr val="lt1"/>
              </a:fillRef>
              <a:effectRef idx="0">
                <a:schemeClr val="dk1"/>
              </a:effectRef>
              <a:fontRef idx="minor">
                <a:schemeClr val="dk1"/>
              </a:fontRef>
            </p:style>
          </p:cxnSp>
          <p:sp>
            <p:nvSpPr>
              <p:cNvPr id="42" name="Oval 41"/>
              <p:cNvSpPr/>
              <p:nvPr/>
            </p:nvSpPr>
            <p:spPr>
              <a:xfrm>
                <a:off x="1615859" y="2755726"/>
                <a:ext cx="54363" cy="54363"/>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cxnSp>
            <p:nvCxnSpPr>
              <p:cNvPr id="43" name="Straight Connector 42"/>
              <p:cNvCxnSpPr/>
              <p:nvPr/>
            </p:nvCxnSpPr>
            <p:spPr>
              <a:xfrm>
                <a:off x="1752600" y="2793304"/>
                <a:ext cx="314325" cy="0"/>
              </a:xfrm>
              <a:prstGeom prst="line">
                <a:avLst/>
              </a:prstGeom>
            </p:spPr>
            <p:style>
              <a:lnRef idx="2">
                <a:schemeClr val="dk1"/>
              </a:lnRef>
              <a:fillRef idx="1">
                <a:schemeClr val="lt1"/>
              </a:fillRef>
              <a:effectRef idx="0">
                <a:schemeClr val="dk1"/>
              </a:effectRef>
              <a:fontRef idx="minor">
                <a:schemeClr val="dk1"/>
              </a:fontRef>
            </p:style>
          </p:cxnSp>
          <p:cxnSp>
            <p:nvCxnSpPr>
              <p:cNvPr id="44" name="Straight Connector 43"/>
              <p:cNvCxnSpPr/>
              <p:nvPr/>
            </p:nvCxnSpPr>
            <p:spPr>
              <a:xfrm>
                <a:off x="2119312" y="2793304"/>
                <a:ext cx="314325" cy="0"/>
              </a:xfrm>
              <a:prstGeom prst="line">
                <a:avLst/>
              </a:prstGeom>
            </p:spPr>
            <p:style>
              <a:lnRef idx="2">
                <a:schemeClr val="dk1"/>
              </a:lnRef>
              <a:fillRef idx="1">
                <a:schemeClr val="lt1"/>
              </a:fillRef>
              <a:effectRef idx="0">
                <a:schemeClr val="dk1"/>
              </a:effectRef>
              <a:fontRef idx="minor">
                <a:schemeClr val="dk1"/>
              </a:fontRef>
            </p:style>
          </p:cxnSp>
          <p:cxnSp>
            <p:nvCxnSpPr>
              <p:cNvPr id="47" name="Straight Connector 46"/>
              <p:cNvCxnSpPr/>
              <p:nvPr/>
            </p:nvCxnSpPr>
            <p:spPr>
              <a:xfrm>
                <a:off x="2500312" y="2793475"/>
                <a:ext cx="314325" cy="0"/>
              </a:xfrm>
              <a:prstGeom prst="line">
                <a:avLst/>
              </a:prstGeom>
            </p:spPr>
            <p:style>
              <a:lnRef idx="2">
                <a:schemeClr val="dk1"/>
              </a:lnRef>
              <a:fillRef idx="1">
                <a:schemeClr val="lt1"/>
              </a:fillRef>
              <a:effectRef idx="0">
                <a:schemeClr val="dk1"/>
              </a:effectRef>
              <a:fontRef idx="minor">
                <a:schemeClr val="dk1"/>
              </a:fontRef>
            </p:style>
          </p:cxnSp>
          <p:cxnSp>
            <p:nvCxnSpPr>
              <p:cNvPr id="48" name="Straight Connector 47"/>
              <p:cNvCxnSpPr/>
              <p:nvPr/>
            </p:nvCxnSpPr>
            <p:spPr>
              <a:xfrm>
                <a:off x="2881312" y="2793646"/>
                <a:ext cx="314325" cy="0"/>
              </a:xfrm>
              <a:prstGeom prst="line">
                <a:avLst/>
              </a:prstGeom>
            </p:spPr>
            <p:style>
              <a:lnRef idx="2">
                <a:schemeClr val="dk1"/>
              </a:lnRef>
              <a:fillRef idx="1">
                <a:schemeClr val="lt1"/>
              </a:fillRef>
              <a:effectRef idx="0">
                <a:schemeClr val="dk1"/>
              </a:effectRef>
              <a:fontRef idx="minor">
                <a:schemeClr val="dk1"/>
              </a:fontRef>
            </p:style>
          </p:cxnSp>
        </p:grpSp>
        <p:sp>
          <p:nvSpPr>
            <p:cNvPr id="49" name="TextBox 48"/>
            <p:cNvSpPr txBox="1"/>
            <p:nvPr/>
          </p:nvSpPr>
          <p:spPr>
            <a:xfrm>
              <a:off x="8139066" y="2491789"/>
              <a:ext cx="316112" cy="369332"/>
            </a:xfrm>
            <a:prstGeom prst="rect">
              <a:avLst/>
            </a:prstGeom>
            <a:noFill/>
          </p:spPr>
          <p:txBody>
            <a:bodyPr wrap="none" rtlCol="0">
              <a:spAutoFit/>
            </a:bodyPr>
            <a:lstStyle/>
            <a:p>
              <a:r>
                <a:rPr lang="en-US" dirty="0" smtClean="0"/>
                <a:t>V</a:t>
              </a:r>
              <a:endParaRPr lang="en-US" dirty="0"/>
            </a:p>
          </p:txBody>
        </p:sp>
        <p:sp>
          <p:nvSpPr>
            <p:cNvPr id="50" name="Rectangle 49"/>
            <p:cNvSpPr/>
            <p:nvPr/>
          </p:nvSpPr>
          <p:spPr>
            <a:xfrm>
              <a:off x="7437487" y="2406431"/>
              <a:ext cx="366712" cy="504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2303147" y="6822406"/>
            <a:ext cx="2003052" cy="504825"/>
            <a:chOff x="215124" y="6372122"/>
            <a:chExt cx="2003052" cy="504825"/>
          </a:xfrm>
        </p:grpSpPr>
        <p:grpSp>
          <p:nvGrpSpPr>
            <p:cNvPr id="51" name="Group 50"/>
            <p:cNvGrpSpPr/>
            <p:nvPr/>
          </p:nvGrpSpPr>
          <p:grpSpPr>
            <a:xfrm>
              <a:off x="215124" y="6612848"/>
              <a:ext cx="1552574" cy="54363"/>
              <a:chOff x="1262063" y="2755726"/>
              <a:chExt cx="1552574" cy="54363"/>
            </a:xfrm>
          </p:grpSpPr>
          <p:cxnSp>
            <p:nvCxnSpPr>
              <p:cNvPr id="52" name="Straight Connector 51"/>
              <p:cNvCxnSpPr/>
              <p:nvPr/>
            </p:nvCxnSpPr>
            <p:spPr>
              <a:xfrm>
                <a:off x="1262063" y="2793304"/>
                <a:ext cx="291164" cy="0"/>
              </a:xfrm>
              <a:prstGeom prst="line">
                <a:avLst/>
              </a:prstGeom>
            </p:spPr>
            <p:style>
              <a:lnRef idx="2">
                <a:schemeClr val="dk1"/>
              </a:lnRef>
              <a:fillRef idx="1">
                <a:schemeClr val="lt1"/>
              </a:fillRef>
              <a:effectRef idx="0">
                <a:schemeClr val="dk1"/>
              </a:effectRef>
              <a:fontRef idx="minor">
                <a:schemeClr val="dk1"/>
              </a:fontRef>
            </p:style>
          </p:cxnSp>
          <p:sp>
            <p:nvSpPr>
              <p:cNvPr id="53" name="Oval 52"/>
              <p:cNvSpPr/>
              <p:nvPr/>
            </p:nvSpPr>
            <p:spPr>
              <a:xfrm>
                <a:off x="1615859" y="2755726"/>
                <a:ext cx="54363" cy="54363"/>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cxnSp>
            <p:nvCxnSpPr>
              <p:cNvPr id="54" name="Straight Connector 53"/>
              <p:cNvCxnSpPr/>
              <p:nvPr/>
            </p:nvCxnSpPr>
            <p:spPr>
              <a:xfrm>
                <a:off x="1752600" y="2793304"/>
                <a:ext cx="314325" cy="0"/>
              </a:xfrm>
              <a:prstGeom prst="line">
                <a:avLst/>
              </a:prstGeom>
            </p:spPr>
            <p:style>
              <a:lnRef idx="2">
                <a:schemeClr val="dk1"/>
              </a:lnRef>
              <a:fillRef idx="1">
                <a:schemeClr val="lt1"/>
              </a:fillRef>
              <a:effectRef idx="0">
                <a:schemeClr val="dk1"/>
              </a:effectRef>
              <a:fontRef idx="minor">
                <a:schemeClr val="dk1"/>
              </a:fontRef>
            </p:style>
          </p:cxnSp>
          <p:cxnSp>
            <p:nvCxnSpPr>
              <p:cNvPr id="55" name="Straight Connector 54"/>
              <p:cNvCxnSpPr/>
              <p:nvPr/>
            </p:nvCxnSpPr>
            <p:spPr>
              <a:xfrm>
                <a:off x="2119312" y="2793304"/>
                <a:ext cx="314325" cy="0"/>
              </a:xfrm>
              <a:prstGeom prst="line">
                <a:avLst/>
              </a:prstGeom>
            </p:spPr>
            <p:style>
              <a:lnRef idx="2">
                <a:schemeClr val="dk1"/>
              </a:lnRef>
              <a:fillRef idx="1">
                <a:schemeClr val="lt1"/>
              </a:fillRef>
              <a:effectRef idx="0">
                <a:schemeClr val="dk1"/>
              </a:effectRef>
              <a:fontRef idx="minor">
                <a:schemeClr val="dk1"/>
              </a:fontRef>
            </p:style>
          </p:cxnSp>
          <p:cxnSp>
            <p:nvCxnSpPr>
              <p:cNvPr id="56" name="Straight Connector 55"/>
              <p:cNvCxnSpPr/>
              <p:nvPr/>
            </p:nvCxnSpPr>
            <p:spPr>
              <a:xfrm>
                <a:off x="2500312" y="2793475"/>
                <a:ext cx="314325" cy="0"/>
              </a:xfrm>
              <a:prstGeom prst="line">
                <a:avLst/>
              </a:prstGeom>
            </p:spPr>
            <p:style>
              <a:lnRef idx="2">
                <a:schemeClr val="dk1"/>
              </a:lnRef>
              <a:fillRef idx="1">
                <a:schemeClr val="lt1"/>
              </a:fillRef>
              <a:effectRef idx="0">
                <a:schemeClr val="dk1"/>
              </a:effectRef>
              <a:fontRef idx="minor">
                <a:schemeClr val="dk1"/>
              </a:fontRef>
            </p:style>
          </p:cxnSp>
        </p:grpSp>
        <p:sp>
          <p:nvSpPr>
            <p:cNvPr id="58" name="TextBox 57"/>
            <p:cNvSpPr txBox="1"/>
            <p:nvPr/>
          </p:nvSpPr>
          <p:spPr>
            <a:xfrm>
              <a:off x="1828326" y="6393031"/>
              <a:ext cx="389850" cy="369332"/>
            </a:xfrm>
            <a:prstGeom prst="rect">
              <a:avLst/>
            </a:prstGeom>
            <a:noFill/>
          </p:spPr>
          <p:txBody>
            <a:bodyPr wrap="none" rtlCol="0">
              <a:spAutoFit/>
            </a:bodyPr>
            <a:lstStyle/>
            <a:p>
              <a:r>
                <a:rPr lang="en-US" dirty="0" smtClean="0"/>
                <a:t>W</a:t>
              </a:r>
              <a:endParaRPr lang="en-US" dirty="0"/>
            </a:p>
          </p:txBody>
        </p:sp>
        <p:sp>
          <p:nvSpPr>
            <p:cNvPr id="59" name="Rectangle 58"/>
            <p:cNvSpPr/>
            <p:nvPr/>
          </p:nvSpPr>
          <p:spPr>
            <a:xfrm>
              <a:off x="686790" y="6372122"/>
              <a:ext cx="366712" cy="504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6113096" y="6477165"/>
            <a:ext cx="1552574" cy="54363"/>
            <a:chOff x="1262063" y="2755726"/>
            <a:chExt cx="1552574" cy="54363"/>
          </a:xfrm>
        </p:grpSpPr>
        <p:cxnSp>
          <p:nvCxnSpPr>
            <p:cNvPr id="62" name="Straight Connector 61"/>
            <p:cNvCxnSpPr/>
            <p:nvPr/>
          </p:nvCxnSpPr>
          <p:spPr>
            <a:xfrm>
              <a:off x="1262063" y="2793304"/>
              <a:ext cx="291164" cy="0"/>
            </a:xfrm>
            <a:prstGeom prst="line">
              <a:avLst/>
            </a:prstGeom>
          </p:spPr>
          <p:style>
            <a:lnRef idx="2">
              <a:schemeClr val="dk1"/>
            </a:lnRef>
            <a:fillRef idx="1">
              <a:schemeClr val="lt1"/>
            </a:fillRef>
            <a:effectRef idx="0">
              <a:schemeClr val="dk1"/>
            </a:effectRef>
            <a:fontRef idx="minor">
              <a:schemeClr val="dk1"/>
            </a:fontRef>
          </p:style>
        </p:cxnSp>
        <p:sp>
          <p:nvSpPr>
            <p:cNvPr id="63" name="Oval 62"/>
            <p:cNvSpPr/>
            <p:nvPr/>
          </p:nvSpPr>
          <p:spPr>
            <a:xfrm>
              <a:off x="1615859" y="2755726"/>
              <a:ext cx="54363" cy="54363"/>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cxnSp>
          <p:nvCxnSpPr>
            <p:cNvPr id="64" name="Straight Connector 63"/>
            <p:cNvCxnSpPr/>
            <p:nvPr/>
          </p:nvCxnSpPr>
          <p:spPr>
            <a:xfrm>
              <a:off x="1752600" y="2793304"/>
              <a:ext cx="314325" cy="0"/>
            </a:xfrm>
            <a:prstGeom prst="line">
              <a:avLst/>
            </a:prstGeom>
          </p:spPr>
          <p:style>
            <a:lnRef idx="2">
              <a:schemeClr val="dk1"/>
            </a:lnRef>
            <a:fillRef idx="1">
              <a:schemeClr val="lt1"/>
            </a:fillRef>
            <a:effectRef idx="0">
              <a:schemeClr val="dk1"/>
            </a:effectRef>
            <a:fontRef idx="minor">
              <a:schemeClr val="dk1"/>
            </a:fontRef>
          </p:style>
        </p:cxnSp>
        <p:cxnSp>
          <p:nvCxnSpPr>
            <p:cNvPr id="65" name="Straight Connector 64"/>
            <p:cNvCxnSpPr/>
            <p:nvPr/>
          </p:nvCxnSpPr>
          <p:spPr>
            <a:xfrm>
              <a:off x="2119312" y="2793304"/>
              <a:ext cx="314325" cy="0"/>
            </a:xfrm>
            <a:prstGeom prst="line">
              <a:avLst/>
            </a:prstGeom>
          </p:spPr>
          <p:style>
            <a:lnRef idx="2">
              <a:schemeClr val="dk1"/>
            </a:lnRef>
            <a:fillRef idx="1">
              <a:schemeClr val="lt1"/>
            </a:fillRef>
            <a:effectRef idx="0">
              <a:schemeClr val="dk1"/>
            </a:effectRef>
            <a:fontRef idx="minor">
              <a:schemeClr val="dk1"/>
            </a:fontRef>
          </p:style>
        </p:cxnSp>
        <p:cxnSp>
          <p:nvCxnSpPr>
            <p:cNvPr id="66" name="Straight Connector 65"/>
            <p:cNvCxnSpPr/>
            <p:nvPr/>
          </p:nvCxnSpPr>
          <p:spPr>
            <a:xfrm>
              <a:off x="2500312" y="2793475"/>
              <a:ext cx="314325" cy="0"/>
            </a:xfrm>
            <a:prstGeom prst="line">
              <a:avLst/>
            </a:prstGeom>
          </p:spPr>
          <p:style>
            <a:lnRef idx="2">
              <a:schemeClr val="dk1"/>
            </a:lnRef>
            <a:fillRef idx="1">
              <a:schemeClr val="lt1"/>
            </a:fillRef>
            <a:effectRef idx="0">
              <a:schemeClr val="dk1"/>
            </a:effectRef>
            <a:fontRef idx="minor">
              <a:schemeClr val="dk1"/>
            </a:fontRef>
          </p:style>
        </p:cxnSp>
      </p:grpSp>
      <p:sp>
        <p:nvSpPr>
          <p:cNvPr id="68" name="TextBox 67"/>
          <p:cNvSpPr txBox="1"/>
          <p:nvPr/>
        </p:nvSpPr>
        <p:spPr>
          <a:xfrm>
            <a:off x="7757618" y="6292499"/>
            <a:ext cx="333746" cy="369332"/>
          </a:xfrm>
          <a:prstGeom prst="rect">
            <a:avLst/>
          </a:prstGeom>
          <a:noFill/>
        </p:spPr>
        <p:txBody>
          <a:bodyPr wrap="none" rtlCol="0">
            <a:spAutoFit/>
          </a:bodyPr>
          <a:lstStyle/>
          <a:p>
            <a:r>
              <a:rPr lang="en-US" dirty="0" smtClean="0"/>
              <a:t>N</a:t>
            </a:r>
            <a:endParaRPr lang="en-US" dirty="0"/>
          </a:p>
        </p:txBody>
      </p:sp>
      <p:sp>
        <p:nvSpPr>
          <p:cNvPr id="69" name="Rectangle 68"/>
          <p:cNvSpPr/>
          <p:nvPr/>
        </p:nvSpPr>
        <p:spPr>
          <a:xfrm>
            <a:off x="7327949" y="6174945"/>
            <a:ext cx="366712" cy="504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165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8916" y="397042"/>
            <a:ext cx="4636008" cy="36484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48916" y="422762"/>
            <a:ext cx="4114800" cy="1200329"/>
          </a:xfrm>
          <a:prstGeom prst="rect">
            <a:avLst/>
          </a:prstGeom>
        </p:spPr>
        <p:txBody>
          <a:bodyPr wrap="square">
            <a:spAutoFit/>
          </a:bodyPr>
          <a:lstStyle/>
          <a:p>
            <a:r>
              <a:rPr lang="en-US" dirty="0"/>
              <a:t>A circuit is created shown in the diagram. The magnetic field is measure to be 50 µT at a distance of 3 cm from the wire. What is the voltage source putting out?</a:t>
            </a:r>
          </a:p>
        </p:txBody>
      </p:sp>
      <p:grpSp>
        <p:nvGrpSpPr>
          <p:cNvPr id="11" name="Group 10"/>
          <p:cNvGrpSpPr/>
          <p:nvPr/>
        </p:nvGrpSpPr>
        <p:grpSpPr>
          <a:xfrm>
            <a:off x="512589" y="1530100"/>
            <a:ext cx="3809588" cy="2023381"/>
            <a:chOff x="3560781" y="2528047"/>
            <a:chExt cx="3065927" cy="3013589"/>
          </a:xfrm>
        </p:grpSpPr>
        <p:cxnSp>
          <p:nvCxnSpPr>
            <p:cNvPr id="12" name="Straight Connector 11"/>
            <p:cNvCxnSpPr/>
            <p:nvPr/>
          </p:nvCxnSpPr>
          <p:spPr>
            <a:xfrm>
              <a:off x="4141694" y="2818504"/>
              <a:ext cx="0" cy="6131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10635" y="2528047"/>
              <a:ext cx="0" cy="11833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399878" y="3076687"/>
              <a:ext cx="1118795" cy="107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507915" y="3087445"/>
              <a:ext cx="21516" cy="1828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077609" y="4927002"/>
              <a:ext cx="441064" cy="107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937760" y="4744122"/>
              <a:ext cx="129092" cy="1721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690334" y="4744122"/>
              <a:ext cx="247426" cy="5271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4410635" y="4744122"/>
              <a:ext cx="301214" cy="5378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141694" y="4744122"/>
              <a:ext cx="268941" cy="5271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3937299" y="4937760"/>
              <a:ext cx="204395" cy="3334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560781" y="4937760"/>
              <a:ext cx="3872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560781" y="3087445"/>
              <a:ext cx="0" cy="18503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560781" y="3087445"/>
              <a:ext cx="5809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6035040" y="3711388"/>
              <a:ext cx="419548" cy="41954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26" name="TextBox 25"/>
            <p:cNvSpPr txBox="1"/>
            <p:nvPr/>
          </p:nvSpPr>
          <p:spPr>
            <a:xfrm>
              <a:off x="4106310" y="5172303"/>
              <a:ext cx="1097280" cy="369333"/>
            </a:xfrm>
            <a:prstGeom prst="rect">
              <a:avLst/>
            </a:prstGeom>
            <a:noFill/>
            <a:ln w="28575">
              <a:noFill/>
            </a:ln>
          </p:spPr>
          <p:txBody>
            <a:bodyPr wrap="square" rtlCol="0">
              <a:spAutoFit/>
            </a:bodyPr>
            <a:lstStyle/>
            <a:p>
              <a:r>
                <a:rPr lang="en-US" dirty="0" smtClean="0"/>
                <a:t>1 k</a:t>
              </a:r>
              <a:r>
                <a:rPr lang="el-GR" dirty="0" smtClean="0"/>
                <a:t>Ω</a:t>
              </a:r>
              <a:endParaRPr lang="en-US" dirty="0"/>
            </a:p>
          </p:txBody>
        </p:sp>
        <p:sp>
          <p:nvSpPr>
            <p:cNvPr id="27" name="Left Brace 26"/>
            <p:cNvSpPr/>
            <p:nvPr/>
          </p:nvSpPr>
          <p:spPr>
            <a:xfrm rot="5400000">
              <a:off x="5604734" y="3123367"/>
              <a:ext cx="570155" cy="720763"/>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5563478" y="2629067"/>
              <a:ext cx="1063230" cy="550077"/>
            </a:xfrm>
            <a:prstGeom prst="rect">
              <a:avLst/>
            </a:prstGeom>
            <a:noFill/>
            <a:ln w="28575">
              <a:noFill/>
            </a:ln>
          </p:spPr>
          <p:txBody>
            <a:bodyPr wrap="square" rtlCol="0">
              <a:spAutoFit/>
            </a:bodyPr>
            <a:lstStyle/>
            <a:p>
              <a:r>
                <a:rPr lang="en-US" dirty="0" smtClean="0"/>
                <a:t>3 cm</a:t>
              </a:r>
              <a:endParaRPr lang="en-US" dirty="0"/>
            </a:p>
          </p:txBody>
        </p:sp>
      </p:grpSp>
      <p:sp>
        <p:nvSpPr>
          <p:cNvPr id="29" name="TextBox 28"/>
          <p:cNvSpPr txBox="1"/>
          <p:nvPr/>
        </p:nvSpPr>
        <p:spPr>
          <a:xfrm>
            <a:off x="700691" y="4795165"/>
            <a:ext cx="3763025" cy="2225225"/>
          </a:xfrm>
          <a:prstGeom prst="rect">
            <a:avLst/>
          </a:prstGeom>
          <a:noFill/>
        </p:spPr>
        <p:txBody>
          <a:bodyPr wrap="square" rtlCol="0">
            <a:spAutoFit/>
          </a:bodyPr>
          <a:lstStyle/>
          <a:p>
            <a:r>
              <a:rPr lang="en-US" sz="1980" dirty="0"/>
              <a:t>A Carbon 12 nucleus is accelerated to a speed of 750,000 m/s when it enters a magnetic field. The circular path it follows has a diameter of 13.1329 cm. What is the strength of the magnetic field in </a:t>
            </a:r>
            <a:r>
              <a:rPr lang="en-US" sz="1980" dirty="0" err="1"/>
              <a:t>milliTeslas</a:t>
            </a:r>
            <a:r>
              <a:rPr lang="en-US" sz="1980" dirty="0"/>
              <a:t>?</a:t>
            </a:r>
          </a:p>
        </p:txBody>
      </p:sp>
      <p:grpSp>
        <p:nvGrpSpPr>
          <p:cNvPr id="30" name="Group 29"/>
          <p:cNvGrpSpPr/>
          <p:nvPr/>
        </p:nvGrpSpPr>
        <p:grpSpPr>
          <a:xfrm>
            <a:off x="5754584" y="1429823"/>
            <a:ext cx="4154631" cy="4521302"/>
            <a:chOff x="735818" y="345743"/>
            <a:chExt cx="5035916" cy="5480367"/>
          </a:xfrm>
        </p:grpSpPr>
        <p:sp>
          <p:nvSpPr>
            <p:cNvPr id="31" name="TextBox 30"/>
            <p:cNvSpPr txBox="1"/>
            <p:nvPr/>
          </p:nvSpPr>
          <p:spPr>
            <a:xfrm>
              <a:off x="763793" y="345743"/>
              <a:ext cx="4303059" cy="2574131"/>
            </a:xfrm>
            <a:prstGeom prst="rect">
              <a:avLst/>
            </a:prstGeom>
            <a:noFill/>
          </p:spPr>
          <p:txBody>
            <a:bodyPr wrap="square" rtlCol="0">
              <a:spAutoFit/>
            </a:bodyPr>
            <a:lstStyle/>
            <a:p>
              <a:r>
                <a:rPr lang="en-US" sz="1650" dirty="0"/>
                <a:t>2 cylinders of radius r, resistivity of </a:t>
              </a:r>
              <a:r>
                <a:rPr lang="el-GR" sz="1650" dirty="0"/>
                <a:t>ρ</a:t>
              </a:r>
              <a:r>
                <a:rPr lang="en-US" sz="1650" dirty="0"/>
                <a:t> and length L are parallel, separated a distance d apart. Both are hooked up to the same voltage source, provided a potential of V for each cylinder.  Derive an equation for the force each cylinder experiences from the other and show that to Mr. Leach to earn a reward.</a:t>
              </a:r>
            </a:p>
          </p:txBody>
        </p:sp>
        <p:grpSp>
          <p:nvGrpSpPr>
            <p:cNvPr id="32" name="Group 31"/>
            <p:cNvGrpSpPr/>
            <p:nvPr/>
          </p:nvGrpSpPr>
          <p:grpSpPr>
            <a:xfrm>
              <a:off x="735818" y="3622701"/>
              <a:ext cx="5035916" cy="2203409"/>
              <a:chOff x="3206678" y="3654975"/>
              <a:chExt cx="5765187" cy="2522492"/>
            </a:xfrm>
          </p:grpSpPr>
          <p:sp>
            <p:nvSpPr>
              <p:cNvPr id="33" name="Can 32"/>
              <p:cNvSpPr/>
              <p:nvPr/>
            </p:nvSpPr>
            <p:spPr>
              <a:xfrm rot="5400000">
                <a:off x="5320200" y="1541453"/>
                <a:ext cx="290270" cy="451731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4" name="Can 33"/>
              <p:cNvSpPr/>
              <p:nvPr/>
            </p:nvSpPr>
            <p:spPr>
              <a:xfrm rot="5400000">
                <a:off x="5320200" y="3068389"/>
                <a:ext cx="290270" cy="451731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cxnSp>
            <p:nvCxnSpPr>
              <p:cNvPr id="35" name="Straight Arrow Connector 34"/>
              <p:cNvCxnSpPr>
                <a:stCxn id="33" idx="4"/>
                <a:endCxn id="34" idx="2"/>
              </p:cNvCxnSpPr>
              <p:nvPr/>
            </p:nvCxnSpPr>
            <p:spPr>
              <a:xfrm rot="5400000">
                <a:off x="4847002" y="4563578"/>
                <a:ext cx="123666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5465335" y="3431232"/>
                <a:ext cx="0" cy="451731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196219" y="5732229"/>
                <a:ext cx="1070369" cy="445238"/>
              </a:xfrm>
              <a:prstGeom prst="rect">
                <a:avLst/>
              </a:prstGeom>
              <a:noFill/>
            </p:spPr>
            <p:txBody>
              <a:bodyPr wrap="square" rtlCol="0">
                <a:spAutoFit/>
              </a:bodyPr>
              <a:lstStyle/>
              <a:p>
                <a:r>
                  <a:rPr lang="en-US" sz="1485" dirty="0"/>
                  <a:t>L</a:t>
                </a:r>
              </a:p>
            </p:txBody>
          </p:sp>
          <p:sp>
            <p:nvSpPr>
              <p:cNvPr id="38" name="TextBox 37"/>
              <p:cNvSpPr txBox="1"/>
              <p:nvPr/>
            </p:nvSpPr>
            <p:spPr>
              <a:xfrm>
                <a:off x="5413918" y="4299018"/>
                <a:ext cx="1070369" cy="445238"/>
              </a:xfrm>
              <a:prstGeom prst="rect">
                <a:avLst/>
              </a:prstGeom>
              <a:noFill/>
            </p:spPr>
            <p:txBody>
              <a:bodyPr wrap="square" rtlCol="0">
                <a:spAutoFit/>
              </a:bodyPr>
              <a:lstStyle/>
              <a:p>
                <a:r>
                  <a:rPr lang="en-US" sz="1485" dirty="0"/>
                  <a:t>d</a:t>
                </a:r>
              </a:p>
            </p:txBody>
          </p:sp>
          <p:grpSp>
            <p:nvGrpSpPr>
              <p:cNvPr id="39" name="Group 38"/>
              <p:cNvGrpSpPr/>
              <p:nvPr/>
            </p:nvGrpSpPr>
            <p:grpSpPr>
              <a:xfrm>
                <a:off x="7723991" y="3676172"/>
                <a:ext cx="1188706" cy="445238"/>
                <a:chOff x="7723991" y="3676172"/>
                <a:chExt cx="1188706" cy="445238"/>
              </a:xfrm>
            </p:grpSpPr>
            <p:sp>
              <p:nvSpPr>
                <p:cNvPr id="43" name="TextBox 42"/>
                <p:cNvSpPr txBox="1"/>
                <p:nvPr/>
              </p:nvSpPr>
              <p:spPr>
                <a:xfrm>
                  <a:off x="7842327" y="3676172"/>
                  <a:ext cx="1070370" cy="445238"/>
                </a:xfrm>
                <a:prstGeom prst="rect">
                  <a:avLst/>
                </a:prstGeom>
                <a:noFill/>
              </p:spPr>
              <p:txBody>
                <a:bodyPr wrap="square" rtlCol="0">
                  <a:spAutoFit/>
                </a:bodyPr>
                <a:lstStyle/>
                <a:p>
                  <a:r>
                    <a:rPr lang="en-US" sz="1485" dirty="0"/>
                    <a:t>r</a:t>
                  </a:r>
                </a:p>
              </p:txBody>
            </p:sp>
            <p:sp>
              <p:nvSpPr>
                <p:cNvPr id="44" name="Right Brace 43"/>
                <p:cNvSpPr/>
                <p:nvPr/>
              </p:nvSpPr>
              <p:spPr>
                <a:xfrm>
                  <a:off x="7723991" y="3786692"/>
                  <a:ext cx="118334" cy="15855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85"/>
                </a:p>
              </p:txBody>
            </p:sp>
          </p:grpSp>
          <p:grpSp>
            <p:nvGrpSpPr>
              <p:cNvPr id="40" name="Group 39"/>
              <p:cNvGrpSpPr/>
              <p:nvPr/>
            </p:nvGrpSpPr>
            <p:grpSpPr>
              <a:xfrm>
                <a:off x="7783159" y="5220900"/>
                <a:ext cx="1188706" cy="445238"/>
                <a:chOff x="7723991" y="3676172"/>
                <a:chExt cx="1188706" cy="445238"/>
              </a:xfrm>
            </p:grpSpPr>
            <p:sp>
              <p:nvSpPr>
                <p:cNvPr id="41" name="TextBox 40"/>
                <p:cNvSpPr txBox="1"/>
                <p:nvPr/>
              </p:nvSpPr>
              <p:spPr>
                <a:xfrm>
                  <a:off x="7842327" y="3676172"/>
                  <a:ext cx="1070370" cy="445238"/>
                </a:xfrm>
                <a:prstGeom prst="rect">
                  <a:avLst/>
                </a:prstGeom>
                <a:noFill/>
              </p:spPr>
              <p:txBody>
                <a:bodyPr wrap="square" rtlCol="0">
                  <a:spAutoFit/>
                </a:bodyPr>
                <a:lstStyle/>
                <a:p>
                  <a:r>
                    <a:rPr lang="en-US" sz="1485" dirty="0"/>
                    <a:t>r</a:t>
                  </a:r>
                </a:p>
              </p:txBody>
            </p:sp>
            <p:sp>
              <p:nvSpPr>
                <p:cNvPr id="42" name="Right Brace 41"/>
                <p:cNvSpPr/>
                <p:nvPr/>
              </p:nvSpPr>
              <p:spPr>
                <a:xfrm>
                  <a:off x="7723991" y="3786692"/>
                  <a:ext cx="118334" cy="15855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85"/>
                </a:p>
              </p:txBody>
            </p:sp>
          </p:grpSp>
        </p:grpSp>
      </p:grpSp>
      <p:grpSp>
        <p:nvGrpSpPr>
          <p:cNvPr id="4" name="Group 3"/>
          <p:cNvGrpSpPr/>
          <p:nvPr/>
        </p:nvGrpSpPr>
        <p:grpSpPr>
          <a:xfrm>
            <a:off x="394805" y="3603124"/>
            <a:ext cx="2188717" cy="409639"/>
            <a:chOff x="427470" y="4114525"/>
            <a:chExt cx="2188717" cy="409639"/>
          </a:xfrm>
        </p:grpSpPr>
        <p:sp>
          <p:nvSpPr>
            <p:cNvPr id="45" name="5-Point Star 44"/>
            <p:cNvSpPr/>
            <p:nvPr/>
          </p:nvSpPr>
          <p:spPr>
            <a:xfrm>
              <a:off x="427470" y="4114525"/>
              <a:ext cx="397608" cy="3976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5-Point Star 45"/>
            <p:cNvSpPr/>
            <p:nvPr/>
          </p:nvSpPr>
          <p:spPr>
            <a:xfrm>
              <a:off x="879574" y="4114525"/>
              <a:ext cx="397608" cy="3976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5-Point Star 46"/>
            <p:cNvSpPr/>
            <p:nvPr/>
          </p:nvSpPr>
          <p:spPr>
            <a:xfrm>
              <a:off x="1329588" y="4114525"/>
              <a:ext cx="397608" cy="3976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5-Point Star 47"/>
            <p:cNvSpPr/>
            <p:nvPr/>
          </p:nvSpPr>
          <p:spPr>
            <a:xfrm>
              <a:off x="1768565" y="4126556"/>
              <a:ext cx="397608" cy="3976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5-Point Star 48"/>
            <p:cNvSpPr/>
            <p:nvPr/>
          </p:nvSpPr>
          <p:spPr>
            <a:xfrm>
              <a:off x="2218579" y="4126556"/>
              <a:ext cx="397608" cy="3976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3111927" y="3350711"/>
            <a:ext cx="1742007" cy="504825"/>
            <a:chOff x="6713171" y="2444560"/>
            <a:chExt cx="1742007" cy="504825"/>
          </a:xfrm>
        </p:grpSpPr>
        <p:grpSp>
          <p:nvGrpSpPr>
            <p:cNvPr id="51" name="Group 50"/>
            <p:cNvGrpSpPr/>
            <p:nvPr/>
          </p:nvGrpSpPr>
          <p:grpSpPr>
            <a:xfrm>
              <a:off x="6713171" y="2746229"/>
              <a:ext cx="1443037" cy="342"/>
              <a:chOff x="1752600" y="2793304"/>
              <a:chExt cx="1443037" cy="342"/>
            </a:xfrm>
          </p:grpSpPr>
          <p:cxnSp>
            <p:nvCxnSpPr>
              <p:cNvPr id="56" name="Straight Connector 55"/>
              <p:cNvCxnSpPr/>
              <p:nvPr/>
            </p:nvCxnSpPr>
            <p:spPr>
              <a:xfrm>
                <a:off x="1752600" y="2793304"/>
                <a:ext cx="314325" cy="0"/>
              </a:xfrm>
              <a:prstGeom prst="line">
                <a:avLst/>
              </a:prstGeom>
            </p:spPr>
            <p:style>
              <a:lnRef idx="2">
                <a:schemeClr val="dk1"/>
              </a:lnRef>
              <a:fillRef idx="1">
                <a:schemeClr val="lt1"/>
              </a:fillRef>
              <a:effectRef idx="0">
                <a:schemeClr val="dk1"/>
              </a:effectRef>
              <a:fontRef idx="minor">
                <a:schemeClr val="dk1"/>
              </a:fontRef>
            </p:style>
          </p:cxnSp>
          <p:cxnSp>
            <p:nvCxnSpPr>
              <p:cNvPr id="57" name="Straight Connector 56"/>
              <p:cNvCxnSpPr/>
              <p:nvPr/>
            </p:nvCxnSpPr>
            <p:spPr>
              <a:xfrm>
                <a:off x="2119312" y="2793304"/>
                <a:ext cx="314325" cy="0"/>
              </a:xfrm>
              <a:prstGeom prst="line">
                <a:avLst/>
              </a:prstGeom>
            </p:spPr>
            <p:style>
              <a:lnRef idx="2">
                <a:schemeClr val="dk1"/>
              </a:lnRef>
              <a:fillRef idx="1">
                <a:schemeClr val="lt1"/>
              </a:fillRef>
              <a:effectRef idx="0">
                <a:schemeClr val="dk1"/>
              </a:effectRef>
              <a:fontRef idx="minor">
                <a:schemeClr val="dk1"/>
              </a:fontRef>
            </p:style>
          </p:cxnSp>
          <p:cxnSp>
            <p:nvCxnSpPr>
              <p:cNvPr id="58" name="Straight Connector 57"/>
              <p:cNvCxnSpPr/>
              <p:nvPr/>
            </p:nvCxnSpPr>
            <p:spPr>
              <a:xfrm>
                <a:off x="2500312" y="2793475"/>
                <a:ext cx="314325" cy="0"/>
              </a:xfrm>
              <a:prstGeom prst="line">
                <a:avLst/>
              </a:prstGeom>
            </p:spPr>
            <p:style>
              <a:lnRef idx="2">
                <a:schemeClr val="dk1"/>
              </a:lnRef>
              <a:fillRef idx="1">
                <a:schemeClr val="lt1"/>
              </a:fillRef>
              <a:effectRef idx="0">
                <a:schemeClr val="dk1"/>
              </a:effectRef>
              <a:fontRef idx="minor">
                <a:schemeClr val="dk1"/>
              </a:fontRef>
            </p:style>
          </p:cxnSp>
          <p:cxnSp>
            <p:nvCxnSpPr>
              <p:cNvPr id="59" name="Straight Connector 58"/>
              <p:cNvCxnSpPr/>
              <p:nvPr/>
            </p:nvCxnSpPr>
            <p:spPr>
              <a:xfrm>
                <a:off x="2881312" y="2793646"/>
                <a:ext cx="314325" cy="0"/>
              </a:xfrm>
              <a:prstGeom prst="line">
                <a:avLst/>
              </a:prstGeom>
            </p:spPr>
            <p:style>
              <a:lnRef idx="2">
                <a:schemeClr val="dk1"/>
              </a:lnRef>
              <a:fillRef idx="1">
                <a:schemeClr val="lt1"/>
              </a:fillRef>
              <a:effectRef idx="0">
                <a:schemeClr val="dk1"/>
              </a:effectRef>
              <a:fontRef idx="minor">
                <a:schemeClr val="dk1"/>
              </a:fontRef>
            </p:style>
          </p:cxnSp>
        </p:grpSp>
        <p:sp>
          <p:nvSpPr>
            <p:cNvPr id="52" name="TextBox 51"/>
            <p:cNvSpPr txBox="1"/>
            <p:nvPr/>
          </p:nvSpPr>
          <p:spPr>
            <a:xfrm>
              <a:off x="8139066" y="2491789"/>
              <a:ext cx="316112" cy="369332"/>
            </a:xfrm>
            <a:prstGeom prst="rect">
              <a:avLst/>
            </a:prstGeom>
            <a:noFill/>
          </p:spPr>
          <p:txBody>
            <a:bodyPr wrap="none" rtlCol="0">
              <a:spAutoFit/>
            </a:bodyPr>
            <a:lstStyle/>
            <a:p>
              <a:r>
                <a:rPr lang="en-US" dirty="0" smtClean="0"/>
                <a:t>V</a:t>
              </a:r>
              <a:endParaRPr lang="en-US" dirty="0"/>
            </a:p>
          </p:txBody>
        </p:sp>
        <p:sp>
          <p:nvSpPr>
            <p:cNvPr id="53" name="Rectangle 52"/>
            <p:cNvSpPr/>
            <p:nvPr/>
          </p:nvSpPr>
          <p:spPr>
            <a:xfrm>
              <a:off x="7049144" y="2444560"/>
              <a:ext cx="366712" cy="504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62621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1393385" y="1438904"/>
            <a:ext cx="8511181" cy="4831999"/>
            <a:chOff x="2732442" y="2291379"/>
            <a:chExt cx="5405559" cy="3182693"/>
          </a:xfrm>
        </p:grpSpPr>
        <p:cxnSp>
          <p:nvCxnSpPr>
            <p:cNvPr id="3" name="Straight Connector 2"/>
            <p:cNvCxnSpPr/>
            <p:nvPr/>
          </p:nvCxnSpPr>
          <p:spPr>
            <a:xfrm>
              <a:off x="2732442" y="2355925"/>
              <a:ext cx="0" cy="1785769"/>
            </a:xfrm>
            <a:prstGeom prst="line">
              <a:avLst/>
            </a:prstGeom>
            <a:ln w="28575"/>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3775934" y="2291379"/>
              <a:ext cx="0" cy="968188"/>
            </a:xfrm>
            <a:prstGeom prst="line">
              <a:avLst/>
            </a:prstGeom>
            <a:ln w="28575"/>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3765176" y="3614569"/>
              <a:ext cx="0" cy="527125"/>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238513" y="2850777"/>
              <a:ext cx="2581835"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4238513" y="3915784"/>
              <a:ext cx="2635623"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3055172" y="4572000"/>
              <a:ext cx="0" cy="398033"/>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3334871" y="4367605"/>
              <a:ext cx="0" cy="860611"/>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flipV="1">
              <a:off x="2732442" y="4141694"/>
              <a:ext cx="322730" cy="580913"/>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V="1">
              <a:off x="3334871" y="4141694"/>
              <a:ext cx="441063" cy="613186"/>
            </a:xfrm>
            <a:prstGeom prst="line">
              <a:avLst/>
            </a:prstGeom>
            <a:ln w="28575"/>
          </p:spPr>
          <p:style>
            <a:lnRef idx="1">
              <a:schemeClr val="dk1"/>
            </a:lnRef>
            <a:fillRef idx="0">
              <a:schemeClr val="dk1"/>
            </a:fillRef>
            <a:effectRef idx="0">
              <a:schemeClr val="dk1"/>
            </a:effectRef>
            <a:fontRef idx="minor">
              <a:schemeClr val="tx1"/>
            </a:fontRef>
          </p:style>
        </p:cxnSp>
        <p:sp>
          <p:nvSpPr>
            <p:cNvPr id="20" name="Oval 19"/>
            <p:cNvSpPr/>
            <p:nvPr/>
          </p:nvSpPr>
          <p:spPr>
            <a:xfrm>
              <a:off x="2732442" y="3388659"/>
              <a:ext cx="129092" cy="129092"/>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cxnSp>
          <p:nvCxnSpPr>
            <p:cNvPr id="22" name="Straight Arrow Connector 21"/>
            <p:cNvCxnSpPr/>
            <p:nvPr/>
          </p:nvCxnSpPr>
          <p:spPr>
            <a:xfrm>
              <a:off x="2842629" y="3477330"/>
              <a:ext cx="4816816" cy="1890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832248" y="5112211"/>
              <a:ext cx="623944" cy="361861"/>
            </a:xfrm>
            <a:prstGeom prst="rect">
              <a:avLst/>
            </a:prstGeom>
            <a:noFill/>
            <a:ln w="28575">
              <a:noFill/>
            </a:ln>
          </p:spPr>
          <p:txBody>
            <a:bodyPr wrap="square" rtlCol="0">
              <a:spAutoFit/>
            </a:bodyPr>
            <a:lstStyle/>
            <a:p>
              <a:r>
                <a:rPr lang="en-US" sz="2970" dirty="0"/>
                <a:t>20 V</a:t>
              </a:r>
            </a:p>
          </p:txBody>
        </p:sp>
        <p:sp>
          <p:nvSpPr>
            <p:cNvPr id="24" name="Right Brace 23"/>
            <p:cNvSpPr/>
            <p:nvPr/>
          </p:nvSpPr>
          <p:spPr>
            <a:xfrm>
              <a:off x="6984322" y="2845397"/>
              <a:ext cx="473337" cy="1065007"/>
            </a:xfrm>
            <a:prstGeom prst="rightBrace">
              <a:avLst>
                <a:gd name="adj1" fmla="val 8333"/>
                <a:gd name="adj2" fmla="val 25758"/>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1485"/>
            </a:p>
          </p:txBody>
        </p:sp>
        <p:sp>
          <p:nvSpPr>
            <p:cNvPr id="25" name="TextBox 24"/>
            <p:cNvSpPr txBox="1"/>
            <p:nvPr/>
          </p:nvSpPr>
          <p:spPr>
            <a:xfrm>
              <a:off x="7492542" y="2929615"/>
              <a:ext cx="645459" cy="328412"/>
            </a:xfrm>
            <a:prstGeom prst="rect">
              <a:avLst/>
            </a:prstGeom>
            <a:noFill/>
            <a:ln w="28575">
              <a:noFill/>
            </a:ln>
          </p:spPr>
          <p:txBody>
            <a:bodyPr wrap="square" rtlCol="0">
              <a:spAutoFit/>
            </a:bodyPr>
            <a:lstStyle/>
            <a:p>
              <a:r>
                <a:rPr lang="en-US" sz="2640" dirty="0">
                  <a:solidFill>
                    <a:schemeClr val="accent2"/>
                  </a:solidFill>
                </a:rPr>
                <a:t>5 cm</a:t>
              </a:r>
            </a:p>
          </p:txBody>
        </p:sp>
        <p:sp>
          <p:nvSpPr>
            <p:cNvPr id="26" name="TextBox 25"/>
            <p:cNvSpPr txBox="1"/>
            <p:nvPr/>
          </p:nvSpPr>
          <p:spPr>
            <a:xfrm>
              <a:off x="4797911" y="2474259"/>
              <a:ext cx="1645920" cy="361861"/>
            </a:xfrm>
            <a:prstGeom prst="rect">
              <a:avLst/>
            </a:prstGeom>
            <a:noFill/>
            <a:ln w="28575">
              <a:noFill/>
            </a:ln>
          </p:spPr>
          <p:txBody>
            <a:bodyPr wrap="square" rtlCol="0">
              <a:spAutoFit/>
            </a:bodyPr>
            <a:lstStyle/>
            <a:p>
              <a:r>
                <a:rPr lang="en-US" sz="2970" dirty="0"/>
                <a:t>+15 V</a:t>
              </a:r>
            </a:p>
          </p:txBody>
        </p:sp>
        <p:sp>
          <p:nvSpPr>
            <p:cNvPr id="27" name="TextBox 26"/>
            <p:cNvSpPr txBox="1"/>
            <p:nvPr/>
          </p:nvSpPr>
          <p:spPr>
            <a:xfrm>
              <a:off x="4814046" y="3888891"/>
              <a:ext cx="1645920" cy="361861"/>
            </a:xfrm>
            <a:prstGeom prst="rect">
              <a:avLst/>
            </a:prstGeom>
            <a:noFill/>
            <a:ln w="28575">
              <a:noFill/>
            </a:ln>
          </p:spPr>
          <p:txBody>
            <a:bodyPr wrap="square" rtlCol="0">
              <a:spAutoFit/>
            </a:bodyPr>
            <a:lstStyle/>
            <a:p>
              <a:r>
                <a:rPr lang="en-US" sz="2970" dirty="0"/>
                <a:t>-15 V</a:t>
              </a:r>
            </a:p>
          </p:txBody>
        </p:sp>
      </p:grpSp>
      <p:sp>
        <p:nvSpPr>
          <p:cNvPr id="28" name="TextBox 27"/>
          <p:cNvSpPr txBox="1"/>
          <p:nvPr/>
        </p:nvSpPr>
        <p:spPr>
          <a:xfrm>
            <a:off x="3553001" y="4371483"/>
            <a:ext cx="4488615" cy="1514261"/>
          </a:xfrm>
          <a:prstGeom prst="rect">
            <a:avLst/>
          </a:prstGeom>
          <a:noFill/>
        </p:spPr>
        <p:txBody>
          <a:bodyPr wrap="square" rtlCol="0">
            <a:spAutoFit/>
          </a:bodyPr>
          <a:lstStyle/>
          <a:p>
            <a:r>
              <a:rPr lang="en-US" sz="2310" dirty="0"/>
              <a:t>What is the necessary B field magnitude that must be placed in that same region for the electron to go straight? (first 4 sig figs)</a:t>
            </a:r>
          </a:p>
        </p:txBody>
      </p:sp>
      <p:sp>
        <p:nvSpPr>
          <p:cNvPr id="2" name="TextBox 1"/>
          <p:cNvSpPr txBox="1"/>
          <p:nvPr/>
        </p:nvSpPr>
        <p:spPr>
          <a:xfrm>
            <a:off x="84787" y="3426370"/>
            <a:ext cx="1511856" cy="320857"/>
          </a:xfrm>
          <a:prstGeom prst="rect">
            <a:avLst/>
          </a:prstGeom>
          <a:noFill/>
        </p:spPr>
        <p:txBody>
          <a:bodyPr wrap="square" rtlCol="0">
            <a:spAutoFit/>
          </a:bodyPr>
          <a:lstStyle/>
          <a:p>
            <a:r>
              <a:rPr lang="en-US" sz="1485" dirty="0"/>
              <a:t>electron</a:t>
            </a:r>
          </a:p>
        </p:txBody>
      </p:sp>
      <p:cxnSp>
        <p:nvCxnSpPr>
          <p:cNvPr id="6" name="Curved Connector 5"/>
          <p:cNvCxnSpPr>
            <a:stCxn id="2" idx="0"/>
            <a:endCxn id="20" idx="2"/>
          </p:cNvCxnSpPr>
          <p:nvPr/>
        </p:nvCxnSpPr>
        <p:spPr>
          <a:xfrm rot="5400000" flipH="1" flipV="1">
            <a:off x="1005266" y="3038251"/>
            <a:ext cx="223569" cy="552670"/>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76723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827222" y="1024647"/>
            <a:ext cx="8172831" cy="1886995"/>
            <a:chOff x="550495" y="1241216"/>
            <a:chExt cx="5142223" cy="1187269"/>
          </a:xfrm>
        </p:grpSpPr>
        <p:grpSp>
          <p:nvGrpSpPr>
            <p:cNvPr id="28" name="Group 27"/>
            <p:cNvGrpSpPr/>
            <p:nvPr/>
          </p:nvGrpSpPr>
          <p:grpSpPr>
            <a:xfrm>
              <a:off x="816507" y="1645019"/>
              <a:ext cx="388513" cy="388513"/>
              <a:chOff x="1011219" y="680143"/>
              <a:chExt cx="898822" cy="898822"/>
            </a:xfrm>
          </p:grpSpPr>
          <p:sp>
            <p:nvSpPr>
              <p:cNvPr id="16" name="Oval 15"/>
              <p:cNvSpPr/>
              <p:nvPr/>
            </p:nvSpPr>
            <p:spPr>
              <a:xfrm>
                <a:off x="1355465" y="1032735"/>
                <a:ext cx="193638" cy="1936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3" name="Oval 22"/>
              <p:cNvSpPr/>
              <p:nvPr/>
            </p:nvSpPr>
            <p:spPr>
              <a:xfrm>
                <a:off x="1011219" y="680143"/>
                <a:ext cx="898822" cy="8988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grpSp>
        <p:grpSp>
          <p:nvGrpSpPr>
            <p:cNvPr id="37" name="Group 36"/>
            <p:cNvGrpSpPr/>
            <p:nvPr/>
          </p:nvGrpSpPr>
          <p:grpSpPr>
            <a:xfrm>
              <a:off x="1881015" y="1645019"/>
              <a:ext cx="388513" cy="388513"/>
              <a:chOff x="2598187" y="680143"/>
              <a:chExt cx="898822" cy="898822"/>
            </a:xfrm>
          </p:grpSpPr>
          <p:sp>
            <p:nvSpPr>
              <p:cNvPr id="31" name="Oval 30"/>
              <p:cNvSpPr/>
              <p:nvPr/>
            </p:nvSpPr>
            <p:spPr>
              <a:xfrm>
                <a:off x="2598187" y="680143"/>
                <a:ext cx="898822" cy="8988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grpSp>
            <p:nvGrpSpPr>
              <p:cNvPr id="36" name="Group 35"/>
              <p:cNvGrpSpPr/>
              <p:nvPr/>
            </p:nvGrpSpPr>
            <p:grpSpPr>
              <a:xfrm>
                <a:off x="2862491" y="996288"/>
                <a:ext cx="370214" cy="266531"/>
                <a:chOff x="4679576" y="680142"/>
                <a:chExt cx="624237" cy="449412"/>
              </a:xfrm>
              <a:solidFill>
                <a:schemeClr val="tx1"/>
              </a:solidFill>
            </p:grpSpPr>
            <p:sp>
              <p:nvSpPr>
                <p:cNvPr id="32" name="Parallelogram 31"/>
                <p:cNvSpPr/>
                <p:nvPr/>
              </p:nvSpPr>
              <p:spPr>
                <a:xfrm>
                  <a:off x="4679576" y="680143"/>
                  <a:ext cx="603212" cy="449411"/>
                </a:xfrm>
                <a:prstGeom prst="parallelogram">
                  <a:avLst>
                    <a:gd name="adj" fmla="val 9202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3" name="Parallelogram 32"/>
                <p:cNvSpPr/>
                <p:nvPr/>
              </p:nvSpPr>
              <p:spPr>
                <a:xfrm flipH="1">
                  <a:off x="4700601" y="680142"/>
                  <a:ext cx="603212" cy="449411"/>
                </a:xfrm>
                <a:prstGeom prst="parallelogram">
                  <a:avLst>
                    <a:gd name="adj" fmla="val 9202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grpSp>
        </p:grpSp>
        <p:grpSp>
          <p:nvGrpSpPr>
            <p:cNvPr id="38" name="Group 37"/>
            <p:cNvGrpSpPr/>
            <p:nvPr/>
          </p:nvGrpSpPr>
          <p:grpSpPr>
            <a:xfrm>
              <a:off x="2945522" y="1640594"/>
              <a:ext cx="388513" cy="388513"/>
              <a:chOff x="1011219" y="680143"/>
              <a:chExt cx="898822" cy="898822"/>
            </a:xfrm>
          </p:grpSpPr>
          <p:sp>
            <p:nvSpPr>
              <p:cNvPr id="39" name="Oval 38"/>
              <p:cNvSpPr/>
              <p:nvPr/>
            </p:nvSpPr>
            <p:spPr>
              <a:xfrm>
                <a:off x="1355465" y="1032735"/>
                <a:ext cx="193638" cy="1936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40" name="Oval 39"/>
              <p:cNvSpPr/>
              <p:nvPr/>
            </p:nvSpPr>
            <p:spPr>
              <a:xfrm>
                <a:off x="1011219" y="680143"/>
                <a:ext cx="898822" cy="8988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grpSp>
        <p:grpSp>
          <p:nvGrpSpPr>
            <p:cNvPr id="41" name="Group 40"/>
            <p:cNvGrpSpPr/>
            <p:nvPr/>
          </p:nvGrpSpPr>
          <p:grpSpPr>
            <a:xfrm>
              <a:off x="4010029" y="1640594"/>
              <a:ext cx="388513" cy="388513"/>
              <a:chOff x="2598187" y="680143"/>
              <a:chExt cx="898822" cy="898822"/>
            </a:xfrm>
          </p:grpSpPr>
          <p:sp>
            <p:nvSpPr>
              <p:cNvPr id="42" name="Oval 41"/>
              <p:cNvSpPr/>
              <p:nvPr/>
            </p:nvSpPr>
            <p:spPr>
              <a:xfrm>
                <a:off x="2598187" y="680143"/>
                <a:ext cx="898822" cy="8988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grpSp>
            <p:nvGrpSpPr>
              <p:cNvPr id="43" name="Group 42"/>
              <p:cNvGrpSpPr/>
              <p:nvPr/>
            </p:nvGrpSpPr>
            <p:grpSpPr>
              <a:xfrm>
                <a:off x="2862491" y="996288"/>
                <a:ext cx="370214" cy="266531"/>
                <a:chOff x="4679576" y="680142"/>
                <a:chExt cx="624237" cy="449412"/>
              </a:xfrm>
              <a:solidFill>
                <a:schemeClr val="tx1"/>
              </a:solidFill>
            </p:grpSpPr>
            <p:sp>
              <p:nvSpPr>
                <p:cNvPr id="44" name="Parallelogram 43"/>
                <p:cNvSpPr/>
                <p:nvPr/>
              </p:nvSpPr>
              <p:spPr>
                <a:xfrm>
                  <a:off x="4679576" y="680143"/>
                  <a:ext cx="603212" cy="449411"/>
                </a:xfrm>
                <a:prstGeom prst="parallelogram">
                  <a:avLst>
                    <a:gd name="adj" fmla="val 9202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45" name="Parallelogram 44"/>
                <p:cNvSpPr/>
                <p:nvPr/>
              </p:nvSpPr>
              <p:spPr>
                <a:xfrm flipH="1">
                  <a:off x="4700601" y="680142"/>
                  <a:ext cx="603212" cy="449411"/>
                </a:xfrm>
                <a:prstGeom prst="parallelogram">
                  <a:avLst>
                    <a:gd name="adj" fmla="val 9202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grpSp>
        </p:grpSp>
        <p:grpSp>
          <p:nvGrpSpPr>
            <p:cNvPr id="46" name="Group 45"/>
            <p:cNvGrpSpPr/>
            <p:nvPr/>
          </p:nvGrpSpPr>
          <p:grpSpPr>
            <a:xfrm>
              <a:off x="5074537" y="1636170"/>
              <a:ext cx="388513" cy="388513"/>
              <a:chOff x="1011219" y="680143"/>
              <a:chExt cx="898822" cy="898822"/>
            </a:xfrm>
          </p:grpSpPr>
          <p:sp>
            <p:nvSpPr>
              <p:cNvPr id="47" name="Oval 46"/>
              <p:cNvSpPr/>
              <p:nvPr/>
            </p:nvSpPr>
            <p:spPr>
              <a:xfrm>
                <a:off x="1355465" y="1032735"/>
                <a:ext cx="193638" cy="1936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48" name="Oval 47"/>
              <p:cNvSpPr/>
              <p:nvPr/>
            </p:nvSpPr>
            <p:spPr>
              <a:xfrm>
                <a:off x="1011219" y="680143"/>
                <a:ext cx="898822" cy="8988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grpSp>
        <p:cxnSp>
          <p:nvCxnSpPr>
            <p:cNvPr id="65" name="Straight Arrow Connector 64"/>
            <p:cNvCxnSpPr/>
            <p:nvPr/>
          </p:nvCxnSpPr>
          <p:spPr>
            <a:xfrm>
              <a:off x="1007156" y="2020258"/>
              <a:ext cx="0" cy="39937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a:off x="1681325" y="1654889"/>
              <a:ext cx="0" cy="39937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a:off x="2745833" y="1639637"/>
              <a:ext cx="0" cy="39937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10800000">
              <a:off x="4206979" y="1241216"/>
              <a:ext cx="0" cy="39937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10800000" flipV="1">
              <a:off x="5265185" y="2029107"/>
              <a:ext cx="0" cy="39937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3046398" y="2033532"/>
              <a:ext cx="268879" cy="320857"/>
            </a:xfrm>
            <a:prstGeom prst="rect">
              <a:avLst/>
            </a:prstGeom>
            <a:noFill/>
          </p:spPr>
          <p:txBody>
            <a:bodyPr wrap="square" rtlCol="0">
              <a:spAutoFit/>
            </a:bodyPr>
            <a:lstStyle/>
            <a:p>
              <a:r>
                <a:rPr lang="en-US" sz="1485" dirty="0">
                  <a:latin typeface="Times New Roman" panose="02020603050405020304" pitchFamily="18" charset="0"/>
                  <a:cs typeface="Times New Roman" panose="02020603050405020304" pitchFamily="18" charset="0"/>
                </a:rPr>
                <a:t>B</a:t>
              </a:r>
            </a:p>
          </p:txBody>
        </p:sp>
        <p:sp>
          <p:nvSpPr>
            <p:cNvPr id="75" name="TextBox 74"/>
            <p:cNvSpPr txBox="1"/>
            <p:nvPr/>
          </p:nvSpPr>
          <p:spPr>
            <a:xfrm>
              <a:off x="1476740" y="1854579"/>
              <a:ext cx="268879" cy="320857"/>
            </a:xfrm>
            <a:prstGeom prst="rect">
              <a:avLst/>
            </a:prstGeom>
            <a:noFill/>
          </p:spPr>
          <p:txBody>
            <a:bodyPr wrap="square" rtlCol="0">
              <a:spAutoFit/>
            </a:bodyPr>
            <a:lstStyle/>
            <a:p>
              <a:r>
                <a:rPr lang="en-US" sz="1485" dirty="0">
                  <a:latin typeface="Times New Roman" panose="02020603050405020304" pitchFamily="18" charset="0"/>
                  <a:cs typeface="Times New Roman" panose="02020603050405020304" pitchFamily="18" charset="0"/>
                </a:rPr>
                <a:t>F</a:t>
              </a:r>
            </a:p>
          </p:txBody>
        </p:sp>
        <p:sp>
          <p:nvSpPr>
            <p:cNvPr id="76" name="TextBox 75"/>
            <p:cNvSpPr txBox="1"/>
            <p:nvPr/>
          </p:nvSpPr>
          <p:spPr>
            <a:xfrm>
              <a:off x="2586133" y="1847609"/>
              <a:ext cx="268879" cy="320857"/>
            </a:xfrm>
            <a:prstGeom prst="rect">
              <a:avLst/>
            </a:prstGeom>
            <a:noFill/>
          </p:spPr>
          <p:txBody>
            <a:bodyPr wrap="square" rtlCol="0">
              <a:spAutoFit/>
            </a:bodyPr>
            <a:lstStyle/>
            <a:p>
              <a:r>
                <a:rPr lang="en-US" sz="1485" dirty="0">
                  <a:latin typeface="Times New Roman" panose="02020603050405020304" pitchFamily="18" charset="0"/>
                  <a:cs typeface="Times New Roman" panose="02020603050405020304" pitchFamily="18" charset="0"/>
                </a:rPr>
                <a:t>v</a:t>
              </a:r>
            </a:p>
          </p:txBody>
        </p:sp>
        <p:sp>
          <p:nvSpPr>
            <p:cNvPr id="77" name="TextBox 76"/>
            <p:cNvSpPr txBox="1"/>
            <p:nvPr/>
          </p:nvSpPr>
          <p:spPr>
            <a:xfrm>
              <a:off x="5423839" y="1677207"/>
              <a:ext cx="268879" cy="320857"/>
            </a:xfrm>
            <a:prstGeom prst="rect">
              <a:avLst/>
            </a:prstGeom>
            <a:noFill/>
          </p:spPr>
          <p:txBody>
            <a:bodyPr wrap="square" rtlCol="0">
              <a:spAutoFit/>
            </a:bodyPr>
            <a:lstStyle/>
            <a:p>
              <a:r>
                <a:rPr lang="en-US" sz="1485" dirty="0">
                  <a:latin typeface="Times New Roman" panose="02020603050405020304" pitchFamily="18" charset="0"/>
                  <a:cs typeface="Times New Roman" panose="02020603050405020304" pitchFamily="18" charset="0"/>
                </a:rPr>
                <a:t>F</a:t>
              </a:r>
            </a:p>
          </p:txBody>
        </p:sp>
        <p:sp>
          <p:nvSpPr>
            <p:cNvPr id="79" name="TextBox 78"/>
            <p:cNvSpPr txBox="1"/>
            <p:nvPr/>
          </p:nvSpPr>
          <p:spPr>
            <a:xfrm>
              <a:off x="5260298" y="2076446"/>
              <a:ext cx="268879" cy="320857"/>
            </a:xfrm>
            <a:prstGeom prst="rect">
              <a:avLst/>
            </a:prstGeom>
            <a:noFill/>
          </p:spPr>
          <p:txBody>
            <a:bodyPr wrap="square" rtlCol="0">
              <a:spAutoFit/>
            </a:bodyPr>
            <a:lstStyle/>
            <a:p>
              <a:r>
                <a:rPr lang="en-US" sz="1485" dirty="0">
                  <a:latin typeface="Times New Roman" panose="02020603050405020304" pitchFamily="18" charset="0"/>
                  <a:cs typeface="Times New Roman" panose="02020603050405020304" pitchFamily="18" charset="0"/>
                </a:rPr>
                <a:t>B</a:t>
              </a:r>
            </a:p>
          </p:txBody>
        </p:sp>
        <p:sp>
          <p:nvSpPr>
            <p:cNvPr id="80" name="TextBox 79"/>
            <p:cNvSpPr txBox="1"/>
            <p:nvPr/>
          </p:nvSpPr>
          <p:spPr>
            <a:xfrm>
              <a:off x="1933215" y="1973588"/>
              <a:ext cx="268879" cy="320857"/>
            </a:xfrm>
            <a:prstGeom prst="rect">
              <a:avLst/>
            </a:prstGeom>
            <a:noFill/>
          </p:spPr>
          <p:txBody>
            <a:bodyPr wrap="square" rtlCol="0">
              <a:spAutoFit/>
            </a:bodyPr>
            <a:lstStyle/>
            <a:p>
              <a:r>
                <a:rPr lang="en-US" sz="1485" dirty="0">
                  <a:latin typeface="Times New Roman" panose="02020603050405020304" pitchFamily="18" charset="0"/>
                  <a:cs typeface="Times New Roman" panose="02020603050405020304" pitchFamily="18" charset="0"/>
                </a:rPr>
                <a:t>v</a:t>
              </a:r>
            </a:p>
          </p:txBody>
        </p:sp>
        <p:sp>
          <p:nvSpPr>
            <p:cNvPr id="83" name="TextBox 82"/>
            <p:cNvSpPr txBox="1"/>
            <p:nvPr/>
          </p:nvSpPr>
          <p:spPr>
            <a:xfrm>
              <a:off x="550495" y="1682004"/>
              <a:ext cx="268879" cy="320857"/>
            </a:xfrm>
            <a:prstGeom prst="rect">
              <a:avLst/>
            </a:prstGeom>
            <a:noFill/>
          </p:spPr>
          <p:txBody>
            <a:bodyPr wrap="square" rtlCol="0">
              <a:spAutoFit/>
            </a:bodyPr>
            <a:lstStyle/>
            <a:p>
              <a:r>
                <a:rPr lang="en-US" sz="1485" dirty="0">
                  <a:latin typeface="Times New Roman" panose="02020603050405020304" pitchFamily="18" charset="0"/>
                  <a:cs typeface="Times New Roman" panose="02020603050405020304" pitchFamily="18" charset="0"/>
                </a:rPr>
                <a:t>B</a:t>
              </a:r>
            </a:p>
          </p:txBody>
        </p:sp>
        <p:sp>
          <p:nvSpPr>
            <p:cNvPr id="85" name="TextBox 84"/>
            <p:cNvSpPr txBox="1"/>
            <p:nvPr/>
          </p:nvSpPr>
          <p:spPr>
            <a:xfrm>
              <a:off x="730525" y="2070517"/>
              <a:ext cx="268879" cy="320857"/>
            </a:xfrm>
            <a:prstGeom prst="rect">
              <a:avLst/>
            </a:prstGeom>
            <a:noFill/>
          </p:spPr>
          <p:txBody>
            <a:bodyPr wrap="square" rtlCol="0">
              <a:spAutoFit/>
            </a:bodyPr>
            <a:lstStyle/>
            <a:p>
              <a:r>
                <a:rPr lang="en-US" sz="1485" dirty="0">
                  <a:latin typeface="Times New Roman" panose="02020603050405020304" pitchFamily="18" charset="0"/>
                  <a:cs typeface="Times New Roman" panose="02020603050405020304" pitchFamily="18" charset="0"/>
                </a:rPr>
                <a:t>F</a:t>
              </a:r>
            </a:p>
          </p:txBody>
        </p:sp>
        <p:sp>
          <p:nvSpPr>
            <p:cNvPr id="86" name="TextBox 85"/>
            <p:cNvSpPr txBox="1"/>
            <p:nvPr/>
          </p:nvSpPr>
          <p:spPr>
            <a:xfrm>
              <a:off x="747044" y="1410698"/>
              <a:ext cx="687645" cy="193649"/>
            </a:xfrm>
            <a:prstGeom prst="rect">
              <a:avLst/>
            </a:prstGeom>
            <a:noFill/>
          </p:spPr>
          <p:txBody>
            <a:bodyPr wrap="square" rtlCol="0">
              <a:spAutoFit/>
            </a:bodyPr>
            <a:lstStyle/>
            <a:p>
              <a:r>
                <a:rPr lang="en-US" sz="1400" dirty="0"/>
                <a:t>negative</a:t>
              </a:r>
            </a:p>
          </p:txBody>
        </p:sp>
        <p:sp>
          <p:nvSpPr>
            <p:cNvPr id="87" name="TextBox 86"/>
            <p:cNvSpPr txBox="1"/>
            <p:nvPr/>
          </p:nvSpPr>
          <p:spPr>
            <a:xfrm>
              <a:off x="1841439" y="1417994"/>
              <a:ext cx="557581" cy="193649"/>
            </a:xfrm>
            <a:prstGeom prst="rect">
              <a:avLst/>
            </a:prstGeom>
            <a:noFill/>
          </p:spPr>
          <p:txBody>
            <a:bodyPr wrap="square" rtlCol="0">
              <a:spAutoFit/>
            </a:bodyPr>
            <a:lstStyle/>
            <a:p>
              <a:r>
                <a:rPr lang="en-US" sz="1400" dirty="0"/>
                <a:t>positive</a:t>
              </a:r>
            </a:p>
          </p:txBody>
        </p:sp>
        <p:sp>
          <p:nvSpPr>
            <p:cNvPr id="88" name="TextBox 87"/>
            <p:cNvSpPr txBox="1"/>
            <p:nvPr/>
          </p:nvSpPr>
          <p:spPr>
            <a:xfrm>
              <a:off x="2857380" y="1366946"/>
              <a:ext cx="557581" cy="193649"/>
            </a:xfrm>
            <a:prstGeom prst="rect">
              <a:avLst/>
            </a:prstGeom>
            <a:noFill/>
          </p:spPr>
          <p:txBody>
            <a:bodyPr wrap="square" rtlCol="0">
              <a:spAutoFit/>
            </a:bodyPr>
            <a:lstStyle/>
            <a:p>
              <a:r>
                <a:rPr lang="en-US" sz="1400" dirty="0"/>
                <a:t>positive</a:t>
              </a:r>
            </a:p>
          </p:txBody>
        </p:sp>
        <p:sp>
          <p:nvSpPr>
            <p:cNvPr id="89" name="TextBox 88"/>
            <p:cNvSpPr txBox="1"/>
            <p:nvPr/>
          </p:nvSpPr>
          <p:spPr>
            <a:xfrm>
              <a:off x="5028245" y="1394461"/>
              <a:ext cx="557581" cy="193649"/>
            </a:xfrm>
            <a:prstGeom prst="rect">
              <a:avLst/>
            </a:prstGeom>
            <a:noFill/>
          </p:spPr>
          <p:txBody>
            <a:bodyPr wrap="square" rtlCol="0">
              <a:spAutoFit/>
            </a:bodyPr>
            <a:lstStyle/>
            <a:p>
              <a:r>
                <a:rPr lang="en-US" sz="1400" dirty="0"/>
                <a:t>positive</a:t>
              </a:r>
            </a:p>
          </p:txBody>
        </p:sp>
        <p:sp>
          <p:nvSpPr>
            <p:cNvPr id="91" name="TextBox 90"/>
            <p:cNvSpPr txBox="1"/>
            <p:nvPr/>
          </p:nvSpPr>
          <p:spPr>
            <a:xfrm>
              <a:off x="3973040" y="2059758"/>
              <a:ext cx="680046" cy="193649"/>
            </a:xfrm>
            <a:prstGeom prst="rect">
              <a:avLst/>
            </a:prstGeom>
            <a:noFill/>
          </p:spPr>
          <p:txBody>
            <a:bodyPr wrap="square" rtlCol="0">
              <a:spAutoFit/>
            </a:bodyPr>
            <a:lstStyle/>
            <a:p>
              <a:r>
                <a:rPr lang="en-US" sz="1400" dirty="0"/>
                <a:t>negative</a:t>
              </a:r>
            </a:p>
          </p:txBody>
        </p:sp>
        <p:sp>
          <p:nvSpPr>
            <p:cNvPr id="94" name="TextBox 93"/>
            <p:cNvSpPr txBox="1"/>
            <p:nvPr/>
          </p:nvSpPr>
          <p:spPr>
            <a:xfrm>
              <a:off x="4246553" y="1304874"/>
              <a:ext cx="268879" cy="320857"/>
            </a:xfrm>
            <a:prstGeom prst="rect">
              <a:avLst/>
            </a:prstGeom>
            <a:noFill/>
          </p:spPr>
          <p:txBody>
            <a:bodyPr wrap="square" rtlCol="0">
              <a:spAutoFit/>
            </a:bodyPr>
            <a:lstStyle/>
            <a:p>
              <a:r>
                <a:rPr lang="en-US" sz="1485" dirty="0">
                  <a:latin typeface="Times New Roman" panose="02020603050405020304" pitchFamily="18" charset="0"/>
                  <a:cs typeface="Times New Roman" panose="02020603050405020304" pitchFamily="18" charset="0"/>
                </a:rPr>
                <a:t>F</a:t>
              </a:r>
            </a:p>
          </p:txBody>
        </p:sp>
        <p:sp>
          <p:nvSpPr>
            <p:cNvPr id="95" name="TextBox 94"/>
            <p:cNvSpPr txBox="1"/>
            <p:nvPr/>
          </p:nvSpPr>
          <p:spPr>
            <a:xfrm>
              <a:off x="4374382" y="1682004"/>
              <a:ext cx="268879" cy="320857"/>
            </a:xfrm>
            <a:prstGeom prst="rect">
              <a:avLst/>
            </a:prstGeom>
            <a:noFill/>
          </p:spPr>
          <p:txBody>
            <a:bodyPr wrap="square" rtlCol="0">
              <a:spAutoFit/>
            </a:bodyPr>
            <a:lstStyle/>
            <a:p>
              <a:r>
                <a:rPr lang="en-US" sz="1485" dirty="0">
                  <a:latin typeface="Times New Roman" panose="02020603050405020304" pitchFamily="18" charset="0"/>
                  <a:cs typeface="Times New Roman" panose="02020603050405020304" pitchFamily="18" charset="0"/>
                </a:rPr>
                <a:t>v</a:t>
              </a:r>
            </a:p>
          </p:txBody>
        </p:sp>
      </p:grpSp>
    </p:spTree>
    <p:extLst>
      <p:ext uri="{BB962C8B-B14F-4D97-AF65-F5344CB8AC3E}">
        <p14:creationId xmlns:p14="http://schemas.microsoft.com/office/powerpoint/2010/main" val="878805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001" y="1385735"/>
            <a:ext cx="4561781" cy="1311128"/>
          </a:xfrm>
          <a:prstGeom prst="rect">
            <a:avLst/>
          </a:prstGeom>
          <a:noFill/>
        </p:spPr>
        <p:txBody>
          <a:bodyPr wrap="square" rtlCol="0">
            <a:spAutoFit/>
          </a:bodyPr>
          <a:lstStyle/>
          <a:p>
            <a:r>
              <a:rPr lang="en-US" sz="1320" dirty="0"/>
              <a:t>Which of the following will </a:t>
            </a:r>
            <a:r>
              <a:rPr lang="en-US" sz="1320" b="1" dirty="0"/>
              <a:t>not</a:t>
            </a:r>
            <a:r>
              <a:rPr lang="en-US" sz="1320" dirty="0"/>
              <a:t> give rise to a magnetic field?</a:t>
            </a:r>
          </a:p>
          <a:p>
            <a:r>
              <a:rPr lang="en-US" sz="1320" dirty="0"/>
              <a:t>T. A moving electron</a:t>
            </a:r>
            <a:br>
              <a:rPr lang="en-US" sz="1320" dirty="0"/>
            </a:br>
            <a:r>
              <a:rPr lang="en-US" sz="1320" dirty="0"/>
              <a:t>R. A moving neutron</a:t>
            </a:r>
            <a:br>
              <a:rPr lang="en-US" sz="1320" dirty="0"/>
            </a:br>
            <a:r>
              <a:rPr lang="en-US" sz="1320" dirty="0"/>
              <a:t>E. A proton and electron moving away from each other</a:t>
            </a:r>
            <a:br>
              <a:rPr lang="en-US" sz="1320" dirty="0"/>
            </a:br>
            <a:r>
              <a:rPr lang="en-US" sz="1320" dirty="0"/>
              <a:t>H. A proton and electron moving towards each other</a:t>
            </a:r>
          </a:p>
          <a:p>
            <a:endParaRPr lang="en-US" sz="1320" dirty="0"/>
          </a:p>
        </p:txBody>
      </p:sp>
      <p:grpSp>
        <p:nvGrpSpPr>
          <p:cNvPr id="7" name="Group 6"/>
          <p:cNvGrpSpPr/>
          <p:nvPr/>
        </p:nvGrpSpPr>
        <p:grpSpPr>
          <a:xfrm>
            <a:off x="592593" y="3816189"/>
            <a:ext cx="3591440" cy="2706084"/>
            <a:chOff x="7060602" y="621645"/>
            <a:chExt cx="4353261" cy="3280102"/>
          </a:xfrm>
        </p:grpSpPr>
        <p:sp>
          <p:nvSpPr>
            <p:cNvPr id="3" name="Rectangle 2"/>
            <p:cNvSpPr/>
            <p:nvPr/>
          </p:nvSpPr>
          <p:spPr>
            <a:xfrm>
              <a:off x="7060602" y="621645"/>
              <a:ext cx="4353261" cy="1673730"/>
            </a:xfrm>
            <a:prstGeom prst="rect">
              <a:avLst/>
            </a:prstGeom>
          </p:spPr>
          <p:txBody>
            <a:bodyPr wrap="square">
              <a:spAutoFit/>
            </a:bodyPr>
            <a:lstStyle/>
            <a:p>
              <a:pPr>
                <a:lnSpc>
                  <a:spcPct val="145000"/>
                </a:lnSpc>
                <a:spcAft>
                  <a:spcPts val="743"/>
                </a:spcAft>
              </a:pPr>
              <a:r>
                <a:rPr lang="en-US" sz="1155" dirty="0">
                  <a:solidFill>
                    <a:srgbClr val="333333"/>
                  </a:solidFill>
                  <a:latin typeface="Cambria" panose="02040503050406030204" pitchFamily="18" charset="0"/>
                  <a:ea typeface="Cambria" panose="02040503050406030204" pitchFamily="18" charset="0"/>
                  <a:cs typeface="Cambria" panose="02040503050406030204" pitchFamily="18" charset="0"/>
                </a:rPr>
                <a:t>An electron is moving parallel to a straight current-carrying wire. The direction of conventional current in the wire and the direction of motion of the electron are the same. In which direction is the magnetic force on the electron?</a:t>
              </a:r>
            </a:p>
          </p:txBody>
        </p:sp>
        <p:pic>
          <p:nvPicPr>
            <p:cNvPr id="4" name="media/image16.png"/>
            <p:cNvPicPr/>
            <p:nvPr/>
          </p:nvPicPr>
          <p:blipFill>
            <a:blip r:embed="rId2"/>
            <a:srcRect/>
            <a:stretch>
              <a:fillRect/>
            </a:stretch>
          </p:blipFill>
          <p:spPr>
            <a:xfrm>
              <a:off x="7733103" y="2369856"/>
              <a:ext cx="3008257" cy="1531891"/>
            </a:xfrm>
            <a:prstGeom prst="rect">
              <a:avLst/>
            </a:prstGeom>
            <a:ln/>
          </p:spPr>
        </p:pic>
      </p:grpSp>
      <p:pic>
        <p:nvPicPr>
          <p:cNvPr id="5" name="Picture 4"/>
          <p:cNvPicPr>
            <a:picLocks noChangeAspect="1"/>
          </p:cNvPicPr>
          <p:nvPr/>
        </p:nvPicPr>
        <p:blipFill>
          <a:blip r:embed="rId3"/>
          <a:stretch>
            <a:fillRect/>
          </a:stretch>
        </p:blipFill>
        <p:spPr>
          <a:xfrm>
            <a:off x="4804283" y="1150764"/>
            <a:ext cx="5065155" cy="2548276"/>
          </a:xfrm>
          <a:prstGeom prst="rect">
            <a:avLst/>
          </a:prstGeom>
        </p:spPr>
      </p:pic>
      <p:pic>
        <p:nvPicPr>
          <p:cNvPr id="6" name="Picture 5"/>
          <p:cNvPicPr>
            <a:picLocks noChangeAspect="1"/>
          </p:cNvPicPr>
          <p:nvPr/>
        </p:nvPicPr>
        <p:blipFill rotWithShape="1">
          <a:blip r:embed="rId4"/>
          <a:srcRect b="21874"/>
          <a:stretch/>
        </p:blipFill>
        <p:spPr>
          <a:xfrm>
            <a:off x="6168780" y="3922196"/>
            <a:ext cx="2606229" cy="2456111"/>
          </a:xfrm>
          <a:prstGeom prst="rect">
            <a:avLst/>
          </a:prstGeom>
        </p:spPr>
      </p:pic>
      <p:cxnSp>
        <p:nvCxnSpPr>
          <p:cNvPr id="9" name="Straight Connector 8"/>
          <p:cNvCxnSpPr/>
          <p:nvPr/>
        </p:nvCxnSpPr>
        <p:spPr>
          <a:xfrm>
            <a:off x="4712656" y="1057275"/>
            <a:ext cx="35500" cy="5657850"/>
          </a:xfrm>
          <a:prstGeom prst="line">
            <a:avLst/>
          </a:prstGeom>
          <a:ln w="57150"/>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0" y="3816189"/>
            <a:ext cx="10058400" cy="0"/>
          </a:xfrm>
          <a:prstGeom prst="line">
            <a:avLst/>
          </a:prstGeom>
          <a:ln w="57150"/>
        </p:spPr>
        <p:style>
          <a:lnRef idx="1">
            <a:schemeClr val="dk1"/>
          </a:lnRef>
          <a:fillRef idx="0">
            <a:schemeClr val="dk1"/>
          </a:fillRef>
          <a:effectRef idx="0">
            <a:schemeClr val="dk1"/>
          </a:effectRef>
          <a:fontRef idx="minor">
            <a:schemeClr val="tx1"/>
          </a:fontRef>
        </p:style>
      </p:cxnSp>
      <p:sp>
        <p:nvSpPr>
          <p:cNvPr id="12" name="Oval 11"/>
          <p:cNvSpPr/>
          <p:nvPr/>
        </p:nvSpPr>
        <p:spPr>
          <a:xfrm>
            <a:off x="90998" y="1190092"/>
            <a:ext cx="105887" cy="105887"/>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85"/>
          </a:p>
        </p:txBody>
      </p:sp>
      <p:sp>
        <p:nvSpPr>
          <p:cNvPr id="13" name="Oval 12"/>
          <p:cNvSpPr/>
          <p:nvPr/>
        </p:nvSpPr>
        <p:spPr>
          <a:xfrm>
            <a:off x="4881895" y="3958190"/>
            <a:ext cx="105887" cy="105887"/>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85"/>
          </a:p>
        </p:txBody>
      </p:sp>
      <p:sp>
        <p:nvSpPr>
          <p:cNvPr id="14" name="Oval 13"/>
          <p:cNvSpPr/>
          <p:nvPr/>
        </p:nvSpPr>
        <p:spPr>
          <a:xfrm>
            <a:off x="5068576" y="3958176"/>
            <a:ext cx="105887" cy="105887"/>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85"/>
          </a:p>
        </p:txBody>
      </p:sp>
      <p:sp>
        <p:nvSpPr>
          <p:cNvPr id="15" name="Oval 14"/>
          <p:cNvSpPr/>
          <p:nvPr/>
        </p:nvSpPr>
        <p:spPr>
          <a:xfrm>
            <a:off x="4881895" y="1181931"/>
            <a:ext cx="105887" cy="105887"/>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85"/>
          </a:p>
        </p:txBody>
      </p:sp>
      <p:sp>
        <p:nvSpPr>
          <p:cNvPr id="16" name="Oval 15"/>
          <p:cNvSpPr/>
          <p:nvPr/>
        </p:nvSpPr>
        <p:spPr>
          <a:xfrm>
            <a:off x="294715" y="3967119"/>
            <a:ext cx="105887" cy="105887"/>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85"/>
          </a:p>
        </p:txBody>
      </p:sp>
      <p:sp>
        <p:nvSpPr>
          <p:cNvPr id="17" name="Oval 16"/>
          <p:cNvSpPr/>
          <p:nvPr/>
        </p:nvSpPr>
        <p:spPr>
          <a:xfrm>
            <a:off x="113342" y="3961497"/>
            <a:ext cx="105887" cy="105887"/>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85"/>
          </a:p>
        </p:txBody>
      </p:sp>
      <p:sp>
        <p:nvSpPr>
          <p:cNvPr id="18" name="Oval 17"/>
          <p:cNvSpPr/>
          <p:nvPr/>
        </p:nvSpPr>
        <p:spPr>
          <a:xfrm>
            <a:off x="291605" y="1190092"/>
            <a:ext cx="105887" cy="105887"/>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85"/>
          </a:p>
        </p:txBody>
      </p:sp>
      <p:sp>
        <p:nvSpPr>
          <p:cNvPr id="19" name="Oval 18"/>
          <p:cNvSpPr/>
          <p:nvPr/>
        </p:nvSpPr>
        <p:spPr>
          <a:xfrm>
            <a:off x="5255258" y="3958176"/>
            <a:ext cx="105887" cy="105887"/>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85"/>
          </a:p>
        </p:txBody>
      </p:sp>
      <p:sp>
        <p:nvSpPr>
          <p:cNvPr id="20" name="Oval 19"/>
          <p:cNvSpPr/>
          <p:nvPr/>
        </p:nvSpPr>
        <p:spPr>
          <a:xfrm>
            <a:off x="5441940" y="3958161"/>
            <a:ext cx="105887" cy="105887"/>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85"/>
          </a:p>
        </p:txBody>
      </p:sp>
      <p:sp>
        <p:nvSpPr>
          <p:cNvPr id="21" name="Oval 20"/>
          <p:cNvSpPr/>
          <p:nvPr/>
        </p:nvSpPr>
        <p:spPr>
          <a:xfrm>
            <a:off x="450896" y="3958161"/>
            <a:ext cx="105887" cy="105887"/>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85"/>
          </a:p>
        </p:txBody>
      </p:sp>
      <p:sp>
        <p:nvSpPr>
          <p:cNvPr id="24" name="Rectangle 23"/>
          <p:cNvSpPr/>
          <p:nvPr/>
        </p:nvSpPr>
        <p:spPr>
          <a:xfrm>
            <a:off x="5092065" y="3069533"/>
            <a:ext cx="184715" cy="545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85"/>
          </a:p>
        </p:txBody>
      </p:sp>
      <p:sp>
        <p:nvSpPr>
          <p:cNvPr id="23" name="TextBox 22"/>
          <p:cNvSpPr txBox="1"/>
          <p:nvPr/>
        </p:nvSpPr>
        <p:spPr>
          <a:xfrm>
            <a:off x="5054818" y="3062719"/>
            <a:ext cx="306327" cy="549638"/>
          </a:xfrm>
          <a:prstGeom prst="rect">
            <a:avLst/>
          </a:prstGeom>
          <a:noFill/>
          <a:ln>
            <a:noFill/>
          </a:ln>
        </p:spPr>
        <p:txBody>
          <a:bodyPr wrap="square" rtlCol="0">
            <a:spAutoFit/>
          </a:bodyPr>
          <a:lstStyle/>
          <a:p>
            <a:pPr defTabSz="0"/>
            <a:r>
              <a:rPr lang="en-US" sz="743" dirty="0"/>
              <a:t>(P)</a:t>
            </a:r>
          </a:p>
          <a:p>
            <a:pPr defTabSz="0"/>
            <a:r>
              <a:rPr lang="en-US" sz="743" dirty="0"/>
              <a:t>(S)</a:t>
            </a:r>
          </a:p>
          <a:p>
            <a:pPr defTabSz="0"/>
            <a:r>
              <a:rPr lang="en-US" sz="743" dirty="0"/>
              <a:t>(B)</a:t>
            </a:r>
          </a:p>
          <a:p>
            <a:pPr defTabSz="0"/>
            <a:r>
              <a:rPr lang="en-US" sz="743" dirty="0"/>
              <a:t>(L)</a:t>
            </a:r>
          </a:p>
        </p:txBody>
      </p:sp>
      <p:sp>
        <p:nvSpPr>
          <p:cNvPr id="27" name="Rectangle 26"/>
          <p:cNvSpPr/>
          <p:nvPr/>
        </p:nvSpPr>
        <p:spPr>
          <a:xfrm>
            <a:off x="7545765" y="4118049"/>
            <a:ext cx="117872" cy="1355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85"/>
          </a:p>
        </p:txBody>
      </p:sp>
      <p:sp>
        <p:nvSpPr>
          <p:cNvPr id="28" name="Rectangle 27"/>
          <p:cNvSpPr/>
          <p:nvPr/>
        </p:nvSpPr>
        <p:spPr>
          <a:xfrm>
            <a:off x="7545764" y="4306841"/>
            <a:ext cx="117872" cy="1355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85"/>
          </a:p>
        </p:txBody>
      </p:sp>
      <p:sp>
        <p:nvSpPr>
          <p:cNvPr id="29" name="Rectangle 28"/>
          <p:cNvSpPr/>
          <p:nvPr/>
        </p:nvSpPr>
        <p:spPr>
          <a:xfrm>
            <a:off x="7545762" y="4476637"/>
            <a:ext cx="117872" cy="1355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85"/>
          </a:p>
        </p:txBody>
      </p:sp>
      <p:sp>
        <p:nvSpPr>
          <p:cNvPr id="30" name="Rectangle 29"/>
          <p:cNvSpPr/>
          <p:nvPr/>
        </p:nvSpPr>
        <p:spPr>
          <a:xfrm>
            <a:off x="7545762" y="4684423"/>
            <a:ext cx="117872" cy="1355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85"/>
          </a:p>
        </p:txBody>
      </p:sp>
      <p:sp>
        <p:nvSpPr>
          <p:cNvPr id="25" name="TextBox 24"/>
          <p:cNvSpPr txBox="1"/>
          <p:nvPr/>
        </p:nvSpPr>
        <p:spPr>
          <a:xfrm>
            <a:off x="7494241" y="4064077"/>
            <a:ext cx="237566" cy="244682"/>
          </a:xfrm>
          <a:prstGeom prst="rect">
            <a:avLst/>
          </a:prstGeom>
          <a:noFill/>
        </p:spPr>
        <p:txBody>
          <a:bodyPr wrap="none" rtlCol="0">
            <a:spAutoFit/>
          </a:bodyPr>
          <a:lstStyle/>
          <a:p>
            <a:r>
              <a:rPr lang="en-US" sz="990" dirty="0"/>
              <a:t>L</a:t>
            </a:r>
          </a:p>
        </p:txBody>
      </p:sp>
      <p:sp>
        <p:nvSpPr>
          <p:cNvPr id="31" name="TextBox 30"/>
          <p:cNvSpPr txBox="1"/>
          <p:nvPr/>
        </p:nvSpPr>
        <p:spPr>
          <a:xfrm>
            <a:off x="7494241" y="4253567"/>
            <a:ext cx="247184" cy="244682"/>
          </a:xfrm>
          <a:prstGeom prst="rect">
            <a:avLst/>
          </a:prstGeom>
          <a:noFill/>
        </p:spPr>
        <p:txBody>
          <a:bodyPr wrap="none" rtlCol="0">
            <a:spAutoFit/>
          </a:bodyPr>
          <a:lstStyle/>
          <a:p>
            <a:r>
              <a:rPr lang="en-US" sz="990" dirty="0"/>
              <a:t>Y</a:t>
            </a:r>
          </a:p>
        </p:txBody>
      </p:sp>
      <p:sp>
        <p:nvSpPr>
          <p:cNvPr id="32" name="TextBox 31"/>
          <p:cNvSpPr txBox="1"/>
          <p:nvPr/>
        </p:nvSpPr>
        <p:spPr>
          <a:xfrm>
            <a:off x="7491493" y="4434482"/>
            <a:ext cx="247184" cy="244682"/>
          </a:xfrm>
          <a:prstGeom prst="rect">
            <a:avLst/>
          </a:prstGeom>
          <a:noFill/>
        </p:spPr>
        <p:txBody>
          <a:bodyPr wrap="none" rtlCol="0">
            <a:spAutoFit/>
          </a:bodyPr>
          <a:lstStyle/>
          <a:p>
            <a:r>
              <a:rPr lang="en-US" sz="990" dirty="0"/>
              <a:t>T</a:t>
            </a:r>
          </a:p>
        </p:txBody>
      </p:sp>
      <p:sp>
        <p:nvSpPr>
          <p:cNvPr id="33" name="TextBox 32"/>
          <p:cNvSpPr txBox="1"/>
          <p:nvPr/>
        </p:nvSpPr>
        <p:spPr>
          <a:xfrm>
            <a:off x="7488746" y="4615398"/>
            <a:ext cx="250390" cy="244682"/>
          </a:xfrm>
          <a:prstGeom prst="rect">
            <a:avLst/>
          </a:prstGeom>
          <a:noFill/>
        </p:spPr>
        <p:txBody>
          <a:bodyPr wrap="none" rtlCol="0">
            <a:spAutoFit/>
          </a:bodyPr>
          <a:lstStyle/>
          <a:p>
            <a:r>
              <a:rPr lang="en-US" sz="990" dirty="0"/>
              <a:t>K</a:t>
            </a:r>
          </a:p>
        </p:txBody>
      </p:sp>
    </p:spTree>
    <p:extLst>
      <p:ext uri="{BB962C8B-B14F-4D97-AF65-F5344CB8AC3E}">
        <p14:creationId xmlns:p14="http://schemas.microsoft.com/office/powerpoint/2010/main" val="1348076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723" y="1205637"/>
            <a:ext cx="8086954" cy="5361127"/>
          </a:xfrm>
          <a:prstGeom prst="rect">
            <a:avLst/>
          </a:prstGeom>
        </p:spPr>
      </p:pic>
    </p:spTree>
    <p:extLst>
      <p:ext uri="{BB962C8B-B14F-4D97-AF65-F5344CB8AC3E}">
        <p14:creationId xmlns:p14="http://schemas.microsoft.com/office/powerpoint/2010/main" val="3240042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818147" y="589547"/>
                <a:ext cx="8373979" cy="4712893"/>
              </a:xfrm>
              <a:prstGeom prst="rect">
                <a:avLst/>
              </a:prstGeom>
              <a:noFill/>
            </p:spPr>
            <p:txBody>
              <a:bodyPr wrap="square" rtlCol="0">
                <a:spAutoFit/>
              </a:bodyPr>
              <a:lstStyle/>
              <a:p>
                <a:r>
                  <a:rPr lang="en-US" dirty="0" smtClean="0"/>
                  <a:t>Answers</a:t>
                </a:r>
              </a:p>
              <a:p>
                <a:endParaRPr lang="en-US" dirty="0" smtClean="0"/>
              </a:p>
              <a:p>
                <a:r>
                  <a:rPr lang="en-US" dirty="0" smtClean="0"/>
                  <a:t>Outside: </a:t>
                </a:r>
              </a:p>
              <a:p>
                <a:pPr marL="285750" indent="-285750">
                  <a:buFont typeface="Arial" panose="020B0604020202020204" pitchFamily="34" charset="0"/>
                  <a:buChar char="•"/>
                </a:pPr>
                <a:r>
                  <a:rPr lang="en-US" dirty="0" smtClean="0"/>
                  <a:t>3 Number: C12 </a:t>
                </a:r>
                <a:r>
                  <a:rPr lang="en-US" dirty="0" err="1" smtClean="0"/>
                  <a:t>prob</a:t>
                </a:r>
                <a:r>
                  <a:rPr lang="en-US" dirty="0" smtClean="0"/>
                  <a:t>: 237</a:t>
                </a:r>
              </a:p>
              <a:p>
                <a:endParaRPr lang="en-US" dirty="0"/>
              </a:p>
              <a:p>
                <a:r>
                  <a:rPr lang="en-US" dirty="0" smtClean="0"/>
                  <a:t>Inside:</a:t>
                </a:r>
                <a:endParaRPr lang="en-US" dirty="0"/>
              </a:p>
              <a:p>
                <a:pPr marL="285750" indent="-285750">
                  <a:buFont typeface="Arial" panose="020B0604020202020204" pitchFamily="34" charset="0"/>
                  <a:buChar char="•"/>
                </a:pPr>
                <a:r>
                  <a:rPr lang="en-US" dirty="0" smtClean="0"/>
                  <a:t>Key: 2 cylinder </a:t>
                </a:r>
                <a:r>
                  <a:rPr lang="en-US" dirty="0" err="1" smtClean="0"/>
                  <a:t>prob</a:t>
                </a:r>
                <a:r>
                  <a:rPr lang="en-US" dirty="0" smtClean="0"/>
                  <a:t>: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𝑜</m:t>
                            </m:r>
                          </m:sub>
                        </m:sSub>
                        <m:r>
                          <a:rPr lang="en-US" i="1">
                            <a:latin typeface="Cambria Math" panose="02040503050406030204" pitchFamily="18" charset="0"/>
                            <a:ea typeface="Cambria Math" panose="02040503050406030204" pitchFamily="18" charset="0"/>
                          </a:rPr>
                          <m:t>𝜋</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𝑉</m:t>
                            </m:r>
                          </m:e>
                          <m:sup>
                            <m:r>
                              <a:rPr lang="en-US" i="1">
                                <a:latin typeface="Cambria Math" panose="02040503050406030204" pitchFamily="18" charset="0"/>
                                <a:ea typeface="Cambria Math" panose="02040503050406030204" pitchFamily="18" charset="0"/>
                              </a:rPr>
                              <m:t>2</m:t>
                            </m:r>
                          </m:sup>
                        </m:s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𝑟</m:t>
                            </m:r>
                          </m:e>
                          <m:sup>
                            <m:r>
                              <a:rPr lang="en-US" i="1">
                                <a:latin typeface="Cambria Math" panose="02040503050406030204" pitchFamily="18" charset="0"/>
                                <a:ea typeface="Cambria Math" panose="02040503050406030204" pitchFamily="18" charset="0"/>
                              </a:rPr>
                              <m:t>4</m:t>
                            </m:r>
                          </m:sup>
                        </m:sSup>
                      </m:num>
                      <m:den>
                        <m:r>
                          <a:rPr lang="en-US" i="1">
                            <a:latin typeface="Cambria Math" panose="02040503050406030204" pitchFamily="18" charset="0"/>
                          </a:rPr>
                          <m:t>2</m:t>
                        </m:r>
                        <m:r>
                          <a:rPr lang="en-US" i="1">
                            <a:latin typeface="Cambria Math" panose="02040503050406030204" pitchFamily="18" charset="0"/>
                          </a:rPr>
                          <m:t>𝑑𝐿</m:t>
                        </m:r>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𝜌</m:t>
                            </m:r>
                          </m:e>
                          <m:sup>
                            <m:r>
                              <a:rPr lang="en-US" i="1">
                                <a:latin typeface="Cambria Math" panose="02040503050406030204" pitchFamily="18" charset="0"/>
                              </a:rPr>
                              <m:t>2</m:t>
                            </m:r>
                          </m:sup>
                        </m:sSup>
                      </m:den>
                    </m:f>
                  </m:oMath>
                </a14:m>
                <a:endParaRPr lang="en-US" dirty="0" smtClean="0"/>
              </a:p>
              <a:p>
                <a:pPr marL="285750" indent="-285750">
                  <a:buFont typeface="Arial" panose="020B0604020202020204" pitchFamily="34" charset="0"/>
                  <a:buChar char="•"/>
                </a:pPr>
                <a:r>
                  <a:rPr lang="en-US" dirty="0" smtClean="0"/>
                  <a:t>5 arrow: Right Hand rule: LDURL [If UV light works and good ink: (42135) so UDRLL]</a:t>
                </a:r>
              </a:p>
              <a:p>
                <a:pPr marL="285750" indent="-285750">
                  <a:buFont typeface="Arial" panose="020B0604020202020204" pitchFamily="34" charset="0"/>
                  <a:buChar char="•"/>
                </a:pPr>
                <a:r>
                  <a:rPr lang="en-US" dirty="0" smtClean="0"/>
                  <a:t>4 Letter: 4 problems: S R D K</a:t>
                </a:r>
              </a:p>
              <a:p>
                <a:pPr marL="285750" indent="-285750">
                  <a:buFont typeface="Arial" panose="020B0604020202020204" pitchFamily="34" charset="0"/>
                  <a:buChar char="•"/>
                </a:pPr>
                <a:r>
                  <a:rPr lang="en-US" dirty="0" smtClean="0"/>
                  <a:t>4 Number: Straight Beam: 2.264E-4</a:t>
                </a:r>
              </a:p>
              <a:p>
                <a:pPr marL="285750" indent="-285750">
                  <a:buFont typeface="Arial" panose="020B0604020202020204" pitchFamily="34" charset="0"/>
                  <a:buChar char="•"/>
                </a:pPr>
                <a:r>
                  <a:rPr lang="en-US" dirty="0" smtClean="0"/>
                  <a:t>5 Letter: 5 Problems (combo is 36145): </a:t>
                </a:r>
              </a:p>
              <a:p>
                <a:pPr marL="1657350" lvl="3" indent="-285750">
                  <a:buFont typeface="Arial" panose="020B0604020202020204" pitchFamily="34" charset="0"/>
                  <a:buChar char="•"/>
                </a:pPr>
                <a:r>
                  <a:rPr lang="en-US" dirty="0"/>
                  <a:t>	</a:t>
                </a:r>
                <a:r>
                  <a:rPr lang="en-US" dirty="0" smtClean="0"/>
                  <a:t>1: 7.36E-15</a:t>
                </a:r>
              </a:p>
              <a:p>
                <a:pPr marL="1657350" lvl="3" indent="-285750">
                  <a:buFont typeface="Arial" panose="020B0604020202020204" pitchFamily="34" charset="0"/>
                  <a:buChar char="•"/>
                </a:pPr>
                <a:r>
                  <a:rPr lang="en-US" dirty="0"/>
                  <a:t>	</a:t>
                </a:r>
                <a:r>
                  <a:rPr lang="en-US" dirty="0" smtClean="0"/>
                  <a:t>2: 0.0664</a:t>
                </a:r>
              </a:p>
              <a:p>
                <a:pPr marL="1657350" lvl="3" indent="-285750">
                  <a:buFont typeface="Arial" panose="020B0604020202020204" pitchFamily="34" charset="0"/>
                  <a:buChar char="•"/>
                </a:pPr>
                <a:r>
                  <a:rPr lang="en-US" dirty="0"/>
                  <a:t>	</a:t>
                </a:r>
                <a:r>
                  <a:rPr lang="en-US" dirty="0" smtClean="0"/>
                  <a:t>3: 0.176</a:t>
                </a:r>
              </a:p>
              <a:p>
                <a:pPr marL="1657350" lvl="3" indent="-285750">
                  <a:buFont typeface="Arial" panose="020B0604020202020204" pitchFamily="34" charset="0"/>
                  <a:buChar char="•"/>
                </a:pPr>
                <a:r>
                  <a:rPr lang="en-US" dirty="0" smtClean="0"/>
                  <a:t>	4: 0.324</a:t>
                </a:r>
              </a:p>
              <a:p>
                <a:pPr marL="1657350" lvl="3" indent="-285750">
                  <a:buFont typeface="Arial" panose="020B0604020202020204" pitchFamily="34" charset="0"/>
                  <a:buChar char="•"/>
                </a:pPr>
                <a:r>
                  <a:rPr lang="en-US" dirty="0" smtClean="0"/>
                  <a:t>	5: 7500</a:t>
                </a: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818147" y="589547"/>
                <a:ext cx="8373979" cy="4712893"/>
              </a:xfrm>
              <a:prstGeom prst="rect">
                <a:avLst/>
              </a:prstGeom>
              <a:blipFill>
                <a:blip r:embed="rId2"/>
                <a:stretch>
                  <a:fillRect l="-582" t="-776" b="-1164"/>
                </a:stretch>
              </a:blipFill>
            </p:spPr>
            <p:txBody>
              <a:bodyPr/>
              <a:lstStyle/>
              <a:p>
                <a:r>
                  <a:rPr lang="en-US">
                    <a:noFill/>
                  </a:rPr>
                  <a:t> </a:t>
                </a:r>
              </a:p>
            </p:txBody>
          </p:sp>
        </mc:Fallback>
      </mc:AlternateContent>
    </p:spTree>
    <p:extLst>
      <p:ext uri="{BB962C8B-B14F-4D97-AF65-F5344CB8AC3E}">
        <p14:creationId xmlns:p14="http://schemas.microsoft.com/office/powerpoint/2010/main" val="2189389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3624" y="558042"/>
            <a:ext cx="4611151" cy="6656316"/>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0123" r="22436"/>
          <a:stretch/>
        </p:blipFill>
        <p:spPr>
          <a:xfrm>
            <a:off x="3974756" y="2961101"/>
            <a:ext cx="2108886" cy="20559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nvSpPr>
        <p:spPr>
          <a:xfrm>
            <a:off x="3786938" y="2617494"/>
            <a:ext cx="2484522" cy="991979"/>
          </a:xfrm>
          <a:prstGeom prst="rect">
            <a:avLst/>
          </a:prstGeom>
          <a:noFill/>
          <a:scene3d>
            <a:camera prst="orthographicFront">
              <a:rot lat="0" lon="0" rev="0"/>
            </a:camera>
            <a:lightRig rig="threePt" dir="t"/>
          </a:scene3d>
        </p:spPr>
        <p:txBody>
          <a:bodyPr wrap="none" lIns="91440" tIns="45720" rIns="91440" bIns="45720">
            <a:prstTxWarp prst="textArchUp">
              <a:avLst>
                <a:gd name="adj" fmla="val 11297851"/>
              </a:avLst>
            </a:prstTxWarp>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Physics Task Force</a:t>
            </a:r>
            <a:endParaRPr lang="en-US"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30951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68466" y="729916"/>
            <a:ext cx="4762500" cy="6553200"/>
          </a:xfrm>
          <a:prstGeom prst="rect">
            <a:avLst/>
          </a:prstGeom>
        </p:spPr>
      </p:pic>
      <p:sp>
        <p:nvSpPr>
          <p:cNvPr id="5" name="TextBox 4"/>
          <p:cNvSpPr txBox="1"/>
          <p:nvPr/>
        </p:nvSpPr>
        <p:spPr>
          <a:xfrm>
            <a:off x="397042" y="729916"/>
            <a:ext cx="4223085" cy="6247864"/>
          </a:xfrm>
          <a:prstGeom prst="rect">
            <a:avLst/>
          </a:prstGeom>
          <a:noFill/>
        </p:spPr>
        <p:txBody>
          <a:bodyPr wrap="square" rtlCol="0">
            <a:spAutoFit/>
          </a:bodyPr>
          <a:lstStyle/>
          <a:p>
            <a:r>
              <a:rPr lang="en-US" sz="4000" dirty="0" smtClean="0"/>
              <a:t>Dr. Horrible</a:t>
            </a:r>
          </a:p>
          <a:p>
            <a:pPr marL="285750" indent="-285750">
              <a:buFont typeface="Arial" panose="020B0604020202020204" pitchFamily="34" charset="0"/>
              <a:buChar char="•"/>
            </a:pPr>
            <a:r>
              <a:rPr lang="en-US" sz="4000" dirty="0" smtClean="0"/>
              <a:t>Has a PhD in </a:t>
            </a:r>
            <a:r>
              <a:rPr lang="en-US" sz="4000" dirty="0" err="1" smtClean="0"/>
              <a:t>horriblism</a:t>
            </a:r>
            <a:endParaRPr lang="en-US" sz="4000" dirty="0" smtClean="0"/>
          </a:p>
          <a:p>
            <a:pPr marL="285750" indent="-285750">
              <a:buFont typeface="Arial" panose="020B0604020202020204" pitchFamily="34" charset="0"/>
              <a:buChar char="•"/>
            </a:pPr>
            <a:r>
              <a:rPr lang="en-US" sz="4000" dirty="0" smtClean="0"/>
              <a:t>Master of electricity and magnetism</a:t>
            </a:r>
          </a:p>
          <a:p>
            <a:pPr marL="285750" indent="-285750">
              <a:buFont typeface="Arial" panose="020B0604020202020204" pitchFamily="34" charset="0"/>
              <a:buChar char="•"/>
            </a:pPr>
            <a:r>
              <a:rPr lang="en-US" sz="4000" dirty="0" smtClean="0"/>
              <a:t>Placed “Doomsday Device” that will activate soon!</a:t>
            </a:r>
            <a:endParaRPr lang="en-US" sz="4000" dirty="0"/>
          </a:p>
        </p:txBody>
      </p:sp>
    </p:spTree>
    <p:extLst>
      <p:ext uri="{BB962C8B-B14F-4D97-AF65-F5344CB8AC3E}">
        <p14:creationId xmlns:p14="http://schemas.microsoft.com/office/powerpoint/2010/main" val="51910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678</TotalTime>
  <Words>700</Words>
  <Application>Microsoft Office PowerPoint</Application>
  <PresentationFormat>Custom</PresentationFormat>
  <Paragraphs>72</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Cambria</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P. Leach</dc:creator>
  <cp:lastModifiedBy>Matthew P. Leach</cp:lastModifiedBy>
  <cp:revision>43</cp:revision>
  <cp:lastPrinted>2020-01-21T21:45:52Z</cp:lastPrinted>
  <dcterms:created xsi:type="dcterms:W3CDTF">2019-01-10T21:34:58Z</dcterms:created>
  <dcterms:modified xsi:type="dcterms:W3CDTF">2020-01-21T22:26:54Z</dcterms:modified>
</cp:coreProperties>
</file>