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2" r:id="rId3"/>
    <p:sldId id="261" r:id="rId4"/>
    <p:sldId id="257" r:id="rId5"/>
    <p:sldId id="259" r:id="rId6"/>
    <p:sldId id="258" r:id="rId7"/>
    <p:sldId id="263" r:id="rId8"/>
    <p:sldId id="264" r:id="rId9"/>
    <p:sldId id="265" r:id="rId10"/>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7" d="100"/>
          <a:sy n="77" d="100"/>
        </p:scale>
        <p:origin x="10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40981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38894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170004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DC6C-067E-4EE9-B3F2-7259181FFD2B}"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408344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F5DC6C-067E-4EE9-B3F2-7259181FFD2B}"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311618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F5DC6C-067E-4EE9-B3F2-7259181FFD2B}"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23690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F5DC6C-067E-4EE9-B3F2-7259181FFD2B}" type="datetimeFigureOut">
              <a:rPr lang="en-US" smtClean="0"/>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28630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F5DC6C-067E-4EE9-B3F2-7259181FFD2B}" type="datetimeFigureOut">
              <a:rPr lang="en-US" smtClean="0"/>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185451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5DC6C-067E-4EE9-B3F2-7259181FFD2B}" type="datetimeFigureOut">
              <a:rPr lang="en-US" smtClean="0"/>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181807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0BF5DC6C-067E-4EE9-B3F2-7259181FFD2B}"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65443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0BF5DC6C-067E-4EE9-B3F2-7259181FFD2B}"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E97FE-56CE-4D54-B59D-B2937BAFAD55}" type="slidenum">
              <a:rPr lang="en-US" smtClean="0"/>
              <a:t>‹#›</a:t>
            </a:fld>
            <a:endParaRPr lang="en-US"/>
          </a:p>
        </p:txBody>
      </p:sp>
    </p:spTree>
    <p:extLst>
      <p:ext uri="{BB962C8B-B14F-4D97-AF65-F5344CB8AC3E}">
        <p14:creationId xmlns:p14="http://schemas.microsoft.com/office/powerpoint/2010/main" val="287207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BF5DC6C-067E-4EE9-B3F2-7259181FFD2B}" type="datetimeFigureOut">
              <a:rPr lang="en-US" smtClean="0"/>
              <a:t>1/7/2020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7EE97FE-56CE-4D54-B59D-B2937BAFAD55}" type="slidenum">
              <a:rPr lang="en-US" smtClean="0"/>
              <a:t>‹#›</a:t>
            </a:fld>
            <a:endParaRPr lang="en-US"/>
          </a:p>
        </p:txBody>
      </p:sp>
    </p:spTree>
    <p:extLst>
      <p:ext uri="{BB962C8B-B14F-4D97-AF65-F5344CB8AC3E}">
        <p14:creationId xmlns:p14="http://schemas.microsoft.com/office/powerpoint/2010/main" val="3826719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611" y="106127"/>
            <a:ext cx="4634894" cy="3648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25636" y="413189"/>
            <a:ext cx="3975949" cy="1754326"/>
          </a:xfrm>
          <a:prstGeom prst="rect">
            <a:avLst/>
          </a:prstGeom>
        </p:spPr>
        <p:txBody>
          <a:bodyPr wrap="square">
            <a:spAutoFit/>
          </a:bodyPr>
          <a:lstStyle/>
          <a:p>
            <a:r>
              <a:rPr lang="en-US" dirty="0" smtClean="0"/>
              <a:t>A 12.0 cm diameter loop of wire is initially oriented perpendicular to a 0.63 T magnetic field pointing up. During the course of 0.15 s, the field is changed to one of 0.25 T pointing down. What is the average </a:t>
            </a:r>
            <a:r>
              <a:rPr lang="en-US" dirty="0" err="1" smtClean="0"/>
              <a:t>emf</a:t>
            </a:r>
            <a:r>
              <a:rPr lang="en-US" dirty="0" smtClean="0"/>
              <a:t> induced in the coil?</a:t>
            </a:r>
            <a:endParaRPr lang="en-US" dirty="0"/>
          </a:p>
        </p:txBody>
      </p:sp>
      <p:pic>
        <p:nvPicPr>
          <p:cNvPr id="16" name="media/image7.png"/>
          <p:cNvPicPr/>
          <p:nvPr/>
        </p:nvPicPr>
        <p:blipFill>
          <a:blip r:embed="rId2"/>
          <a:srcRect/>
          <a:stretch>
            <a:fillRect/>
          </a:stretch>
        </p:blipFill>
        <p:spPr>
          <a:xfrm>
            <a:off x="184561" y="5637225"/>
            <a:ext cx="2277307" cy="1239123"/>
          </a:xfrm>
          <a:prstGeom prst="rect">
            <a:avLst/>
          </a:prstGeom>
          <a:ln/>
        </p:spPr>
      </p:pic>
      <p:sp>
        <p:nvSpPr>
          <p:cNvPr id="17" name="Rectangle 16"/>
          <p:cNvSpPr/>
          <p:nvPr/>
        </p:nvSpPr>
        <p:spPr>
          <a:xfrm>
            <a:off x="5017805" y="107201"/>
            <a:ext cx="4634894" cy="3648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17805" y="3813937"/>
            <a:ext cx="4634894" cy="36465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933" y="3825968"/>
            <a:ext cx="4634894" cy="36465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870" y="3883183"/>
            <a:ext cx="4527276" cy="1815882"/>
          </a:xfrm>
          <a:prstGeom prst="rect">
            <a:avLst/>
          </a:prstGeom>
        </p:spPr>
        <p:txBody>
          <a:bodyPr wrap="square">
            <a:spAutoFit/>
          </a:bodyPr>
          <a:lstStyle/>
          <a:p>
            <a:r>
              <a:rPr lang="en-US" sz="1600" dirty="0"/>
              <a:t>The diagram shows a conducting rod of length </a:t>
            </a:r>
            <a:r>
              <a:rPr lang="en-US" sz="1600" i="1" dirty="0" smtClean="0"/>
              <a:t>L = 50 cm</a:t>
            </a:r>
            <a:r>
              <a:rPr lang="en-US" sz="1600" dirty="0" smtClean="0"/>
              <a:t> </a:t>
            </a:r>
            <a:r>
              <a:rPr lang="en-US" sz="1600" dirty="0"/>
              <a:t>being moved in a region of uniform magnetic field </a:t>
            </a:r>
            <a:r>
              <a:rPr lang="en-US" sz="1600" i="1" dirty="0" smtClean="0"/>
              <a:t>B = 2.5 T</a:t>
            </a:r>
            <a:r>
              <a:rPr lang="en-US" sz="1600" dirty="0" smtClean="0"/>
              <a:t>. </a:t>
            </a:r>
            <a:r>
              <a:rPr lang="en-US" sz="1600" dirty="0"/>
              <a:t>The field is directed at right angles to the plane of the paper. The rod slides on conducting rails at a constant speed </a:t>
            </a:r>
            <a:r>
              <a:rPr lang="en-US" sz="1600" i="1" dirty="0" smtClean="0"/>
              <a:t>v = 1.5 m/s.</a:t>
            </a:r>
            <a:r>
              <a:rPr lang="en-US" sz="1600" dirty="0" smtClean="0"/>
              <a:t> </a:t>
            </a:r>
            <a:r>
              <a:rPr lang="en-US" sz="1600" dirty="0"/>
              <a:t>A resistor of resistance </a:t>
            </a:r>
            <a:r>
              <a:rPr lang="en-US" sz="1600" i="1" dirty="0"/>
              <a:t>R</a:t>
            </a:r>
            <a:r>
              <a:rPr lang="en-US" sz="1600" dirty="0"/>
              <a:t> </a:t>
            </a:r>
            <a:r>
              <a:rPr lang="en-US" sz="1600" dirty="0" smtClean="0"/>
              <a:t>= 20 </a:t>
            </a:r>
            <a:r>
              <a:rPr lang="el-GR" sz="1600" dirty="0" smtClean="0"/>
              <a:t>Ω</a:t>
            </a:r>
            <a:r>
              <a:rPr lang="en-US" sz="1600" dirty="0" smtClean="0"/>
              <a:t> connects </a:t>
            </a:r>
            <a:r>
              <a:rPr lang="en-US" sz="1600" dirty="0"/>
              <a:t>the rails. </a:t>
            </a:r>
            <a:r>
              <a:rPr lang="en-US" sz="1600" dirty="0" smtClean="0"/>
              <a:t>What power is required to move the rod at constant speed?</a:t>
            </a:r>
            <a:endParaRPr lang="en-US" sz="1600" dirty="0"/>
          </a:p>
        </p:txBody>
      </p:sp>
      <p:sp>
        <p:nvSpPr>
          <p:cNvPr id="21" name="Rectangle 20"/>
          <p:cNvSpPr/>
          <p:nvPr/>
        </p:nvSpPr>
        <p:spPr>
          <a:xfrm>
            <a:off x="427593" y="413189"/>
            <a:ext cx="4068551" cy="2031325"/>
          </a:xfrm>
          <a:prstGeom prst="rect">
            <a:avLst/>
          </a:prstGeom>
        </p:spPr>
        <p:txBody>
          <a:bodyPr wrap="square">
            <a:spAutoFit/>
          </a:bodyPr>
          <a:lstStyle/>
          <a:p>
            <a:r>
              <a:rPr lang="en-US" dirty="0"/>
              <a:t>An alpha particle (He nucleus) is traveling to the left going 500,000 m/s when it enters an magnetic field with a strength of 60 </a:t>
            </a:r>
            <a:r>
              <a:rPr lang="en-US" dirty="0" err="1"/>
              <a:t>mT</a:t>
            </a:r>
            <a:r>
              <a:rPr lang="en-US" dirty="0"/>
              <a:t> and pointed up and to the right at an angle of 50</a:t>
            </a:r>
            <a:r>
              <a:rPr lang="en-US" baseline="30000" dirty="0"/>
              <a:t>o</a:t>
            </a:r>
            <a:r>
              <a:rPr lang="en-US" dirty="0"/>
              <a:t> above the horizontal. What is the resulting force </a:t>
            </a:r>
            <a:r>
              <a:rPr lang="en-US" dirty="0" smtClean="0"/>
              <a:t>that </a:t>
            </a:r>
            <a:r>
              <a:rPr lang="en-US" dirty="0"/>
              <a:t>the alpha particle experiences?</a:t>
            </a:r>
          </a:p>
        </p:txBody>
      </p:sp>
      <p:sp>
        <p:nvSpPr>
          <p:cNvPr id="2" name="5-Point Star 1"/>
          <p:cNvSpPr/>
          <p:nvPr/>
        </p:nvSpPr>
        <p:spPr>
          <a:xfrm>
            <a:off x="228789" y="326137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189215" y="326137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641319" y="326137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150122" y="692962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602226" y="692962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052240" y="6929623"/>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5136809"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5588913"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6038927"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6491031" y="6941654"/>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47863" y="2643044"/>
            <a:ext cx="2376403" cy="369332"/>
            <a:chOff x="1262063" y="2490788"/>
            <a:chExt cx="2376403" cy="369332"/>
          </a:xfrm>
        </p:grpSpPr>
        <p:cxnSp>
          <p:nvCxnSpPr>
            <p:cNvPr id="4" name="Straight Connector 3"/>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5" name="Oval 4"/>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8" name="Straight Connector 7"/>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34" name="Straight Connector 33"/>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sp>
          <p:nvSpPr>
            <p:cNvPr id="36" name="Multiply 35"/>
            <p:cNvSpPr/>
            <p:nvPr/>
          </p:nvSpPr>
          <p:spPr>
            <a:xfrm>
              <a:off x="2461868" y="2581120"/>
              <a:ext cx="190500" cy="1905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652368" y="2490788"/>
              <a:ext cx="986098" cy="369332"/>
            </a:xfrm>
            <a:prstGeom prst="rect">
              <a:avLst/>
            </a:prstGeom>
            <a:noFill/>
          </p:spPr>
          <p:txBody>
            <a:bodyPr wrap="square" rtlCol="0">
              <a:spAutoFit/>
            </a:bodyPr>
            <a:lstStyle/>
            <a:p>
              <a:r>
                <a:rPr lang="en-US" dirty="0" smtClean="0"/>
                <a:t>10</a:t>
              </a:r>
              <a:r>
                <a:rPr lang="en-US" baseline="30000" dirty="0" smtClean="0"/>
                <a:t>-15 </a:t>
              </a:r>
              <a:r>
                <a:rPr lang="en-US" dirty="0" smtClean="0"/>
                <a:t>N</a:t>
              </a:r>
              <a:endParaRPr lang="en-US" baseline="30000" dirty="0"/>
            </a:p>
          </p:txBody>
        </p:sp>
      </p:grpSp>
      <p:sp>
        <p:nvSpPr>
          <p:cNvPr id="39" name="Rectangle 38"/>
          <p:cNvSpPr/>
          <p:nvPr/>
        </p:nvSpPr>
        <p:spPr>
          <a:xfrm>
            <a:off x="1703562" y="2561159"/>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6222634" y="2406431"/>
            <a:ext cx="2232544" cy="504825"/>
            <a:chOff x="6222634" y="2406431"/>
            <a:chExt cx="2232544" cy="504825"/>
          </a:xfrm>
        </p:grpSpPr>
        <p:grpSp>
          <p:nvGrpSpPr>
            <p:cNvPr id="40" name="Group 39"/>
            <p:cNvGrpSpPr/>
            <p:nvPr/>
          </p:nvGrpSpPr>
          <p:grpSpPr>
            <a:xfrm>
              <a:off x="6222634" y="2708651"/>
              <a:ext cx="1933574" cy="54363"/>
              <a:chOff x="1262063" y="2755726"/>
              <a:chExt cx="1933574" cy="54363"/>
            </a:xfrm>
          </p:grpSpPr>
          <p:cxnSp>
            <p:nvCxnSpPr>
              <p:cNvPr id="41" name="Straight Connector 40"/>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42" name="Oval 41"/>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3" name="Straight Connector 42"/>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44" name="Straight Connector 43"/>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47" name="Straight Connector 46"/>
              <p:cNvCxnSpPr/>
              <p:nvPr/>
            </p:nvCxnSpPr>
            <p:spPr>
              <a:xfrm>
                <a:off x="2500312" y="2793475"/>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48" name="Straight Connector 47"/>
              <p:cNvCxnSpPr/>
              <p:nvPr/>
            </p:nvCxnSpPr>
            <p:spPr>
              <a:xfrm>
                <a:off x="2881312" y="2793646"/>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49" name="TextBox 48"/>
            <p:cNvSpPr txBox="1"/>
            <p:nvPr/>
          </p:nvSpPr>
          <p:spPr>
            <a:xfrm>
              <a:off x="8139066" y="2491789"/>
              <a:ext cx="316112" cy="369332"/>
            </a:xfrm>
            <a:prstGeom prst="rect">
              <a:avLst/>
            </a:prstGeom>
            <a:noFill/>
          </p:spPr>
          <p:txBody>
            <a:bodyPr wrap="none" rtlCol="0">
              <a:spAutoFit/>
            </a:bodyPr>
            <a:lstStyle/>
            <a:p>
              <a:r>
                <a:rPr lang="en-US" dirty="0" smtClean="0"/>
                <a:t>V</a:t>
              </a:r>
              <a:endParaRPr lang="en-US" dirty="0"/>
            </a:p>
          </p:txBody>
        </p:sp>
        <p:sp>
          <p:nvSpPr>
            <p:cNvPr id="50" name="Rectangle 49"/>
            <p:cNvSpPr/>
            <p:nvPr/>
          </p:nvSpPr>
          <p:spPr>
            <a:xfrm>
              <a:off x="7437487" y="2406431"/>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303147" y="6822406"/>
            <a:ext cx="2306282" cy="504825"/>
            <a:chOff x="215124" y="6372122"/>
            <a:chExt cx="2306282" cy="504825"/>
          </a:xfrm>
        </p:grpSpPr>
        <p:grpSp>
          <p:nvGrpSpPr>
            <p:cNvPr id="51" name="Group 50"/>
            <p:cNvGrpSpPr/>
            <p:nvPr/>
          </p:nvGrpSpPr>
          <p:grpSpPr>
            <a:xfrm>
              <a:off x="215124" y="6612848"/>
              <a:ext cx="1933574" cy="54363"/>
              <a:chOff x="1262063" y="2755726"/>
              <a:chExt cx="1933574" cy="54363"/>
            </a:xfrm>
          </p:grpSpPr>
          <p:cxnSp>
            <p:nvCxnSpPr>
              <p:cNvPr id="52" name="Straight Connector 51"/>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53" name="Oval 52"/>
              <p:cNvSpPr/>
              <p:nvPr/>
            </p:nvSpPr>
            <p:spPr>
              <a:xfrm>
                <a:off x="1615859" y="2755726"/>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54" name="Straight Connector 53"/>
              <p:cNvCxnSpPr/>
              <p:nvPr/>
            </p:nvCxnSpPr>
            <p:spPr>
              <a:xfrm>
                <a:off x="1752600"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5" name="Straight Connector 54"/>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6" name="Straight Connector 55"/>
              <p:cNvCxnSpPr/>
              <p:nvPr/>
            </p:nvCxnSpPr>
            <p:spPr>
              <a:xfrm>
                <a:off x="2500312" y="2793475"/>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7" name="Straight Connector 56"/>
              <p:cNvCxnSpPr/>
              <p:nvPr/>
            </p:nvCxnSpPr>
            <p:spPr>
              <a:xfrm>
                <a:off x="2881312" y="2793646"/>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58" name="TextBox 57"/>
            <p:cNvSpPr txBox="1"/>
            <p:nvPr/>
          </p:nvSpPr>
          <p:spPr>
            <a:xfrm>
              <a:off x="2131556" y="6395986"/>
              <a:ext cx="389850" cy="369332"/>
            </a:xfrm>
            <a:prstGeom prst="rect">
              <a:avLst/>
            </a:prstGeom>
            <a:noFill/>
          </p:spPr>
          <p:txBody>
            <a:bodyPr wrap="none" rtlCol="0">
              <a:spAutoFit/>
            </a:bodyPr>
            <a:lstStyle/>
            <a:p>
              <a:r>
                <a:rPr lang="en-US" dirty="0" smtClean="0"/>
                <a:t>W</a:t>
              </a:r>
              <a:endParaRPr lang="en-US" dirty="0"/>
            </a:p>
          </p:txBody>
        </p:sp>
        <p:sp>
          <p:nvSpPr>
            <p:cNvPr id="59" name="Rectangle 58"/>
            <p:cNvSpPr/>
            <p:nvPr/>
          </p:nvSpPr>
          <p:spPr>
            <a:xfrm>
              <a:off x="686790" y="6372122"/>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552848" y="6155277"/>
            <a:ext cx="1521523" cy="504825"/>
            <a:chOff x="6078354" y="6223374"/>
            <a:chExt cx="1521523" cy="504825"/>
          </a:xfrm>
        </p:grpSpPr>
        <p:grpSp>
          <p:nvGrpSpPr>
            <p:cNvPr id="61" name="Group 60"/>
            <p:cNvGrpSpPr/>
            <p:nvPr/>
          </p:nvGrpSpPr>
          <p:grpSpPr>
            <a:xfrm>
              <a:off x="6113096" y="6487561"/>
              <a:ext cx="1171574" cy="54363"/>
              <a:chOff x="1262063" y="2766122"/>
              <a:chExt cx="1171574" cy="54363"/>
            </a:xfrm>
          </p:grpSpPr>
          <p:cxnSp>
            <p:nvCxnSpPr>
              <p:cNvPr id="62" name="Straight Connector 61"/>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63" name="Oval 62"/>
              <p:cNvSpPr/>
              <p:nvPr/>
            </p:nvSpPr>
            <p:spPr>
              <a:xfrm>
                <a:off x="2006292" y="2766122"/>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64" name="Straight Connector 63"/>
              <p:cNvCxnSpPr/>
              <p:nvPr/>
            </p:nvCxnSpPr>
            <p:spPr>
              <a:xfrm>
                <a:off x="1622597"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65" name="Straight Connector 64"/>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68" name="TextBox 67"/>
            <p:cNvSpPr txBox="1"/>
            <p:nvPr/>
          </p:nvSpPr>
          <p:spPr>
            <a:xfrm>
              <a:off x="7250101" y="6266109"/>
              <a:ext cx="349776" cy="369332"/>
            </a:xfrm>
            <a:prstGeom prst="rect">
              <a:avLst/>
            </a:prstGeom>
            <a:noFill/>
          </p:spPr>
          <p:txBody>
            <a:bodyPr wrap="none" rtlCol="0">
              <a:spAutoFit/>
            </a:bodyPr>
            <a:lstStyle/>
            <a:p>
              <a:r>
                <a:rPr lang="en-US" dirty="0" smtClean="0"/>
                <a:t>%</a:t>
              </a:r>
              <a:endParaRPr lang="en-US" dirty="0"/>
            </a:p>
          </p:txBody>
        </p:sp>
        <p:sp>
          <p:nvSpPr>
            <p:cNvPr id="69" name="Rectangle 68"/>
            <p:cNvSpPr/>
            <p:nvPr/>
          </p:nvSpPr>
          <p:spPr>
            <a:xfrm>
              <a:off x="6078354" y="6223374"/>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p:cNvSpPr/>
          <p:nvPr/>
        </p:nvSpPr>
        <p:spPr>
          <a:xfrm>
            <a:off x="5363370" y="4162860"/>
            <a:ext cx="3975949" cy="1754326"/>
          </a:xfrm>
          <a:prstGeom prst="rect">
            <a:avLst/>
          </a:prstGeom>
        </p:spPr>
        <p:txBody>
          <a:bodyPr wrap="square">
            <a:spAutoFit/>
          </a:bodyPr>
          <a:lstStyle/>
          <a:p>
            <a:r>
              <a:rPr lang="en-US" dirty="0"/>
              <a:t>A solar farm is made up of photovoltaic cells of area 25,000 m</a:t>
            </a:r>
            <a:r>
              <a:rPr lang="en-US" baseline="30000" dirty="0"/>
              <a:t>2</a:t>
            </a:r>
            <a:r>
              <a:rPr lang="en-US" dirty="0"/>
              <a:t>. The average solar intensity falling on the farm is 240 Wm</a:t>
            </a:r>
            <a:r>
              <a:rPr lang="en-US" baseline="30000" dirty="0"/>
              <a:t>–2</a:t>
            </a:r>
            <a:r>
              <a:rPr lang="en-US" dirty="0"/>
              <a:t> and the average power output of the farm is 1.6 MW. Calculate the efficiency of the photovoltaic cells.</a:t>
            </a:r>
          </a:p>
        </p:txBody>
      </p:sp>
    </p:spTree>
    <p:extLst>
      <p:ext uri="{BB962C8B-B14F-4D97-AF65-F5344CB8AC3E}">
        <p14:creationId xmlns:p14="http://schemas.microsoft.com/office/powerpoint/2010/main" val="391882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916" y="397042"/>
            <a:ext cx="4636008" cy="3648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4803" y="475834"/>
            <a:ext cx="4114800" cy="2554545"/>
          </a:xfrm>
          <a:prstGeom prst="rect">
            <a:avLst/>
          </a:prstGeom>
        </p:spPr>
        <p:txBody>
          <a:bodyPr wrap="square">
            <a:spAutoFit/>
          </a:bodyPr>
          <a:lstStyle/>
          <a:p>
            <a:r>
              <a:rPr lang="en-US" sz="1600" dirty="0"/>
              <a:t>A small coastal community decides to use a wind farm consisting of five identical wind turbines to generate part of its energy. At the proposed site, the average wind speed is 8.5ms</a:t>
            </a:r>
            <a:r>
              <a:rPr lang="en-US" sz="1600" baseline="30000" dirty="0"/>
              <a:t>–1</a:t>
            </a:r>
            <a:r>
              <a:rPr lang="en-US" sz="1600" dirty="0"/>
              <a:t> and the density of air is 1.3kgm</a:t>
            </a:r>
            <a:r>
              <a:rPr lang="en-US" sz="1600" baseline="30000" dirty="0"/>
              <a:t>–3</a:t>
            </a:r>
            <a:r>
              <a:rPr lang="en-US" sz="1600" dirty="0"/>
              <a:t>. The maximum power required from the wind farm is 0.75 MW. Each turbine has an efficiency of 30%. Determine the diameter that will be required for the turbine blades to achieve the maximum power of 0.75 MW.</a:t>
            </a:r>
          </a:p>
        </p:txBody>
      </p:sp>
      <p:sp>
        <p:nvSpPr>
          <p:cNvPr id="29" name="TextBox 28"/>
          <p:cNvSpPr txBox="1"/>
          <p:nvPr/>
        </p:nvSpPr>
        <p:spPr>
          <a:xfrm>
            <a:off x="700691" y="4795165"/>
            <a:ext cx="3763025" cy="2225225"/>
          </a:xfrm>
          <a:prstGeom prst="rect">
            <a:avLst/>
          </a:prstGeom>
          <a:noFill/>
        </p:spPr>
        <p:txBody>
          <a:bodyPr wrap="square" rtlCol="0">
            <a:spAutoFit/>
          </a:bodyPr>
          <a:lstStyle/>
          <a:p>
            <a:r>
              <a:rPr lang="en-US" sz="1980" dirty="0"/>
              <a:t>A Carbon 12 nucleus is accelerated to a speed of 750,000 m/s when it enters a magnetic field. The circular path it follows has a diameter of 13.1329 cm. What is the strength of the magnetic field in </a:t>
            </a:r>
            <a:r>
              <a:rPr lang="en-US" sz="1980" dirty="0" err="1"/>
              <a:t>milliTeslas</a:t>
            </a:r>
            <a:r>
              <a:rPr lang="en-US" sz="1980" dirty="0"/>
              <a:t>?</a:t>
            </a:r>
          </a:p>
        </p:txBody>
      </p:sp>
      <p:grpSp>
        <p:nvGrpSpPr>
          <p:cNvPr id="30" name="Group 29"/>
          <p:cNvGrpSpPr/>
          <p:nvPr/>
        </p:nvGrpSpPr>
        <p:grpSpPr>
          <a:xfrm>
            <a:off x="5754584" y="1429823"/>
            <a:ext cx="4154631" cy="4521302"/>
            <a:chOff x="735818" y="345743"/>
            <a:chExt cx="5035916" cy="5480367"/>
          </a:xfrm>
        </p:grpSpPr>
        <p:sp>
          <p:nvSpPr>
            <p:cNvPr id="31" name="TextBox 30"/>
            <p:cNvSpPr txBox="1"/>
            <p:nvPr/>
          </p:nvSpPr>
          <p:spPr>
            <a:xfrm>
              <a:off x="763793" y="345743"/>
              <a:ext cx="4303059" cy="2574131"/>
            </a:xfrm>
            <a:prstGeom prst="rect">
              <a:avLst/>
            </a:prstGeom>
            <a:noFill/>
          </p:spPr>
          <p:txBody>
            <a:bodyPr wrap="square" rtlCol="0">
              <a:spAutoFit/>
            </a:bodyPr>
            <a:lstStyle/>
            <a:p>
              <a:r>
                <a:rPr lang="en-US" sz="1650" dirty="0"/>
                <a:t>2 cylinders of radius r, resistivity of </a:t>
              </a:r>
              <a:r>
                <a:rPr lang="el-GR" sz="1650" dirty="0"/>
                <a:t>ρ</a:t>
              </a:r>
              <a:r>
                <a:rPr lang="en-US" sz="1650" dirty="0"/>
                <a:t> and length L are parallel, separated a distance d apart. Both are hooked up to the same voltage source, provided a potential of V for each cylinder.  Derive an equation for the force each cylinder experiences from the other and show that to Mr. Leach to earn a reward.</a:t>
              </a:r>
            </a:p>
          </p:txBody>
        </p:sp>
        <p:grpSp>
          <p:nvGrpSpPr>
            <p:cNvPr id="32" name="Group 31"/>
            <p:cNvGrpSpPr/>
            <p:nvPr/>
          </p:nvGrpSpPr>
          <p:grpSpPr>
            <a:xfrm>
              <a:off x="735818" y="3622701"/>
              <a:ext cx="5035916" cy="2203409"/>
              <a:chOff x="3206678" y="3654975"/>
              <a:chExt cx="5765187" cy="2522492"/>
            </a:xfrm>
          </p:grpSpPr>
          <p:sp>
            <p:nvSpPr>
              <p:cNvPr id="33" name="Can 32"/>
              <p:cNvSpPr/>
              <p:nvPr/>
            </p:nvSpPr>
            <p:spPr>
              <a:xfrm rot="5400000">
                <a:off x="5320200" y="1541453"/>
                <a:ext cx="290270" cy="451731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4" name="Can 33"/>
              <p:cNvSpPr/>
              <p:nvPr/>
            </p:nvSpPr>
            <p:spPr>
              <a:xfrm rot="5400000">
                <a:off x="5320200" y="3068389"/>
                <a:ext cx="290270" cy="451731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35" name="Straight Arrow Connector 34"/>
              <p:cNvCxnSpPr>
                <a:stCxn id="33" idx="4"/>
                <a:endCxn id="34" idx="2"/>
              </p:cNvCxnSpPr>
              <p:nvPr/>
            </p:nvCxnSpPr>
            <p:spPr>
              <a:xfrm rot="5400000">
                <a:off x="4847002" y="4563578"/>
                <a:ext cx="12366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465335" y="3431232"/>
                <a:ext cx="0" cy="45173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96219" y="5732229"/>
                <a:ext cx="1070369" cy="445238"/>
              </a:xfrm>
              <a:prstGeom prst="rect">
                <a:avLst/>
              </a:prstGeom>
              <a:noFill/>
            </p:spPr>
            <p:txBody>
              <a:bodyPr wrap="square" rtlCol="0">
                <a:spAutoFit/>
              </a:bodyPr>
              <a:lstStyle/>
              <a:p>
                <a:r>
                  <a:rPr lang="en-US" sz="1485" dirty="0"/>
                  <a:t>L</a:t>
                </a:r>
              </a:p>
            </p:txBody>
          </p:sp>
          <p:sp>
            <p:nvSpPr>
              <p:cNvPr id="38" name="TextBox 37"/>
              <p:cNvSpPr txBox="1"/>
              <p:nvPr/>
            </p:nvSpPr>
            <p:spPr>
              <a:xfrm>
                <a:off x="5413918" y="4299018"/>
                <a:ext cx="1070369" cy="445238"/>
              </a:xfrm>
              <a:prstGeom prst="rect">
                <a:avLst/>
              </a:prstGeom>
              <a:noFill/>
            </p:spPr>
            <p:txBody>
              <a:bodyPr wrap="square" rtlCol="0">
                <a:spAutoFit/>
              </a:bodyPr>
              <a:lstStyle/>
              <a:p>
                <a:r>
                  <a:rPr lang="en-US" sz="1485" dirty="0"/>
                  <a:t>d</a:t>
                </a:r>
              </a:p>
            </p:txBody>
          </p:sp>
          <p:grpSp>
            <p:nvGrpSpPr>
              <p:cNvPr id="39" name="Group 38"/>
              <p:cNvGrpSpPr/>
              <p:nvPr/>
            </p:nvGrpSpPr>
            <p:grpSpPr>
              <a:xfrm>
                <a:off x="7723991" y="3676172"/>
                <a:ext cx="1188706" cy="445238"/>
                <a:chOff x="7723991" y="3676172"/>
                <a:chExt cx="1188706" cy="445238"/>
              </a:xfrm>
            </p:grpSpPr>
            <p:sp>
              <p:nvSpPr>
                <p:cNvPr id="43" name="TextBox 42"/>
                <p:cNvSpPr txBox="1"/>
                <p:nvPr/>
              </p:nvSpPr>
              <p:spPr>
                <a:xfrm>
                  <a:off x="7842327" y="3676172"/>
                  <a:ext cx="1070370" cy="445238"/>
                </a:xfrm>
                <a:prstGeom prst="rect">
                  <a:avLst/>
                </a:prstGeom>
                <a:noFill/>
              </p:spPr>
              <p:txBody>
                <a:bodyPr wrap="square" rtlCol="0">
                  <a:spAutoFit/>
                </a:bodyPr>
                <a:lstStyle/>
                <a:p>
                  <a:r>
                    <a:rPr lang="en-US" sz="1485" dirty="0"/>
                    <a:t>r</a:t>
                  </a:r>
                </a:p>
              </p:txBody>
            </p:sp>
            <p:sp>
              <p:nvSpPr>
                <p:cNvPr id="44" name="Right Brace 43"/>
                <p:cNvSpPr/>
                <p:nvPr/>
              </p:nvSpPr>
              <p:spPr>
                <a:xfrm>
                  <a:off x="7723991" y="3786692"/>
                  <a:ext cx="118334" cy="158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85"/>
                </a:p>
              </p:txBody>
            </p:sp>
          </p:grpSp>
          <p:grpSp>
            <p:nvGrpSpPr>
              <p:cNvPr id="40" name="Group 39"/>
              <p:cNvGrpSpPr/>
              <p:nvPr/>
            </p:nvGrpSpPr>
            <p:grpSpPr>
              <a:xfrm>
                <a:off x="7783159" y="5220900"/>
                <a:ext cx="1188706" cy="445238"/>
                <a:chOff x="7723991" y="3676172"/>
                <a:chExt cx="1188706" cy="445238"/>
              </a:xfrm>
            </p:grpSpPr>
            <p:sp>
              <p:nvSpPr>
                <p:cNvPr id="41" name="TextBox 40"/>
                <p:cNvSpPr txBox="1"/>
                <p:nvPr/>
              </p:nvSpPr>
              <p:spPr>
                <a:xfrm>
                  <a:off x="7842327" y="3676172"/>
                  <a:ext cx="1070370" cy="445238"/>
                </a:xfrm>
                <a:prstGeom prst="rect">
                  <a:avLst/>
                </a:prstGeom>
                <a:noFill/>
              </p:spPr>
              <p:txBody>
                <a:bodyPr wrap="square" rtlCol="0">
                  <a:spAutoFit/>
                </a:bodyPr>
                <a:lstStyle/>
                <a:p>
                  <a:r>
                    <a:rPr lang="en-US" sz="1485" dirty="0"/>
                    <a:t>r</a:t>
                  </a:r>
                </a:p>
              </p:txBody>
            </p:sp>
            <p:sp>
              <p:nvSpPr>
                <p:cNvPr id="42" name="Right Brace 41"/>
                <p:cNvSpPr/>
                <p:nvPr/>
              </p:nvSpPr>
              <p:spPr>
                <a:xfrm>
                  <a:off x="7723991" y="3786692"/>
                  <a:ext cx="118334" cy="158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85"/>
                </a:p>
              </p:txBody>
            </p:sp>
          </p:grpSp>
        </p:grpSp>
      </p:grpSp>
      <p:grpSp>
        <p:nvGrpSpPr>
          <p:cNvPr id="21" name="Group 20"/>
          <p:cNvGrpSpPr/>
          <p:nvPr/>
        </p:nvGrpSpPr>
        <p:grpSpPr>
          <a:xfrm>
            <a:off x="394805" y="3603124"/>
            <a:ext cx="2188717" cy="409639"/>
            <a:chOff x="427470" y="4114525"/>
            <a:chExt cx="2188717" cy="409639"/>
          </a:xfrm>
        </p:grpSpPr>
        <p:sp>
          <p:nvSpPr>
            <p:cNvPr id="22" name="5-Point Star 21"/>
            <p:cNvSpPr/>
            <p:nvPr/>
          </p:nvSpPr>
          <p:spPr>
            <a:xfrm>
              <a:off x="427470" y="4114525"/>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79574" y="4114525"/>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1329588" y="4114525"/>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768565" y="4126556"/>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2218579" y="4126556"/>
              <a:ext cx="397608" cy="397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563517" y="3148455"/>
            <a:ext cx="1913950" cy="504825"/>
            <a:chOff x="6113096" y="6241651"/>
            <a:chExt cx="1913950" cy="504825"/>
          </a:xfrm>
        </p:grpSpPr>
        <p:grpSp>
          <p:nvGrpSpPr>
            <p:cNvPr id="28" name="Group 27"/>
            <p:cNvGrpSpPr/>
            <p:nvPr/>
          </p:nvGrpSpPr>
          <p:grpSpPr>
            <a:xfrm>
              <a:off x="6113096" y="6487561"/>
              <a:ext cx="1566531" cy="54363"/>
              <a:chOff x="1262063" y="2766122"/>
              <a:chExt cx="1566531" cy="54363"/>
            </a:xfrm>
          </p:grpSpPr>
          <p:cxnSp>
            <p:nvCxnSpPr>
              <p:cNvPr id="47" name="Straight Connector 46"/>
              <p:cNvCxnSpPr/>
              <p:nvPr/>
            </p:nvCxnSpPr>
            <p:spPr>
              <a:xfrm>
                <a:off x="1262063" y="2793304"/>
                <a:ext cx="291164" cy="0"/>
              </a:xfrm>
              <a:prstGeom prst="line">
                <a:avLst/>
              </a:prstGeom>
            </p:spPr>
            <p:style>
              <a:lnRef idx="2">
                <a:schemeClr val="dk1"/>
              </a:lnRef>
              <a:fillRef idx="1">
                <a:schemeClr val="lt1"/>
              </a:fillRef>
              <a:effectRef idx="0">
                <a:schemeClr val="dk1"/>
              </a:effectRef>
              <a:fontRef idx="minor">
                <a:schemeClr val="dk1"/>
              </a:fontRef>
            </p:style>
          </p:cxnSp>
          <p:sp>
            <p:nvSpPr>
              <p:cNvPr id="48" name="Oval 47"/>
              <p:cNvSpPr/>
              <p:nvPr/>
            </p:nvSpPr>
            <p:spPr>
              <a:xfrm>
                <a:off x="2006292" y="2766122"/>
                <a:ext cx="54363" cy="5436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49" name="Straight Connector 48"/>
              <p:cNvCxnSpPr/>
              <p:nvPr/>
            </p:nvCxnSpPr>
            <p:spPr>
              <a:xfrm>
                <a:off x="1622597"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0" name="Straight Connector 49"/>
              <p:cNvCxnSpPr/>
              <p:nvPr/>
            </p:nvCxnSpPr>
            <p:spPr>
              <a:xfrm>
                <a:off x="2119312" y="2793304"/>
                <a:ext cx="314325" cy="0"/>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p:cNvCxnSpPr/>
              <p:nvPr/>
            </p:nvCxnSpPr>
            <p:spPr>
              <a:xfrm>
                <a:off x="2514269" y="2793303"/>
                <a:ext cx="314325" cy="0"/>
              </a:xfrm>
              <a:prstGeom prst="line">
                <a:avLst/>
              </a:prstGeom>
            </p:spPr>
            <p:style>
              <a:lnRef idx="2">
                <a:schemeClr val="dk1"/>
              </a:lnRef>
              <a:fillRef idx="1">
                <a:schemeClr val="lt1"/>
              </a:fillRef>
              <a:effectRef idx="0">
                <a:schemeClr val="dk1"/>
              </a:effectRef>
              <a:fontRef idx="minor">
                <a:schemeClr val="dk1"/>
              </a:fontRef>
            </p:style>
          </p:cxnSp>
        </p:grpSp>
        <p:sp>
          <p:nvSpPr>
            <p:cNvPr id="45" name="TextBox 44"/>
            <p:cNvSpPr txBox="1"/>
            <p:nvPr/>
          </p:nvSpPr>
          <p:spPr>
            <a:xfrm>
              <a:off x="7658034" y="6264389"/>
              <a:ext cx="369012" cy="369332"/>
            </a:xfrm>
            <a:prstGeom prst="rect">
              <a:avLst/>
            </a:prstGeom>
            <a:noFill/>
          </p:spPr>
          <p:txBody>
            <a:bodyPr wrap="none" rtlCol="0">
              <a:spAutoFit/>
            </a:bodyPr>
            <a:lstStyle/>
            <a:p>
              <a:r>
                <a:rPr lang="en-US" dirty="0" smtClean="0"/>
                <a:t>m</a:t>
              </a:r>
              <a:endParaRPr lang="en-US" dirty="0"/>
            </a:p>
          </p:txBody>
        </p:sp>
        <p:sp>
          <p:nvSpPr>
            <p:cNvPr id="46" name="Rectangle 45"/>
            <p:cNvSpPr/>
            <p:nvPr/>
          </p:nvSpPr>
          <p:spPr>
            <a:xfrm>
              <a:off x="6941345" y="6241651"/>
              <a:ext cx="366712"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262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393385" y="1438904"/>
            <a:ext cx="8511181" cy="4831999"/>
            <a:chOff x="2732442" y="2291379"/>
            <a:chExt cx="5405559" cy="3182693"/>
          </a:xfrm>
        </p:grpSpPr>
        <p:cxnSp>
          <p:nvCxnSpPr>
            <p:cNvPr id="3" name="Straight Connector 2"/>
            <p:cNvCxnSpPr/>
            <p:nvPr/>
          </p:nvCxnSpPr>
          <p:spPr>
            <a:xfrm>
              <a:off x="2732442" y="2355925"/>
              <a:ext cx="0" cy="1785769"/>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775934" y="2291379"/>
              <a:ext cx="0" cy="968188"/>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765176" y="3614569"/>
              <a:ext cx="0" cy="527125"/>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238513" y="2850777"/>
              <a:ext cx="258183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238513" y="3915784"/>
              <a:ext cx="263562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055172" y="4572000"/>
              <a:ext cx="0" cy="398033"/>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334871" y="4367605"/>
              <a:ext cx="0" cy="86061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2732442" y="4141694"/>
              <a:ext cx="322730" cy="580913"/>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3334871" y="4141694"/>
              <a:ext cx="441063" cy="613186"/>
            </a:xfrm>
            <a:prstGeom prst="line">
              <a:avLst/>
            </a:prstGeom>
            <a:ln w="28575"/>
          </p:spPr>
          <p:style>
            <a:lnRef idx="1">
              <a:schemeClr val="dk1"/>
            </a:lnRef>
            <a:fillRef idx="0">
              <a:schemeClr val="dk1"/>
            </a:fillRef>
            <a:effectRef idx="0">
              <a:schemeClr val="dk1"/>
            </a:effectRef>
            <a:fontRef idx="minor">
              <a:schemeClr val="tx1"/>
            </a:fontRef>
          </p:style>
        </p:cxnSp>
        <p:sp>
          <p:nvSpPr>
            <p:cNvPr id="20" name="Oval 19"/>
            <p:cNvSpPr/>
            <p:nvPr/>
          </p:nvSpPr>
          <p:spPr>
            <a:xfrm>
              <a:off x="2732442" y="3388659"/>
              <a:ext cx="129092" cy="129092"/>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22" name="Straight Arrow Connector 21"/>
            <p:cNvCxnSpPr/>
            <p:nvPr/>
          </p:nvCxnSpPr>
          <p:spPr>
            <a:xfrm>
              <a:off x="2842629" y="3477330"/>
              <a:ext cx="4816816" cy="189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32248" y="5112211"/>
              <a:ext cx="623944" cy="361861"/>
            </a:xfrm>
            <a:prstGeom prst="rect">
              <a:avLst/>
            </a:prstGeom>
            <a:noFill/>
            <a:ln w="28575">
              <a:noFill/>
            </a:ln>
          </p:spPr>
          <p:txBody>
            <a:bodyPr wrap="square" rtlCol="0">
              <a:spAutoFit/>
            </a:bodyPr>
            <a:lstStyle/>
            <a:p>
              <a:r>
                <a:rPr lang="en-US" sz="2970" dirty="0"/>
                <a:t>20 V</a:t>
              </a:r>
            </a:p>
          </p:txBody>
        </p:sp>
        <p:sp>
          <p:nvSpPr>
            <p:cNvPr id="24" name="Right Brace 23"/>
            <p:cNvSpPr/>
            <p:nvPr/>
          </p:nvSpPr>
          <p:spPr>
            <a:xfrm>
              <a:off x="6984322" y="2845397"/>
              <a:ext cx="473337" cy="1065007"/>
            </a:xfrm>
            <a:prstGeom prst="rightBrace">
              <a:avLst>
                <a:gd name="adj1" fmla="val 8333"/>
                <a:gd name="adj2" fmla="val 25758"/>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85"/>
            </a:p>
          </p:txBody>
        </p:sp>
        <p:sp>
          <p:nvSpPr>
            <p:cNvPr id="25" name="TextBox 24"/>
            <p:cNvSpPr txBox="1"/>
            <p:nvPr/>
          </p:nvSpPr>
          <p:spPr>
            <a:xfrm>
              <a:off x="7492542" y="2929615"/>
              <a:ext cx="645459" cy="328412"/>
            </a:xfrm>
            <a:prstGeom prst="rect">
              <a:avLst/>
            </a:prstGeom>
            <a:noFill/>
            <a:ln w="28575">
              <a:noFill/>
            </a:ln>
          </p:spPr>
          <p:txBody>
            <a:bodyPr wrap="square" rtlCol="0">
              <a:spAutoFit/>
            </a:bodyPr>
            <a:lstStyle/>
            <a:p>
              <a:r>
                <a:rPr lang="en-US" sz="2640" dirty="0">
                  <a:solidFill>
                    <a:schemeClr val="accent2"/>
                  </a:solidFill>
                </a:rPr>
                <a:t>5 cm</a:t>
              </a:r>
            </a:p>
          </p:txBody>
        </p:sp>
        <p:sp>
          <p:nvSpPr>
            <p:cNvPr id="26" name="TextBox 25"/>
            <p:cNvSpPr txBox="1"/>
            <p:nvPr/>
          </p:nvSpPr>
          <p:spPr>
            <a:xfrm>
              <a:off x="4797911" y="2474259"/>
              <a:ext cx="1645920" cy="361861"/>
            </a:xfrm>
            <a:prstGeom prst="rect">
              <a:avLst/>
            </a:prstGeom>
            <a:noFill/>
            <a:ln w="28575">
              <a:noFill/>
            </a:ln>
          </p:spPr>
          <p:txBody>
            <a:bodyPr wrap="square" rtlCol="0">
              <a:spAutoFit/>
            </a:bodyPr>
            <a:lstStyle/>
            <a:p>
              <a:r>
                <a:rPr lang="en-US" sz="2970" dirty="0"/>
                <a:t>+15 V</a:t>
              </a:r>
            </a:p>
          </p:txBody>
        </p:sp>
        <p:sp>
          <p:nvSpPr>
            <p:cNvPr id="27" name="TextBox 26"/>
            <p:cNvSpPr txBox="1"/>
            <p:nvPr/>
          </p:nvSpPr>
          <p:spPr>
            <a:xfrm>
              <a:off x="4814046" y="3888891"/>
              <a:ext cx="1645920" cy="361861"/>
            </a:xfrm>
            <a:prstGeom prst="rect">
              <a:avLst/>
            </a:prstGeom>
            <a:noFill/>
            <a:ln w="28575">
              <a:noFill/>
            </a:ln>
          </p:spPr>
          <p:txBody>
            <a:bodyPr wrap="square" rtlCol="0">
              <a:spAutoFit/>
            </a:bodyPr>
            <a:lstStyle/>
            <a:p>
              <a:r>
                <a:rPr lang="en-US" sz="2970" dirty="0"/>
                <a:t>-15 V</a:t>
              </a:r>
            </a:p>
          </p:txBody>
        </p:sp>
      </p:grpSp>
      <p:sp>
        <p:nvSpPr>
          <p:cNvPr id="28" name="TextBox 27"/>
          <p:cNvSpPr txBox="1"/>
          <p:nvPr/>
        </p:nvSpPr>
        <p:spPr>
          <a:xfrm>
            <a:off x="3553001" y="4371483"/>
            <a:ext cx="4488615" cy="1514261"/>
          </a:xfrm>
          <a:prstGeom prst="rect">
            <a:avLst/>
          </a:prstGeom>
          <a:noFill/>
        </p:spPr>
        <p:txBody>
          <a:bodyPr wrap="square" rtlCol="0">
            <a:spAutoFit/>
          </a:bodyPr>
          <a:lstStyle/>
          <a:p>
            <a:r>
              <a:rPr lang="en-US" sz="2310" dirty="0"/>
              <a:t>What is the necessary B field magnitude that must be placed in that same region for the electron to go straight? (first 4 sig figs)</a:t>
            </a:r>
          </a:p>
        </p:txBody>
      </p:sp>
      <p:sp>
        <p:nvSpPr>
          <p:cNvPr id="2" name="TextBox 1"/>
          <p:cNvSpPr txBox="1"/>
          <p:nvPr/>
        </p:nvSpPr>
        <p:spPr>
          <a:xfrm>
            <a:off x="84787" y="3426370"/>
            <a:ext cx="1511856" cy="320857"/>
          </a:xfrm>
          <a:prstGeom prst="rect">
            <a:avLst/>
          </a:prstGeom>
          <a:noFill/>
        </p:spPr>
        <p:txBody>
          <a:bodyPr wrap="square" rtlCol="0">
            <a:spAutoFit/>
          </a:bodyPr>
          <a:lstStyle/>
          <a:p>
            <a:r>
              <a:rPr lang="en-US" sz="1485" dirty="0"/>
              <a:t>electron</a:t>
            </a:r>
          </a:p>
        </p:txBody>
      </p:sp>
      <p:cxnSp>
        <p:nvCxnSpPr>
          <p:cNvPr id="6" name="Curved Connector 5"/>
          <p:cNvCxnSpPr>
            <a:stCxn id="2" idx="0"/>
            <a:endCxn id="20" idx="2"/>
          </p:cNvCxnSpPr>
          <p:nvPr/>
        </p:nvCxnSpPr>
        <p:spPr>
          <a:xfrm rot="5400000" flipH="1" flipV="1">
            <a:off x="1005266" y="3038251"/>
            <a:ext cx="223569" cy="55267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723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827222" y="1024647"/>
            <a:ext cx="8172831" cy="1886995"/>
            <a:chOff x="550495" y="1241216"/>
            <a:chExt cx="5142223" cy="1187269"/>
          </a:xfrm>
        </p:grpSpPr>
        <p:grpSp>
          <p:nvGrpSpPr>
            <p:cNvPr id="99" name="Group 98"/>
            <p:cNvGrpSpPr/>
            <p:nvPr/>
          </p:nvGrpSpPr>
          <p:grpSpPr>
            <a:xfrm>
              <a:off x="816507" y="1645019"/>
              <a:ext cx="388513" cy="388513"/>
              <a:chOff x="1011219" y="680143"/>
              <a:chExt cx="898822" cy="898822"/>
            </a:xfrm>
          </p:grpSpPr>
          <p:sp>
            <p:nvSpPr>
              <p:cNvPr id="136" name="Oval 135"/>
              <p:cNvSpPr/>
              <p:nvPr/>
            </p:nvSpPr>
            <p:spPr>
              <a:xfrm>
                <a:off x="1355465" y="1032735"/>
                <a:ext cx="193638" cy="193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7" name="Oval 136"/>
              <p:cNvSpPr/>
              <p:nvPr/>
            </p:nvSpPr>
            <p:spPr>
              <a:xfrm>
                <a:off x="1011219"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nvGrpSpPr>
            <p:cNvPr id="100" name="Group 99"/>
            <p:cNvGrpSpPr/>
            <p:nvPr/>
          </p:nvGrpSpPr>
          <p:grpSpPr>
            <a:xfrm>
              <a:off x="1881015" y="1645019"/>
              <a:ext cx="388513" cy="388513"/>
              <a:chOff x="2598187" y="680143"/>
              <a:chExt cx="898822" cy="898822"/>
            </a:xfrm>
          </p:grpSpPr>
          <p:sp>
            <p:nvSpPr>
              <p:cNvPr id="132" name="Oval 131"/>
              <p:cNvSpPr/>
              <p:nvPr/>
            </p:nvSpPr>
            <p:spPr>
              <a:xfrm>
                <a:off x="2598187"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nvGrpSpPr>
              <p:cNvPr id="133" name="Group 132"/>
              <p:cNvGrpSpPr/>
              <p:nvPr/>
            </p:nvGrpSpPr>
            <p:grpSpPr>
              <a:xfrm>
                <a:off x="2862491" y="996288"/>
                <a:ext cx="370214" cy="266531"/>
                <a:chOff x="4679576" y="680142"/>
                <a:chExt cx="624237" cy="449412"/>
              </a:xfrm>
              <a:solidFill>
                <a:schemeClr val="tx1"/>
              </a:solidFill>
            </p:grpSpPr>
            <p:sp>
              <p:nvSpPr>
                <p:cNvPr id="134" name="Parallelogram 133"/>
                <p:cNvSpPr/>
                <p:nvPr/>
              </p:nvSpPr>
              <p:spPr>
                <a:xfrm>
                  <a:off x="4679576" y="680143"/>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5" name="Parallelogram 134"/>
                <p:cNvSpPr/>
                <p:nvPr/>
              </p:nvSpPr>
              <p:spPr>
                <a:xfrm flipH="1">
                  <a:off x="4700601" y="680142"/>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grpSp>
          <p:nvGrpSpPr>
            <p:cNvPr id="101" name="Group 100"/>
            <p:cNvGrpSpPr/>
            <p:nvPr/>
          </p:nvGrpSpPr>
          <p:grpSpPr>
            <a:xfrm>
              <a:off x="2945522" y="1640594"/>
              <a:ext cx="388513" cy="388513"/>
              <a:chOff x="1011219" y="680143"/>
              <a:chExt cx="898822" cy="898822"/>
            </a:xfrm>
          </p:grpSpPr>
          <p:sp>
            <p:nvSpPr>
              <p:cNvPr id="130" name="Oval 129"/>
              <p:cNvSpPr/>
              <p:nvPr/>
            </p:nvSpPr>
            <p:spPr>
              <a:xfrm>
                <a:off x="1355465" y="1032735"/>
                <a:ext cx="193638" cy="193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1" name="Oval 130"/>
              <p:cNvSpPr/>
              <p:nvPr/>
            </p:nvSpPr>
            <p:spPr>
              <a:xfrm>
                <a:off x="1011219"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nvGrpSpPr>
            <p:cNvPr id="102" name="Group 101"/>
            <p:cNvGrpSpPr/>
            <p:nvPr/>
          </p:nvGrpSpPr>
          <p:grpSpPr>
            <a:xfrm>
              <a:off x="4010029" y="1640594"/>
              <a:ext cx="388513" cy="388513"/>
              <a:chOff x="2598187" y="680143"/>
              <a:chExt cx="898822" cy="898822"/>
            </a:xfrm>
          </p:grpSpPr>
          <p:sp>
            <p:nvSpPr>
              <p:cNvPr id="126" name="Oval 125"/>
              <p:cNvSpPr/>
              <p:nvPr/>
            </p:nvSpPr>
            <p:spPr>
              <a:xfrm>
                <a:off x="2598187"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nvGrpSpPr>
              <p:cNvPr id="127" name="Group 126"/>
              <p:cNvGrpSpPr/>
              <p:nvPr/>
            </p:nvGrpSpPr>
            <p:grpSpPr>
              <a:xfrm>
                <a:off x="2862491" y="996288"/>
                <a:ext cx="370214" cy="266531"/>
                <a:chOff x="4679576" y="680142"/>
                <a:chExt cx="624237" cy="449412"/>
              </a:xfrm>
              <a:solidFill>
                <a:schemeClr val="tx1"/>
              </a:solidFill>
            </p:grpSpPr>
            <p:sp>
              <p:nvSpPr>
                <p:cNvPr id="128" name="Parallelogram 127"/>
                <p:cNvSpPr/>
                <p:nvPr/>
              </p:nvSpPr>
              <p:spPr>
                <a:xfrm>
                  <a:off x="4679576" y="680143"/>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9" name="Parallelogram 128"/>
                <p:cNvSpPr/>
                <p:nvPr/>
              </p:nvSpPr>
              <p:spPr>
                <a:xfrm flipH="1">
                  <a:off x="4700601" y="680142"/>
                  <a:ext cx="603212" cy="449411"/>
                </a:xfrm>
                <a:prstGeom prst="parallelogram">
                  <a:avLst>
                    <a:gd name="adj" fmla="val 9202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grpSp>
        <p:grpSp>
          <p:nvGrpSpPr>
            <p:cNvPr id="103" name="Group 102"/>
            <p:cNvGrpSpPr/>
            <p:nvPr/>
          </p:nvGrpSpPr>
          <p:grpSpPr>
            <a:xfrm>
              <a:off x="5074537" y="1636170"/>
              <a:ext cx="388513" cy="388513"/>
              <a:chOff x="1011219" y="680143"/>
              <a:chExt cx="898822" cy="898822"/>
            </a:xfrm>
          </p:grpSpPr>
          <p:sp>
            <p:nvSpPr>
              <p:cNvPr id="124" name="Oval 123"/>
              <p:cNvSpPr/>
              <p:nvPr/>
            </p:nvSpPr>
            <p:spPr>
              <a:xfrm>
                <a:off x="1355465" y="1032735"/>
                <a:ext cx="193638" cy="193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5" name="Oval 124"/>
              <p:cNvSpPr/>
              <p:nvPr/>
            </p:nvSpPr>
            <p:spPr>
              <a:xfrm>
                <a:off x="1011219" y="680143"/>
                <a:ext cx="898822" cy="898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grpSp>
        <p:cxnSp>
          <p:nvCxnSpPr>
            <p:cNvPr id="104" name="Straight Arrow Connector 103"/>
            <p:cNvCxnSpPr/>
            <p:nvPr/>
          </p:nvCxnSpPr>
          <p:spPr>
            <a:xfrm>
              <a:off x="1007156" y="2020258"/>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1681325" y="1654889"/>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2745833" y="1639637"/>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0800000">
              <a:off x="4206979" y="1241216"/>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0800000" flipV="1">
              <a:off x="5265185" y="2029107"/>
              <a:ext cx="0" cy="3993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046398" y="2033532"/>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B</a:t>
              </a:r>
            </a:p>
          </p:txBody>
        </p:sp>
        <p:sp>
          <p:nvSpPr>
            <p:cNvPr id="110" name="TextBox 109"/>
            <p:cNvSpPr txBox="1"/>
            <p:nvPr/>
          </p:nvSpPr>
          <p:spPr>
            <a:xfrm>
              <a:off x="1476740" y="1854579"/>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111" name="TextBox 110"/>
            <p:cNvSpPr txBox="1"/>
            <p:nvPr/>
          </p:nvSpPr>
          <p:spPr>
            <a:xfrm>
              <a:off x="2586133" y="1847609"/>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v</a:t>
              </a:r>
            </a:p>
          </p:txBody>
        </p:sp>
        <p:sp>
          <p:nvSpPr>
            <p:cNvPr id="112" name="TextBox 111"/>
            <p:cNvSpPr txBox="1"/>
            <p:nvPr/>
          </p:nvSpPr>
          <p:spPr>
            <a:xfrm>
              <a:off x="5423839" y="1677207"/>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113" name="TextBox 112"/>
            <p:cNvSpPr txBox="1"/>
            <p:nvPr/>
          </p:nvSpPr>
          <p:spPr>
            <a:xfrm>
              <a:off x="5260298" y="2076446"/>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B</a:t>
              </a:r>
            </a:p>
          </p:txBody>
        </p:sp>
        <p:sp>
          <p:nvSpPr>
            <p:cNvPr id="114" name="TextBox 113"/>
            <p:cNvSpPr txBox="1"/>
            <p:nvPr/>
          </p:nvSpPr>
          <p:spPr>
            <a:xfrm>
              <a:off x="1933215" y="1973588"/>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v</a:t>
              </a:r>
            </a:p>
          </p:txBody>
        </p:sp>
        <p:sp>
          <p:nvSpPr>
            <p:cNvPr id="115" name="TextBox 114"/>
            <p:cNvSpPr txBox="1"/>
            <p:nvPr/>
          </p:nvSpPr>
          <p:spPr>
            <a:xfrm>
              <a:off x="550495" y="1682004"/>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B</a:t>
              </a:r>
            </a:p>
          </p:txBody>
        </p:sp>
        <p:sp>
          <p:nvSpPr>
            <p:cNvPr id="116" name="TextBox 115"/>
            <p:cNvSpPr txBox="1"/>
            <p:nvPr/>
          </p:nvSpPr>
          <p:spPr>
            <a:xfrm>
              <a:off x="730525" y="2070517"/>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117" name="TextBox 116"/>
            <p:cNvSpPr txBox="1"/>
            <p:nvPr/>
          </p:nvSpPr>
          <p:spPr>
            <a:xfrm>
              <a:off x="747044" y="1410698"/>
              <a:ext cx="687645" cy="193649"/>
            </a:xfrm>
            <a:prstGeom prst="rect">
              <a:avLst/>
            </a:prstGeom>
            <a:noFill/>
          </p:spPr>
          <p:txBody>
            <a:bodyPr wrap="square" rtlCol="0">
              <a:spAutoFit/>
            </a:bodyPr>
            <a:lstStyle/>
            <a:p>
              <a:r>
                <a:rPr lang="en-US" sz="1400" dirty="0"/>
                <a:t>negative</a:t>
              </a:r>
            </a:p>
          </p:txBody>
        </p:sp>
        <p:sp>
          <p:nvSpPr>
            <p:cNvPr id="118" name="TextBox 117"/>
            <p:cNvSpPr txBox="1"/>
            <p:nvPr/>
          </p:nvSpPr>
          <p:spPr>
            <a:xfrm>
              <a:off x="1841439" y="1417994"/>
              <a:ext cx="557581" cy="193649"/>
            </a:xfrm>
            <a:prstGeom prst="rect">
              <a:avLst/>
            </a:prstGeom>
            <a:noFill/>
          </p:spPr>
          <p:txBody>
            <a:bodyPr wrap="square" rtlCol="0">
              <a:spAutoFit/>
            </a:bodyPr>
            <a:lstStyle/>
            <a:p>
              <a:r>
                <a:rPr lang="en-US" sz="1400" dirty="0"/>
                <a:t>positive</a:t>
              </a:r>
            </a:p>
          </p:txBody>
        </p:sp>
        <p:sp>
          <p:nvSpPr>
            <p:cNvPr id="119" name="TextBox 118"/>
            <p:cNvSpPr txBox="1"/>
            <p:nvPr/>
          </p:nvSpPr>
          <p:spPr>
            <a:xfrm>
              <a:off x="2857380" y="1366946"/>
              <a:ext cx="557581" cy="193649"/>
            </a:xfrm>
            <a:prstGeom prst="rect">
              <a:avLst/>
            </a:prstGeom>
            <a:noFill/>
          </p:spPr>
          <p:txBody>
            <a:bodyPr wrap="square" rtlCol="0">
              <a:spAutoFit/>
            </a:bodyPr>
            <a:lstStyle/>
            <a:p>
              <a:r>
                <a:rPr lang="en-US" sz="1400" dirty="0"/>
                <a:t>positive</a:t>
              </a:r>
            </a:p>
          </p:txBody>
        </p:sp>
        <p:sp>
          <p:nvSpPr>
            <p:cNvPr id="120" name="TextBox 119"/>
            <p:cNvSpPr txBox="1"/>
            <p:nvPr/>
          </p:nvSpPr>
          <p:spPr>
            <a:xfrm>
              <a:off x="5028245" y="1394461"/>
              <a:ext cx="557581" cy="193649"/>
            </a:xfrm>
            <a:prstGeom prst="rect">
              <a:avLst/>
            </a:prstGeom>
            <a:noFill/>
          </p:spPr>
          <p:txBody>
            <a:bodyPr wrap="square" rtlCol="0">
              <a:spAutoFit/>
            </a:bodyPr>
            <a:lstStyle/>
            <a:p>
              <a:r>
                <a:rPr lang="en-US" sz="1400" dirty="0"/>
                <a:t>positive</a:t>
              </a:r>
            </a:p>
          </p:txBody>
        </p:sp>
        <p:sp>
          <p:nvSpPr>
            <p:cNvPr id="121" name="TextBox 120"/>
            <p:cNvSpPr txBox="1"/>
            <p:nvPr/>
          </p:nvSpPr>
          <p:spPr>
            <a:xfrm>
              <a:off x="3973040" y="2059758"/>
              <a:ext cx="680046" cy="193649"/>
            </a:xfrm>
            <a:prstGeom prst="rect">
              <a:avLst/>
            </a:prstGeom>
            <a:noFill/>
          </p:spPr>
          <p:txBody>
            <a:bodyPr wrap="square" rtlCol="0">
              <a:spAutoFit/>
            </a:bodyPr>
            <a:lstStyle/>
            <a:p>
              <a:r>
                <a:rPr lang="en-US" sz="1400" dirty="0"/>
                <a:t>negative</a:t>
              </a:r>
            </a:p>
          </p:txBody>
        </p:sp>
        <p:sp>
          <p:nvSpPr>
            <p:cNvPr id="122" name="TextBox 121"/>
            <p:cNvSpPr txBox="1"/>
            <p:nvPr/>
          </p:nvSpPr>
          <p:spPr>
            <a:xfrm>
              <a:off x="4246553" y="1304874"/>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F</a:t>
              </a:r>
            </a:p>
          </p:txBody>
        </p:sp>
        <p:sp>
          <p:nvSpPr>
            <p:cNvPr id="123" name="TextBox 122"/>
            <p:cNvSpPr txBox="1"/>
            <p:nvPr/>
          </p:nvSpPr>
          <p:spPr>
            <a:xfrm>
              <a:off x="4374382" y="1682004"/>
              <a:ext cx="268879" cy="320857"/>
            </a:xfrm>
            <a:prstGeom prst="rect">
              <a:avLst/>
            </a:prstGeom>
            <a:noFill/>
          </p:spPr>
          <p:txBody>
            <a:bodyPr wrap="square" rtlCol="0">
              <a:spAutoFit/>
            </a:bodyPr>
            <a:lstStyle/>
            <a:p>
              <a:r>
                <a:rPr lang="en-US" sz="1485" dirty="0">
                  <a:latin typeface="Times New Roman" panose="02020603050405020304" pitchFamily="18" charset="0"/>
                  <a:cs typeface="Times New Roman" panose="02020603050405020304" pitchFamily="18" charset="0"/>
                </a:rPr>
                <a:t>v</a:t>
              </a:r>
            </a:p>
          </p:txBody>
        </p:sp>
      </p:grpSp>
    </p:spTree>
    <p:extLst>
      <p:ext uri="{BB962C8B-B14F-4D97-AF65-F5344CB8AC3E}">
        <p14:creationId xmlns:p14="http://schemas.microsoft.com/office/powerpoint/2010/main" val="87880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02" y="1385735"/>
            <a:ext cx="4152916" cy="1803571"/>
          </a:xfrm>
          <a:prstGeom prst="rect">
            <a:avLst/>
          </a:prstGeom>
          <a:noFill/>
        </p:spPr>
        <p:txBody>
          <a:bodyPr wrap="square" rtlCol="0">
            <a:spAutoFit/>
          </a:bodyPr>
          <a:lstStyle/>
          <a:p>
            <a:r>
              <a:rPr lang="en-US" sz="1400" dirty="0"/>
              <a:t>What is the correct order of energy transformations in a coal power station?</a:t>
            </a:r>
          </a:p>
          <a:p>
            <a:endParaRPr lang="en-US" sz="1400" dirty="0"/>
          </a:p>
          <a:p>
            <a:r>
              <a:rPr lang="en-US" sz="1400" dirty="0" smtClean="0"/>
              <a:t>T. </a:t>
            </a:r>
            <a:r>
              <a:rPr lang="en-US" sz="1400" dirty="0"/>
              <a:t>thermal → chemical → kinetic → electrical</a:t>
            </a:r>
          </a:p>
          <a:p>
            <a:r>
              <a:rPr lang="en-US" sz="1400" dirty="0" smtClean="0"/>
              <a:t>R. </a:t>
            </a:r>
            <a:r>
              <a:rPr lang="en-US" sz="1400" dirty="0"/>
              <a:t>chemical → thermal → kinetic → electrical</a:t>
            </a:r>
          </a:p>
          <a:p>
            <a:r>
              <a:rPr lang="en-US" sz="1400" dirty="0" smtClean="0"/>
              <a:t>E. </a:t>
            </a:r>
            <a:r>
              <a:rPr lang="en-US" sz="1400" dirty="0"/>
              <a:t>chemical → kinetic → thermal → electrical</a:t>
            </a:r>
          </a:p>
          <a:p>
            <a:r>
              <a:rPr lang="en-US" sz="1400" dirty="0" smtClean="0"/>
              <a:t>H. </a:t>
            </a:r>
            <a:r>
              <a:rPr lang="en-US" sz="1400" dirty="0"/>
              <a:t>kinetic → chemical → electrical → thermal</a:t>
            </a:r>
          </a:p>
          <a:p>
            <a:endParaRPr lang="en-US" sz="1320" dirty="0"/>
          </a:p>
        </p:txBody>
      </p:sp>
      <p:grpSp>
        <p:nvGrpSpPr>
          <p:cNvPr id="7" name="Group 6"/>
          <p:cNvGrpSpPr/>
          <p:nvPr/>
        </p:nvGrpSpPr>
        <p:grpSpPr>
          <a:xfrm>
            <a:off x="592593" y="3816189"/>
            <a:ext cx="3591440" cy="2706084"/>
            <a:chOff x="7060602" y="621645"/>
            <a:chExt cx="4353261" cy="3280102"/>
          </a:xfrm>
        </p:grpSpPr>
        <p:sp>
          <p:nvSpPr>
            <p:cNvPr id="3" name="Rectangle 2"/>
            <p:cNvSpPr/>
            <p:nvPr/>
          </p:nvSpPr>
          <p:spPr>
            <a:xfrm>
              <a:off x="7060602" y="621645"/>
              <a:ext cx="4353261" cy="1673730"/>
            </a:xfrm>
            <a:prstGeom prst="rect">
              <a:avLst/>
            </a:prstGeom>
          </p:spPr>
          <p:txBody>
            <a:bodyPr wrap="square">
              <a:spAutoFit/>
            </a:bodyPr>
            <a:lstStyle/>
            <a:p>
              <a:pPr>
                <a:lnSpc>
                  <a:spcPct val="145000"/>
                </a:lnSpc>
                <a:spcAft>
                  <a:spcPts val="743"/>
                </a:spcAft>
              </a:pPr>
              <a:r>
                <a:rPr lang="en-US" sz="1155" dirty="0">
                  <a:solidFill>
                    <a:srgbClr val="333333"/>
                  </a:solidFill>
                  <a:latin typeface="Cambria" panose="02040503050406030204" pitchFamily="18" charset="0"/>
                  <a:ea typeface="Cambria" panose="02040503050406030204" pitchFamily="18" charset="0"/>
                  <a:cs typeface="Cambria" panose="02040503050406030204" pitchFamily="18" charset="0"/>
                </a:rPr>
                <a:t>An electron is moving parallel to a straight current-carrying wire. The direction of conventional current in the wire and the direction of motion of the electron are the same. In which direction is the magnetic force on the electron?</a:t>
              </a:r>
            </a:p>
          </p:txBody>
        </p:sp>
        <p:pic>
          <p:nvPicPr>
            <p:cNvPr id="4" name="media/image16.png"/>
            <p:cNvPicPr/>
            <p:nvPr/>
          </p:nvPicPr>
          <p:blipFill>
            <a:blip r:embed="rId2"/>
            <a:srcRect/>
            <a:stretch>
              <a:fillRect/>
            </a:stretch>
          </p:blipFill>
          <p:spPr>
            <a:xfrm>
              <a:off x="7733103" y="2369856"/>
              <a:ext cx="3008257" cy="1531891"/>
            </a:xfrm>
            <a:prstGeom prst="rect">
              <a:avLst/>
            </a:prstGeom>
            <a:ln/>
          </p:spPr>
        </p:pic>
      </p:grpSp>
      <p:pic>
        <p:nvPicPr>
          <p:cNvPr id="5" name="Picture 4"/>
          <p:cNvPicPr>
            <a:picLocks noChangeAspect="1"/>
          </p:cNvPicPr>
          <p:nvPr/>
        </p:nvPicPr>
        <p:blipFill>
          <a:blip r:embed="rId3"/>
          <a:stretch>
            <a:fillRect/>
          </a:stretch>
        </p:blipFill>
        <p:spPr>
          <a:xfrm>
            <a:off x="4804283" y="1150764"/>
            <a:ext cx="5065155" cy="2548276"/>
          </a:xfrm>
          <a:prstGeom prst="rect">
            <a:avLst/>
          </a:prstGeom>
        </p:spPr>
      </p:pic>
      <p:pic>
        <p:nvPicPr>
          <p:cNvPr id="6" name="Picture 5"/>
          <p:cNvPicPr>
            <a:picLocks noChangeAspect="1"/>
          </p:cNvPicPr>
          <p:nvPr/>
        </p:nvPicPr>
        <p:blipFill rotWithShape="1">
          <a:blip r:embed="rId4"/>
          <a:srcRect b="21874"/>
          <a:stretch/>
        </p:blipFill>
        <p:spPr>
          <a:xfrm>
            <a:off x="6168780" y="3922196"/>
            <a:ext cx="2606229" cy="2456111"/>
          </a:xfrm>
          <a:prstGeom prst="rect">
            <a:avLst/>
          </a:prstGeom>
        </p:spPr>
      </p:pic>
      <p:cxnSp>
        <p:nvCxnSpPr>
          <p:cNvPr id="9" name="Straight Connector 8"/>
          <p:cNvCxnSpPr/>
          <p:nvPr/>
        </p:nvCxnSpPr>
        <p:spPr>
          <a:xfrm>
            <a:off x="4712656" y="1057275"/>
            <a:ext cx="35500" cy="565785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3816189"/>
            <a:ext cx="10058400" cy="0"/>
          </a:xfrm>
          <a:prstGeom prst="line">
            <a:avLst/>
          </a:prstGeom>
          <a:ln w="57150"/>
        </p:spPr>
        <p:style>
          <a:lnRef idx="1">
            <a:schemeClr val="dk1"/>
          </a:lnRef>
          <a:fillRef idx="0">
            <a:schemeClr val="dk1"/>
          </a:fillRef>
          <a:effectRef idx="0">
            <a:schemeClr val="dk1"/>
          </a:effectRef>
          <a:fontRef idx="minor">
            <a:schemeClr val="tx1"/>
          </a:fontRef>
        </p:style>
      </p:cxnSp>
      <p:sp>
        <p:nvSpPr>
          <p:cNvPr id="12" name="Oval 11"/>
          <p:cNvSpPr/>
          <p:nvPr/>
        </p:nvSpPr>
        <p:spPr>
          <a:xfrm>
            <a:off x="90998" y="1190092"/>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3" name="Oval 12"/>
          <p:cNvSpPr/>
          <p:nvPr/>
        </p:nvSpPr>
        <p:spPr>
          <a:xfrm>
            <a:off x="4881895" y="3958190"/>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4" name="Oval 13"/>
          <p:cNvSpPr/>
          <p:nvPr/>
        </p:nvSpPr>
        <p:spPr>
          <a:xfrm>
            <a:off x="5068576" y="3958176"/>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5" name="Oval 14"/>
          <p:cNvSpPr/>
          <p:nvPr/>
        </p:nvSpPr>
        <p:spPr>
          <a:xfrm>
            <a:off x="4881895" y="1181931"/>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6" name="Oval 15"/>
          <p:cNvSpPr/>
          <p:nvPr/>
        </p:nvSpPr>
        <p:spPr>
          <a:xfrm>
            <a:off x="294715" y="3967119"/>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7" name="Oval 16"/>
          <p:cNvSpPr/>
          <p:nvPr/>
        </p:nvSpPr>
        <p:spPr>
          <a:xfrm>
            <a:off x="113342" y="3961497"/>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8" name="Oval 17"/>
          <p:cNvSpPr/>
          <p:nvPr/>
        </p:nvSpPr>
        <p:spPr>
          <a:xfrm>
            <a:off x="291605" y="1190092"/>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19" name="Oval 18"/>
          <p:cNvSpPr/>
          <p:nvPr/>
        </p:nvSpPr>
        <p:spPr>
          <a:xfrm>
            <a:off x="5255258" y="3958176"/>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0" name="Oval 19"/>
          <p:cNvSpPr/>
          <p:nvPr/>
        </p:nvSpPr>
        <p:spPr>
          <a:xfrm>
            <a:off x="5441940" y="3958161"/>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1" name="Oval 20"/>
          <p:cNvSpPr/>
          <p:nvPr/>
        </p:nvSpPr>
        <p:spPr>
          <a:xfrm>
            <a:off x="450896" y="3958161"/>
            <a:ext cx="105887" cy="1058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4" name="Rectangle 23"/>
          <p:cNvSpPr/>
          <p:nvPr/>
        </p:nvSpPr>
        <p:spPr>
          <a:xfrm>
            <a:off x="5092065" y="3069533"/>
            <a:ext cx="184715" cy="5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3" name="TextBox 22"/>
          <p:cNvSpPr txBox="1"/>
          <p:nvPr/>
        </p:nvSpPr>
        <p:spPr>
          <a:xfrm>
            <a:off x="5054818" y="3062719"/>
            <a:ext cx="306327" cy="549638"/>
          </a:xfrm>
          <a:prstGeom prst="rect">
            <a:avLst/>
          </a:prstGeom>
          <a:noFill/>
          <a:ln>
            <a:noFill/>
          </a:ln>
        </p:spPr>
        <p:txBody>
          <a:bodyPr wrap="square" rtlCol="0">
            <a:spAutoFit/>
          </a:bodyPr>
          <a:lstStyle/>
          <a:p>
            <a:pPr defTabSz="0"/>
            <a:r>
              <a:rPr lang="en-US" sz="743" dirty="0"/>
              <a:t>(P)</a:t>
            </a:r>
          </a:p>
          <a:p>
            <a:pPr defTabSz="0"/>
            <a:r>
              <a:rPr lang="en-US" sz="743" dirty="0"/>
              <a:t>(S)</a:t>
            </a:r>
          </a:p>
          <a:p>
            <a:pPr defTabSz="0"/>
            <a:r>
              <a:rPr lang="en-US" sz="743" dirty="0"/>
              <a:t>(B)</a:t>
            </a:r>
          </a:p>
          <a:p>
            <a:pPr defTabSz="0"/>
            <a:r>
              <a:rPr lang="en-US" sz="743" dirty="0"/>
              <a:t>(L)</a:t>
            </a:r>
          </a:p>
        </p:txBody>
      </p:sp>
      <p:sp>
        <p:nvSpPr>
          <p:cNvPr id="27" name="Rectangle 26"/>
          <p:cNvSpPr/>
          <p:nvPr/>
        </p:nvSpPr>
        <p:spPr>
          <a:xfrm>
            <a:off x="7545765" y="4118049"/>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8" name="Rectangle 27"/>
          <p:cNvSpPr/>
          <p:nvPr/>
        </p:nvSpPr>
        <p:spPr>
          <a:xfrm>
            <a:off x="7545764" y="4306841"/>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9" name="Rectangle 28"/>
          <p:cNvSpPr/>
          <p:nvPr/>
        </p:nvSpPr>
        <p:spPr>
          <a:xfrm>
            <a:off x="7545762" y="4476637"/>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30" name="Rectangle 29"/>
          <p:cNvSpPr/>
          <p:nvPr/>
        </p:nvSpPr>
        <p:spPr>
          <a:xfrm>
            <a:off x="7545762" y="4684423"/>
            <a:ext cx="117872" cy="13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a:p>
        </p:txBody>
      </p:sp>
      <p:sp>
        <p:nvSpPr>
          <p:cNvPr id="25" name="TextBox 24"/>
          <p:cNvSpPr txBox="1"/>
          <p:nvPr/>
        </p:nvSpPr>
        <p:spPr>
          <a:xfrm>
            <a:off x="7494241" y="4064077"/>
            <a:ext cx="237566" cy="244682"/>
          </a:xfrm>
          <a:prstGeom prst="rect">
            <a:avLst/>
          </a:prstGeom>
          <a:noFill/>
        </p:spPr>
        <p:txBody>
          <a:bodyPr wrap="none" rtlCol="0">
            <a:spAutoFit/>
          </a:bodyPr>
          <a:lstStyle/>
          <a:p>
            <a:r>
              <a:rPr lang="en-US" sz="990" dirty="0"/>
              <a:t>L</a:t>
            </a:r>
          </a:p>
        </p:txBody>
      </p:sp>
      <p:sp>
        <p:nvSpPr>
          <p:cNvPr id="31" name="TextBox 30"/>
          <p:cNvSpPr txBox="1"/>
          <p:nvPr/>
        </p:nvSpPr>
        <p:spPr>
          <a:xfrm>
            <a:off x="7494241" y="4253567"/>
            <a:ext cx="247184" cy="244682"/>
          </a:xfrm>
          <a:prstGeom prst="rect">
            <a:avLst/>
          </a:prstGeom>
          <a:noFill/>
        </p:spPr>
        <p:txBody>
          <a:bodyPr wrap="none" rtlCol="0">
            <a:spAutoFit/>
          </a:bodyPr>
          <a:lstStyle/>
          <a:p>
            <a:r>
              <a:rPr lang="en-US" sz="990" dirty="0"/>
              <a:t>Y</a:t>
            </a:r>
          </a:p>
        </p:txBody>
      </p:sp>
      <p:sp>
        <p:nvSpPr>
          <p:cNvPr id="32" name="TextBox 31"/>
          <p:cNvSpPr txBox="1"/>
          <p:nvPr/>
        </p:nvSpPr>
        <p:spPr>
          <a:xfrm>
            <a:off x="7491493" y="4434482"/>
            <a:ext cx="247184" cy="244682"/>
          </a:xfrm>
          <a:prstGeom prst="rect">
            <a:avLst/>
          </a:prstGeom>
          <a:noFill/>
        </p:spPr>
        <p:txBody>
          <a:bodyPr wrap="none" rtlCol="0">
            <a:spAutoFit/>
          </a:bodyPr>
          <a:lstStyle/>
          <a:p>
            <a:r>
              <a:rPr lang="en-US" sz="990" dirty="0"/>
              <a:t>T</a:t>
            </a:r>
          </a:p>
        </p:txBody>
      </p:sp>
      <p:sp>
        <p:nvSpPr>
          <p:cNvPr id="33" name="TextBox 32"/>
          <p:cNvSpPr txBox="1"/>
          <p:nvPr/>
        </p:nvSpPr>
        <p:spPr>
          <a:xfrm>
            <a:off x="7488746" y="4615398"/>
            <a:ext cx="250390" cy="244682"/>
          </a:xfrm>
          <a:prstGeom prst="rect">
            <a:avLst/>
          </a:prstGeom>
          <a:noFill/>
        </p:spPr>
        <p:txBody>
          <a:bodyPr wrap="none" rtlCol="0">
            <a:spAutoFit/>
          </a:bodyPr>
          <a:lstStyle/>
          <a:p>
            <a:r>
              <a:rPr lang="en-US" sz="990" dirty="0"/>
              <a:t>K</a:t>
            </a:r>
          </a:p>
        </p:txBody>
      </p:sp>
    </p:spTree>
    <p:extLst>
      <p:ext uri="{BB962C8B-B14F-4D97-AF65-F5344CB8AC3E}">
        <p14:creationId xmlns:p14="http://schemas.microsoft.com/office/powerpoint/2010/main" val="134807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23" y="1205637"/>
            <a:ext cx="8086954" cy="5361127"/>
          </a:xfrm>
          <a:prstGeom prst="rect">
            <a:avLst/>
          </a:prstGeom>
        </p:spPr>
      </p:pic>
    </p:spTree>
    <p:extLst>
      <p:ext uri="{BB962C8B-B14F-4D97-AF65-F5344CB8AC3E}">
        <p14:creationId xmlns:p14="http://schemas.microsoft.com/office/powerpoint/2010/main" val="324004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818147" y="589547"/>
                <a:ext cx="8373979" cy="4712893"/>
              </a:xfrm>
              <a:prstGeom prst="rect">
                <a:avLst/>
              </a:prstGeom>
              <a:noFill/>
            </p:spPr>
            <p:txBody>
              <a:bodyPr wrap="square" rtlCol="0">
                <a:spAutoFit/>
              </a:bodyPr>
              <a:lstStyle/>
              <a:p>
                <a:r>
                  <a:rPr lang="en-US" dirty="0" smtClean="0"/>
                  <a:t>Answers</a:t>
                </a:r>
              </a:p>
              <a:p>
                <a:endParaRPr lang="en-US" dirty="0" smtClean="0"/>
              </a:p>
              <a:p>
                <a:r>
                  <a:rPr lang="en-US" dirty="0" smtClean="0"/>
                  <a:t>Outside: </a:t>
                </a:r>
              </a:p>
              <a:p>
                <a:pPr marL="285750" indent="-285750">
                  <a:buFont typeface="Arial" panose="020B0604020202020204" pitchFamily="34" charset="0"/>
                  <a:buChar char="•"/>
                </a:pPr>
                <a:r>
                  <a:rPr lang="en-US" dirty="0" smtClean="0"/>
                  <a:t>3 Number: C12 </a:t>
                </a:r>
                <a:r>
                  <a:rPr lang="en-US" dirty="0" err="1" smtClean="0"/>
                  <a:t>prob</a:t>
                </a:r>
                <a:r>
                  <a:rPr lang="en-US" dirty="0" smtClean="0"/>
                  <a:t>: 237</a:t>
                </a:r>
              </a:p>
              <a:p>
                <a:endParaRPr lang="en-US" dirty="0"/>
              </a:p>
              <a:p>
                <a:r>
                  <a:rPr lang="en-US" dirty="0" smtClean="0"/>
                  <a:t>Inside:</a:t>
                </a:r>
                <a:endParaRPr lang="en-US" dirty="0"/>
              </a:p>
              <a:p>
                <a:pPr marL="285750" indent="-285750">
                  <a:buFont typeface="Arial" panose="020B0604020202020204" pitchFamily="34" charset="0"/>
                  <a:buChar char="•"/>
                </a:pPr>
                <a:r>
                  <a:rPr lang="en-US" dirty="0" smtClean="0"/>
                  <a:t>Key: 2 cylinder </a:t>
                </a:r>
                <a:r>
                  <a:rPr lang="en-US" dirty="0" err="1" smtClean="0"/>
                  <a:t>prob</a:t>
                </a:r>
                <a:r>
                  <a:rPr lang="en-US" dirty="0" smtClean="0"/>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𝑜</m:t>
                            </m:r>
                          </m:sub>
                        </m:sSub>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𝑉</m:t>
                            </m:r>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4</m:t>
                            </m:r>
                          </m:sup>
                        </m:sSup>
                      </m:num>
                      <m:den>
                        <m:r>
                          <a:rPr lang="en-US" i="1">
                            <a:latin typeface="Cambria Math" panose="02040503050406030204" pitchFamily="18" charset="0"/>
                          </a:rPr>
                          <m:t>2</m:t>
                        </m:r>
                        <m:r>
                          <a:rPr lang="en-US" i="1">
                            <a:latin typeface="Cambria Math" panose="02040503050406030204" pitchFamily="18" charset="0"/>
                          </a:rPr>
                          <m:t>𝑑𝐿</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rPr>
                              <m:t>2</m:t>
                            </m:r>
                          </m:sup>
                        </m:sSup>
                      </m:den>
                    </m:f>
                  </m:oMath>
                </a14:m>
                <a:endParaRPr lang="en-US" dirty="0" smtClean="0"/>
              </a:p>
              <a:p>
                <a:pPr marL="285750" indent="-285750">
                  <a:buFont typeface="Arial" panose="020B0604020202020204" pitchFamily="34" charset="0"/>
                  <a:buChar char="•"/>
                </a:pPr>
                <a:r>
                  <a:rPr lang="en-US" dirty="0" smtClean="0"/>
                  <a:t>5 arrow: </a:t>
                </a:r>
                <a:r>
                  <a:rPr lang="en-US" dirty="0"/>
                  <a:t>Right Hand rule </a:t>
                </a:r>
                <a:r>
                  <a:rPr lang="en-US" dirty="0" smtClean="0"/>
                  <a:t>w/ lamp: LDURL (42135)</a:t>
                </a:r>
                <a:endParaRPr lang="en-US" dirty="0"/>
              </a:p>
              <a:p>
                <a:pPr marL="285750" indent="-285750">
                  <a:buFont typeface="Arial" panose="020B0604020202020204" pitchFamily="34" charset="0"/>
                  <a:buChar char="•"/>
                </a:pPr>
                <a:r>
                  <a:rPr lang="en-US" dirty="0" smtClean="0"/>
                  <a:t>4 Letter: 4 problems: S R D K</a:t>
                </a:r>
              </a:p>
              <a:p>
                <a:pPr marL="285750" indent="-285750">
                  <a:buFont typeface="Arial" panose="020B0604020202020204" pitchFamily="34" charset="0"/>
                  <a:buChar char="•"/>
                </a:pPr>
                <a:r>
                  <a:rPr lang="en-US" dirty="0" smtClean="0"/>
                  <a:t>4 Number: Straight Beam: 2.264E-4</a:t>
                </a:r>
              </a:p>
              <a:p>
                <a:pPr marL="285750" indent="-285750">
                  <a:buFont typeface="Arial" panose="020B0604020202020204" pitchFamily="34" charset="0"/>
                  <a:buChar char="•"/>
                </a:pPr>
                <a:r>
                  <a:rPr lang="en-US" dirty="0" smtClean="0"/>
                  <a:t>5 Letter: 5 Problems </a:t>
                </a:r>
                <a:r>
                  <a:rPr lang="en-US" dirty="0"/>
                  <a:t>(combo is </a:t>
                </a:r>
                <a:r>
                  <a:rPr lang="en-US" dirty="0" smtClean="0"/>
                  <a:t>36129): </a:t>
                </a:r>
                <a:endParaRPr lang="en-US" dirty="0" smtClean="0"/>
              </a:p>
              <a:p>
                <a:pPr marL="1657350" lvl="3" indent="-285750">
                  <a:buFont typeface="Arial" panose="020B0604020202020204" pitchFamily="34" charset="0"/>
                  <a:buChar char="•"/>
                </a:pPr>
                <a:r>
                  <a:rPr lang="en-US" dirty="0"/>
                  <a:t>	</a:t>
                </a:r>
                <a:r>
                  <a:rPr lang="en-US" dirty="0" smtClean="0"/>
                  <a:t>1: </a:t>
                </a:r>
                <a:r>
                  <a:rPr lang="en-US" dirty="0" smtClean="0"/>
                  <a:t>7.36E-15</a:t>
                </a:r>
              </a:p>
              <a:p>
                <a:pPr marL="1657350" lvl="3" indent="-285750">
                  <a:buFont typeface="Arial" panose="020B0604020202020204" pitchFamily="34" charset="0"/>
                  <a:buChar char="•"/>
                </a:pPr>
                <a:r>
                  <a:rPr lang="en-US" dirty="0"/>
                  <a:t>	</a:t>
                </a:r>
                <a:r>
                  <a:rPr lang="en-US" dirty="0" smtClean="0"/>
                  <a:t>2: </a:t>
                </a:r>
                <a:r>
                  <a:rPr lang="en-US" dirty="0" smtClean="0"/>
                  <a:t>0.0664</a:t>
                </a:r>
              </a:p>
              <a:p>
                <a:pPr marL="1657350" lvl="3" indent="-285750">
                  <a:buFont typeface="Arial" panose="020B0604020202020204" pitchFamily="34" charset="0"/>
                  <a:buChar char="•"/>
                </a:pPr>
                <a:r>
                  <a:rPr lang="en-US" dirty="0"/>
                  <a:t>	</a:t>
                </a:r>
                <a:r>
                  <a:rPr lang="en-US" dirty="0" smtClean="0"/>
                  <a:t>3: </a:t>
                </a:r>
                <a:r>
                  <a:rPr lang="en-US" dirty="0" smtClean="0"/>
                  <a:t>0.176</a:t>
                </a:r>
              </a:p>
              <a:p>
                <a:pPr marL="1657350" lvl="3" indent="-285750">
                  <a:buFont typeface="Arial" panose="020B0604020202020204" pitchFamily="34" charset="0"/>
                  <a:buChar char="•"/>
                </a:pPr>
                <a:r>
                  <a:rPr lang="en-US" dirty="0" smtClean="0"/>
                  <a:t>	</a:t>
                </a:r>
                <a:r>
                  <a:rPr lang="en-US" dirty="0" smtClean="0"/>
                  <a:t>4: </a:t>
                </a:r>
                <a:r>
                  <a:rPr lang="en-US" dirty="0" smtClean="0"/>
                  <a:t>0.2666</a:t>
                </a:r>
              </a:p>
              <a:p>
                <a:pPr marL="1657350" lvl="3" indent="-285750">
                  <a:buFont typeface="Arial" panose="020B0604020202020204" pitchFamily="34" charset="0"/>
                  <a:buChar char="•"/>
                </a:pPr>
                <a:r>
                  <a:rPr lang="en-US" dirty="0" smtClean="0"/>
                  <a:t>	</a:t>
                </a:r>
                <a:r>
                  <a:rPr lang="en-US" dirty="0" smtClean="0"/>
                  <a:t>5: 39.94</a:t>
                </a:r>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818147" y="589547"/>
                <a:ext cx="8373979" cy="4712893"/>
              </a:xfrm>
              <a:prstGeom prst="rect">
                <a:avLst/>
              </a:prstGeom>
              <a:blipFill>
                <a:blip r:embed="rId2"/>
                <a:stretch>
                  <a:fillRect l="-582" t="-776" b="-1164"/>
                </a:stretch>
              </a:blipFill>
            </p:spPr>
            <p:txBody>
              <a:bodyPr/>
              <a:lstStyle/>
              <a:p>
                <a:r>
                  <a:rPr lang="en-US">
                    <a:noFill/>
                  </a:rPr>
                  <a:t> </a:t>
                </a:r>
              </a:p>
            </p:txBody>
          </p:sp>
        </mc:Fallback>
      </mc:AlternateContent>
    </p:spTree>
    <p:extLst>
      <p:ext uri="{BB962C8B-B14F-4D97-AF65-F5344CB8AC3E}">
        <p14:creationId xmlns:p14="http://schemas.microsoft.com/office/powerpoint/2010/main" val="218938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624" y="558042"/>
            <a:ext cx="4611151" cy="665631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123" r="22436"/>
          <a:stretch/>
        </p:blipFill>
        <p:spPr>
          <a:xfrm>
            <a:off x="3974756" y="2961101"/>
            <a:ext cx="2108886" cy="2055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3786938" y="2617494"/>
            <a:ext cx="2484522" cy="991979"/>
          </a:xfrm>
          <a:prstGeom prst="rect">
            <a:avLst/>
          </a:prstGeom>
          <a:noFill/>
          <a:scene3d>
            <a:camera prst="orthographicFront">
              <a:rot lat="0" lon="0" rev="0"/>
            </a:camera>
            <a:lightRig rig="threePt" dir="t"/>
          </a:scene3d>
        </p:spPr>
        <p:txBody>
          <a:bodyPr wrap="none" lIns="91440" tIns="45720" rIns="91440" bIns="45720">
            <a:prstTxWarp prst="textArchUp">
              <a:avLst>
                <a:gd name="adj" fmla="val 11297851"/>
              </a:avLst>
            </a:prstTxWarp>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Physics Task Force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3028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8466" y="729916"/>
            <a:ext cx="4762500" cy="6553200"/>
          </a:xfrm>
          <a:prstGeom prst="rect">
            <a:avLst/>
          </a:prstGeom>
        </p:spPr>
      </p:pic>
      <p:sp>
        <p:nvSpPr>
          <p:cNvPr id="5" name="TextBox 4"/>
          <p:cNvSpPr txBox="1"/>
          <p:nvPr/>
        </p:nvSpPr>
        <p:spPr>
          <a:xfrm>
            <a:off x="397042" y="729916"/>
            <a:ext cx="4223085" cy="6247864"/>
          </a:xfrm>
          <a:prstGeom prst="rect">
            <a:avLst/>
          </a:prstGeom>
          <a:noFill/>
        </p:spPr>
        <p:txBody>
          <a:bodyPr wrap="square" rtlCol="0">
            <a:spAutoFit/>
          </a:bodyPr>
          <a:lstStyle/>
          <a:p>
            <a:r>
              <a:rPr lang="en-US" sz="4000" dirty="0" smtClean="0"/>
              <a:t>Dr. Horrible</a:t>
            </a:r>
          </a:p>
          <a:p>
            <a:pPr marL="285750" indent="-285750">
              <a:buFont typeface="Arial" panose="020B0604020202020204" pitchFamily="34" charset="0"/>
              <a:buChar char="•"/>
            </a:pPr>
            <a:r>
              <a:rPr lang="en-US" sz="4000" dirty="0" smtClean="0"/>
              <a:t>Has a PhD in </a:t>
            </a:r>
            <a:r>
              <a:rPr lang="en-US" sz="4000" dirty="0" err="1" smtClean="0"/>
              <a:t>horriblism</a:t>
            </a:r>
            <a:endParaRPr lang="en-US" sz="4000" dirty="0" smtClean="0"/>
          </a:p>
          <a:p>
            <a:pPr marL="285750" indent="-285750">
              <a:buFont typeface="Arial" panose="020B0604020202020204" pitchFamily="34" charset="0"/>
              <a:buChar char="•"/>
            </a:pPr>
            <a:r>
              <a:rPr lang="en-US" sz="4000" dirty="0" smtClean="0"/>
              <a:t>Master of electricity and magnetism</a:t>
            </a:r>
          </a:p>
          <a:p>
            <a:pPr marL="285750" indent="-285750">
              <a:buFont typeface="Arial" panose="020B0604020202020204" pitchFamily="34" charset="0"/>
              <a:buChar char="•"/>
            </a:pPr>
            <a:r>
              <a:rPr lang="en-US" sz="4000" dirty="0" smtClean="0"/>
              <a:t>Placed “Doomsday Device” that will activate soon!</a:t>
            </a:r>
            <a:endParaRPr lang="en-US" sz="4000" dirty="0"/>
          </a:p>
        </p:txBody>
      </p:sp>
    </p:spTree>
    <p:extLst>
      <p:ext uri="{BB962C8B-B14F-4D97-AF65-F5344CB8AC3E}">
        <p14:creationId xmlns:p14="http://schemas.microsoft.com/office/powerpoint/2010/main" val="35176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621</Words>
  <Application>Microsoft Office PowerPoint</Application>
  <PresentationFormat>Custom</PresentationFormat>
  <Paragraphs>73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 Leach</dc:creator>
  <cp:lastModifiedBy>Matthew P. Leach</cp:lastModifiedBy>
  <cp:revision>34</cp:revision>
  <cp:lastPrinted>2019-01-14T21:53:20Z</cp:lastPrinted>
  <dcterms:created xsi:type="dcterms:W3CDTF">2019-01-10T21:34:58Z</dcterms:created>
  <dcterms:modified xsi:type="dcterms:W3CDTF">2020-01-07T17:15:24Z</dcterms:modified>
</cp:coreProperties>
</file>