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58" r:id="rId5"/>
    <p:sldId id="259" r:id="rId6"/>
    <p:sldId id="260" r:id="rId7"/>
    <p:sldId id="261" r:id="rId8"/>
    <p:sldId id="271" r:id="rId9"/>
    <p:sldId id="263" r:id="rId10"/>
    <p:sldId id="264" r:id="rId11"/>
    <p:sldId id="265" r:id="rId12"/>
    <p:sldId id="266" r:id="rId13"/>
    <p:sldId id="262" r:id="rId14"/>
    <p:sldId id="267" r:id="rId15"/>
    <p:sldId id="272" r:id="rId16"/>
    <p:sldId id="276" r:id="rId17"/>
    <p:sldId id="268" r:id="rId18"/>
    <p:sldId id="269" r:id="rId19"/>
    <p:sldId id="270" r:id="rId20"/>
    <p:sldId id="275" r:id="rId21"/>
    <p:sldId id="273"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BF0052-9FCE-45E0-8D21-CFC8A0E57323}"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E9840-9399-481E-903A-1E9DE0C39095}" type="slidenum">
              <a:rPr lang="en-US" smtClean="0"/>
              <a:t>‹#›</a:t>
            </a:fld>
            <a:endParaRPr lang="en-US"/>
          </a:p>
        </p:txBody>
      </p:sp>
    </p:spTree>
    <p:extLst>
      <p:ext uri="{BB962C8B-B14F-4D97-AF65-F5344CB8AC3E}">
        <p14:creationId xmlns:p14="http://schemas.microsoft.com/office/powerpoint/2010/main" val="610141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BF0052-9FCE-45E0-8D21-CFC8A0E57323}"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E9840-9399-481E-903A-1E9DE0C39095}" type="slidenum">
              <a:rPr lang="en-US" smtClean="0"/>
              <a:t>‹#›</a:t>
            </a:fld>
            <a:endParaRPr lang="en-US"/>
          </a:p>
        </p:txBody>
      </p:sp>
    </p:spTree>
    <p:extLst>
      <p:ext uri="{BB962C8B-B14F-4D97-AF65-F5344CB8AC3E}">
        <p14:creationId xmlns:p14="http://schemas.microsoft.com/office/powerpoint/2010/main" val="1396022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BF0052-9FCE-45E0-8D21-CFC8A0E57323}"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E9840-9399-481E-903A-1E9DE0C39095}" type="slidenum">
              <a:rPr lang="en-US" smtClean="0"/>
              <a:t>‹#›</a:t>
            </a:fld>
            <a:endParaRPr lang="en-US"/>
          </a:p>
        </p:txBody>
      </p:sp>
    </p:spTree>
    <p:extLst>
      <p:ext uri="{BB962C8B-B14F-4D97-AF65-F5344CB8AC3E}">
        <p14:creationId xmlns:p14="http://schemas.microsoft.com/office/powerpoint/2010/main" val="4186277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BF0052-9FCE-45E0-8D21-CFC8A0E57323}"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E9840-9399-481E-903A-1E9DE0C39095}" type="slidenum">
              <a:rPr lang="en-US" smtClean="0"/>
              <a:t>‹#›</a:t>
            </a:fld>
            <a:endParaRPr lang="en-US"/>
          </a:p>
        </p:txBody>
      </p:sp>
    </p:spTree>
    <p:extLst>
      <p:ext uri="{BB962C8B-B14F-4D97-AF65-F5344CB8AC3E}">
        <p14:creationId xmlns:p14="http://schemas.microsoft.com/office/powerpoint/2010/main" val="169818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BF0052-9FCE-45E0-8D21-CFC8A0E57323}"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E9840-9399-481E-903A-1E9DE0C39095}" type="slidenum">
              <a:rPr lang="en-US" smtClean="0"/>
              <a:t>‹#›</a:t>
            </a:fld>
            <a:endParaRPr lang="en-US"/>
          </a:p>
        </p:txBody>
      </p:sp>
    </p:spTree>
    <p:extLst>
      <p:ext uri="{BB962C8B-B14F-4D97-AF65-F5344CB8AC3E}">
        <p14:creationId xmlns:p14="http://schemas.microsoft.com/office/powerpoint/2010/main" val="1742545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BF0052-9FCE-45E0-8D21-CFC8A0E57323}" type="datetimeFigureOut">
              <a:rPr lang="en-US" smtClean="0"/>
              <a:t>3/18/2022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E9840-9399-481E-903A-1E9DE0C39095}" type="slidenum">
              <a:rPr lang="en-US" smtClean="0"/>
              <a:t>‹#›</a:t>
            </a:fld>
            <a:endParaRPr lang="en-US"/>
          </a:p>
        </p:txBody>
      </p:sp>
    </p:spTree>
    <p:extLst>
      <p:ext uri="{BB962C8B-B14F-4D97-AF65-F5344CB8AC3E}">
        <p14:creationId xmlns:p14="http://schemas.microsoft.com/office/powerpoint/2010/main" val="2307357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BF0052-9FCE-45E0-8D21-CFC8A0E57323}" type="datetimeFigureOut">
              <a:rPr lang="en-US" smtClean="0"/>
              <a:t>3/18/2022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5E9840-9399-481E-903A-1E9DE0C39095}" type="slidenum">
              <a:rPr lang="en-US" smtClean="0"/>
              <a:t>‹#›</a:t>
            </a:fld>
            <a:endParaRPr lang="en-US"/>
          </a:p>
        </p:txBody>
      </p:sp>
    </p:spTree>
    <p:extLst>
      <p:ext uri="{BB962C8B-B14F-4D97-AF65-F5344CB8AC3E}">
        <p14:creationId xmlns:p14="http://schemas.microsoft.com/office/powerpoint/2010/main" val="1599303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BF0052-9FCE-45E0-8D21-CFC8A0E57323}" type="datetimeFigureOut">
              <a:rPr lang="en-US" smtClean="0"/>
              <a:t>3/18/2022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5E9840-9399-481E-903A-1E9DE0C39095}" type="slidenum">
              <a:rPr lang="en-US" smtClean="0"/>
              <a:t>‹#›</a:t>
            </a:fld>
            <a:endParaRPr lang="en-US"/>
          </a:p>
        </p:txBody>
      </p:sp>
    </p:spTree>
    <p:extLst>
      <p:ext uri="{BB962C8B-B14F-4D97-AF65-F5344CB8AC3E}">
        <p14:creationId xmlns:p14="http://schemas.microsoft.com/office/powerpoint/2010/main" val="3035129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BF0052-9FCE-45E0-8D21-CFC8A0E57323}" type="datetimeFigureOut">
              <a:rPr lang="en-US" smtClean="0"/>
              <a:t>3/18/2022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5E9840-9399-481E-903A-1E9DE0C39095}" type="slidenum">
              <a:rPr lang="en-US" smtClean="0"/>
              <a:t>‹#›</a:t>
            </a:fld>
            <a:endParaRPr lang="en-US"/>
          </a:p>
        </p:txBody>
      </p:sp>
    </p:spTree>
    <p:extLst>
      <p:ext uri="{BB962C8B-B14F-4D97-AF65-F5344CB8AC3E}">
        <p14:creationId xmlns:p14="http://schemas.microsoft.com/office/powerpoint/2010/main" val="1892955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6BF0052-9FCE-45E0-8D21-CFC8A0E57323}" type="datetimeFigureOut">
              <a:rPr lang="en-US" smtClean="0"/>
              <a:t>3/18/2022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E9840-9399-481E-903A-1E9DE0C39095}" type="slidenum">
              <a:rPr lang="en-US" smtClean="0"/>
              <a:t>‹#›</a:t>
            </a:fld>
            <a:endParaRPr lang="en-US"/>
          </a:p>
        </p:txBody>
      </p:sp>
    </p:spTree>
    <p:extLst>
      <p:ext uri="{BB962C8B-B14F-4D97-AF65-F5344CB8AC3E}">
        <p14:creationId xmlns:p14="http://schemas.microsoft.com/office/powerpoint/2010/main" val="1928917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6BF0052-9FCE-45E0-8D21-CFC8A0E57323}" type="datetimeFigureOut">
              <a:rPr lang="en-US" smtClean="0"/>
              <a:t>3/18/2022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E9840-9399-481E-903A-1E9DE0C39095}" type="slidenum">
              <a:rPr lang="en-US" smtClean="0"/>
              <a:t>‹#›</a:t>
            </a:fld>
            <a:endParaRPr lang="en-US"/>
          </a:p>
        </p:txBody>
      </p:sp>
    </p:spTree>
    <p:extLst>
      <p:ext uri="{BB962C8B-B14F-4D97-AF65-F5344CB8AC3E}">
        <p14:creationId xmlns:p14="http://schemas.microsoft.com/office/powerpoint/2010/main" val="3609699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BF0052-9FCE-45E0-8D21-CFC8A0E57323}" type="datetimeFigureOut">
              <a:rPr lang="en-US" smtClean="0"/>
              <a:t>3/18/2022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5E9840-9399-481E-903A-1E9DE0C39095}" type="slidenum">
              <a:rPr lang="en-US" smtClean="0"/>
              <a:t>‹#›</a:t>
            </a:fld>
            <a:endParaRPr lang="en-US"/>
          </a:p>
        </p:txBody>
      </p:sp>
    </p:spTree>
    <p:extLst>
      <p:ext uri="{BB962C8B-B14F-4D97-AF65-F5344CB8AC3E}">
        <p14:creationId xmlns:p14="http://schemas.microsoft.com/office/powerpoint/2010/main" val="1698812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 y="-4948"/>
            <a:ext cx="12183216" cy="6862948"/>
          </a:xfrm>
          <a:prstGeom prst="rect">
            <a:avLst/>
          </a:prstGeom>
        </p:spPr>
      </p:pic>
      <p:sp>
        <p:nvSpPr>
          <p:cNvPr id="4" name="TextBox 3"/>
          <p:cNvSpPr txBox="1"/>
          <p:nvPr/>
        </p:nvSpPr>
        <p:spPr>
          <a:xfrm>
            <a:off x="312235" y="-77264"/>
            <a:ext cx="11530360" cy="6555641"/>
          </a:xfrm>
          <a:prstGeom prst="rect">
            <a:avLst/>
          </a:prstGeom>
          <a:noFill/>
        </p:spPr>
        <p:txBody>
          <a:bodyPr wrap="square" rtlCol="0">
            <a:spAutoFit/>
          </a:bodyPr>
          <a:lstStyle/>
          <a:p>
            <a:pPr algn="ctr"/>
            <a:r>
              <a:rPr lang="en-US" sz="15000" i="1" dirty="0">
                <a:latin typeface="Gabriola" panose="04040605051002020D02" pitchFamily="82" charset="0"/>
              </a:rPr>
              <a:t>Energy Review Game</a:t>
            </a:r>
          </a:p>
          <a:p>
            <a:pPr algn="ctr"/>
            <a:r>
              <a:rPr lang="en-US" sz="6000" i="1" dirty="0">
                <a:latin typeface="Gabriola" panose="04040605051002020D02" pitchFamily="82" charset="0"/>
              </a:rPr>
              <a:t>Create a fun, energy based team name &amp; write it on the front board</a:t>
            </a:r>
          </a:p>
        </p:txBody>
      </p:sp>
    </p:spTree>
    <p:extLst>
      <p:ext uri="{BB962C8B-B14F-4D97-AF65-F5344CB8AC3E}">
        <p14:creationId xmlns:p14="http://schemas.microsoft.com/office/powerpoint/2010/main" val="1683099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1214" y="441064"/>
            <a:ext cx="11725836" cy="4524315"/>
          </a:xfrm>
          <a:prstGeom prst="rect">
            <a:avLst/>
          </a:prstGeom>
          <a:noFill/>
        </p:spPr>
        <p:txBody>
          <a:bodyPr wrap="square" rtlCol="0">
            <a:spAutoFit/>
          </a:bodyPr>
          <a:lstStyle/>
          <a:p>
            <a:r>
              <a:rPr lang="en-US" sz="4800" dirty="0"/>
              <a:t>8. An object of mass 2kg is thrown vertically downwards with an initial kinetic energy of 100J. What is roughly the distance fallen by the object at the instant when its kinetic energy has doubled? (let g = 10m/s</a:t>
            </a:r>
            <a:r>
              <a:rPr lang="en-US" sz="4800" baseline="30000" dirty="0"/>
              <a:t>2</a:t>
            </a:r>
            <a:r>
              <a:rPr lang="en-US" sz="4800" dirty="0"/>
              <a:t>)</a:t>
            </a:r>
          </a:p>
          <a:p>
            <a:endParaRPr lang="en-US" sz="4800" dirty="0"/>
          </a:p>
        </p:txBody>
      </p:sp>
    </p:spTree>
    <p:extLst>
      <p:ext uri="{BB962C8B-B14F-4D97-AF65-F5344CB8AC3E}">
        <p14:creationId xmlns:p14="http://schemas.microsoft.com/office/powerpoint/2010/main" val="2948365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media/image11.png"/>
          <p:cNvPicPr/>
          <p:nvPr/>
        </p:nvPicPr>
        <p:blipFill>
          <a:blip r:embed="rId2"/>
          <a:srcRect/>
          <a:stretch>
            <a:fillRect/>
          </a:stretch>
        </p:blipFill>
        <p:spPr>
          <a:xfrm>
            <a:off x="4465870" y="1613647"/>
            <a:ext cx="7320627" cy="4044800"/>
          </a:xfrm>
          <a:prstGeom prst="rect">
            <a:avLst/>
          </a:prstGeom>
          <a:ln/>
        </p:spPr>
      </p:pic>
      <p:sp>
        <p:nvSpPr>
          <p:cNvPr id="3" name="TextBox 2"/>
          <p:cNvSpPr txBox="1"/>
          <p:nvPr/>
        </p:nvSpPr>
        <p:spPr>
          <a:xfrm>
            <a:off x="204395" y="946673"/>
            <a:ext cx="4421393" cy="2862322"/>
          </a:xfrm>
          <a:prstGeom prst="rect">
            <a:avLst/>
          </a:prstGeom>
          <a:noFill/>
        </p:spPr>
        <p:txBody>
          <a:bodyPr wrap="square" rtlCol="0">
            <a:spAutoFit/>
          </a:bodyPr>
          <a:lstStyle/>
          <a:p>
            <a:r>
              <a:rPr lang="en-US" sz="3600" dirty="0"/>
              <a:t>9. A skier is skiing down this hill. At what point is the skier going the fastest? DO account for friction.</a:t>
            </a:r>
          </a:p>
        </p:txBody>
      </p:sp>
    </p:spTree>
    <p:extLst>
      <p:ext uri="{BB962C8B-B14F-4D97-AF65-F5344CB8AC3E}">
        <p14:creationId xmlns:p14="http://schemas.microsoft.com/office/powerpoint/2010/main" val="1441598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media/image11.png"/>
          <p:cNvPicPr/>
          <p:nvPr/>
        </p:nvPicPr>
        <p:blipFill>
          <a:blip r:embed="rId2"/>
          <a:srcRect/>
          <a:stretch>
            <a:fillRect/>
          </a:stretch>
        </p:blipFill>
        <p:spPr>
          <a:xfrm>
            <a:off x="4465870" y="1613647"/>
            <a:ext cx="7320627" cy="4044800"/>
          </a:xfrm>
          <a:prstGeom prst="rect">
            <a:avLst/>
          </a:prstGeom>
          <a:ln/>
        </p:spPr>
      </p:pic>
      <p:sp>
        <p:nvSpPr>
          <p:cNvPr id="3" name="TextBox 2"/>
          <p:cNvSpPr txBox="1"/>
          <p:nvPr/>
        </p:nvSpPr>
        <p:spPr>
          <a:xfrm>
            <a:off x="204395" y="946673"/>
            <a:ext cx="4421393" cy="3970318"/>
          </a:xfrm>
          <a:prstGeom prst="rect">
            <a:avLst/>
          </a:prstGeom>
          <a:noFill/>
        </p:spPr>
        <p:txBody>
          <a:bodyPr wrap="square" rtlCol="0">
            <a:spAutoFit/>
          </a:bodyPr>
          <a:lstStyle/>
          <a:p>
            <a:r>
              <a:rPr lang="en-US" sz="3600" dirty="0"/>
              <a:t>10. A skier of mass 65 kg starts from rest at point A. From A to B, 75% of the energy converted is lost to heat. How fast is she going at point B?</a:t>
            </a:r>
          </a:p>
        </p:txBody>
      </p:sp>
    </p:spTree>
    <p:extLst>
      <p:ext uri="{BB962C8B-B14F-4D97-AF65-F5344CB8AC3E}">
        <p14:creationId xmlns:p14="http://schemas.microsoft.com/office/powerpoint/2010/main" val="2312703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8287" y="582230"/>
            <a:ext cx="6096000" cy="3662541"/>
          </a:xfrm>
          <a:prstGeom prst="rect">
            <a:avLst/>
          </a:prstGeom>
        </p:spPr>
        <p:txBody>
          <a:bodyPr>
            <a:spAutoFit/>
          </a:bodyPr>
          <a:lstStyle/>
          <a:p>
            <a:pPr>
              <a:lnSpc>
                <a:spcPct val="145000"/>
              </a:lnSpc>
              <a:spcAft>
                <a:spcPts val="900"/>
              </a:spcAft>
            </a:pPr>
            <a:r>
              <a:rPr lang="en-US" sz="3200" dirty="0">
                <a:solidFill>
                  <a:srgbClr val="333333"/>
                </a:solidFill>
                <a:latin typeface="Cambria" panose="02040503050406030204" pitchFamily="18" charset="0"/>
                <a:ea typeface="Cambria" panose="02040503050406030204" pitchFamily="18" charset="0"/>
                <a:cs typeface="Cambria" panose="02040503050406030204" pitchFamily="18" charset="0"/>
              </a:rPr>
              <a:t>11. The graph shows how the acceleration </a:t>
            </a:r>
            <a:r>
              <a:rPr lang="en-US" sz="3200" i="1" dirty="0">
                <a:solidFill>
                  <a:srgbClr val="333333"/>
                </a:solidFill>
                <a:latin typeface="Cambria" panose="02040503050406030204" pitchFamily="18" charset="0"/>
                <a:ea typeface="Cambria" panose="02040503050406030204" pitchFamily="18" charset="0"/>
                <a:cs typeface="Cambria" panose="02040503050406030204" pitchFamily="18" charset="0"/>
              </a:rPr>
              <a:t>a</a:t>
            </a:r>
            <a:r>
              <a:rPr lang="en-US" sz="3200" dirty="0">
                <a:solidFill>
                  <a:srgbClr val="333333"/>
                </a:solidFill>
                <a:latin typeface="Cambria" panose="02040503050406030204" pitchFamily="18" charset="0"/>
                <a:ea typeface="Cambria" panose="02040503050406030204" pitchFamily="18" charset="0"/>
                <a:cs typeface="Cambria" panose="02040503050406030204" pitchFamily="18" charset="0"/>
              </a:rPr>
              <a:t> of an object varies with distance travelled </a:t>
            </a:r>
            <a:r>
              <a:rPr lang="en-US" sz="3200" i="1" dirty="0">
                <a:solidFill>
                  <a:srgbClr val="333333"/>
                </a:solidFill>
                <a:latin typeface="Cambria" panose="02040503050406030204" pitchFamily="18" charset="0"/>
                <a:ea typeface="Cambria" panose="02040503050406030204" pitchFamily="18" charset="0"/>
                <a:cs typeface="Cambria" panose="02040503050406030204" pitchFamily="18" charset="0"/>
              </a:rPr>
              <a:t>x</a:t>
            </a:r>
            <a:r>
              <a:rPr lang="en-US" sz="3200" dirty="0">
                <a:solidFill>
                  <a:srgbClr val="333333"/>
                </a:solidFill>
                <a:latin typeface="Cambria" panose="02040503050406030204" pitchFamily="18" charset="0"/>
                <a:ea typeface="Cambria" panose="02040503050406030204" pitchFamily="18" charset="0"/>
                <a:cs typeface="Cambria" panose="02040503050406030204" pitchFamily="18" charset="0"/>
              </a:rPr>
              <a:t>. </a:t>
            </a:r>
            <a:r>
              <a:rPr lang="en-US" sz="3200" dirty="0"/>
              <a:t>The mass of the object is 3.0 kg. What is the total work done on the object?</a:t>
            </a:r>
            <a:endParaRPr lang="en-US" sz="3200" dirty="0">
              <a:solidFill>
                <a:srgbClr val="333333"/>
              </a:solidFill>
              <a:latin typeface="Cambria" panose="02040503050406030204" pitchFamily="18" charset="0"/>
              <a:ea typeface="Cambria" panose="02040503050406030204" pitchFamily="18" charset="0"/>
              <a:cs typeface="Cambria" panose="02040503050406030204" pitchFamily="18" charset="0"/>
            </a:endParaRPr>
          </a:p>
        </p:txBody>
      </p:sp>
      <p:pic>
        <p:nvPicPr>
          <p:cNvPr id="3" name="media/image17.png"/>
          <p:cNvPicPr/>
          <p:nvPr/>
        </p:nvPicPr>
        <p:blipFill>
          <a:blip r:embed="rId2"/>
          <a:srcRect/>
          <a:stretch>
            <a:fillRect/>
          </a:stretch>
        </p:blipFill>
        <p:spPr>
          <a:xfrm>
            <a:off x="6734287" y="658831"/>
            <a:ext cx="5384800" cy="5346700"/>
          </a:xfrm>
          <a:prstGeom prst="rect">
            <a:avLst/>
          </a:prstGeom>
          <a:ln/>
        </p:spPr>
      </p:pic>
    </p:spTree>
    <p:extLst>
      <p:ext uri="{BB962C8B-B14F-4D97-AF65-F5344CB8AC3E}">
        <p14:creationId xmlns:p14="http://schemas.microsoft.com/office/powerpoint/2010/main" val="2213701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760" y="903217"/>
            <a:ext cx="11499925" cy="4524315"/>
          </a:xfrm>
          <a:prstGeom prst="rect">
            <a:avLst/>
          </a:prstGeom>
        </p:spPr>
        <p:txBody>
          <a:bodyPr wrap="square">
            <a:spAutoFit/>
          </a:bodyPr>
          <a:lstStyle/>
          <a:p>
            <a:pPr marR="0" lvl="0">
              <a:spcBef>
                <a:spcPts val="0"/>
              </a:spcBef>
              <a:spcAft>
                <a:spcPts val="0"/>
              </a:spcAft>
              <a:tabLst>
                <a:tab pos="457200" algn="l"/>
              </a:tabLst>
            </a:pPr>
            <a:r>
              <a:rPr lang="en-US" sz="4800" dirty="0">
                <a:latin typeface="Times New Roman" panose="02020603050405020304" pitchFamily="18" charset="0"/>
                <a:ea typeface="Times New Roman" panose="02020603050405020304" pitchFamily="18" charset="0"/>
              </a:rPr>
              <a:t>12. I push an object from rest with a force of 50 N at 25</a:t>
            </a:r>
            <a:r>
              <a:rPr lang="en-US" sz="4800" baseline="30000" dirty="0">
                <a:latin typeface="Times New Roman" panose="02020603050405020304" pitchFamily="18" charset="0"/>
                <a:ea typeface="Times New Roman" panose="02020603050405020304" pitchFamily="18" charset="0"/>
              </a:rPr>
              <a:t>o</a:t>
            </a:r>
            <a:r>
              <a:rPr lang="en-US" sz="4800" dirty="0">
                <a:latin typeface="Times New Roman" panose="02020603050405020304" pitchFamily="18" charset="0"/>
                <a:ea typeface="Times New Roman" panose="02020603050405020304" pitchFamily="18" charset="0"/>
              </a:rPr>
              <a:t> below the horizontal for a distance of 3 m. The object has a mass of 15 kg and the coefficient of friction between the object and the floor is 0.2. How fast is the object going after the 3m?</a:t>
            </a:r>
          </a:p>
        </p:txBody>
      </p:sp>
    </p:spTree>
    <p:extLst>
      <p:ext uri="{BB962C8B-B14F-4D97-AF65-F5344CB8AC3E}">
        <p14:creationId xmlns:p14="http://schemas.microsoft.com/office/powerpoint/2010/main" val="4195560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0103" y="472953"/>
            <a:ext cx="4729779" cy="5262979"/>
          </a:xfrm>
          <a:prstGeom prst="rect">
            <a:avLst/>
          </a:prstGeom>
        </p:spPr>
        <p:txBody>
          <a:bodyPr wrap="square">
            <a:spAutoFit/>
          </a:bodyPr>
          <a:lstStyle/>
          <a:p>
            <a:r>
              <a:rPr lang="en-US" sz="2400" dirty="0">
                <a:solidFill>
                  <a:srgbClr val="000000"/>
                </a:solidFill>
                <a:latin typeface="MDLHL B+ Times LT Std"/>
              </a:rPr>
              <a:t>13. A cart is moving on a level track in the positive </a:t>
            </a:r>
            <a:r>
              <a:rPr lang="en-US" sz="2400" i="1" dirty="0">
                <a:solidFill>
                  <a:srgbClr val="000000"/>
                </a:solidFill>
                <a:latin typeface="MDLOI N+ Times LT Std"/>
              </a:rPr>
              <a:t>x</a:t>
            </a:r>
            <a:r>
              <a:rPr lang="en-US" sz="2400" dirty="0">
                <a:solidFill>
                  <a:srgbClr val="000000"/>
                </a:solidFill>
                <a:latin typeface="MDLHL B+ Times LT Std"/>
              </a:rPr>
              <a:t>-direction. A force acting parallel to the </a:t>
            </a:r>
            <a:r>
              <a:rPr lang="en-US" sz="2400" i="1" dirty="0">
                <a:solidFill>
                  <a:srgbClr val="000000"/>
                </a:solidFill>
                <a:latin typeface="MDLOI N+ Times LT Std"/>
              </a:rPr>
              <a:t>x</a:t>
            </a:r>
            <a:r>
              <a:rPr lang="en-US" sz="2400" dirty="0">
                <a:solidFill>
                  <a:srgbClr val="000000"/>
                </a:solidFill>
                <a:latin typeface="MDLHL B+ Times LT Std"/>
              </a:rPr>
              <a:t>-axis is exerted on the cart. The graph above shows the net force exerted on the cart as a function of displacement. As the cart travels from </a:t>
            </a:r>
            <a:r>
              <a:rPr lang="en-US" sz="2400" i="1" dirty="0">
                <a:solidFill>
                  <a:srgbClr val="000000"/>
                </a:solidFill>
                <a:latin typeface="Times" panose="02020603050405020304" pitchFamily="18" charset="0"/>
              </a:rPr>
              <a:t>x </a:t>
            </a:r>
            <a:r>
              <a:rPr lang="en-US" sz="2400" dirty="0">
                <a:solidFill>
                  <a:srgbClr val="000000"/>
                </a:solidFill>
                <a:latin typeface="Times" panose="02020603050405020304" pitchFamily="18" charset="0"/>
              </a:rPr>
              <a:t>=0m </a:t>
            </a:r>
            <a:r>
              <a:rPr lang="en-US" sz="2400" dirty="0">
                <a:solidFill>
                  <a:srgbClr val="000000"/>
                </a:solidFill>
                <a:latin typeface="MDLHL B+ Times LT Std"/>
              </a:rPr>
              <a:t>to </a:t>
            </a:r>
            <a:r>
              <a:rPr lang="en-US" sz="2400" dirty="0">
                <a:solidFill>
                  <a:srgbClr val="000000"/>
                </a:solidFill>
                <a:latin typeface="Times" panose="02020603050405020304" pitchFamily="18" charset="0"/>
              </a:rPr>
              <a:t>x = 4m</a:t>
            </a:r>
            <a:r>
              <a:rPr lang="en-US" sz="2400" dirty="0">
                <a:solidFill>
                  <a:srgbClr val="000000"/>
                </a:solidFill>
                <a:latin typeface="MDLHL B+ Times LT Std"/>
              </a:rPr>
              <a:t>, what is the net change in the kinetic energy of the cart? </a:t>
            </a:r>
          </a:p>
          <a:p>
            <a:r>
              <a:rPr lang="en-US" sz="2400" dirty="0">
                <a:solidFill>
                  <a:srgbClr val="000000"/>
                </a:solidFill>
                <a:latin typeface="MDLHL B+ Times LT Std"/>
              </a:rPr>
              <a:t>(A) An increase of 20 J</a:t>
            </a:r>
          </a:p>
          <a:p>
            <a:r>
              <a:rPr lang="en-US" sz="2400" dirty="0">
                <a:solidFill>
                  <a:srgbClr val="000000"/>
                </a:solidFill>
                <a:latin typeface="MDLHL B+ Times LT Std"/>
              </a:rPr>
              <a:t>(B) An increase of 10 J</a:t>
            </a:r>
          </a:p>
          <a:p>
            <a:r>
              <a:rPr lang="en-US" sz="2400" dirty="0">
                <a:solidFill>
                  <a:srgbClr val="000000"/>
                </a:solidFill>
                <a:latin typeface="MDLHL B+ Times LT Std"/>
              </a:rPr>
              <a:t>(C) A decrease of 20 J</a:t>
            </a:r>
          </a:p>
          <a:p>
            <a:r>
              <a:rPr lang="en-US" sz="2400" dirty="0">
                <a:solidFill>
                  <a:srgbClr val="000000"/>
                </a:solidFill>
                <a:latin typeface="MDLHL B+ Times LT Std"/>
              </a:rPr>
              <a:t>(D) A decrease of 10 J</a:t>
            </a:r>
          </a:p>
        </p:txBody>
      </p:sp>
      <p:pic>
        <p:nvPicPr>
          <p:cNvPr id="3" name="Picture 2"/>
          <p:cNvPicPr>
            <a:picLocks noChangeAspect="1"/>
          </p:cNvPicPr>
          <p:nvPr/>
        </p:nvPicPr>
        <p:blipFill>
          <a:blip r:embed="rId2"/>
          <a:stretch>
            <a:fillRect/>
          </a:stretch>
        </p:blipFill>
        <p:spPr>
          <a:xfrm>
            <a:off x="5082562" y="1269403"/>
            <a:ext cx="6962862" cy="4464424"/>
          </a:xfrm>
          <a:prstGeom prst="rect">
            <a:avLst/>
          </a:prstGeom>
        </p:spPr>
      </p:pic>
    </p:spTree>
    <p:extLst>
      <p:ext uri="{BB962C8B-B14F-4D97-AF65-F5344CB8AC3E}">
        <p14:creationId xmlns:p14="http://schemas.microsoft.com/office/powerpoint/2010/main" val="2800677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0155" y="1097280"/>
            <a:ext cx="10929770" cy="4524315"/>
          </a:xfrm>
          <a:prstGeom prst="rect">
            <a:avLst/>
          </a:prstGeom>
          <a:noFill/>
        </p:spPr>
        <p:txBody>
          <a:bodyPr wrap="square" rtlCol="0">
            <a:spAutoFit/>
          </a:bodyPr>
          <a:lstStyle/>
          <a:p>
            <a:r>
              <a:rPr lang="en-US" sz="4800" dirty="0"/>
              <a:t>14. A cannon ball with mass m is fired from a cannon set at angle </a:t>
            </a:r>
            <a:r>
              <a:rPr lang="el-GR" sz="4800" dirty="0"/>
              <a:t>θ</a:t>
            </a:r>
            <a:r>
              <a:rPr lang="en-US" sz="4800" dirty="0"/>
              <a:t> above the horizontal. The launch velocity has a magnitude of v. Derive an equation for the maximum height that the cannon ball achieves along its trajectory.</a:t>
            </a:r>
          </a:p>
        </p:txBody>
      </p:sp>
    </p:spTree>
    <p:extLst>
      <p:ext uri="{BB962C8B-B14F-4D97-AF65-F5344CB8AC3E}">
        <p14:creationId xmlns:p14="http://schemas.microsoft.com/office/powerpoint/2010/main" val="3084329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74535" y="1349265"/>
            <a:ext cx="5150620" cy="3222735"/>
          </a:xfrm>
          <a:prstGeom prst="rect">
            <a:avLst/>
          </a:prstGeom>
        </p:spPr>
      </p:pic>
      <p:sp>
        <p:nvSpPr>
          <p:cNvPr id="15" name="TextBox 14"/>
          <p:cNvSpPr txBox="1"/>
          <p:nvPr/>
        </p:nvSpPr>
        <p:spPr>
          <a:xfrm>
            <a:off x="5002305" y="129092"/>
            <a:ext cx="6884895" cy="5262979"/>
          </a:xfrm>
          <a:prstGeom prst="rect">
            <a:avLst/>
          </a:prstGeom>
          <a:noFill/>
        </p:spPr>
        <p:txBody>
          <a:bodyPr wrap="square" rtlCol="0">
            <a:spAutoFit/>
          </a:bodyPr>
          <a:lstStyle/>
          <a:p>
            <a:r>
              <a:rPr lang="en-US" sz="4800" dirty="0"/>
              <a:t>15. </a:t>
            </a:r>
            <a:r>
              <a:rPr lang="en-US" sz="3200" dirty="0"/>
              <a:t>An object with mass </a:t>
            </a:r>
            <a:r>
              <a:rPr lang="en-US" sz="3200" i="1" dirty="0"/>
              <a:t>m </a:t>
            </a:r>
            <a:r>
              <a:rPr lang="en-US" sz="3200" dirty="0"/>
              <a:t>is suspended at rest from a spring with a spring constant of 200 N/m . The length of the spring is 5.0 cm longer than its </a:t>
            </a:r>
            <a:r>
              <a:rPr lang="en-US" sz="3200" dirty="0" err="1"/>
              <a:t>unstretched</a:t>
            </a:r>
            <a:r>
              <a:rPr lang="en-US" sz="3200" dirty="0"/>
              <a:t> length </a:t>
            </a:r>
            <a:r>
              <a:rPr lang="en-US" sz="3200" i="1" dirty="0"/>
              <a:t>L</a:t>
            </a:r>
            <a:r>
              <a:rPr lang="en-US" sz="3200" dirty="0"/>
              <a:t>, as shown above. A person then exerts a force on the object and stretches the spring an additional 5.0 cm. What is the total energy stored in the spring at the new stretched length?</a:t>
            </a:r>
          </a:p>
        </p:txBody>
      </p:sp>
    </p:spTree>
    <p:extLst>
      <p:ext uri="{BB962C8B-B14F-4D97-AF65-F5344CB8AC3E}">
        <p14:creationId xmlns:p14="http://schemas.microsoft.com/office/powerpoint/2010/main" val="916162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7125" y="634702"/>
            <a:ext cx="11252499" cy="6001643"/>
          </a:xfrm>
          <a:prstGeom prst="rect">
            <a:avLst/>
          </a:prstGeom>
          <a:noFill/>
        </p:spPr>
        <p:txBody>
          <a:bodyPr wrap="square" rtlCol="0">
            <a:spAutoFit/>
          </a:bodyPr>
          <a:lstStyle/>
          <a:p>
            <a:r>
              <a:rPr lang="en-US" sz="4800" dirty="0"/>
              <a:t>16. I throw a ball of mass 0.75 kg from the ground straight up with a speed of 30 m/s. The entire time the ball is in the air it experiences a drag force of 5 N. How fast is the impact speed with the ground? HINT: Break this up into 2 parts, part 1 going up, part 2 going down.</a:t>
            </a:r>
          </a:p>
          <a:p>
            <a:endParaRPr lang="en-US" sz="4800" dirty="0"/>
          </a:p>
        </p:txBody>
      </p:sp>
    </p:spTree>
    <p:extLst>
      <p:ext uri="{BB962C8B-B14F-4D97-AF65-F5344CB8AC3E}">
        <p14:creationId xmlns:p14="http://schemas.microsoft.com/office/powerpoint/2010/main" val="2119711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3134" y="1118411"/>
            <a:ext cx="11768866" cy="2308324"/>
          </a:xfrm>
          <a:prstGeom prst="rect">
            <a:avLst/>
          </a:prstGeom>
        </p:spPr>
        <p:txBody>
          <a:bodyPr wrap="square">
            <a:spAutoFit/>
          </a:bodyPr>
          <a:lstStyle/>
          <a:p>
            <a:r>
              <a:rPr lang="en-US" sz="3600" dirty="0">
                <a:solidFill>
                  <a:srgbClr val="000000"/>
                </a:solidFill>
              </a:rPr>
              <a:t>17. A rubber ball with mass 0.2 kg is dropped vertically from a height of 1.5 m above a floor. The ball bounces off of the floor, and during the bounce 0.6 J of energy is dissipated. What is the maximum height of the ball after the bounce?</a:t>
            </a:r>
          </a:p>
        </p:txBody>
      </p:sp>
    </p:spTree>
    <p:extLst>
      <p:ext uri="{BB962C8B-B14F-4D97-AF65-F5344CB8AC3E}">
        <p14:creationId xmlns:p14="http://schemas.microsoft.com/office/powerpoint/2010/main" val="1436937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0"/>
            <a:ext cx="10972800" cy="6858000"/>
          </a:xfrm>
          <a:prstGeom prst="rect">
            <a:avLst/>
          </a:prstGeom>
        </p:spPr>
      </p:pic>
    </p:spTree>
    <p:extLst>
      <p:ext uri="{BB962C8B-B14F-4D97-AF65-F5344CB8AC3E}">
        <p14:creationId xmlns:p14="http://schemas.microsoft.com/office/powerpoint/2010/main" val="3975355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648475" y="1147291"/>
            <a:ext cx="4543525" cy="4091683"/>
          </a:xfrm>
          <a:prstGeom prst="rect">
            <a:avLst/>
          </a:prstGeom>
        </p:spPr>
      </p:pic>
      <p:sp>
        <p:nvSpPr>
          <p:cNvPr id="5" name="TextBox 4"/>
          <p:cNvSpPr txBox="1"/>
          <p:nvPr/>
        </p:nvSpPr>
        <p:spPr>
          <a:xfrm>
            <a:off x="527124" y="602886"/>
            <a:ext cx="8487783" cy="5632311"/>
          </a:xfrm>
          <a:prstGeom prst="rect">
            <a:avLst/>
          </a:prstGeom>
          <a:noFill/>
        </p:spPr>
        <p:txBody>
          <a:bodyPr wrap="square" rtlCol="0">
            <a:spAutoFit/>
          </a:bodyPr>
          <a:lstStyle/>
          <a:p>
            <a:r>
              <a:rPr lang="en-US" sz="2400" dirty="0"/>
              <a:t>18. The pendulum shown in the figure above reaches a maximum height </a:t>
            </a:r>
            <a:r>
              <a:rPr lang="en-US" sz="2400" i="1" dirty="0"/>
              <a:t>h </a:t>
            </a:r>
            <a:r>
              <a:rPr lang="en-US" sz="2400" dirty="0"/>
              <a:t>above the equilibrium position as it oscillates. Assuming friction and air resistance are negligible, which of the following is true about the total energy of the Earth-pendulum system as the pendulum oscillates?</a:t>
            </a:r>
          </a:p>
          <a:p>
            <a:endParaRPr lang="en-US" sz="2400" dirty="0"/>
          </a:p>
          <a:p>
            <a:pPr marL="457200" indent="-457200">
              <a:buAutoNum type="alphaUcParenBoth"/>
            </a:pPr>
            <a:r>
              <a:rPr lang="en-US" sz="2400" dirty="0"/>
              <a:t>It is at a maximum when the pendulum is at its lowest position.</a:t>
            </a:r>
          </a:p>
          <a:p>
            <a:endParaRPr lang="en-US" sz="2400" dirty="0"/>
          </a:p>
          <a:p>
            <a:r>
              <a:rPr lang="en-US" sz="2400" dirty="0"/>
              <a:t>(B) It is at a maximum when the pendulum is at its maximum height </a:t>
            </a:r>
            <a:r>
              <a:rPr lang="en-US" sz="2400" i="1" dirty="0"/>
              <a:t>h</a:t>
            </a:r>
            <a:r>
              <a:rPr lang="en-US" sz="2400" dirty="0"/>
              <a:t>.</a:t>
            </a:r>
          </a:p>
          <a:p>
            <a:endParaRPr lang="en-US" sz="2400" dirty="0"/>
          </a:p>
          <a:p>
            <a:r>
              <a:rPr lang="en-US" sz="2400" dirty="0"/>
              <a:t>(C) It is constant throughout the pendulum’s motion.</a:t>
            </a:r>
          </a:p>
          <a:p>
            <a:endParaRPr lang="en-US" sz="2400" dirty="0"/>
          </a:p>
          <a:p>
            <a:r>
              <a:rPr lang="en-US" sz="2400" dirty="0"/>
              <a:t>(D) It is at a minimum when the pendulum is somewhere between its lowest and highest positions.</a:t>
            </a:r>
          </a:p>
        </p:txBody>
      </p:sp>
    </p:spTree>
    <p:extLst>
      <p:ext uri="{BB962C8B-B14F-4D97-AF65-F5344CB8AC3E}">
        <p14:creationId xmlns:p14="http://schemas.microsoft.com/office/powerpoint/2010/main" val="19560905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968187" y="1250708"/>
                <a:ext cx="3786691" cy="4667303"/>
              </a:xfrm>
              <a:prstGeom prst="rect">
                <a:avLst/>
              </a:prstGeom>
              <a:noFill/>
            </p:spPr>
            <p:txBody>
              <a:bodyPr wrap="square" rtlCol="0">
                <a:spAutoFit/>
              </a:bodyPr>
              <a:lstStyle/>
              <a:p>
                <a:pPr marL="342900" indent="-342900">
                  <a:buFont typeface="+mj-lt"/>
                  <a:buAutoNum type="arabicPeriod"/>
                </a:pPr>
                <a:r>
                  <a:rPr lang="en-US" sz="2800" dirty="0"/>
                  <a:t>D</a:t>
                </a:r>
              </a:p>
              <a:p>
                <a:pPr marL="342900" indent="-342900">
                  <a:buFont typeface="+mj-lt"/>
                  <a:buAutoNum type="arabicPeriod"/>
                </a:pPr>
                <a:r>
                  <a:rPr lang="en-US" sz="2800" dirty="0"/>
                  <a:t>0.408</a:t>
                </a:r>
              </a:p>
              <a:p>
                <a:pPr marL="342900" indent="-342900">
                  <a:buFont typeface="+mj-lt"/>
                  <a:buAutoNum type="arabicPeriod"/>
                </a:pPr>
                <a14:m>
                  <m:oMath xmlns:m="http://schemas.openxmlformats.org/officeDocument/2006/math">
                    <m:r>
                      <a:rPr lang="en-US" sz="2800" b="0" i="1" smtClean="0">
                        <a:latin typeface="Cambria Math" panose="02040503050406030204" pitchFamily="18" charset="0"/>
                      </a:rPr>
                      <m:t>𝑣</m:t>
                    </m:r>
                    <m:r>
                      <a:rPr lang="en-US" sz="2800" b="0" i="1" smtClean="0">
                        <a:latin typeface="Cambria Math" panose="02040503050406030204" pitchFamily="18" charset="0"/>
                      </a:rPr>
                      <m:t>=</m:t>
                    </m:r>
                    <m:rad>
                      <m:radPr>
                        <m:degHide m:val="on"/>
                        <m:ctrlPr>
                          <a:rPr lang="en-US" sz="2800" b="0" i="1" smtClean="0">
                            <a:latin typeface="Cambria Math" panose="02040503050406030204" pitchFamily="18" charset="0"/>
                          </a:rPr>
                        </m:ctrlPr>
                      </m:radPr>
                      <m:deg/>
                      <m:e>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𝑘</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𝑦</m:t>
                                </m:r>
                              </m:e>
                              <m:sup>
                                <m:r>
                                  <a:rPr lang="en-US" sz="2800" b="0" i="1" smtClean="0">
                                    <a:latin typeface="Cambria Math" panose="02040503050406030204" pitchFamily="18" charset="0"/>
                                  </a:rPr>
                                  <m:t>2</m:t>
                                </m:r>
                              </m:sup>
                            </m:sSup>
                          </m:num>
                          <m:den>
                            <m:r>
                              <a:rPr lang="en-US" sz="2800" b="0" i="1" smtClean="0">
                                <a:latin typeface="Cambria Math" panose="02040503050406030204" pitchFamily="18" charset="0"/>
                              </a:rPr>
                              <m:t>𝑚</m:t>
                            </m:r>
                          </m:den>
                        </m:f>
                      </m:e>
                    </m:rad>
                    <m:r>
                      <a:rPr lang="en-US" sz="2800" b="0" i="1" smtClean="0">
                        <a:latin typeface="Cambria Math" panose="02040503050406030204" pitchFamily="18" charset="0"/>
                      </a:rPr>
                      <m:t>=</m:t>
                    </m:r>
                    <m:r>
                      <a:rPr lang="en-US" sz="2800" b="0" i="1" smtClean="0">
                        <a:latin typeface="Cambria Math" panose="02040503050406030204" pitchFamily="18" charset="0"/>
                      </a:rPr>
                      <m:t>𝑦</m:t>
                    </m:r>
                    <m:rad>
                      <m:radPr>
                        <m:degHide m:val="on"/>
                        <m:ctrlPr>
                          <a:rPr lang="en-US" sz="2800" b="0" i="1" smtClean="0">
                            <a:latin typeface="Cambria Math" panose="02040503050406030204" pitchFamily="18" charset="0"/>
                          </a:rPr>
                        </m:ctrlPr>
                      </m:radPr>
                      <m:deg/>
                      <m:e>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𝑘</m:t>
                            </m:r>
                          </m:num>
                          <m:den>
                            <m:r>
                              <a:rPr lang="en-US" sz="2800" b="0" i="1" smtClean="0">
                                <a:latin typeface="Cambria Math" panose="02040503050406030204" pitchFamily="18" charset="0"/>
                              </a:rPr>
                              <m:t>𝑚</m:t>
                            </m:r>
                          </m:den>
                        </m:f>
                      </m:e>
                    </m:rad>
                  </m:oMath>
                </a14:m>
                <a:endParaRPr lang="en-US" sz="2800" dirty="0"/>
              </a:p>
              <a:p>
                <a:pPr marL="342900" indent="-342900">
                  <a:buFont typeface="+mj-lt"/>
                  <a:buAutoNum type="arabicPeriod"/>
                </a:pPr>
                <a:r>
                  <a:rPr lang="en-US" sz="2800" dirty="0"/>
                  <a:t>A</a:t>
                </a:r>
              </a:p>
              <a:p>
                <a:pPr marL="342900" indent="-342900">
                  <a:buFont typeface="+mj-lt"/>
                  <a:buAutoNum type="arabicPeriod"/>
                </a:pPr>
                <a:r>
                  <a:rPr lang="en-US" sz="2800" dirty="0"/>
                  <a:t>450 W</a:t>
                </a:r>
              </a:p>
              <a:p>
                <a:pPr marL="342900" indent="-342900">
                  <a:buFont typeface="+mj-lt"/>
                  <a:buAutoNum type="arabicPeriod"/>
                </a:pPr>
                <a:r>
                  <a:rPr lang="en-US" sz="2800" dirty="0"/>
                  <a:t>B</a:t>
                </a:r>
              </a:p>
              <a:p>
                <a:pPr marL="342900" indent="-342900">
                  <a:buFont typeface="+mj-lt"/>
                  <a:buAutoNum type="arabicPeriod"/>
                </a:pPr>
                <a14:m>
                  <m:oMath xmlns:m="http://schemas.openxmlformats.org/officeDocument/2006/math">
                    <m:r>
                      <a:rPr lang="en-US" sz="2800" b="0" i="1" smtClean="0">
                        <a:latin typeface="Cambria Math" panose="02040503050406030204" pitchFamily="18" charset="0"/>
                      </a:rPr>
                      <m:t>𝑘</m:t>
                    </m:r>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2</m:t>
                        </m:r>
                        <m:r>
                          <a:rPr lang="en-US" sz="2800" b="0" i="1" smtClean="0">
                            <a:latin typeface="Cambria Math" panose="02040503050406030204" pitchFamily="18" charset="0"/>
                          </a:rPr>
                          <m:t>𝑚𝑔</m:t>
                        </m:r>
                      </m:num>
                      <m:den>
                        <m:r>
                          <a:rPr lang="en-US" sz="2800" b="0" i="1" smtClean="0">
                            <a:latin typeface="Cambria Math" panose="02040503050406030204" pitchFamily="18" charset="0"/>
                          </a:rPr>
                          <m:t>𝑙</m:t>
                        </m:r>
                        <m:r>
                          <a:rPr lang="en-US" sz="2800" b="0" i="1" smtClean="0">
                            <a:latin typeface="Cambria Math" panose="02040503050406030204" pitchFamily="18" charset="0"/>
                          </a:rPr>
                          <m:t>−</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𝑙</m:t>
                            </m:r>
                          </m:e>
                          <m:sub>
                            <m:r>
                              <a:rPr lang="en-US" sz="2800" b="0" i="1" smtClean="0">
                                <a:latin typeface="Cambria Math" panose="02040503050406030204" pitchFamily="18" charset="0"/>
                              </a:rPr>
                              <m:t>𝑜</m:t>
                            </m:r>
                          </m:sub>
                        </m:sSub>
                      </m:den>
                    </m:f>
                  </m:oMath>
                </a14:m>
                <a:endParaRPr lang="en-US" sz="2800" dirty="0"/>
              </a:p>
              <a:p>
                <a:pPr marL="342900" indent="-342900">
                  <a:buFont typeface="+mj-lt"/>
                  <a:buAutoNum type="arabicPeriod"/>
                </a:pPr>
                <a:r>
                  <a:rPr lang="en-US" sz="2800" dirty="0"/>
                  <a:t>5.0 m</a:t>
                </a:r>
              </a:p>
              <a:p>
                <a:pPr marL="342900" indent="-342900">
                  <a:buFont typeface="+mj-lt"/>
                  <a:buAutoNum type="arabicPeriod"/>
                </a:pPr>
                <a:r>
                  <a:rPr lang="en-US" sz="2800" dirty="0"/>
                  <a:t>C</a:t>
                </a:r>
              </a:p>
            </p:txBody>
          </p:sp>
        </mc:Choice>
        <mc:Fallback xmlns="">
          <p:sp>
            <p:nvSpPr>
              <p:cNvPr id="2" name="TextBox 1"/>
              <p:cNvSpPr txBox="1">
                <a:spLocks noRot="1" noChangeAspect="1" noMove="1" noResize="1" noEditPoints="1" noAdjustHandles="1" noChangeArrowheads="1" noChangeShapeType="1" noTextEdit="1"/>
              </p:cNvSpPr>
              <p:nvPr/>
            </p:nvSpPr>
            <p:spPr>
              <a:xfrm>
                <a:off x="968187" y="1250708"/>
                <a:ext cx="3786691" cy="4667303"/>
              </a:xfrm>
              <a:prstGeom prst="rect">
                <a:avLst/>
              </a:prstGeom>
              <a:blipFill>
                <a:blip r:embed="rId2"/>
                <a:stretch>
                  <a:fillRect l="-3382" t="-1436" b="-287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6594438" y="1366221"/>
                <a:ext cx="4701092" cy="4691284"/>
              </a:xfrm>
              <a:prstGeom prst="rect">
                <a:avLst/>
              </a:prstGeom>
              <a:noFill/>
            </p:spPr>
            <p:txBody>
              <a:bodyPr wrap="square" rtlCol="0">
                <a:spAutoFit/>
              </a:bodyPr>
              <a:lstStyle/>
              <a:p>
                <a:pPr marL="514350" indent="-514350">
                  <a:buFont typeface="+mj-lt"/>
                  <a:buAutoNum type="arabicPeriod" startAt="10"/>
                </a:pPr>
                <a:r>
                  <a:rPr lang="en-US" sz="2800" dirty="0"/>
                  <a:t>12.12 m/s</a:t>
                </a:r>
              </a:p>
              <a:p>
                <a:pPr marL="342900" indent="-342900">
                  <a:buFont typeface="+mj-lt"/>
                  <a:buAutoNum type="arabicPeriod" startAt="10"/>
                </a:pPr>
                <a:r>
                  <a:rPr lang="en-US" sz="2800" dirty="0"/>
                  <a:t>1200 J</a:t>
                </a:r>
              </a:p>
              <a:p>
                <a:pPr marL="342900" indent="-342900">
                  <a:buFont typeface="+mj-lt"/>
                  <a:buAutoNum type="arabicPeriod" startAt="10"/>
                </a:pPr>
                <a:r>
                  <a:rPr lang="en-US" sz="2800" dirty="0"/>
                  <a:t>2.16 m/s</a:t>
                </a:r>
              </a:p>
              <a:p>
                <a:pPr marL="342900" indent="-342900">
                  <a:buFont typeface="+mj-lt"/>
                  <a:buAutoNum type="arabicPeriod" startAt="10"/>
                </a:pPr>
                <a:r>
                  <a:rPr lang="en-US" sz="2800" dirty="0"/>
                  <a:t>B</a:t>
                </a:r>
              </a:p>
              <a:p>
                <a:pPr marL="342900" indent="-342900">
                  <a:buFont typeface="+mj-lt"/>
                  <a:buAutoNum type="arabicPeriod" startAt="10"/>
                </a:pPr>
                <a14:m>
                  <m:oMath xmlns:m="http://schemas.openxmlformats.org/officeDocument/2006/math">
                    <m:r>
                      <a:rPr lang="en-US" sz="2800" b="0" i="1" smtClean="0">
                        <a:latin typeface="Cambria Math" panose="02040503050406030204" pitchFamily="18" charset="0"/>
                      </a:rPr>
                      <m:t>h</m:t>
                    </m:r>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m:t>
                            </m:r>
                            <m:r>
                              <a:rPr lang="en-US" sz="2800" b="0" i="1" smtClean="0">
                                <a:latin typeface="Cambria Math" panose="02040503050406030204" pitchFamily="18" charset="0"/>
                              </a:rPr>
                              <m:t>𝑣𝑠𝑖𝑛</m:t>
                            </m:r>
                            <m:d>
                              <m:dPr>
                                <m:ctrlPr>
                                  <a:rPr lang="en-US" sz="2800" b="0" i="1" smtClean="0">
                                    <a:latin typeface="Cambria Math" panose="02040503050406030204" pitchFamily="18" charset="0"/>
                                  </a:rPr>
                                </m:ctrlPr>
                              </m:dPr>
                              <m:e>
                                <m:r>
                                  <a:rPr lang="en-US" sz="2800" b="0" i="1" smtClean="0">
                                    <a:latin typeface="Cambria Math" panose="02040503050406030204" pitchFamily="18" charset="0"/>
                                    <a:ea typeface="Cambria Math" panose="02040503050406030204" pitchFamily="18" charset="0"/>
                                  </a:rPr>
                                  <m:t>𝜃</m:t>
                                </m:r>
                              </m:e>
                            </m:d>
                            <m:r>
                              <a:rPr lang="en-US" sz="2800" b="0" i="1" smtClean="0">
                                <a:latin typeface="Cambria Math" panose="02040503050406030204" pitchFamily="18" charset="0"/>
                                <a:ea typeface="Cambria Math" panose="02040503050406030204" pitchFamily="18" charset="0"/>
                              </a:rPr>
                              <m:t>)</m:t>
                            </m:r>
                          </m:e>
                          <m:sup>
                            <m:r>
                              <a:rPr lang="en-US" sz="2800" b="0" i="1" smtClean="0">
                                <a:latin typeface="Cambria Math" panose="02040503050406030204" pitchFamily="18" charset="0"/>
                              </a:rPr>
                              <m:t>2</m:t>
                            </m:r>
                          </m:sup>
                        </m:sSup>
                      </m:num>
                      <m:den>
                        <m:r>
                          <a:rPr lang="en-US" sz="2800" b="0" i="1" smtClean="0">
                            <a:latin typeface="Cambria Math" panose="02040503050406030204" pitchFamily="18" charset="0"/>
                          </a:rPr>
                          <m:t>2</m:t>
                        </m:r>
                        <m:r>
                          <a:rPr lang="en-US" sz="2800" b="0" i="1" smtClean="0">
                            <a:latin typeface="Cambria Math" panose="02040503050406030204" pitchFamily="18" charset="0"/>
                          </a:rPr>
                          <m:t>𝑔</m:t>
                        </m:r>
                      </m:den>
                    </m:f>
                  </m:oMath>
                </a14:m>
                <a:endParaRPr lang="en-US" sz="2800" dirty="0"/>
              </a:p>
              <a:p>
                <a:pPr marL="342900" indent="-342900">
                  <a:buFont typeface="+mj-lt"/>
                  <a:buAutoNum type="arabicPeriod" startAt="10"/>
                </a:pPr>
                <a:r>
                  <a:rPr lang="en-US" sz="2800" dirty="0"/>
                  <a:t>1.0 J</a:t>
                </a:r>
              </a:p>
              <a:p>
                <a:pPr marL="342900" indent="-342900">
                  <a:buFont typeface="+mj-lt"/>
                  <a:buAutoNum type="arabicPeriod" startAt="10"/>
                </a:pPr>
                <a:r>
                  <a:rPr lang="en-US" sz="2800" dirty="0"/>
                  <a:t>13.09 m/s</a:t>
                </a:r>
              </a:p>
              <a:p>
                <a:pPr marL="342900" indent="-342900">
                  <a:buFont typeface="+mj-lt"/>
                  <a:buAutoNum type="arabicPeriod" startAt="10"/>
                </a:pPr>
                <a:r>
                  <a:rPr lang="en-US" sz="2800" dirty="0"/>
                  <a:t>1.2 m</a:t>
                </a:r>
              </a:p>
              <a:p>
                <a:pPr marL="342900" indent="-342900">
                  <a:buFont typeface="+mj-lt"/>
                  <a:buAutoNum type="arabicPeriod" startAt="10"/>
                </a:pPr>
                <a:r>
                  <a:rPr lang="en-US" sz="2800" dirty="0"/>
                  <a:t>C</a:t>
                </a:r>
              </a:p>
              <a:p>
                <a:endParaRPr lang="en-US" sz="2800" dirty="0"/>
              </a:p>
            </p:txBody>
          </p:sp>
        </mc:Choice>
        <mc:Fallback xmlns="">
          <p:sp>
            <p:nvSpPr>
              <p:cNvPr id="3" name="TextBox 2"/>
              <p:cNvSpPr txBox="1">
                <a:spLocks noRot="1" noChangeAspect="1" noMove="1" noResize="1" noEditPoints="1" noAdjustHandles="1" noChangeArrowheads="1" noChangeShapeType="1" noTextEdit="1"/>
              </p:cNvSpPr>
              <p:nvPr/>
            </p:nvSpPr>
            <p:spPr>
              <a:xfrm>
                <a:off x="6594438" y="1366221"/>
                <a:ext cx="4701092" cy="4691284"/>
              </a:xfrm>
              <a:prstGeom prst="rect">
                <a:avLst/>
              </a:prstGeom>
              <a:blipFill>
                <a:blip r:embed="rId3"/>
                <a:stretch>
                  <a:fillRect l="-2724" t="-1429"/>
                </a:stretch>
              </a:blipFill>
            </p:spPr>
            <p:txBody>
              <a:bodyPr/>
              <a:lstStyle/>
              <a:p>
                <a:r>
                  <a:rPr lang="en-US">
                    <a:noFill/>
                  </a:rPr>
                  <a:t> </a:t>
                </a:r>
              </a:p>
            </p:txBody>
          </p:sp>
        </mc:Fallback>
      </mc:AlternateContent>
      <p:sp>
        <p:nvSpPr>
          <p:cNvPr id="4" name="TextBox 3"/>
          <p:cNvSpPr txBox="1"/>
          <p:nvPr/>
        </p:nvSpPr>
        <p:spPr>
          <a:xfrm>
            <a:off x="1861073" y="236668"/>
            <a:ext cx="7315200" cy="369332"/>
          </a:xfrm>
          <a:prstGeom prst="rect">
            <a:avLst/>
          </a:prstGeom>
          <a:noFill/>
        </p:spPr>
        <p:txBody>
          <a:bodyPr wrap="square" rtlCol="0">
            <a:spAutoFit/>
          </a:bodyPr>
          <a:lstStyle/>
          <a:p>
            <a:r>
              <a:rPr lang="en-US" dirty="0"/>
              <a:t>Answers</a:t>
            </a:r>
          </a:p>
        </p:txBody>
      </p:sp>
    </p:spTree>
    <p:extLst>
      <p:ext uri="{BB962C8B-B14F-4D97-AF65-F5344CB8AC3E}">
        <p14:creationId xmlns:p14="http://schemas.microsoft.com/office/powerpoint/2010/main" val="2196370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45492" y="891573"/>
            <a:ext cx="10685230" cy="4524315"/>
          </a:xfrm>
          <a:prstGeom prst="rect">
            <a:avLst/>
          </a:prstGeom>
          <a:noFill/>
        </p:spPr>
        <p:txBody>
          <a:bodyPr wrap="square" rtlCol="0">
            <a:spAutoFit/>
          </a:bodyPr>
          <a:lstStyle/>
          <a:p>
            <a:pPr marL="342900" indent="-342900">
              <a:buFont typeface="+mj-lt"/>
              <a:buAutoNum type="arabicPeriod"/>
            </a:pPr>
            <a:r>
              <a:rPr lang="en-US" sz="4800" dirty="0"/>
              <a:t>A car covers a distance of 100 m in 5.0 s. The thrust of the engine is 1.5 </a:t>
            </a:r>
            <a:r>
              <a:rPr lang="en-US" sz="4800" dirty="0" err="1"/>
              <a:t>kN.</a:t>
            </a:r>
            <a:r>
              <a:rPr lang="en-US" sz="4800" dirty="0"/>
              <a:t> What is the power of the car?</a:t>
            </a:r>
          </a:p>
          <a:p>
            <a:r>
              <a:rPr lang="en-US" sz="4800" dirty="0"/>
              <a:t>A. 0.75 kW			B. 3.0 kW</a:t>
            </a:r>
            <a:br>
              <a:rPr lang="en-US" sz="4800" dirty="0"/>
            </a:br>
            <a:r>
              <a:rPr lang="en-US" sz="4800" dirty="0"/>
              <a:t>C. 7.5 kW			D. 30 kW</a:t>
            </a:r>
          </a:p>
          <a:p>
            <a:endParaRPr lang="en-US" sz="4800" dirty="0"/>
          </a:p>
        </p:txBody>
      </p:sp>
    </p:spTree>
    <p:extLst>
      <p:ext uri="{BB962C8B-B14F-4D97-AF65-F5344CB8AC3E}">
        <p14:creationId xmlns:p14="http://schemas.microsoft.com/office/powerpoint/2010/main" val="326646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0677" y="890897"/>
            <a:ext cx="11155680" cy="4448590"/>
          </a:xfrm>
          <a:prstGeom prst="rect">
            <a:avLst/>
          </a:prstGeom>
        </p:spPr>
        <p:txBody>
          <a:bodyPr wrap="square">
            <a:spAutoFit/>
          </a:bodyPr>
          <a:lstStyle/>
          <a:p>
            <a:pPr>
              <a:lnSpc>
                <a:spcPct val="145000"/>
              </a:lnSpc>
              <a:spcAft>
                <a:spcPts val="900"/>
              </a:spcAft>
            </a:pPr>
            <a:r>
              <a:rPr lang="en-US" sz="4000" dirty="0">
                <a:solidFill>
                  <a:srgbClr val="333333"/>
                </a:solidFill>
                <a:latin typeface="Cambria" panose="02040503050406030204" pitchFamily="18" charset="0"/>
                <a:ea typeface="Cambria" panose="02040503050406030204" pitchFamily="18" charset="0"/>
                <a:cs typeface="Cambria" panose="02040503050406030204" pitchFamily="18" charset="0"/>
              </a:rPr>
              <a:t>2. A block of mass 6 kg is moving at 4 m/s across a rough, horizontal surface. A constant frictional force acts on the block bringing it to rest over a distance of 2 m. What is the coefficient of friction on the block?</a:t>
            </a:r>
          </a:p>
        </p:txBody>
      </p:sp>
    </p:spTree>
    <p:extLst>
      <p:ext uri="{BB962C8B-B14F-4D97-AF65-F5344CB8AC3E}">
        <p14:creationId xmlns:p14="http://schemas.microsoft.com/office/powerpoint/2010/main" val="4068401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2578" y="289679"/>
            <a:ext cx="11241741" cy="3139321"/>
          </a:xfrm>
          <a:prstGeom prst="rect">
            <a:avLst/>
          </a:prstGeom>
          <a:noFill/>
        </p:spPr>
        <p:txBody>
          <a:bodyPr wrap="square" rtlCol="0">
            <a:spAutoFit/>
          </a:bodyPr>
          <a:lstStyle/>
          <a:p>
            <a:r>
              <a:rPr lang="en-US" sz="3600" dirty="0"/>
              <a:t>3. A horizontal spring of spring constant k and negligible mass is compressed through a distance y from its equilibrium length. An object of mass m that moves on a frictionless surface is placed at the end of the spring. The spring is released and returns to its equilibrium length.</a:t>
            </a:r>
          </a:p>
          <a:p>
            <a:endParaRPr lang="en-US" dirty="0"/>
          </a:p>
        </p:txBody>
      </p:sp>
      <p:pic>
        <p:nvPicPr>
          <p:cNvPr id="3" name="media/image6.png"/>
          <p:cNvPicPr/>
          <p:nvPr/>
        </p:nvPicPr>
        <p:blipFill>
          <a:blip r:embed="rId2"/>
          <a:srcRect/>
          <a:stretch>
            <a:fillRect/>
          </a:stretch>
        </p:blipFill>
        <p:spPr>
          <a:xfrm>
            <a:off x="1404172" y="3190774"/>
            <a:ext cx="8869382" cy="2701808"/>
          </a:xfrm>
          <a:prstGeom prst="rect">
            <a:avLst/>
          </a:prstGeom>
          <a:ln/>
        </p:spPr>
      </p:pic>
      <p:sp>
        <p:nvSpPr>
          <p:cNvPr id="4" name="Rectangle 3"/>
          <p:cNvSpPr/>
          <p:nvPr/>
        </p:nvSpPr>
        <p:spPr>
          <a:xfrm>
            <a:off x="0" y="5900731"/>
            <a:ext cx="12786449" cy="642548"/>
          </a:xfrm>
          <a:prstGeom prst="rect">
            <a:avLst/>
          </a:prstGeom>
        </p:spPr>
        <p:txBody>
          <a:bodyPr wrap="none">
            <a:spAutoFit/>
          </a:bodyPr>
          <a:lstStyle/>
          <a:p>
            <a:pPr>
              <a:lnSpc>
                <a:spcPct val="145000"/>
              </a:lnSpc>
              <a:spcAft>
                <a:spcPts val="900"/>
              </a:spcAft>
            </a:pPr>
            <a:r>
              <a:rPr lang="en-US" sz="2700" dirty="0">
                <a:solidFill>
                  <a:srgbClr val="333333"/>
                </a:solidFill>
                <a:latin typeface="Cambria" panose="02040503050406030204" pitchFamily="18" charset="0"/>
                <a:ea typeface="Cambria" panose="02040503050406030204" pitchFamily="18" charset="0"/>
                <a:cs typeface="Cambria" panose="02040503050406030204" pitchFamily="18" charset="0"/>
              </a:rPr>
              <a:t>What is the speed of the object just after it leaves the spring in terms of m, k and y?</a:t>
            </a:r>
          </a:p>
        </p:txBody>
      </p:sp>
    </p:spTree>
    <p:extLst>
      <p:ext uri="{BB962C8B-B14F-4D97-AF65-F5344CB8AC3E}">
        <p14:creationId xmlns:p14="http://schemas.microsoft.com/office/powerpoint/2010/main" val="3632995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9398" y="355002"/>
            <a:ext cx="11166437" cy="1815882"/>
          </a:xfrm>
          <a:prstGeom prst="rect">
            <a:avLst/>
          </a:prstGeom>
          <a:noFill/>
        </p:spPr>
        <p:txBody>
          <a:bodyPr wrap="square" rtlCol="0">
            <a:spAutoFit/>
          </a:bodyPr>
          <a:lstStyle/>
          <a:p>
            <a:r>
              <a:rPr lang="en-US" sz="2800" dirty="0"/>
              <a:t>4. An object, initially at rest, is accelerated by a constant force. Which graphs show the variation with time </a:t>
            </a:r>
            <a:r>
              <a:rPr lang="en-US" sz="2800" i="1" dirty="0"/>
              <a:t>t </a:t>
            </a:r>
            <a:r>
              <a:rPr lang="en-US" sz="2800" dirty="0"/>
              <a:t>of the kinetic energy and the variation with time </a:t>
            </a:r>
            <a:r>
              <a:rPr lang="en-US" sz="2800" i="1" dirty="0"/>
              <a:t>t </a:t>
            </a:r>
            <a:r>
              <a:rPr lang="en-US" sz="2800" dirty="0"/>
              <a:t>of the speed of the object?</a:t>
            </a:r>
          </a:p>
          <a:p>
            <a:endParaRPr lang="en-US" sz="2800" dirty="0"/>
          </a:p>
        </p:txBody>
      </p:sp>
      <p:pic>
        <p:nvPicPr>
          <p:cNvPr id="3" name="media/image12.png"/>
          <p:cNvPicPr/>
          <p:nvPr/>
        </p:nvPicPr>
        <p:blipFill rotWithShape="1">
          <a:blip r:embed="rId2"/>
          <a:srcRect b="50134"/>
          <a:stretch/>
        </p:blipFill>
        <p:spPr>
          <a:xfrm>
            <a:off x="73204" y="2170884"/>
            <a:ext cx="5811229" cy="3397491"/>
          </a:xfrm>
          <a:prstGeom prst="rect">
            <a:avLst/>
          </a:prstGeom>
          <a:ln/>
        </p:spPr>
      </p:pic>
      <p:pic>
        <p:nvPicPr>
          <p:cNvPr id="4" name="media/image12.png"/>
          <p:cNvPicPr/>
          <p:nvPr/>
        </p:nvPicPr>
        <p:blipFill rotWithShape="1">
          <a:blip r:embed="rId2"/>
          <a:srcRect t="50905"/>
          <a:stretch/>
        </p:blipFill>
        <p:spPr>
          <a:xfrm>
            <a:off x="6142615" y="2233387"/>
            <a:ext cx="5969225" cy="3435893"/>
          </a:xfrm>
          <a:prstGeom prst="rect">
            <a:avLst/>
          </a:prstGeom>
          <a:ln/>
        </p:spPr>
      </p:pic>
      <p:sp>
        <p:nvSpPr>
          <p:cNvPr id="5" name="Rectangle 4">
            <a:extLst>
              <a:ext uri="{FF2B5EF4-FFF2-40B4-BE49-F238E27FC236}">
                <a16:creationId xmlns:a16="http://schemas.microsoft.com/office/drawing/2014/main" id="{E7ADC6A6-3EE0-42EC-AD1D-57C2206130D6}"/>
              </a:ext>
            </a:extLst>
          </p:cNvPr>
          <p:cNvSpPr/>
          <p:nvPr/>
        </p:nvSpPr>
        <p:spPr>
          <a:xfrm>
            <a:off x="80160" y="2051824"/>
            <a:ext cx="6062455" cy="1815882"/>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22060FE-ED4C-47C3-97EC-AAD6F4B6AC91}"/>
              </a:ext>
            </a:extLst>
          </p:cNvPr>
          <p:cNvSpPr/>
          <p:nvPr/>
        </p:nvSpPr>
        <p:spPr>
          <a:xfrm>
            <a:off x="73204" y="3867706"/>
            <a:ext cx="6062455" cy="1815882"/>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C63D557D-DD9F-4463-BB22-86C64772003C}"/>
              </a:ext>
            </a:extLst>
          </p:cNvPr>
          <p:cNvSpPr/>
          <p:nvPr/>
        </p:nvSpPr>
        <p:spPr>
          <a:xfrm>
            <a:off x="6149571" y="2051824"/>
            <a:ext cx="6062455" cy="1815882"/>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530FF2B-909A-4641-8A9B-A9CA7958A9F7}"/>
              </a:ext>
            </a:extLst>
          </p:cNvPr>
          <p:cNvSpPr/>
          <p:nvPr/>
        </p:nvSpPr>
        <p:spPr>
          <a:xfrm>
            <a:off x="6129545" y="3853398"/>
            <a:ext cx="6062455" cy="1815882"/>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688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5760" y="1172583"/>
            <a:ext cx="11693562" cy="3785652"/>
          </a:xfrm>
          <a:prstGeom prst="rect">
            <a:avLst/>
          </a:prstGeom>
          <a:noFill/>
        </p:spPr>
        <p:txBody>
          <a:bodyPr wrap="square" rtlCol="0">
            <a:spAutoFit/>
          </a:bodyPr>
          <a:lstStyle/>
          <a:p>
            <a:r>
              <a:rPr lang="en-US" sz="4800" dirty="0"/>
              <a:t>5. A student of weight 600N climbs a vertical ladder 6.0m tall in a time of 8.0s. What is the power developed by the student against gravity?</a:t>
            </a:r>
          </a:p>
          <a:p>
            <a:endParaRPr lang="en-US" sz="4800" dirty="0"/>
          </a:p>
        </p:txBody>
      </p:sp>
    </p:spTree>
    <p:extLst>
      <p:ext uri="{BB962C8B-B14F-4D97-AF65-F5344CB8AC3E}">
        <p14:creationId xmlns:p14="http://schemas.microsoft.com/office/powerpoint/2010/main" val="3197932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1064" y="459495"/>
            <a:ext cx="11629016" cy="2246769"/>
          </a:xfrm>
          <a:prstGeom prst="rect">
            <a:avLst/>
          </a:prstGeom>
        </p:spPr>
        <p:txBody>
          <a:bodyPr wrap="square">
            <a:spAutoFit/>
          </a:bodyPr>
          <a:lstStyle/>
          <a:p>
            <a:r>
              <a:rPr lang="en-US" sz="2800" dirty="0">
                <a:solidFill>
                  <a:srgbClr val="000000"/>
                </a:solidFill>
              </a:rPr>
              <a:t>6. A student uses a spring scale (force sensor) to exert a horizontal force on a block, pulling the block over a smooth floor. The student repeats the procedure several times, each time pulling the block from rest through a distance of 1.0 m. For which of the following graphs of force as a function of distance will the block be moving the fastest at the end of the 1.0 m? </a:t>
            </a:r>
            <a:endParaRPr lang="en-US" sz="2800" dirty="0"/>
          </a:p>
        </p:txBody>
      </p:sp>
      <p:pic>
        <p:nvPicPr>
          <p:cNvPr id="4" name="Picture 3"/>
          <p:cNvPicPr>
            <a:picLocks noChangeAspect="1"/>
          </p:cNvPicPr>
          <p:nvPr/>
        </p:nvPicPr>
        <p:blipFill>
          <a:blip r:embed="rId2"/>
          <a:stretch>
            <a:fillRect/>
          </a:stretch>
        </p:blipFill>
        <p:spPr>
          <a:xfrm>
            <a:off x="1230946" y="2706264"/>
            <a:ext cx="3511968" cy="3974069"/>
          </a:xfrm>
          <a:prstGeom prst="rect">
            <a:avLst/>
          </a:prstGeom>
        </p:spPr>
      </p:pic>
      <p:pic>
        <p:nvPicPr>
          <p:cNvPr id="5" name="Picture 4"/>
          <p:cNvPicPr>
            <a:picLocks noChangeAspect="1"/>
          </p:cNvPicPr>
          <p:nvPr/>
        </p:nvPicPr>
        <p:blipFill>
          <a:blip r:embed="rId3"/>
          <a:stretch>
            <a:fillRect/>
          </a:stretch>
        </p:blipFill>
        <p:spPr>
          <a:xfrm>
            <a:off x="6661326" y="2706264"/>
            <a:ext cx="3371781" cy="3810113"/>
          </a:xfrm>
          <a:prstGeom prst="rect">
            <a:avLst/>
          </a:prstGeom>
        </p:spPr>
      </p:pic>
      <p:cxnSp>
        <p:nvCxnSpPr>
          <p:cNvPr id="6" name="Straight Connector 5">
            <a:extLst>
              <a:ext uri="{FF2B5EF4-FFF2-40B4-BE49-F238E27FC236}">
                <a16:creationId xmlns:a16="http://schemas.microsoft.com/office/drawing/2014/main" id="{A3EB57E1-9300-494E-A459-45D029366EB1}"/>
              </a:ext>
            </a:extLst>
          </p:cNvPr>
          <p:cNvCxnSpPr/>
          <p:nvPr/>
        </p:nvCxnSpPr>
        <p:spPr>
          <a:xfrm>
            <a:off x="2308302" y="3579541"/>
            <a:ext cx="1984918"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9986E6A7-74BD-4DD7-875F-CA6590708A07}"/>
              </a:ext>
            </a:extLst>
          </p:cNvPr>
          <p:cNvCxnSpPr>
            <a:cxnSpLocks/>
          </p:cNvCxnSpPr>
          <p:nvPr/>
        </p:nvCxnSpPr>
        <p:spPr>
          <a:xfrm flipV="1">
            <a:off x="7657170" y="3088888"/>
            <a:ext cx="1932879" cy="92183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E18F96F-5E3B-4924-805F-A59EB0C78C07}"/>
              </a:ext>
            </a:extLst>
          </p:cNvPr>
          <p:cNvCxnSpPr>
            <a:cxnSpLocks/>
          </p:cNvCxnSpPr>
          <p:nvPr/>
        </p:nvCxnSpPr>
        <p:spPr>
          <a:xfrm flipV="1">
            <a:off x="2308302" y="5568552"/>
            <a:ext cx="992459" cy="1"/>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114E89D-F46D-4087-B812-73B028900167}"/>
              </a:ext>
            </a:extLst>
          </p:cNvPr>
          <p:cNvCxnSpPr>
            <a:cxnSpLocks/>
          </p:cNvCxnSpPr>
          <p:nvPr/>
        </p:nvCxnSpPr>
        <p:spPr>
          <a:xfrm flipV="1">
            <a:off x="3300761" y="5096483"/>
            <a:ext cx="992459" cy="1"/>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9760F0C-D9C7-459B-BBBE-16C3722DD073}"/>
              </a:ext>
            </a:extLst>
          </p:cNvPr>
          <p:cNvCxnSpPr>
            <a:cxnSpLocks/>
          </p:cNvCxnSpPr>
          <p:nvPr/>
        </p:nvCxnSpPr>
        <p:spPr>
          <a:xfrm flipV="1">
            <a:off x="8623609" y="5460756"/>
            <a:ext cx="992459" cy="1"/>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7F4D56-6C65-4C94-8131-77EDD1D982BC}"/>
              </a:ext>
            </a:extLst>
          </p:cNvPr>
          <p:cNvCxnSpPr>
            <a:cxnSpLocks/>
          </p:cNvCxnSpPr>
          <p:nvPr/>
        </p:nvCxnSpPr>
        <p:spPr>
          <a:xfrm>
            <a:off x="3300761" y="5096483"/>
            <a:ext cx="1" cy="472069"/>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B98A3CA-D70E-45C3-9039-64DBC0315A30}"/>
              </a:ext>
            </a:extLst>
          </p:cNvPr>
          <p:cNvCxnSpPr>
            <a:cxnSpLocks/>
          </p:cNvCxnSpPr>
          <p:nvPr/>
        </p:nvCxnSpPr>
        <p:spPr>
          <a:xfrm>
            <a:off x="7657170" y="5022519"/>
            <a:ext cx="966439" cy="438237"/>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0888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9549" y="614458"/>
            <a:ext cx="11220226" cy="4108817"/>
          </a:xfrm>
          <a:prstGeom prst="rect">
            <a:avLst/>
          </a:prstGeom>
        </p:spPr>
        <p:txBody>
          <a:bodyPr wrap="square">
            <a:spAutoFit/>
          </a:bodyPr>
          <a:lstStyle/>
          <a:p>
            <a:pPr>
              <a:lnSpc>
                <a:spcPct val="145000"/>
              </a:lnSpc>
              <a:spcAft>
                <a:spcPts val="900"/>
              </a:spcAft>
            </a:pPr>
            <a:r>
              <a:rPr lang="en-US" sz="3600" dirty="0">
                <a:solidFill>
                  <a:srgbClr val="333333"/>
                </a:solidFill>
                <a:latin typeface="Cambria" panose="02040503050406030204" pitchFamily="18" charset="0"/>
                <a:ea typeface="Cambria" panose="02040503050406030204" pitchFamily="18" charset="0"/>
                <a:cs typeface="Cambria" panose="02040503050406030204" pitchFamily="18" charset="0"/>
              </a:rPr>
              <a:t>7. A spring of negligible mass and length </a:t>
            </a:r>
            <a:r>
              <a:rPr lang="en-US" sz="3600" i="1" dirty="0">
                <a:solidFill>
                  <a:srgbClr val="333333"/>
                </a:solidFill>
                <a:latin typeface="Cambria" panose="02040503050406030204" pitchFamily="18" charset="0"/>
                <a:ea typeface="Cambria" panose="02040503050406030204" pitchFamily="18" charset="0"/>
                <a:cs typeface="Cambria" panose="02040503050406030204" pitchFamily="18" charset="0"/>
              </a:rPr>
              <a:t>l</a:t>
            </a:r>
            <a:r>
              <a:rPr lang="en-US" sz="3600" baseline="-25000" dirty="0">
                <a:solidFill>
                  <a:srgbClr val="333333"/>
                </a:solidFill>
                <a:latin typeface="Cambria" panose="02040503050406030204" pitchFamily="18" charset="0"/>
                <a:ea typeface="Cambria" panose="02040503050406030204" pitchFamily="18" charset="0"/>
                <a:cs typeface="Cambria" panose="02040503050406030204" pitchFamily="18" charset="0"/>
              </a:rPr>
              <a:t>0</a:t>
            </a:r>
            <a:r>
              <a:rPr lang="en-US" sz="3600" dirty="0">
                <a:solidFill>
                  <a:srgbClr val="333333"/>
                </a:solidFill>
                <a:latin typeface="Cambria" panose="02040503050406030204" pitchFamily="18" charset="0"/>
                <a:ea typeface="Cambria" panose="02040503050406030204" pitchFamily="18" charset="0"/>
                <a:cs typeface="Cambria" panose="02040503050406030204" pitchFamily="18" charset="0"/>
              </a:rPr>
              <a:t> hangs downward from a fixed point. When a mass </a:t>
            </a:r>
            <a:r>
              <a:rPr lang="en-US" sz="3600" i="1" dirty="0">
                <a:solidFill>
                  <a:srgbClr val="333333"/>
                </a:solidFill>
                <a:latin typeface="Cambria" panose="02040503050406030204" pitchFamily="18" charset="0"/>
                <a:ea typeface="Cambria" panose="02040503050406030204" pitchFamily="18" charset="0"/>
                <a:cs typeface="Cambria" panose="02040503050406030204" pitchFamily="18" charset="0"/>
              </a:rPr>
              <a:t>m</a:t>
            </a:r>
            <a:r>
              <a:rPr lang="en-US" sz="3600" dirty="0">
                <a:solidFill>
                  <a:srgbClr val="333333"/>
                </a:solidFill>
                <a:latin typeface="Cambria" panose="02040503050406030204" pitchFamily="18" charset="0"/>
                <a:ea typeface="Cambria" panose="02040503050406030204" pitchFamily="18" charset="0"/>
                <a:cs typeface="Cambria" panose="02040503050406030204" pitchFamily="18" charset="0"/>
              </a:rPr>
              <a:t> is attached to the free end of the spring, the length of the spring increases to </a:t>
            </a:r>
            <a:r>
              <a:rPr lang="en-US" sz="3600" i="1" dirty="0">
                <a:solidFill>
                  <a:srgbClr val="333333"/>
                </a:solidFill>
                <a:latin typeface="Cambria" panose="02040503050406030204" pitchFamily="18" charset="0"/>
                <a:ea typeface="Cambria" panose="02040503050406030204" pitchFamily="18" charset="0"/>
                <a:cs typeface="Cambria" panose="02040503050406030204" pitchFamily="18" charset="0"/>
              </a:rPr>
              <a:t>l</a:t>
            </a:r>
            <a:r>
              <a:rPr lang="en-US" sz="3600" dirty="0">
                <a:solidFill>
                  <a:srgbClr val="333333"/>
                </a:solidFill>
                <a:latin typeface="Cambria" panose="02040503050406030204" pitchFamily="18" charset="0"/>
                <a:ea typeface="Cambria" panose="02040503050406030204" pitchFamily="18" charset="0"/>
                <a:cs typeface="Cambria" panose="02040503050406030204" pitchFamily="18" charset="0"/>
              </a:rPr>
              <a:t>. What is the value of k in terms of givens?</a:t>
            </a:r>
          </a:p>
        </p:txBody>
      </p:sp>
    </p:spTree>
    <p:extLst>
      <p:ext uri="{BB962C8B-B14F-4D97-AF65-F5344CB8AC3E}">
        <p14:creationId xmlns:p14="http://schemas.microsoft.com/office/powerpoint/2010/main" val="968404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1208</TotalTime>
  <Words>1107</Words>
  <Application>Microsoft Office PowerPoint</Application>
  <PresentationFormat>Widescreen</PresentationFormat>
  <Paragraphs>53</Paragraphs>
  <Slides>21</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Arial</vt:lpstr>
      <vt:lpstr>Calibri</vt:lpstr>
      <vt:lpstr>Calibri Light</vt:lpstr>
      <vt:lpstr>Cambria</vt:lpstr>
      <vt:lpstr>Cambria Math</vt:lpstr>
      <vt:lpstr>Gabriola</vt:lpstr>
      <vt:lpstr>MDLHL B+ Times LT Std</vt:lpstr>
      <vt:lpstr>MDLOI N+ Times LT Std</vt:lpstr>
      <vt:lpstr>Times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P. Leach</dc:creator>
  <cp:lastModifiedBy>Matthew P. Leach</cp:lastModifiedBy>
  <cp:revision>30</cp:revision>
  <cp:lastPrinted>2020-11-09T14:20:06Z</cp:lastPrinted>
  <dcterms:created xsi:type="dcterms:W3CDTF">2017-11-07T20:15:32Z</dcterms:created>
  <dcterms:modified xsi:type="dcterms:W3CDTF">2022-03-18T19:52:30Z</dcterms:modified>
</cp:coreProperties>
</file>