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1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33EE78-43A0-4C97-AB0C-662F721EB0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1EFB2D-3DF1-41DA-AC93-9525FA11F4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B04E7-57C2-4C32-BF35-F27E760C7B8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DCF454-7D2D-4580-94EE-5D480EDE18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CC9DE9-0649-40F7-9E02-CEC0E79404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F2974-E7D6-4949-B501-D9EE9BF0A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416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3" name="Shape 33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Shape 84"/>
          <p:cNvGrpSpPr/>
          <p:nvPr/>
        </p:nvGrpSpPr>
        <p:grpSpPr>
          <a:xfrm>
            <a:off x="360438" y="772248"/>
            <a:ext cx="8684870" cy="5588075"/>
            <a:chOff x="360438" y="772248"/>
            <a:chExt cx="8684870" cy="5588075"/>
          </a:xfrm>
        </p:grpSpPr>
        <p:cxnSp>
          <p:nvCxnSpPr>
            <p:cNvPr id="85" name="Shape 85"/>
            <p:cNvCxnSpPr/>
            <p:nvPr/>
          </p:nvCxnSpPr>
          <p:spPr>
            <a:xfrm rot="10800000">
              <a:off x="1046990" y="772248"/>
              <a:ext cx="0" cy="5234132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47"/>
                </a:srgbClr>
              </a:outerShdw>
            </a:effectLst>
          </p:spPr>
        </p:cxnSp>
        <p:cxnSp>
          <p:nvCxnSpPr>
            <p:cNvPr id="86" name="Shape 86"/>
            <p:cNvCxnSpPr/>
            <p:nvPr/>
          </p:nvCxnSpPr>
          <p:spPr>
            <a:xfrm>
              <a:off x="1046990" y="6006380"/>
              <a:ext cx="7140129" cy="0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47"/>
                </a:srgbClr>
              </a:outerShdw>
            </a:effectLst>
          </p:spPr>
        </p:cxnSp>
        <p:sp>
          <p:nvSpPr>
            <p:cNvPr id="87" name="Shape 87"/>
            <p:cNvSpPr txBox="1"/>
            <p:nvPr/>
          </p:nvSpPr>
          <p:spPr>
            <a:xfrm>
              <a:off x="8187120" y="5652437"/>
              <a:ext cx="858188" cy="70788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4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</a:t>
              </a:r>
            </a:p>
          </p:txBody>
        </p:sp>
        <p:sp>
          <p:nvSpPr>
            <p:cNvPr id="88" name="Shape 88"/>
            <p:cNvSpPr txBox="1"/>
            <p:nvPr/>
          </p:nvSpPr>
          <p:spPr>
            <a:xfrm>
              <a:off x="360438" y="772249"/>
              <a:ext cx="686551" cy="70788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4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</a:p>
          </p:txBody>
        </p:sp>
      </p:grpSp>
      <p:cxnSp>
        <p:nvCxnSpPr>
          <p:cNvPr id="89" name="Shape 89"/>
          <p:cNvCxnSpPr/>
          <p:nvPr/>
        </p:nvCxnSpPr>
        <p:spPr>
          <a:xfrm rot="10800000" flipH="1">
            <a:off x="1973833" y="2762934"/>
            <a:ext cx="4411090" cy="0"/>
          </a:xfrm>
          <a:prstGeom prst="straightConnector1">
            <a:avLst/>
          </a:prstGeom>
          <a:noFill/>
          <a:ln w="127000" cap="flat" cmpd="sng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Isobaric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Isochoric </a:t>
            </a:r>
          </a:p>
          <a:p>
            <a:pPr marL="0" marR="0" lvl="0" indent="0" algn="ctr" rtl="0">
              <a:spcBef>
                <a:spcPts val="16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(Isovolumetric)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Adiabatic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Q=0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Q=ΔU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ΔU=0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W=ΔU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W=0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Q=-W</a:t>
            </a:r>
          </a:p>
          <a:p>
            <a:pPr marL="0" marR="0" lvl="0" indent="0" algn="ctr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/>
        </p:nvSpPr>
        <p:spPr>
          <a:xfrm>
            <a:off x="995499" y="377543"/>
            <a:ext cx="7723697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     +   Q     = ΔU</a:t>
            </a:r>
          </a:p>
        </p:txBody>
      </p:sp>
      <p:cxnSp>
        <p:nvCxnSpPr>
          <p:cNvPr id="227" name="Shape 227"/>
          <p:cNvCxnSpPr/>
          <p:nvPr/>
        </p:nvCxnSpPr>
        <p:spPr>
          <a:xfrm>
            <a:off x="858188" y="3826923"/>
            <a:ext cx="7088637" cy="1716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28" name="Shape 228"/>
          <p:cNvSpPr txBox="1"/>
          <p:nvPr/>
        </p:nvSpPr>
        <p:spPr>
          <a:xfrm>
            <a:off x="257457" y="3518021"/>
            <a:ext cx="429093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</a:p>
        </p:txBody>
      </p:sp>
      <p:sp>
        <p:nvSpPr>
          <p:cNvPr id="229" name="Shape 229"/>
          <p:cNvSpPr/>
          <p:nvPr/>
        </p:nvSpPr>
        <p:spPr>
          <a:xfrm>
            <a:off x="995499" y="3844083"/>
            <a:ext cx="892515" cy="2179458"/>
          </a:xfrm>
          <a:prstGeom prst="rect">
            <a:avLst/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Shape 230"/>
          <p:cNvSpPr/>
          <p:nvPr/>
        </p:nvSpPr>
        <p:spPr>
          <a:xfrm>
            <a:off x="3930503" y="1577873"/>
            <a:ext cx="892515" cy="2249049"/>
          </a:xfrm>
          <a:prstGeom prst="rect">
            <a:avLst/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" name="Shape 94"/>
          <p:cNvCxnSpPr/>
          <p:nvPr/>
        </p:nvCxnSpPr>
        <p:spPr>
          <a:xfrm>
            <a:off x="4205123" y="1295469"/>
            <a:ext cx="0" cy="4196078"/>
          </a:xfrm>
          <a:prstGeom prst="straightConnector1">
            <a:avLst/>
          </a:prstGeom>
          <a:noFill/>
          <a:ln w="127000" cap="flat" cmpd="sng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grpSp>
        <p:nvGrpSpPr>
          <p:cNvPr id="95" name="Shape 95"/>
          <p:cNvGrpSpPr/>
          <p:nvPr/>
        </p:nvGrpSpPr>
        <p:grpSpPr>
          <a:xfrm>
            <a:off x="360438" y="772248"/>
            <a:ext cx="8684870" cy="5588075"/>
            <a:chOff x="360438" y="772248"/>
            <a:chExt cx="8684870" cy="5588075"/>
          </a:xfrm>
        </p:grpSpPr>
        <p:cxnSp>
          <p:nvCxnSpPr>
            <p:cNvPr id="96" name="Shape 96"/>
            <p:cNvCxnSpPr/>
            <p:nvPr/>
          </p:nvCxnSpPr>
          <p:spPr>
            <a:xfrm rot="10800000">
              <a:off x="1046990" y="772248"/>
              <a:ext cx="0" cy="5234132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47"/>
                </a:srgbClr>
              </a:outerShdw>
            </a:effectLst>
          </p:spPr>
        </p:cxnSp>
        <p:cxnSp>
          <p:nvCxnSpPr>
            <p:cNvPr id="97" name="Shape 97"/>
            <p:cNvCxnSpPr/>
            <p:nvPr/>
          </p:nvCxnSpPr>
          <p:spPr>
            <a:xfrm>
              <a:off x="1046990" y="6006380"/>
              <a:ext cx="7140129" cy="0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47"/>
                </a:srgbClr>
              </a:outerShdw>
            </a:effectLst>
          </p:spPr>
        </p:cxnSp>
        <p:sp>
          <p:nvSpPr>
            <p:cNvPr id="98" name="Shape 98"/>
            <p:cNvSpPr txBox="1"/>
            <p:nvPr/>
          </p:nvSpPr>
          <p:spPr>
            <a:xfrm>
              <a:off x="8187120" y="5652437"/>
              <a:ext cx="858188" cy="70788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4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</a:t>
              </a:r>
            </a:p>
          </p:txBody>
        </p:sp>
        <p:sp>
          <p:nvSpPr>
            <p:cNvPr id="99" name="Shape 99"/>
            <p:cNvSpPr txBox="1"/>
            <p:nvPr/>
          </p:nvSpPr>
          <p:spPr>
            <a:xfrm>
              <a:off x="360438" y="772249"/>
              <a:ext cx="686551" cy="70788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4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/>
        </p:nvSpPr>
        <p:spPr>
          <a:xfrm>
            <a:off x="995499" y="377543"/>
            <a:ext cx="7723697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     +   Q     = ΔU</a:t>
            </a:r>
          </a:p>
        </p:txBody>
      </p:sp>
      <p:cxnSp>
        <p:nvCxnSpPr>
          <p:cNvPr id="236" name="Shape 236"/>
          <p:cNvCxnSpPr/>
          <p:nvPr/>
        </p:nvCxnSpPr>
        <p:spPr>
          <a:xfrm>
            <a:off x="858188" y="3826923"/>
            <a:ext cx="7088637" cy="1716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37" name="Shape 237"/>
          <p:cNvSpPr txBox="1"/>
          <p:nvPr/>
        </p:nvSpPr>
        <p:spPr>
          <a:xfrm>
            <a:off x="257457" y="3518021"/>
            <a:ext cx="429093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</a:p>
        </p:txBody>
      </p:sp>
      <p:sp>
        <p:nvSpPr>
          <p:cNvPr id="238" name="Shape 238"/>
          <p:cNvSpPr/>
          <p:nvPr/>
        </p:nvSpPr>
        <p:spPr>
          <a:xfrm>
            <a:off x="995499" y="1647465"/>
            <a:ext cx="892515" cy="2179458"/>
          </a:xfrm>
          <a:prstGeom prst="rect">
            <a:avLst/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Shape 239"/>
          <p:cNvSpPr/>
          <p:nvPr/>
        </p:nvSpPr>
        <p:spPr>
          <a:xfrm>
            <a:off x="3930503" y="3844083"/>
            <a:ext cx="892515" cy="2249049"/>
          </a:xfrm>
          <a:prstGeom prst="rect">
            <a:avLst/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/>
        </p:nvSpPr>
        <p:spPr>
          <a:xfrm>
            <a:off x="995499" y="377543"/>
            <a:ext cx="7723697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     +   Q     = ΔU</a:t>
            </a:r>
          </a:p>
        </p:txBody>
      </p:sp>
      <p:cxnSp>
        <p:nvCxnSpPr>
          <p:cNvPr id="245" name="Shape 245"/>
          <p:cNvCxnSpPr/>
          <p:nvPr/>
        </p:nvCxnSpPr>
        <p:spPr>
          <a:xfrm>
            <a:off x="858188" y="3826923"/>
            <a:ext cx="7088637" cy="1716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46" name="Shape 246"/>
          <p:cNvSpPr txBox="1"/>
          <p:nvPr/>
        </p:nvSpPr>
        <p:spPr>
          <a:xfrm>
            <a:off x="257457" y="3518021"/>
            <a:ext cx="429093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</a:p>
        </p:txBody>
      </p:sp>
      <p:sp>
        <p:nvSpPr>
          <p:cNvPr id="247" name="Shape 247"/>
          <p:cNvSpPr/>
          <p:nvPr/>
        </p:nvSpPr>
        <p:spPr>
          <a:xfrm>
            <a:off x="6522233" y="1577873"/>
            <a:ext cx="892515" cy="2249049"/>
          </a:xfrm>
          <a:prstGeom prst="rect">
            <a:avLst/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Shape 248"/>
          <p:cNvSpPr/>
          <p:nvPr/>
        </p:nvSpPr>
        <p:spPr>
          <a:xfrm>
            <a:off x="3930503" y="1577873"/>
            <a:ext cx="892515" cy="2249049"/>
          </a:xfrm>
          <a:prstGeom prst="rect">
            <a:avLst/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995499" y="377543"/>
            <a:ext cx="7723697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     +   Q     = ΔU</a:t>
            </a:r>
          </a:p>
        </p:txBody>
      </p:sp>
      <p:cxnSp>
        <p:nvCxnSpPr>
          <p:cNvPr id="254" name="Shape 254"/>
          <p:cNvCxnSpPr/>
          <p:nvPr/>
        </p:nvCxnSpPr>
        <p:spPr>
          <a:xfrm>
            <a:off x="858188" y="3826923"/>
            <a:ext cx="7088637" cy="1716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55" name="Shape 255"/>
          <p:cNvSpPr txBox="1"/>
          <p:nvPr/>
        </p:nvSpPr>
        <p:spPr>
          <a:xfrm>
            <a:off x="257457" y="3518021"/>
            <a:ext cx="429093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</a:p>
        </p:txBody>
      </p:sp>
      <p:sp>
        <p:nvSpPr>
          <p:cNvPr id="256" name="Shape 256"/>
          <p:cNvSpPr/>
          <p:nvPr/>
        </p:nvSpPr>
        <p:spPr>
          <a:xfrm>
            <a:off x="6625215" y="3844083"/>
            <a:ext cx="892515" cy="2249049"/>
          </a:xfrm>
          <a:prstGeom prst="rect">
            <a:avLst/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Shape 257"/>
          <p:cNvSpPr/>
          <p:nvPr/>
        </p:nvSpPr>
        <p:spPr>
          <a:xfrm>
            <a:off x="3930503" y="3844083"/>
            <a:ext cx="892515" cy="2249049"/>
          </a:xfrm>
          <a:prstGeom prst="rect">
            <a:avLst/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/>
        </p:nvSpPr>
        <p:spPr>
          <a:xfrm>
            <a:off x="995499" y="377543"/>
            <a:ext cx="7723697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     +   Q     = ΔU</a:t>
            </a:r>
          </a:p>
        </p:txBody>
      </p:sp>
      <p:cxnSp>
        <p:nvCxnSpPr>
          <p:cNvPr id="263" name="Shape 263"/>
          <p:cNvCxnSpPr/>
          <p:nvPr/>
        </p:nvCxnSpPr>
        <p:spPr>
          <a:xfrm>
            <a:off x="858188" y="3826923"/>
            <a:ext cx="7088637" cy="1716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64" name="Shape 264"/>
          <p:cNvSpPr txBox="1"/>
          <p:nvPr/>
        </p:nvSpPr>
        <p:spPr>
          <a:xfrm>
            <a:off x="257457" y="3518021"/>
            <a:ext cx="429093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</a:p>
        </p:txBody>
      </p:sp>
      <p:sp>
        <p:nvSpPr>
          <p:cNvPr id="265" name="Shape 265"/>
          <p:cNvSpPr/>
          <p:nvPr/>
        </p:nvSpPr>
        <p:spPr>
          <a:xfrm>
            <a:off x="995499" y="1577873"/>
            <a:ext cx="892515" cy="2266210"/>
          </a:xfrm>
          <a:prstGeom prst="rect">
            <a:avLst/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Shape 266"/>
          <p:cNvSpPr/>
          <p:nvPr/>
        </p:nvSpPr>
        <p:spPr>
          <a:xfrm>
            <a:off x="6505069" y="1577873"/>
            <a:ext cx="892515" cy="2249049"/>
          </a:xfrm>
          <a:prstGeom prst="rect">
            <a:avLst/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/>
        </p:nvSpPr>
        <p:spPr>
          <a:xfrm>
            <a:off x="995499" y="377543"/>
            <a:ext cx="7723697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     +   Q     = ΔU</a:t>
            </a:r>
          </a:p>
        </p:txBody>
      </p:sp>
      <p:cxnSp>
        <p:nvCxnSpPr>
          <p:cNvPr id="272" name="Shape 272"/>
          <p:cNvCxnSpPr/>
          <p:nvPr/>
        </p:nvCxnSpPr>
        <p:spPr>
          <a:xfrm>
            <a:off x="858188" y="3826923"/>
            <a:ext cx="7088637" cy="1716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73" name="Shape 273"/>
          <p:cNvSpPr txBox="1"/>
          <p:nvPr/>
        </p:nvSpPr>
        <p:spPr>
          <a:xfrm>
            <a:off x="257457" y="3518021"/>
            <a:ext cx="429093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</a:p>
        </p:txBody>
      </p:sp>
      <p:sp>
        <p:nvSpPr>
          <p:cNvPr id="274" name="Shape 274"/>
          <p:cNvSpPr/>
          <p:nvPr/>
        </p:nvSpPr>
        <p:spPr>
          <a:xfrm>
            <a:off x="995499" y="3844083"/>
            <a:ext cx="892515" cy="2249049"/>
          </a:xfrm>
          <a:prstGeom prst="rect">
            <a:avLst/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Shape 275"/>
          <p:cNvSpPr/>
          <p:nvPr/>
        </p:nvSpPr>
        <p:spPr>
          <a:xfrm>
            <a:off x="6608052" y="3844083"/>
            <a:ext cx="892515" cy="2249049"/>
          </a:xfrm>
          <a:prstGeom prst="rect">
            <a:avLst/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/>
          <p:nvPr/>
        </p:nvSpPr>
        <p:spPr>
          <a:xfrm>
            <a:off x="995499" y="377543"/>
            <a:ext cx="7723697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     +   Q     = ΔU</a:t>
            </a:r>
          </a:p>
        </p:txBody>
      </p:sp>
      <p:cxnSp>
        <p:nvCxnSpPr>
          <p:cNvPr id="281" name="Shape 281"/>
          <p:cNvCxnSpPr/>
          <p:nvPr/>
        </p:nvCxnSpPr>
        <p:spPr>
          <a:xfrm>
            <a:off x="858188" y="3826923"/>
            <a:ext cx="7088637" cy="1716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82" name="Shape 282"/>
          <p:cNvSpPr txBox="1"/>
          <p:nvPr/>
        </p:nvSpPr>
        <p:spPr>
          <a:xfrm>
            <a:off x="257457" y="3518021"/>
            <a:ext cx="429093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</a:p>
        </p:txBody>
      </p:sp>
      <p:sp>
        <p:nvSpPr>
          <p:cNvPr id="283" name="Shape 283"/>
          <p:cNvSpPr/>
          <p:nvPr/>
        </p:nvSpPr>
        <p:spPr>
          <a:xfrm>
            <a:off x="995499" y="3844083"/>
            <a:ext cx="892515" cy="1132631"/>
          </a:xfrm>
          <a:prstGeom prst="rect">
            <a:avLst/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Shape 284"/>
          <p:cNvSpPr/>
          <p:nvPr/>
        </p:nvSpPr>
        <p:spPr>
          <a:xfrm>
            <a:off x="3930503" y="1577873"/>
            <a:ext cx="892515" cy="2249049"/>
          </a:xfrm>
          <a:prstGeom prst="rect">
            <a:avLst/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Shape 285"/>
          <p:cNvSpPr/>
          <p:nvPr/>
        </p:nvSpPr>
        <p:spPr>
          <a:xfrm>
            <a:off x="6554486" y="2694291"/>
            <a:ext cx="892515" cy="1132631"/>
          </a:xfrm>
          <a:prstGeom prst="rect">
            <a:avLst/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/>
        </p:nvSpPr>
        <p:spPr>
          <a:xfrm>
            <a:off x="995499" y="377543"/>
            <a:ext cx="7723697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     +   Q     = ΔU</a:t>
            </a:r>
          </a:p>
        </p:txBody>
      </p:sp>
      <p:cxnSp>
        <p:nvCxnSpPr>
          <p:cNvPr id="291" name="Shape 291"/>
          <p:cNvCxnSpPr/>
          <p:nvPr/>
        </p:nvCxnSpPr>
        <p:spPr>
          <a:xfrm>
            <a:off x="858188" y="3826923"/>
            <a:ext cx="7088637" cy="1716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92" name="Shape 292"/>
          <p:cNvSpPr txBox="1"/>
          <p:nvPr/>
        </p:nvSpPr>
        <p:spPr>
          <a:xfrm>
            <a:off x="257457" y="3518021"/>
            <a:ext cx="429093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</a:p>
        </p:txBody>
      </p:sp>
      <p:sp>
        <p:nvSpPr>
          <p:cNvPr id="293" name="Shape 293"/>
          <p:cNvSpPr/>
          <p:nvPr/>
        </p:nvSpPr>
        <p:spPr>
          <a:xfrm>
            <a:off x="995499" y="2694291"/>
            <a:ext cx="892515" cy="1132631"/>
          </a:xfrm>
          <a:prstGeom prst="rect">
            <a:avLst/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Shape 294"/>
          <p:cNvSpPr/>
          <p:nvPr/>
        </p:nvSpPr>
        <p:spPr>
          <a:xfrm>
            <a:off x="3930503" y="3844083"/>
            <a:ext cx="892515" cy="2249049"/>
          </a:xfrm>
          <a:prstGeom prst="rect">
            <a:avLst/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Shape 295"/>
          <p:cNvSpPr/>
          <p:nvPr/>
        </p:nvSpPr>
        <p:spPr>
          <a:xfrm>
            <a:off x="6554486" y="3844083"/>
            <a:ext cx="892515" cy="1132631"/>
          </a:xfrm>
          <a:prstGeom prst="rect">
            <a:avLst/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457200" y="1458692"/>
            <a:ext cx="8229600" cy="46674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Gas is expanding</a:t>
            </a:r>
          </a:p>
          <a:p>
            <a:pPr marL="342900" marR="0" lvl="0" indent="-342900" algn="l" rtl="0">
              <a:spcBef>
                <a:spcPts val="16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 is added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457200" y="1458692"/>
            <a:ext cx="8229600" cy="46674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Gas is compressed</a:t>
            </a:r>
          </a:p>
          <a:p>
            <a:pPr marL="342900" marR="0" lvl="0" indent="-342900" algn="l" rtl="0">
              <a:spcBef>
                <a:spcPts val="16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 is removed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457200" y="1458692"/>
            <a:ext cx="8229600" cy="46674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Temperature increases</a:t>
            </a:r>
          </a:p>
          <a:p>
            <a:pPr marL="342900" marR="0" lvl="0" indent="-342900" algn="l" rtl="0">
              <a:spcBef>
                <a:spcPts val="16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 is added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4" name="Shape 104"/>
          <p:cNvCxnSpPr/>
          <p:nvPr/>
        </p:nvCxnSpPr>
        <p:spPr>
          <a:xfrm rot="10800000">
            <a:off x="2591730" y="1475854"/>
            <a:ext cx="0" cy="3689633"/>
          </a:xfrm>
          <a:prstGeom prst="straightConnector1">
            <a:avLst/>
          </a:prstGeom>
          <a:noFill/>
          <a:ln w="127000" cap="flat" cmpd="sng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grpSp>
        <p:nvGrpSpPr>
          <p:cNvPr id="105" name="Shape 105"/>
          <p:cNvGrpSpPr/>
          <p:nvPr/>
        </p:nvGrpSpPr>
        <p:grpSpPr>
          <a:xfrm>
            <a:off x="360438" y="772248"/>
            <a:ext cx="8684870" cy="5588075"/>
            <a:chOff x="360438" y="772248"/>
            <a:chExt cx="8684870" cy="5588075"/>
          </a:xfrm>
        </p:grpSpPr>
        <p:cxnSp>
          <p:nvCxnSpPr>
            <p:cNvPr id="106" name="Shape 106"/>
            <p:cNvCxnSpPr/>
            <p:nvPr/>
          </p:nvCxnSpPr>
          <p:spPr>
            <a:xfrm rot="10800000">
              <a:off x="1046990" y="772248"/>
              <a:ext cx="0" cy="5234132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47"/>
                </a:srgbClr>
              </a:outerShdw>
            </a:effectLst>
          </p:spPr>
        </p:cxnSp>
        <p:cxnSp>
          <p:nvCxnSpPr>
            <p:cNvPr id="107" name="Shape 107"/>
            <p:cNvCxnSpPr/>
            <p:nvPr/>
          </p:nvCxnSpPr>
          <p:spPr>
            <a:xfrm>
              <a:off x="1046990" y="6006380"/>
              <a:ext cx="7140129" cy="0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47"/>
                </a:srgbClr>
              </a:outerShdw>
            </a:effectLst>
          </p:spPr>
        </p:cxnSp>
        <p:sp>
          <p:nvSpPr>
            <p:cNvPr id="108" name="Shape 108"/>
            <p:cNvSpPr txBox="1"/>
            <p:nvPr/>
          </p:nvSpPr>
          <p:spPr>
            <a:xfrm>
              <a:off x="8187120" y="5652437"/>
              <a:ext cx="858188" cy="70788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4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</a:t>
              </a:r>
            </a:p>
          </p:txBody>
        </p:sp>
        <p:sp>
          <p:nvSpPr>
            <p:cNvPr id="109" name="Shape 109"/>
            <p:cNvSpPr txBox="1"/>
            <p:nvPr/>
          </p:nvSpPr>
          <p:spPr>
            <a:xfrm>
              <a:off x="360438" y="772249"/>
              <a:ext cx="686551" cy="70788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4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457200" y="1458692"/>
            <a:ext cx="8229600" cy="46674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Temperature decreases</a:t>
            </a:r>
          </a:p>
          <a:p>
            <a:pPr marL="342900" marR="0" lvl="0" indent="-342900" algn="l" rtl="0">
              <a:spcBef>
                <a:spcPts val="16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 is removed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457200" y="892376"/>
            <a:ext cx="8229600" cy="52337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Gas is expanding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 is added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6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Temperature increases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457200" y="892376"/>
            <a:ext cx="8229600" cy="52337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Gas i</a:t>
            </a:r>
            <a:r>
              <a:rPr lang="en-US" sz="7200"/>
              <a:t>s </a:t>
            </a:r>
            <a:r>
              <a:rPr lang="en-US"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compressed</a:t>
            </a:r>
          </a:p>
          <a:p>
            <a:pPr marL="342900" marR="0" lvl="0" indent="-2921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 is removed</a:t>
            </a:r>
          </a:p>
          <a:p>
            <a:pPr marL="342900" marR="0" lvl="0" indent="-292100" algn="l" rtl="0">
              <a:lnSpc>
                <a:spcPct val="90000"/>
              </a:lnSpc>
              <a:spcBef>
                <a:spcPts val="16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Temperature decreases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457200" y="1458692"/>
            <a:ext cx="8229600" cy="46674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Gas is expanding</a:t>
            </a:r>
          </a:p>
          <a:p>
            <a:pPr marL="342900" marR="0" lvl="0" indent="-342900" algn="l" rtl="0">
              <a:spcBef>
                <a:spcPts val="16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Temperature </a:t>
            </a:r>
            <a:r>
              <a:rPr lang="en-US" sz="8000"/>
              <a:t>de</a:t>
            </a:r>
            <a:r>
              <a:rPr lang="en-US"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creases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457200" y="1458692"/>
            <a:ext cx="8229600" cy="46674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Gas is compressed</a:t>
            </a:r>
          </a:p>
          <a:p>
            <a:pPr marL="342900" marR="0" lvl="0" indent="-342900" algn="l" rtl="0">
              <a:spcBef>
                <a:spcPts val="16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Temperature increases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4" name="Shape 114"/>
          <p:cNvCxnSpPr/>
          <p:nvPr/>
        </p:nvCxnSpPr>
        <p:spPr>
          <a:xfrm rot="10800000">
            <a:off x="2317108" y="1544498"/>
            <a:ext cx="4170797" cy="0"/>
          </a:xfrm>
          <a:prstGeom prst="straightConnector1">
            <a:avLst/>
          </a:prstGeom>
          <a:noFill/>
          <a:ln w="127000" cap="flat" cmpd="sng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grpSp>
        <p:nvGrpSpPr>
          <p:cNvPr id="115" name="Shape 115"/>
          <p:cNvGrpSpPr/>
          <p:nvPr/>
        </p:nvGrpSpPr>
        <p:grpSpPr>
          <a:xfrm>
            <a:off x="360438" y="772248"/>
            <a:ext cx="8684870" cy="5588075"/>
            <a:chOff x="360438" y="772248"/>
            <a:chExt cx="8684870" cy="5588075"/>
          </a:xfrm>
        </p:grpSpPr>
        <p:cxnSp>
          <p:nvCxnSpPr>
            <p:cNvPr id="116" name="Shape 116"/>
            <p:cNvCxnSpPr/>
            <p:nvPr/>
          </p:nvCxnSpPr>
          <p:spPr>
            <a:xfrm rot="10800000">
              <a:off x="1046990" y="772248"/>
              <a:ext cx="0" cy="5234132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47"/>
                </a:srgbClr>
              </a:outerShdw>
            </a:effectLst>
          </p:spPr>
        </p:cxnSp>
        <p:cxnSp>
          <p:nvCxnSpPr>
            <p:cNvPr id="117" name="Shape 117"/>
            <p:cNvCxnSpPr/>
            <p:nvPr/>
          </p:nvCxnSpPr>
          <p:spPr>
            <a:xfrm>
              <a:off x="1046990" y="6006380"/>
              <a:ext cx="7140129" cy="0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47"/>
                </a:srgbClr>
              </a:outerShdw>
            </a:effectLst>
          </p:spPr>
        </p:cxnSp>
        <p:sp>
          <p:nvSpPr>
            <p:cNvPr id="118" name="Shape 118"/>
            <p:cNvSpPr txBox="1"/>
            <p:nvPr/>
          </p:nvSpPr>
          <p:spPr>
            <a:xfrm>
              <a:off x="8187120" y="5652437"/>
              <a:ext cx="858188" cy="70788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4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</a:t>
              </a:r>
            </a:p>
          </p:txBody>
        </p:sp>
        <p:sp>
          <p:nvSpPr>
            <p:cNvPr id="119" name="Shape 119"/>
            <p:cNvSpPr txBox="1"/>
            <p:nvPr/>
          </p:nvSpPr>
          <p:spPr>
            <a:xfrm>
              <a:off x="360438" y="772249"/>
              <a:ext cx="686551" cy="70788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4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1905178" y="2711451"/>
            <a:ext cx="4359598" cy="24368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cubicBezTo>
                  <a:pt x="2559" y="32535"/>
                  <a:pt x="5118" y="65070"/>
                  <a:pt x="23622" y="84507"/>
                </a:cubicBezTo>
                <a:cubicBezTo>
                  <a:pt x="42125" y="103943"/>
                  <a:pt x="111023" y="116619"/>
                  <a:pt x="111023" y="116619"/>
                </a:cubicBezTo>
                <a:lnTo>
                  <a:pt x="120000" y="120000"/>
                </a:lnTo>
              </a:path>
            </a:pathLst>
          </a:custGeom>
          <a:noFill/>
          <a:ln w="127000" cap="flat" cmpd="sng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 txBox="1"/>
          <p:nvPr/>
        </p:nvSpPr>
        <p:spPr>
          <a:xfrm>
            <a:off x="6264776" y="3230478"/>
            <a:ext cx="1561901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sz="4000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=T</a:t>
            </a:r>
            <a:r>
              <a:rPr lang="en-US" sz="4000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1493248" y="2093652"/>
            <a:ext cx="1081317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6264776" y="4908071"/>
            <a:ext cx="1098481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grpSp>
        <p:nvGrpSpPr>
          <p:cNvPr id="128" name="Shape 128"/>
          <p:cNvGrpSpPr/>
          <p:nvPr/>
        </p:nvGrpSpPr>
        <p:grpSpPr>
          <a:xfrm>
            <a:off x="360438" y="772248"/>
            <a:ext cx="8684870" cy="5588075"/>
            <a:chOff x="360438" y="772248"/>
            <a:chExt cx="8684870" cy="5588075"/>
          </a:xfrm>
        </p:grpSpPr>
        <p:cxnSp>
          <p:nvCxnSpPr>
            <p:cNvPr id="129" name="Shape 129"/>
            <p:cNvCxnSpPr/>
            <p:nvPr/>
          </p:nvCxnSpPr>
          <p:spPr>
            <a:xfrm rot="10800000">
              <a:off x="1046990" y="772248"/>
              <a:ext cx="0" cy="5234132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47"/>
                </a:srgbClr>
              </a:outerShdw>
            </a:effectLst>
          </p:spPr>
        </p:cxnSp>
        <p:cxnSp>
          <p:nvCxnSpPr>
            <p:cNvPr id="130" name="Shape 130"/>
            <p:cNvCxnSpPr/>
            <p:nvPr/>
          </p:nvCxnSpPr>
          <p:spPr>
            <a:xfrm>
              <a:off x="1046990" y="6006380"/>
              <a:ext cx="7140129" cy="0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47"/>
                </a:srgbClr>
              </a:outerShdw>
            </a:effectLst>
          </p:spPr>
        </p:cxnSp>
        <p:sp>
          <p:nvSpPr>
            <p:cNvPr id="131" name="Shape 131"/>
            <p:cNvSpPr txBox="1"/>
            <p:nvPr/>
          </p:nvSpPr>
          <p:spPr>
            <a:xfrm>
              <a:off x="8187120" y="5652437"/>
              <a:ext cx="858188" cy="70788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4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</a:t>
              </a:r>
            </a:p>
          </p:txBody>
        </p:sp>
        <p:sp>
          <p:nvSpPr>
            <p:cNvPr id="132" name="Shape 132"/>
            <p:cNvSpPr txBox="1"/>
            <p:nvPr/>
          </p:nvSpPr>
          <p:spPr>
            <a:xfrm>
              <a:off x="360438" y="772249"/>
              <a:ext cx="686551" cy="70788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4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1905178" y="2711451"/>
            <a:ext cx="4359598" cy="24368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cubicBezTo>
                  <a:pt x="2559" y="32535"/>
                  <a:pt x="5118" y="65070"/>
                  <a:pt x="23622" y="84507"/>
                </a:cubicBezTo>
                <a:cubicBezTo>
                  <a:pt x="42125" y="103943"/>
                  <a:pt x="111023" y="116619"/>
                  <a:pt x="111023" y="116619"/>
                </a:cubicBezTo>
                <a:lnTo>
                  <a:pt x="120000" y="120000"/>
                </a:lnTo>
              </a:path>
            </a:pathLst>
          </a:custGeom>
          <a:noFill/>
          <a:ln w="127000" cap="flat" cmpd="sng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 txBox="1"/>
          <p:nvPr/>
        </p:nvSpPr>
        <p:spPr>
          <a:xfrm>
            <a:off x="6264776" y="3230478"/>
            <a:ext cx="1561901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sz="4000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=T</a:t>
            </a:r>
            <a:r>
              <a:rPr lang="en-US" sz="4000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1493248" y="2093652"/>
            <a:ext cx="1081317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6264776" y="4908071"/>
            <a:ext cx="1098481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grpSp>
        <p:nvGrpSpPr>
          <p:cNvPr id="141" name="Shape 141"/>
          <p:cNvGrpSpPr/>
          <p:nvPr/>
        </p:nvGrpSpPr>
        <p:grpSpPr>
          <a:xfrm>
            <a:off x="360438" y="772248"/>
            <a:ext cx="8684870" cy="5588075"/>
            <a:chOff x="360438" y="772248"/>
            <a:chExt cx="8684870" cy="5588075"/>
          </a:xfrm>
        </p:grpSpPr>
        <p:cxnSp>
          <p:nvCxnSpPr>
            <p:cNvPr id="142" name="Shape 142"/>
            <p:cNvCxnSpPr/>
            <p:nvPr/>
          </p:nvCxnSpPr>
          <p:spPr>
            <a:xfrm rot="10800000">
              <a:off x="1046990" y="772248"/>
              <a:ext cx="0" cy="5234132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47"/>
                </a:srgbClr>
              </a:outerShdw>
            </a:effectLst>
          </p:spPr>
        </p:cxnSp>
        <p:cxnSp>
          <p:nvCxnSpPr>
            <p:cNvPr id="143" name="Shape 143"/>
            <p:cNvCxnSpPr/>
            <p:nvPr/>
          </p:nvCxnSpPr>
          <p:spPr>
            <a:xfrm>
              <a:off x="1046990" y="6006380"/>
              <a:ext cx="7140129" cy="0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47"/>
                </a:srgbClr>
              </a:outerShdw>
            </a:effectLst>
          </p:spPr>
        </p:cxnSp>
        <p:sp>
          <p:nvSpPr>
            <p:cNvPr id="144" name="Shape 144"/>
            <p:cNvSpPr txBox="1"/>
            <p:nvPr/>
          </p:nvSpPr>
          <p:spPr>
            <a:xfrm>
              <a:off x="8187120" y="5652437"/>
              <a:ext cx="858188" cy="70788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4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</a:t>
              </a:r>
            </a:p>
          </p:txBody>
        </p:sp>
        <p:sp>
          <p:nvSpPr>
            <p:cNvPr id="145" name="Shape 145"/>
            <p:cNvSpPr txBox="1"/>
            <p:nvPr/>
          </p:nvSpPr>
          <p:spPr>
            <a:xfrm>
              <a:off x="360438" y="772249"/>
              <a:ext cx="686551" cy="70788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4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/>
        </p:nvSpPr>
        <p:spPr>
          <a:xfrm>
            <a:off x="2128308" y="2951707"/>
            <a:ext cx="3913340" cy="22321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cubicBezTo>
                  <a:pt x="4210" y="30598"/>
                  <a:pt x="8421" y="61197"/>
                  <a:pt x="17894" y="80264"/>
                </a:cubicBezTo>
                <a:cubicBezTo>
                  <a:pt x="27368" y="99330"/>
                  <a:pt x="39824" y="107787"/>
                  <a:pt x="56842" y="114399"/>
                </a:cubicBezTo>
                <a:cubicBezTo>
                  <a:pt x="73859" y="121011"/>
                  <a:pt x="120000" y="119935"/>
                  <a:pt x="120000" y="119935"/>
                </a:cubicBezTo>
                <a:lnTo>
                  <a:pt x="120000" y="119935"/>
                </a:lnTo>
              </a:path>
            </a:pathLst>
          </a:custGeom>
          <a:noFill/>
          <a:ln w="1270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1613395" y="2299585"/>
            <a:ext cx="90968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6178957" y="4856587"/>
            <a:ext cx="145892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3432755" y="2366931"/>
            <a:ext cx="2746202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sz="4000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&gt; T</a:t>
            </a:r>
            <a:r>
              <a:rPr lang="en-US" sz="4000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grpSp>
        <p:nvGrpSpPr>
          <p:cNvPr id="154" name="Shape 154"/>
          <p:cNvGrpSpPr/>
          <p:nvPr/>
        </p:nvGrpSpPr>
        <p:grpSpPr>
          <a:xfrm>
            <a:off x="360438" y="772248"/>
            <a:ext cx="8684870" cy="5588075"/>
            <a:chOff x="360438" y="772248"/>
            <a:chExt cx="8684870" cy="5588075"/>
          </a:xfrm>
        </p:grpSpPr>
        <p:cxnSp>
          <p:nvCxnSpPr>
            <p:cNvPr id="155" name="Shape 155"/>
            <p:cNvCxnSpPr/>
            <p:nvPr/>
          </p:nvCxnSpPr>
          <p:spPr>
            <a:xfrm rot="10800000">
              <a:off x="1046990" y="772248"/>
              <a:ext cx="0" cy="5234132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47"/>
                </a:srgbClr>
              </a:outerShdw>
            </a:effectLst>
          </p:spPr>
        </p:cxnSp>
        <p:cxnSp>
          <p:nvCxnSpPr>
            <p:cNvPr id="156" name="Shape 156"/>
            <p:cNvCxnSpPr/>
            <p:nvPr/>
          </p:nvCxnSpPr>
          <p:spPr>
            <a:xfrm>
              <a:off x="1046990" y="6006380"/>
              <a:ext cx="7140129" cy="0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47"/>
                </a:srgbClr>
              </a:outerShdw>
            </a:effectLst>
          </p:spPr>
        </p:cxnSp>
        <p:sp>
          <p:nvSpPr>
            <p:cNvPr id="157" name="Shape 157"/>
            <p:cNvSpPr txBox="1"/>
            <p:nvPr/>
          </p:nvSpPr>
          <p:spPr>
            <a:xfrm>
              <a:off x="8187120" y="5652437"/>
              <a:ext cx="858188" cy="70788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4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</a:t>
              </a:r>
            </a:p>
          </p:txBody>
        </p:sp>
        <p:sp>
          <p:nvSpPr>
            <p:cNvPr id="158" name="Shape 158"/>
            <p:cNvSpPr txBox="1"/>
            <p:nvPr/>
          </p:nvSpPr>
          <p:spPr>
            <a:xfrm>
              <a:off x="360438" y="772249"/>
              <a:ext cx="686551" cy="70788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4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/>
        </p:nvSpPr>
        <p:spPr>
          <a:xfrm>
            <a:off x="2282782" y="2616873"/>
            <a:ext cx="3913340" cy="22321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cubicBezTo>
                  <a:pt x="4210" y="30598"/>
                  <a:pt x="8421" y="61197"/>
                  <a:pt x="17894" y="80264"/>
                </a:cubicBezTo>
                <a:cubicBezTo>
                  <a:pt x="27368" y="99330"/>
                  <a:pt x="39824" y="107787"/>
                  <a:pt x="56842" y="114399"/>
                </a:cubicBezTo>
                <a:cubicBezTo>
                  <a:pt x="73859" y="121011"/>
                  <a:pt x="120000" y="119935"/>
                  <a:pt x="120000" y="119935"/>
                </a:cubicBezTo>
                <a:lnTo>
                  <a:pt x="120000" y="119935"/>
                </a:lnTo>
              </a:path>
            </a:pathLst>
          </a:custGeom>
          <a:noFill/>
          <a:ln w="1270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 txBox="1"/>
          <p:nvPr/>
        </p:nvSpPr>
        <p:spPr>
          <a:xfrm>
            <a:off x="1922341" y="2076491"/>
            <a:ext cx="660805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6196121" y="4849021"/>
            <a:ext cx="145892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3776030" y="1832339"/>
            <a:ext cx="2746202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sz="4000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&gt; T</a:t>
            </a:r>
            <a:r>
              <a:rPr lang="en-US" sz="4000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grpSp>
        <p:nvGrpSpPr>
          <p:cNvPr id="167" name="Shape 167"/>
          <p:cNvGrpSpPr/>
          <p:nvPr/>
        </p:nvGrpSpPr>
        <p:grpSpPr>
          <a:xfrm>
            <a:off x="360438" y="772248"/>
            <a:ext cx="8684870" cy="5588075"/>
            <a:chOff x="360438" y="772248"/>
            <a:chExt cx="8684870" cy="5588075"/>
          </a:xfrm>
        </p:grpSpPr>
        <p:cxnSp>
          <p:nvCxnSpPr>
            <p:cNvPr id="168" name="Shape 168"/>
            <p:cNvCxnSpPr/>
            <p:nvPr/>
          </p:nvCxnSpPr>
          <p:spPr>
            <a:xfrm rot="10800000">
              <a:off x="1046990" y="772248"/>
              <a:ext cx="0" cy="5234132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47"/>
                </a:srgbClr>
              </a:outerShdw>
            </a:effectLst>
          </p:spPr>
        </p:cxnSp>
        <p:cxnSp>
          <p:nvCxnSpPr>
            <p:cNvPr id="169" name="Shape 169"/>
            <p:cNvCxnSpPr/>
            <p:nvPr/>
          </p:nvCxnSpPr>
          <p:spPr>
            <a:xfrm>
              <a:off x="1046990" y="6006380"/>
              <a:ext cx="7140129" cy="0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39999" dist="20000" dir="5400000" rotWithShape="0">
                <a:srgbClr val="000000">
                  <a:alpha val="37647"/>
                </a:srgbClr>
              </a:outerShdw>
            </a:effectLst>
          </p:spPr>
        </p:cxnSp>
        <p:sp>
          <p:nvSpPr>
            <p:cNvPr id="170" name="Shape 170"/>
            <p:cNvSpPr txBox="1"/>
            <p:nvPr/>
          </p:nvSpPr>
          <p:spPr>
            <a:xfrm>
              <a:off x="8187120" y="5652437"/>
              <a:ext cx="858188" cy="70788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4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</a:t>
              </a:r>
            </a:p>
          </p:txBody>
        </p:sp>
        <p:sp>
          <p:nvSpPr>
            <p:cNvPr id="171" name="Shape 171"/>
            <p:cNvSpPr txBox="1"/>
            <p:nvPr/>
          </p:nvSpPr>
          <p:spPr>
            <a:xfrm>
              <a:off x="360438" y="772249"/>
              <a:ext cx="686551" cy="70788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4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Isothermal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On-screen Show (4:3)</PresentationFormat>
  <Paragraphs>73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Matthew P. Leach</cp:lastModifiedBy>
  <cp:revision>1</cp:revision>
  <cp:lastPrinted>2022-10-03T16:57:05Z</cp:lastPrinted>
  <dcterms:modified xsi:type="dcterms:W3CDTF">2022-10-03T16:58:39Z</dcterms:modified>
</cp:coreProperties>
</file>