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97DD-BC8D-40A9-B7B1-D8A4A59E010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4AAFEE9-1D52-46D4-B139-5ADDE4DE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8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97DD-BC8D-40A9-B7B1-D8A4A59E010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4AAFEE9-1D52-46D4-B139-5ADDE4DE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4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97DD-BC8D-40A9-B7B1-D8A4A59E010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4AAFEE9-1D52-46D4-B139-5ADDE4DE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6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97DD-BC8D-40A9-B7B1-D8A4A59E010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4AAFEE9-1D52-46D4-B139-5ADDE4DE15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7464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97DD-BC8D-40A9-B7B1-D8A4A59E010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4AAFEE9-1D52-46D4-B139-5ADDE4DE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76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97DD-BC8D-40A9-B7B1-D8A4A59E010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EE9-1D52-46D4-B139-5ADDE4DE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00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97DD-BC8D-40A9-B7B1-D8A4A59E010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EE9-1D52-46D4-B139-5ADDE4DE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11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97DD-BC8D-40A9-B7B1-D8A4A59E010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EE9-1D52-46D4-B139-5ADDE4DE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72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93297DD-BC8D-40A9-B7B1-D8A4A59E010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4AAFEE9-1D52-46D4-B139-5ADDE4DE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97DD-BC8D-40A9-B7B1-D8A4A59E010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EE9-1D52-46D4-B139-5ADDE4DE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2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97DD-BC8D-40A9-B7B1-D8A4A59E010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4AAFEE9-1D52-46D4-B139-5ADDE4DE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7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97DD-BC8D-40A9-B7B1-D8A4A59E010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EE9-1D52-46D4-B139-5ADDE4DE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97DD-BC8D-40A9-B7B1-D8A4A59E010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EE9-1D52-46D4-B139-5ADDE4DE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4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97DD-BC8D-40A9-B7B1-D8A4A59E010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EE9-1D52-46D4-B139-5ADDE4DE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1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97DD-BC8D-40A9-B7B1-D8A4A59E010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EE9-1D52-46D4-B139-5ADDE4DE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2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97DD-BC8D-40A9-B7B1-D8A4A59E010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EE9-1D52-46D4-B139-5ADDE4DE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6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97DD-BC8D-40A9-B7B1-D8A4A59E010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EE9-1D52-46D4-B139-5ADDE4DE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97DD-BC8D-40A9-B7B1-D8A4A59E0104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AFEE9-1D52-46D4-B139-5ADDE4DE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82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225AD2-918C-4B87-A950-3B0AC8AC446B}"/>
              </a:ext>
            </a:extLst>
          </p:cNvPr>
          <p:cNvSpPr txBox="1"/>
          <p:nvPr/>
        </p:nvSpPr>
        <p:spPr>
          <a:xfrm>
            <a:off x="1016619" y="546410"/>
            <a:ext cx="94673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There are 4 types of processes we will look at for Thermodynamics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CD06B-A55C-4A99-B000-CB29C82DA555}"/>
              </a:ext>
            </a:extLst>
          </p:cNvPr>
          <p:cNvSpPr txBox="1"/>
          <p:nvPr/>
        </p:nvSpPr>
        <p:spPr>
          <a:xfrm>
            <a:off x="1016619" y="5419493"/>
            <a:ext cx="961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For all these processes, we assume number of moles stays constant</a:t>
            </a:r>
          </a:p>
        </p:txBody>
      </p:sp>
    </p:spTree>
    <p:extLst>
      <p:ext uri="{BB962C8B-B14F-4D97-AF65-F5344CB8AC3E}">
        <p14:creationId xmlns:p14="http://schemas.microsoft.com/office/powerpoint/2010/main" val="127625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04CADA-959B-4CF0-A2AC-F2D641065D80}"/>
              </a:ext>
            </a:extLst>
          </p:cNvPr>
          <p:cNvSpPr txBox="1"/>
          <p:nvPr/>
        </p:nvSpPr>
        <p:spPr>
          <a:xfrm>
            <a:off x="613317" y="735980"/>
            <a:ext cx="9578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Isobaric – Same Pressure</a:t>
            </a:r>
          </a:p>
        </p:txBody>
      </p:sp>
      <p:pic>
        <p:nvPicPr>
          <p:cNvPr id="3" name="yt5s.com-Isobaric Animation">
            <a:hlinkClick r:id="" action="ppaction://media"/>
            <a:extLst>
              <a:ext uri="{FF2B5EF4-FFF2-40B4-BE49-F238E27FC236}">
                <a16:creationId xmlns:a16="http://schemas.microsoft.com/office/drawing/2014/main" id="{0B5FFF5A-012B-4A77-AD78-3826CB9DE0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972" y="2966224"/>
            <a:ext cx="6061441" cy="34095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FCBC10-7A80-48D6-B0E8-744F5514C663}"/>
                  </a:ext>
                </a:extLst>
              </p:cNvPr>
              <p:cNvSpPr txBox="1"/>
              <p:nvPr/>
            </p:nvSpPr>
            <p:spPr>
              <a:xfrm>
                <a:off x="434898" y="1940312"/>
                <a:ext cx="5051502" cy="1589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Volume is proportional to Temperature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𝑛𝑅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As Temp goes up, Volume goes up</a:t>
                </a:r>
              </a:p>
              <a:p>
                <a:r>
                  <a:rPr lang="en-US" sz="2000" dirty="0"/>
                  <a:t>As Volume goes down, Temp goes down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FCBC10-7A80-48D6-B0E8-744F5514C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8" y="1940312"/>
                <a:ext cx="5051502" cy="1589859"/>
              </a:xfrm>
              <a:prstGeom prst="rect">
                <a:avLst/>
              </a:prstGeom>
              <a:blipFill>
                <a:blip r:embed="rId5"/>
                <a:stretch>
                  <a:fillRect l="-1206" t="-2299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44AF50A-B4E6-471E-9FAB-2ACE54818179}"/>
              </a:ext>
            </a:extLst>
          </p:cNvPr>
          <p:cNvGrpSpPr/>
          <p:nvPr/>
        </p:nvGrpSpPr>
        <p:grpSpPr>
          <a:xfrm>
            <a:off x="498088" y="3798849"/>
            <a:ext cx="4527395" cy="3020947"/>
            <a:chOff x="345688" y="3646449"/>
            <a:chExt cx="4527395" cy="302094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634131A-9D4B-4B7A-8FA5-EAA96559EE00}"/>
                </a:ext>
              </a:extLst>
            </p:cNvPr>
            <p:cNvSpPr/>
            <p:nvPr/>
          </p:nvSpPr>
          <p:spPr>
            <a:xfrm>
              <a:off x="981307" y="3646449"/>
              <a:ext cx="3891776" cy="264283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B03A40-FC91-4629-9BE9-DD3CC31A4456}"/>
                </a:ext>
              </a:extLst>
            </p:cNvPr>
            <p:cNvSpPr txBox="1"/>
            <p:nvPr/>
          </p:nvSpPr>
          <p:spPr>
            <a:xfrm>
              <a:off x="345688" y="4505093"/>
              <a:ext cx="401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620DCF-5A20-44C6-9C49-E96AA934AB8C}"/>
                </a:ext>
              </a:extLst>
            </p:cNvPr>
            <p:cNvSpPr txBox="1"/>
            <p:nvPr/>
          </p:nvSpPr>
          <p:spPr>
            <a:xfrm>
              <a:off x="2585224" y="6298064"/>
              <a:ext cx="401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31BC488-EC40-4FB5-971C-1461AB614D8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85224" y="3993479"/>
              <a:ext cx="0" cy="1739590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551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172A95-B2D6-4418-9946-24C062F5DB92}"/>
              </a:ext>
            </a:extLst>
          </p:cNvPr>
          <p:cNvSpPr txBox="1"/>
          <p:nvPr/>
        </p:nvSpPr>
        <p:spPr>
          <a:xfrm>
            <a:off x="613317" y="735980"/>
            <a:ext cx="9578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Isovolumetric – Same Volume</a:t>
            </a:r>
          </a:p>
        </p:txBody>
      </p:sp>
      <p:pic>
        <p:nvPicPr>
          <p:cNvPr id="5" name="yt5s.com-Isochoric _ Isovolumetric Animation">
            <a:hlinkClick r:id="" action="ppaction://media"/>
            <a:extLst>
              <a:ext uri="{FF2B5EF4-FFF2-40B4-BE49-F238E27FC236}">
                <a16:creationId xmlns:a16="http://schemas.microsoft.com/office/drawing/2014/main" id="{6D469D58-73EE-49E6-8AC9-CDC4A923BCE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3151970"/>
            <a:ext cx="5775699" cy="32488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6CF05E-9144-4363-9341-7E189A110BDA}"/>
                  </a:ext>
                </a:extLst>
              </p:cNvPr>
              <p:cNvSpPr txBox="1"/>
              <p:nvPr/>
            </p:nvSpPr>
            <p:spPr>
              <a:xfrm>
                <a:off x="345688" y="1623346"/>
                <a:ext cx="5854390" cy="1891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Pressure is proportional to Temperature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𝑛𝑅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As Temp goes up, Pressure goes up</a:t>
                </a:r>
              </a:p>
              <a:p>
                <a:r>
                  <a:rPr lang="en-US" sz="2400" dirty="0"/>
                  <a:t>As Pressure goes down, Temp goes down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6CF05E-9144-4363-9341-7E189A110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88" y="1623346"/>
                <a:ext cx="5854390" cy="1891800"/>
              </a:xfrm>
              <a:prstGeom prst="rect">
                <a:avLst/>
              </a:prstGeom>
              <a:blipFill>
                <a:blip r:embed="rId5"/>
                <a:stretch>
                  <a:fillRect l="-1667" t="-2572" b="-6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7C0652B-9B82-4915-9F72-E8E96159BF7C}"/>
              </a:ext>
            </a:extLst>
          </p:cNvPr>
          <p:cNvGrpSpPr/>
          <p:nvPr/>
        </p:nvGrpSpPr>
        <p:grpSpPr>
          <a:xfrm>
            <a:off x="345688" y="3646449"/>
            <a:ext cx="4527395" cy="3020947"/>
            <a:chOff x="345688" y="3646449"/>
            <a:chExt cx="4527395" cy="302094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48A54F-CB0C-45D2-BEC8-0C301E1C37B7}"/>
                </a:ext>
              </a:extLst>
            </p:cNvPr>
            <p:cNvSpPr/>
            <p:nvPr/>
          </p:nvSpPr>
          <p:spPr>
            <a:xfrm>
              <a:off x="981307" y="3646449"/>
              <a:ext cx="3891776" cy="264283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FBCC7B-1FBE-485F-9800-7CE348532EAC}"/>
                </a:ext>
              </a:extLst>
            </p:cNvPr>
            <p:cNvSpPr txBox="1"/>
            <p:nvPr/>
          </p:nvSpPr>
          <p:spPr>
            <a:xfrm>
              <a:off x="345688" y="4505093"/>
              <a:ext cx="401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4FAAB5-412C-4557-8907-0926F749C75D}"/>
                </a:ext>
              </a:extLst>
            </p:cNvPr>
            <p:cNvSpPr txBox="1"/>
            <p:nvPr/>
          </p:nvSpPr>
          <p:spPr>
            <a:xfrm>
              <a:off x="2585224" y="6298064"/>
              <a:ext cx="401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4E50811-F5F6-4A5C-A3DC-B96DFD5088A4}"/>
                </a:ext>
              </a:extLst>
            </p:cNvPr>
            <p:cNvCxnSpPr/>
            <p:nvPr/>
          </p:nvCxnSpPr>
          <p:spPr>
            <a:xfrm>
              <a:off x="2007220" y="3992137"/>
              <a:ext cx="0" cy="1739590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14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othermal Animation mrwaynesclass, isothermal, thermo, thermodynamics, animation physics discover-isothermal GIF">
            <a:extLst>
              <a:ext uri="{FF2B5EF4-FFF2-40B4-BE49-F238E27FC236}">
                <a16:creationId xmlns:a16="http://schemas.microsoft.com/office/drawing/2014/main" id="{F84EF987-3B28-420F-BA10-3883CD3F29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15995"/>
            <a:ext cx="5781463" cy="32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84956F-C013-439D-A97B-A4DE11EF6B4B}"/>
              </a:ext>
            </a:extLst>
          </p:cNvPr>
          <p:cNvSpPr txBox="1"/>
          <p:nvPr/>
        </p:nvSpPr>
        <p:spPr>
          <a:xfrm>
            <a:off x="434898" y="602166"/>
            <a:ext cx="10917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Isothermal – Same Temperature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CA7A9C-ED77-4484-9219-A2CFEFB4E349}"/>
                  </a:ext>
                </a:extLst>
              </p:cNvPr>
              <p:cNvSpPr txBox="1"/>
              <p:nvPr/>
            </p:nvSpPr>
            <p:spPr>
              <a:xfrm>
                <a:off x="434897" y="1865935"/>
                <a:ext cx="6545765" cy="1593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Volume is inversely proportional to Pressure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𝑛𝑅𝑇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As Pressure goes up, Volume goes down</a:t>
                </a:r>
              </a:p>
              <a:p>
                <a:r>
                  <a:rPr lang="en-US" sz="2000" dirty="0"/>
                  <a:t>As Volume goes up, Pressure goes down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CA7A9C-ED77-4484-9219-A2CFEFB4E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7" y="1865935"/>
                <a:ext cx="6545765" cy="1593834"/>
              </a:xfrm>
              <a:prstGeom prst="rect">
                <a:avLst/>
              </a:prstGeom>
              <a:blipFill>
                <a:blip r:embed="rId3"/>
                <a:stretch>
                  <a:fillRect l="-931" t="-2290"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6BBC54AD-20A6-4F0E-A925-A6FCD0A4454B}"/>
              </a:ext>
            </a:extLst>
          </p:cNvPr>
          <p:cNvGrpSpPr/>
          <p:nvPr/>
        </p:nvGrpSpPr>
        <p:grpSpPr>
          <a:xfrm>
            <a:off x="345688" y="3198025"/>
            <a:ext cx="4527395" cy="3469371"/>
            <a:chOff x="345688" y="3198025"/>
            <a:chExt cx="4527395" cy="346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D18DD7-6FBC-49E7-BD85-CB618F51F3DF}"/>
                </a:ext>
              </a:extLst>
            </p:cNvPr>
            <p:cNvSpPr/>
            <p:nvPr/>
          </p:nvSpPr>
          <p:spPr>
            <a:xfrm>
              <a:off x="981307" y="3646449"/>
              <a:ext cx="3891776" cy="264283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7F34A9-F34C-4050-865F-6A1259254EF3}"/>
                </a:ext>
              </a:extLst>
            </p:cNvPr>
            <p:cNvSpPr txBox="1"/>
            <p:nvPr/>
          </p:nvSpPr>
          <p:spPr>
            <a:xfrm>
              <a:off x="345688" y="4505093"/>
              <a:ext cx="401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A57E14-03F3-444C-AFEE-EBAA5E6C64B2}"/>
                </a:ext>
              </a:extLst>
            </p:cNvPr>
            <p:cNvSpPr txBox="1"/>
            <p:nvPr/>
          </p:nvSpPr>
          <p:spPr>
            <a:xfrm>
              <a:off x="2585224" y="6298064"/>
              <a:ext cx="401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E7F948FA-7412-4B22-B46F-AA371B677D0F}"/>
                </a:ext>
              </a:extLst>
            </p:cNvPr>
            <p:cNvSpPr/>
            <p:nvPr/>
          </p:nvSpPr>
          <p:spPr>
            <a:xfrm rot="10800000">
              <a:off x="1642948" y="3198025"/>
              <a:ext cx="2810107" cy="2352907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D9D384-F340-4A39-9327-3B1AC4F1C54E}"/>
              </a:ext>
            </a:extLst>
          </p:cNvPr>
          <p:cNvGrpSpPr/>
          <p:nvPr/>
        </p:nvGrpSpPr>
        <p:grpSpPr>
          <a:xfrm>
            <a:off x="2196790" y="3912813"/>
            <a:ext cx="2741473" cy="1029218"/>
            <a:chOff x="2196790" y="3912813"/>
            <a:chExt cx="2741473" cy="1029218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9EEBE70-1FE1-4C50-9102-46AC3BC2D78F}"/>
                </a:ext>
              </a:extLst>
            </p:cNvPr>
            <p:cNvCxnSpPr/>
            <p:nvPr/>
          </p:nvCxnSpPr>
          <p:spPr>
            <a:xfrm flipH="1">
              <a:off x="2196790" y="4505093"/>
              <a:ext cx="851211" cy="4369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BE280E-7E28-47B4-9099-F4E9DD9D6B3F}"/>
                </a:ext>
              </a:extLst>
            </p:cNvPr>
            <p:cNvSpPr txBox="1"/>
            <p:nvPr/>
          </p:nvSpPr>
          <p:spPr>
            <a:xfrm>
              <a:off x="3048001" y="3912813"/>
              <a:ext cx="189026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Product of PV is </a:t>
              </a:r>
            </a:p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always the same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481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84956F-C013-439D-A97B-A4DE11EF6B4B}"/>
              </a:ext>
            </a:extLst>
          </p:cNvPr>
          <p:cNvSpPr txBox="1"/>
          <p:nvPr/>
        </p:nvSpPr>
        <p:spPr>
          <a:xfrm>
            <a:off x="613317" y="735980"/>
            <a:ext cx="9578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Adiabatic – No Heat Transfer</a:t>
            </a:r>
          </a:p>
        </p:txBody>
      </p:sp>
      <p:pic>
        <p:nvPicPr>
          <p:cNvPr id="2" name="yt5s.com-Adiabatic Cooling Animation">
            <a:hlinkClick r:id="" action="ppaction://media"/>
            <a:extLst>
              <a:ext uri="{FF2B5EF4-FFF2-40B4-BE49-F238E27FC236}">
                <a16:creationId xmlns:a16="http://schemas.microsoft.com/office/drawing/2014/main" id="{63375216-0D76-4BE7-ADDB-87E38310B8F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64923" y="3100070"/>
            <a:ext cx="5603804" cy="31521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A7C59C-955E-434B-8DAD-4D915BBF20BA}"/>
              </a:ext>
            </a:extLst>
          </p:cNvPr>
          <p:cNvSpPr txBox="1"/>
          <p:nvPr/>
        </p:nvSpPr>
        <p:spPr>
          <a:xfrm>
            <a:off x="434898" y="1865935"/>
            <a:ext cx="50515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heat added or taken away</a:t>
            </a:r>
          </a:p>
          <a:p>
            <a:r>
              <a:rPr lang="en-US" dirty="0"/>
              <a:t>Usually happens QUICKLY</a:t>
            </a:r>
          </a:p>
          <a:p>
            <a:endParaRPr lang="en-US" dirty="0"/>
          </a:p>
          <a:p>
            <a:r>
              <a:rPr lang="en-US" dirty="0"/>
              <a:t>As Pressure goes up, Volume goes down</a:t>
            </a:r>
          </a:p>
          <a:p>
            <a:r>
              <a:rPr lang="en-US" dirty="0"/>
              <a:t>As Volume goes up, Pressure goes down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8F1EF5-D536-471A-951A-161E514491A1}"/>
              </a:ext>
            </a:extLst>
          </p:cNvPr>
          <p:cNvGrpSpPr/>
          <p:nvPr/>
        </p:nvGrpSpPr>
        <p:grpSpPr>
          <a:xfrm>
            <a:off x="345688" y="3646449"/>
            <a:ext cx="4527395" cy="3020947"/>
            <a:chOff x="345688" y="3646449"/>
            <a:chExt cx="4527395" cy="302094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B00774-31B4-4EC7-9E02-03A330700E85}"/>
                </a:ext>
              </a:extLst>
            </p:cNvPr>
            <p:cNvSpPr/>
            <p:nvPr/>
          </p:nvSpPr>
          <p:spPr>
            <a:xfrm>
              <a:off x="981307" y="3646449"/>
              <a:ext cx="3891776" cy="264283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18F0B3-8819-48A6-80F3-82716E73F0F9}"/>
                </a:ext>
              </a:extLst>
            </p:cNvPr>
            <p:cNvSpPr txBox="1"/>
            <p:nvPr/>
          </p:nvSpPr>
          <p:spPr>
            <a:xfrm>
              <a:off x="345688" y="4505093"/>
              <a:ext cx="401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57A1A2-8F72-4713-838C-B9A478F203DC}"/>
                </a:ext>
              </a:extLst>
            </p:cNvPr>
            <p:cNvSpPr txBox="1"/>
            <p:nvPr/>
          </p:nvSpPr>
          <p:spPr>
            <a:xfrm>
              <a:off x="2585224" y="6298064"/>
              <a:ext cx="401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A7B55A-E7F4-4FBF-B286-C6F61C942A31}"/>
              </a:ext>
            </a:extLst>
          </p:cNvPr>
          <p:cNvGrpSpPr/>
          <p:nvPr/>
        </p:nvGrpSpPr>
        <p:grpSpPr>
          <a:xfrm>
            <a:off x="2196790" y="3891835"/>
            <a:ext cx="2796385" cy="1050196"/>
            <a:chOff x="2196790" y="3891835"/>
            <a:chExt cx="2796385" cy="105019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ABEB828-BFB4-4FE4-9C6F-DC8171B7A117}"/>
                </a:ext>
              </a:extLst>
            </p:cNvPr>
            <p:cNvCxnSpPr/>
            <p:nvPr/>
          </p:nvCxnSpPr>
          <p:spPr>
            <a:xfrm flipH="1">
              <a:off x="2196790" y="4505093"/>
              <a:ext cx="851211" cy="4369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A583DB-BD12-4EC7-B479-35534FEE6A9A}"/>
                </a:ext>
              </a:extLst>
            </p:cNvPr>
            <p:cNvSpPr txBox="1"/>
            <p:nvPr/>
          </p:nvSpPr>
          <p:spPr>
            <a:xfrm>
              <a:off x="2745059" y="3891835"/>
              <a:ext cx="22481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Product of PV</a:t>
              </a:r>
              <a:r>
                <a:rPr lang="en-US" baseline="30000" dirty="0">
                  <a:solidFill>
                    <a:sysClr val="windowText" lastClr="000000"/>
                  </a:solidFill>
                </a:rPr>
                <a:t>5/3</a:t>
              </a:r>
              <a:r>
                <a:rPr lang="en-US" dirty="0">
                  <a:solidFill>
                    <a:sysClr val="windowText" lastClr="000000"/>
                  </a:solidFill>
                </a:rPr>
                <a:t> is </a:t>
              </a:r>
            </a:p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always the same</a:t>
              </a:r>
            </a:p>
            <a:p>
              <a:endParaRPr lang="en-US" dirty="0"/>
            </a:p>
          </p:txBody>
        </p:sp>
      </p:grp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144F1ECB-63A1-4788-A5CD-1E1ADF5AEA2A}"/>
              </a:ext>
            </a:extLst>
          </p:cNvPr>
          <p:cNvCxnSpPr/>
          <p:nvPr/>
        </p:nvCxnSpPr>
        <p:spPr>
          <a:xfrm>
            <a:off x="1759529" y="4209585"/>
            <a:ext cx="2219092" cy="1516565"/>
          </a:xfrm>
          <a:prstGeom prst="curvedConnector3">
            <a:avLst>
              <a:gd name="adj1" fmla="val 5779"/>
            </a:avLst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82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7AB2AF-DFF6-41FA-9EB8-F71FE1A17906}"/>
              </a:ext>
            </a:extLst>
          </p:cNvPr>
          <p:cNvSpPr txBox="1"/>
          <p:nvPr/>
        </p:nvSpPr>
        <p:spPr>
          <a:xfrm>
            <a:off x="724828" y="490654"/>
            <a:ext cx="95008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3 types of Energy in Thermodynamic Processes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85C255-5091-443B-A177-1BD8CCD3B5B5}"/>
                  </a:ext>
                </a:extLst>
              </p:cNvPr>
              <p:cNvSpPr txBox="1"/>
              <p:nvPr/>
            </p:nvSpPr>
            <p:spPr>
              <a:xfrm>
                <a:off x="1204331" y="2631688"/>
                <a:ext cx="8787161" cy="4091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4800" dirty="0"/>
                  <a:t>Internal Energy of Gas: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𝑇h𝑒𝑟𝑚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𝑛𝑅𝑇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𝑃𝑉</m:t>
                    </m:r>
                  </m:oMath>
                </a14:m>
                <a:endParaRPr lang="en-US" sz="48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4800" dirty="0"/>
                  <a:t>Heat Transfer: Q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4800" dirty="0"/>
                  <a:t>Work: W (depends upon type of process)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85C255-5091-443B-A177-1BD8CCD3B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331" y="2631688"/>
                <a:ext cx="8787161" cy="4091505"/>
              </a:xfrm>
              <a:prstGeom prst="rect">
                <a:avLst/>
              </a:prstGeom>
              <a:blipFill>
                <a:blip r:embed="rId2"/>
                <a:stretch>
                  <a:fillRect l="-3053" t="-3428" r="-3123" b="-7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0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7AB2AF-DFF6-41FA-9EB8-F71FE1A17906}"/>
              </a:ext>
            </a:extLst>
          </p:cNvPr>
          <p:cNvSpPr txBox="1"/>
          <p:nvPr/>
        </p:nvSpPr>
        <p:spPr>
          <a:xfrm>
            <a:off x="724828" y="490654"/>
            <a:ext cx="9500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1</a:t>
            </a:r>
            <a:r>
              <a:rPr lang="en-US" sz="5400" baseline="30000" dirty="0"/>
              <a:t>st</a:t>
            </a:r>
            <a:r>
              <a:rPr lang="en-US" sz="5400" dirty="0"/>
              <a:t> Law of Thermodynamics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1EB526-6981-47EB-85B0-BB1EDBCDD3B3}"/>
                  </a:ext>
                </a:extLst>
              </p:cNvPr>
              <p:cNvSpPr txBox="1"/>
              <p:nvPr/>
            </p:nvSpPr>
            <p:spPr>
              <a:xfrm>
                <a:off x="2317498" y="2751891"/>
                <a:ext cx="6538521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1EB526-6981-47EB-85B0-BB1EDBCDD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498" y="2751891"/>
                <a:ext cx="6538521" cy="13542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46A5480-293F-408D-B772-B3C65ECC8FD6}"/>
              </a:ext>
            </a:extLst>
          </p:cNvPr>
          <p:cNvGrpSpPr/>
          <p:nvPr/>
        </p:nvGrpSpPr>
        <p:grpSpPr>
          <a:xfrm>
            <a:off x="490654" y="4346461"/>
            <a:ext cx="8874606" cy="1569660"/>
            <a:chOff x="490654" y="4346461"/>
            <a:chExt cx="8874606" cy="156966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636DB14-C7F7-470E-BAA5-93539A12F4FD}"/>
                    </a:ext>
                  </a:extLst>
                </p:cNvPr>
                <p:cNvSpPr txBox="1"/>
                <p:nvPr/>
              </p:nvSpPr>
              <p:spPr>
                <a:xfrm>
                  <a:off x="2826739" y="4387403"/>
                  <a:ext cx="6538521" cy="13542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sz="8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=∆</m:t>
                        </m:r>
                        <m:r>
                          <a:rPr lang="en-US" sz="8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8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8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88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636DB14-C7F7-470E-BAA5-93539A12F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6739" y="4387403"/>
                  <a:ext cx="6538521" cy="13542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15ACCE-0FA3-4FA5-9F47-79E0FE1A618B}"/>
                </a:ext>
              </a:extLst>
            </p:cNvPr>
            <p:cNvSpPr txBox="1"/>
            <p:nvPr/>
          </p:nvSpPr>
          <p:spPr>
            <a:xfrm>
              <a:off x="490654" y="4346461"/>
              <a:ext cx="24810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IB Silliness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87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179</TotalTime>
  <Words>217</Words>
  <Application>Microsoft Office PowerPoint</Application>
  <PresentationFormat>Widescreen</PresentationFormat>
  <Paragraphs>43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 Math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P. Leach</dc:creator>
  <cp:lastModifiedBy>Matthew P. Leach</cp:lastModifiedBy>
  <cp:revision>8</cp:revision>
  <dcterms:created xsi:type="dcterms:W3CDTF">2021-08-24T13:44:05Z</dcterms:created>
  <dcterms:modified xsi:type="dcterms:W3CDTF">2021-08-24T16:43:08Z</dcterms:modified>
</cp:coreProperties>
</file>