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8288000" cy="10287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Open Sans" panose="020B0606030504020204" pitchFamily="34" charset="0"/>
      <p:regular r:id="rId8"/>
      <p:bold r:id="rId9"/>
      <p:italic r:id="rId10"/>
      <p:boldItalic r:id="rId11"/>
    </p:embeddedFont>
    <p:embeddedFont>
      <p:font typeface="Open Sans Bold" panose="020B0806030504020204" charset="0"/>
      <p:regular r:id="rId12"/>
      <p:bold r:id="rId13"/>
    </p:embeddedFont>
    <p:embeddedFont>
      <p:font typeface="Raleway 1 Bold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780" y="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20.10.2023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089464" y="7004005"/>
            <a:ext cx="8109073" cy="3282995"/>
            <a:chOff x="0" y="0"/>
            <a:chExt cx="2135723" cy="86465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35723" cy="864657"/>
            </a:xfrm>
            <a:custGeom>
              <a:avLst/>
              <a:gdLst/>
              <a:ahLst/>
              <a:cxnLst/>
              <a:rect l="l" t="t" r="r" b="b"/>
              <a:pathLst>
                <a:path w="2135723" h="864657">
                  <a:moveTo>
                    <a:pt x="0" y="0"/>
                  </a:moveTo>
                  <a:lnTo>
                    <a:pt x="2135723" y="0"/>
                  </a:lnTo>
                  <a:lnTo>
                    <a:pt x="2135723" y="864657"/>
                  </a:lnTo>
                  <a:lnTo>
                    <a:pt x="0" y="864657"/>
                  </a:lnTo>
                  <a:close/>
                </a:path>
              </a:pathLst>
            </a:custGeom>
            <a:solidFill>
              <a:srgbClr val="21314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3198536" y="2855204"/>
            <a:ext cx="5089464" cy="7431796"/>
            <a:chOff x="0" y="0"/>
            <a:chExt cx="1340435" cy="195734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40435" cy="1957345"/>
            </a:xfrm>
            <a:custGeom>
              <a:avLst/>
              <a:gdLst/>
              <a:ahLst/>
              <a:cxnLst/>
              <a:rect l="l" t="t" r="r" b="b"/>
              <a:pathLst>
                <a:path w="1340435" h="1957345">
                  <a:moveTo>
                    <a:pt x="0" y="0"/>
                  </a:moveTo>
                  <a:lnTo>
                    <a:pt x="1340435" y="0"/>
                  </a:lnTo>
                  <a:lnTo>
                    <a:pt x="1340435" y="1957345"/>
                  </a:lnTo>
                  <a:lnTo>
                    <a:pt x="0" y="19573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98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2855204"/>
            <a:ext cx="5089464" cy="7431796"/>
            <a:chOff x="0" y="0"/>
            <a:chExt cx="1340435" cy="195734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40435" cy="1957345"/>
            </a:xfrm>
            <a:custGeom>
              <a:avLst/>
              <a:gdLst/>
              <a:ahLst/>
              <a:cxnLst/>
              <a:rect l="l" t="t" r="r" b="b"/>
              <a:pathLst>
                <a:path w="1340435" h="1957345">
                  <a:moveTo>
                    <a:pt x="0" y="0"/>
                  </a:moveTo>
                  <a:lnTo>
                    <a:pt x="1340435" y="0"/>
                  </a:lnTo>
                  <a:lnTo>
                    <a:pt x="1340435" y="1957345"/>
                  </a:lnTo>
                  <a:lnTo>
                    <a:pt x="0" y="19573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98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261261" y="3072702"/>
            <a:ext cx="5319289" cy="6996801"/>
            <a:chOff x="0" y="0"/>
            <a:chExt cx="7092386" cy="9329068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5183851"/>
              <a:ext cx="6337377" cy="2072609"/>
              <a:chOff x="0" y="0"/>
              <a:chExt cx="780046" cy="25511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780046" cy="255110"/>
              </a:xfrm>
              <a:custGeom>
                <a:avLst/>
                <a:gdLst/>
                <a:ahLst/>
                <a:cxnLst/>
                <a:rect l="l" t="t" r="r" b="b"/>
                <a:pathLst>
                  <a:path w="780046" h="255110">
                    <a:moveTo>
                      <a:pt x="576846" y="0"/>
                    </a:moveTo>
                    <a:lnTo>
                      <a:pt x="0" y="0"/>
                    </a:lnTo>
                    <a:lnTo>
                      <a:pt x="0" y="255110"/>
                    </a:lnTo>
                    <a:lnTo>
                      <a:pt x="576846" y="255110"/>
                    </a:lnTo>
                    <a:lnTo>
                      <a:pt x="780046" y="127555"/>
                    </a:lnTo>
                    <a:lnTo>
                      <a:pt x="576846" y="0"/>
                    </a:lnTo>
                    <a:close/>
                  </a:path>
                </a:pathLst>
              </a:custGeom>
              <a:solidFill>
                <a:srgbClr val="09396C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19050"/>
                <a:ext cx="698500" cy="425450"/>
              </a:xfrm>
              <a:prstGeom prst="rect">
                <a:avLst/>
              </a:prstGeom>
            </p:spPr>
            <p:txBody>
              <a:bodyPr lIns="95999" tIns="95999" rIns="95999" bIns="95999" rtlCol="0" anchor="ctr"/>
              <a:lstStyle/>
              <a:p>
                <a:pPr algn="ctr">
                  <a:lnSpc>
                    <a:spcPts val="892"/>
                  </a:lnSpc>
                </a:pPr>
                <a:endParaRPr/>
              </a:p>
            </p:txBody>
          </p:sp>
        </p:grpSp>
        <p:sp>
          <p:nvSpPr>
            <p:cNvPr id="15" name="Freeform 15"/>
            <p:cNvSpPr/>
            <p:nvPr/>
          </p:nvSpPr>
          <p:spPr>
            <a:xfrm>
              <a:off x="400314" y="5807165"/>
              <a:ext cx="448945" cy="784183"/>
            </a:xfrm>
            <a:custGeom>
              <a:avLst/>
              <a:gdLst/>
              <a:ahLst/>
              <a:cxnLst/>
              <a:rect l="l" t="t" r="r" b="b"/>
              <a:pathLst>
                <a:path w="448945" h="784183">
                  <a:moveTo>
                    <a:pt x="0" y="0"/>
                  </a:moveTo>
                  <a:lnTo>
                    <a:pt x="448945" y="0"/>
                  </a:lnTo>
                  <a:lnTo>
                    <a:pt x="448945" y="784183"/>
                  </a:lnTo>
                  <a:lnTo>
                    <a:pt x="0" y="7841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126515" y="5430855"/>
              <a:ext cx="4230370" cy="16742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19"/>
                </a:lnSpc>
              </a:pPr>
              <a:r>
                <a:rPr lang="en-US" sz="1799">
                  <a:solidFill>
                    <a:srgbClr val="FFFFFF"/>
                  </a:solidFill>
                  <a:latin typeface="Open Sans Bold"/>
                </a:rPr>
                <a:t>MAJOR IN TEACHING:</a:t>
              </a:r>
            </a:p>
            <a:p>
              <a:pPr>
                <a:lnSpc>
                  <a:spcPts val="2519"/>
                </a:lnSpc>
              </a:pPr>
              <a:r>
                <a:rPr lang="en-US" sz="1799">
                  <a:solidFill>
                    <a:srgbClr val="FFFFFF"/>
                  </a:solidFill>
                  <a:latin typeface="Open Sans Bold"/>
                </a:rPr>
                <a:t>BS in Design Engineering with a STEM Teaching </a:t>
              </a:r>
            </a:p>
            <a:p>
              <a:pPr>
                <a:lnSpc>
                  <a:spcPts val="2519"/>
                </a:lnSpc>
              </a:pPr>
              <a:r>
                <a:rPr lang="en-US" sz="1799">
                  <a:solidFill>
                    <a:srgbClr val="FFFFFF"/>
                  </a:solidFill>
                  <a:latin typeface="Open Sans Bold"/>
                </a:rPr>
                <a:t>focus </a:t>
              </a:r>
            </a:p>
          </p:txBody>
        </p:sp>
        <p:grpSp>
          <p:nvGrpSpPr>
            <p:cNvPr id="17" name="Group 17"/>
            <p:cNvGrpSpPr/>
            <p:nvPr/>
          </p:nvGrpSpPr>
          <p:grpSpPr>
            <a:xfrm>
              <a:off x="0" y="7256459"/>
              <a:ext cx="6337377" cy="2072609"/>
              <a:chOff x="0" y="0"/>
              <a:chExt cx="780046" cy="25511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780046" cy="255110"/>
              </a:xfrm>
              <a:custGeom>
                <a:avLst/>
                <a:gdLst/>
                <a:ahLst/>
                <a:cxnLst/>
                <a:rect l="l" t="t" r="r" b="b"/>
                <a:pathLst>
                  <a:path w="780046" h="255110">
                    <a:moveTo>
                      <a:pt x="576846" y="0"/>
                    </a:moveTo>
                    <a:lnTo>
                      <a:pt x="0" y="0"/>
                    </a:lnTo>
                    <a:lnTo>
                      <a:pt x="0" y="255110"/>
                    </a:lnTo>
                    <a:lnTo>
                      <a:pt x="576846" y="255110"/>
                    </a:lnTo>
                    <a:lnTo>
                      <a:pt x="780046" y="127555"/>
                    </a:lnTo>
                    <a:lnTo>
                      <a:pt x="576846" y="0"/>
                    </a:lnTo>
                    <a:close/>
                  </a:path>
                </a:pathLst>
              </a:custGeom>
              <a:solidFill>
                <a:srgbClr val="879EC3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0" y="-19050"/>
                <a:ext cx="698500" cy="425450"/>
              </a:xfrm>
              <a:prstGeom prst="rect">
                <a:avLst/>
              </a:prstGeom>
            </p:spPr>
            <p:txBody>
              <a:bodyPr lIns="95999" tIns="95999" rIns="95999" bIns="95999" rtlCol="0" anchor="ctr"/>
              <a:lstStyle/>
              <a:p>
                <a:pPr algn="ctr">
                  <a:lnSpc>
                    <a:spcPts val="892"/>
                  </a:lnSpc>
                </a:pPr>
                <a:endParaRPr/>
              </a:p>
            </p:txBody>
          </p:sp>
        </p:grpSp>
        <p:sp>
          <p:nvSpPr>
            <p:cNvPr id="20" name="Freeform 20"/>
            <p:cNvSpPr/>
            <p:nvPr/>
          </p:nvSpPr>
          <p:spPr>
            <a:xfrm>
              <a:off x="386230" y="7822473"/>
              <a:ext cx="448945" cy="780774"/>
            </a:xfrm>
            <a:custGeom>
              <a:avLst/>
              <a:gdLst/>
              <a:ahLst/>
              <a:cxnLst/>
              <a:rect l="l" t="t" r="r" b="b"/>
              <a:pathLst>
                <a:path w="448945" h="780774">
                  <a:moveTo>
                    <a:pt x="0" y="0"/>
                  </a:moveTo>
                  <a:lnTo>
                    <a:pt x="448945" y="0"/>
                  </a:lnTo>
                  <a:lnTo>
                    <a:pt x="448945" y="780773"/>
                  </a:lnTo>
                  <a:lnTo>
                    <a:pt x="0" y="7807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126515" y="7656546"/>
              <a:ext cx="4253924" cy="12476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19"/>
                </a:lnSpc>
              </a:pPr>
              <a:r>
                <a:rPr lang="en-US" sz="1799">
                  <a:solidFill>
                    <a:srgbClr val="FFFFFF"/>
                  </a:solidFill>
                  <a:latin typeface="Open Sans Bold"/>
                </a:rPr>
                <a:t>ADD A MASTERS: </a:t>
              </a:r>
            </a:p>
            <a:p>
              <a:pPr>
                <a:lnSpc>
                  <a:spcPts val="2519"/>
                </a:lnSpc>
              </a:pPr>
              <a:r>
                <a:rPr lang="en-US" sz="1799">
                  <a:solidFill>
                    <a:srgbClr val="FFFFFF"/>
                  </a:solidFill>
                  <a:latin typeface="Open Sans Bold"/>
                </a:rPr>
                <a:t>BS + MS in STEM Education </a:t>
              </a:r>
            </a:p>
            <a:p>
              <a:pPr>
                <a:lnSpc>
                  <a:spcPts val="2519"/>
                </a:lnSpc>
              </a:pPr>
              <a:r>
                <a:rPr lang="en-US" sz="1799">
                  <a:solidFill>
                    <a:srgbClr val="FFFFFF"/>
                  </a:solidFill>
                  <a:latin typeface="Open Sans Bold"/>
                </a:rPr>
                <a:t>= BS, MS, &amp; Licensure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263848" y="104775"/>
              <a:ext cx="5818088" cy="18797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369"/>
                </a:lnSpc>
              </a:pPr>
              <a:r>
                <a:rPr lang="en-US" sz="5369">
                  <a:solidFill>
                    <a:srgbClr val="21314D"/>
                  </a:solidFill>
                  <a:latin typeface="Open Sans Bold"/>
                </a:rPr>
                <a:t>TEACHING PATHWAYS</a:t>
              </a:r>
            </a:p>
          </p:txBody>
        </p:sp>
        <p:grpSp>
          <p:nvGrpSpPr>
            <p:cNvPr id="23" name="Group 23"/>
            <p:cNvGrpSpPr/>
            <p:nvPr/>
          </p:nvGrpSpPr>
          <p:grpSpPr>
            <a:xfrm>
              <a:off x="0" y="3111242"/>
              <a:ext cx="6337377" cy="2072609"/>
              <a:chOff x="0" y="0"/>
              <a:chExt cx="780046" cy="25511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780046" cy="255110"/>
              </a:xfrm>
              <a:custGeom>
                <a:avLst/>
                <a:gdLst/>
                <a:ahLst/>
                <a:cxnLst/>
                <a:rect l="l" t="t" r="r" b="b"/>
                <a:pathLst>
                  <a:path w="780046" h="255110">
                    <a:moveTo>
                      <a:pt x="576846" y="0"/>
                    </a:moveTo>
                    <a:lnTo>
                      <a:pt x="0" y="0"/>
                    </a:lnTo>
                    <a:lnTo>
                      <a:pt x="0" y="255110"/>
                    </a:lnTo>
                    <a:lnTo>
                      <a:pt x="576846" y="255110"/>
                    </a:lnTo>
                    <a:lnTo>
                      <a:pt x="780046" y="127555"/>
                    </a:lnTo>
                    <a:lnTo>
                      <a:pt x="576846" y="0"/>
                    </a:lnTo>
                    <a:close/>
                  </a:path>
                </a:pathLst>
              </a:custGeom>
              <a:solidFill>
                <a:srgbClr val="21314D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0" y="-19050"/>
                <a:ext cx="698500" cy="425450"/>
              </a:xfrm>
              <a:prstGeom prst="rect">
                <a:avLst/>
              </a:prstGeom>
            </p:spPr>
            <p:txBody>
              <a:bodyPr lIns="95999" tIns="95999" rIns="95999" bIns="95999" rtlCol="0" anchor="ctr"/>
              <a:lstStyle/>
              <a:p>
                <a:pPr algn="ctr">
                  <a:lnSpc>
                    <a:spcPts val="892"/>
                  </a:lnSpc>
                </a:pPr>
                <a:endParaRPr/>
              </a:p>
            </p:txBody>
          </p:sp>
        </p:grpSp>
        <p:sp>
          <p:nvSpPr>
            <p:cNvPr id="26" name="Freeform 26"/>
            <p:cNvSpPr/>
            <p:nvPr/>
          </p:nvSpPr>
          <p:spPr>
            <a:xfrm>
              <a:off x="386230" y="3666482"/>
              <a:ext cx="477113" cy="776367"/>
            </a:xfrm>
            <a:custGeom>
              <a:avLst/>
              <a:gdLst/>
              <a:ahLst/>
              <a:cxnLst/>
              <a:rect l="l" t="t" r="r" b="b"/>
              <a:pathLst>
                <a:path w="477113" h="776367">
                  <a:moveTo>
                    <a:pt x="0" y="0"/>
                  </a:moveTo>
                  <a:lnTo>
                    <a:pt x="477113" y="0"/>
                  </a:lnTo>
                  <a:lnTo>
                    <a:pt x="477113" y="776367"/>
                  </a:lnTo>
                  <a:lnTo>
                    <a:pt x="0" y="7763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1126515" y="3426118"/>
              <a:ext cx="4230370" cy="12476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19"/>
                </a:lnSpc>
              </a:pPr>
              <a:r>
                <a:rPr lang="en-US" sz="1799">
                  <a:solidFill>
                    <a:srgbClr val="FFFFFF"/>
                  </a:solidFill>
                  <a:latin typeface="Open Sans Bold"/>
                </a:rPr>
                <a:t>MINOR IN TEACHING: </a:t>
              </a:r>
            </a:p>
            <a:p>
              <a:pPr>
                <a:lnSpc>
                  <a:spcPts val="2519"/>
                </a:lnSpc>
              </a:pPr>
              <a:r>
                <a:rPr lang="en-US" sz="1799">
                  <a:solidFill>
                    <a:srgbClr val="FFFFFF"/>
                  </a:solidFill>
                  <a:latin typeface="Open Sans Bold"/>
                </a:rPr>
                <a:t>Earn your teaching  license alongside ANY major</a:t>
              </a:r>
            </a:p>
          </p:txBody>
        </p:sp>
        <p:sp>
          <p:nvSpPr>
            <p:cNvPr id="28" name="Freeform 28"/>
            <p:cNvSpPr/>
            <p:nvPr/>
          </p:nvSpPr>
          <p:spPr>
            <a:xfrm>
              <a:off x="2005990" y="4756560"/>
              <a:ext cx="2112060" cy="240247"/>
            </a:xfrm>
            <a:custGeom>
              <a:avLst/>
              <a:gdLst/>
              <a:ahLst/>
              <a:cxnLst/>
              <a:rect l="l" t="t" r="r" b="b"/>
              <a:pathLst>
                <a:path w="2112060" h="240247">
                  <a:moveTo>
                    <a:pt x="0" y="0"/>
                  </a:moveTo>
                  <a:lnTo>
                    <a:pt x="2112059" y="0"/>
                  </a:lnTo>
                  <a:lnTo>
                    <a:pt x="2112059" y="240247"/>
                  </a:lnTo>
                  <a:lnTo>
                    <a:pt x="0" y="240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263848" y="1850235"/>
              <a:ext cx="6828537" cy="1200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706"/>
                </a:lnSpc>
                <a:spcBef>
                  <a:spcPct val="0"/>
                </a:spcBef>
              </a:pPr>
              <a:r>
                <a:rPr lang="en-US" sz="2647">
                  <a:solidFill>
                    <a:srgbClr val="CC4628"/>
                  </a:solidFill>
                  <a:latin typeface="Open Sans Bold"/>
                </a:rPr>
                <a:t>THREE WAYS TO DOUBLE YOUR CAREER OPTIONS</a:t>
              </a:r>
            </a:p>
          </p:txBody>
        </p:sp>
      </p:grpSp>
      <p:sp>
        <p:nvSpPr>
          <p:cNvPr id="30" name="Freeform 30"/>
          <p:cNvSpPr/>
          <p:nvPr/>
        </p:nvSpPr>
        <p:spPr>
          <a:xfrm>
            <a:off x="8196217" y="9729839"/>
            <a:ext cx="1934064" cy="557161"/>
          </a:xfrm>
          <a:custGeom>
            <a:avLst/>
            <a:gdLst/>
            <a:ahLst/>
            <a:cxnLst/>
            <a:rect l="l" t="t" r="r" b="b"/>
            <a:pathLst>
              <a:path w="1934064" h="557161">
                <a:moveTo>
                  <a:pt x="0" y="0"/>
                </a:moveTo>
                <a:lnTo>
                  <a:pt x="1934064" y="0"/>
                </a:lnTo>
                <a:lnTo>
                  <a:pt x="1934064" y="557161"/>
                </a:lnTo>
                <a:lnTo>
                  <a:pt x="0" y="55716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b="-6523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31"/>
          <p:cNvSpPr/>
          <p:nvPr/>
        </p:nvSpPr>
        <p:spPr>
          <a:xfrm>
            <a:off x="13298549" y="9021581"/>
            <a:ext cx="4889439" cy="1152605"/>
          </a:xfrm>
          <a:custGeom>
            <a:avLst/>
            <a:gdLst/>
            <a:ahLst/>
            <a:cxnLst/>
            <a:rect l="l" t="t" r="r" b="b"/>
            <a:pathLst>
              <a:path w="4889439" h="1152605">
                <a:moveTo>
                  <a:pt x="0" y="0"/>
                </a:moveTo>
                <a:lnTo>
                  <a:pt x="4889439" y="0"/>
                </a:lnTo>
                <a:lnTo>
                  <a:pt x="4889439" y="1152605"/>
                </a:lnTo>
                <a:lnTo>
                  <a:pt x="0" y="1152605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Freeform 32"/>
          <p:cNvSpPr/>
          <p:nvPr/>
        </p:nvSpPr>
        <p:spPr>
          <a:xfrm>
            <a:off x="179935" y="360574"/>
            <a:ext cx="4729594" cy="2180305"/>
          </a:xfrm>
          <a:custGeom>
            <a:avLst/>
            <a:gdLst/>
            <a:ahLst/>
            <a:cxnLst/>
            <a:rect l="l" t="t" r="r" b="b"/>
            <a:pathLst>
              <a:path w="4729594" h="2180305">
                <a:moveTo>
                  <a:pt x="0" y="0"/>
                </a:moveTo>
                <a:lnTo>
                  <a:pt x="4729594" y="0"/>
                </a:lnTo>
                <a:lnTo>
                  <a:pt x="4729594" y="2180305"/>
                </a:lnTo>
                <a:lnTo>
                  <a:pt x="0" y="2180305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35216" t="-205762" r="-33650" b="-4809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TextBox 33"/>
          <p:cNvSpPr txBox="1"/>
          <p:nvPr/>
        </p:nvSpPr>
        <p:spPr>
          <a:xfrm>
            <a:off x="5880863" y="6963738"/>
            <a:ext cx="6526275" cy="9791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79"/>
              </a:lnSpc>
            </a:pPr>
            <a:r>
              <a:rPr lang="en-US" sz="5699">
                <a:solidFill>
                  <a:srgbClr val="FFFFFF"/>
                </a:solidFill>
                <a:latin typeface="Raleway 1 Bold"/>
              </a:rPr>
              <a:t>DID YOU KNOW?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5381270" y="7811149"/>
            <a:ext cx="7563957" cy="18668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20"/>
              </a:lnSpc>
              <a:spcBef>
                <a:spcPct val="0"/>
              </a:spcBef>
            </a:pPr>
            <a:r>
              <a:rPr lang="en-US" sz="3100" spc="80">
                <a:solidFill>
                  <a:srgbClr val="FFFFFF"/>
                </a:solidFill>
                <a:latin typeface="Open Sans Bold"/>
              </a:rPr>
              <a:t>Students who are taught by science teachers with a degree in their subject are </a:t>
            </a:r>
            <a:r>
              <a:rPr lang="en-US" sz="3100" spc="80">
                <a:solidFill>
                  <a:srgbClr val="CC4628"/>
                </a:solidFill>
                <a:latin typeface="Open Sans Bold"/>
              </a:rPr>
              <a:t>significantly more likely to go to college</a:t>
            </a:r>
            <a:r>
              <a:rPr lang="en-US" sz="3100" spc="80">
                <a:solidFill>
                  <a:srgbClr val="FFFFFF"/>
                </a:solidFill>
                <a:latin typeface="Open Sans Bold"/>
              </a:rPr>
              <a:t> and major in STEM.</a:t>
            </a:r>
          </a:p>
        </p:txBody>
      </p:sp>
      <p:sp>
        <p:nvSpPr>
          <p:cNvPr id="35" name="Freeform 35"/>
          <p:cNvSpPr/>
          <p:nvPr/>
        </p:nvSpPr>
        <p:spPr>
          <a:xfrm>
            <a:off x="5089464" y="0"/>
            <a:ext cx="8109073" cy="7030413"/>
          </a:xfrm>
          <a:custGeom>
            <a:avLst/>
            <a:gdLst/>
            <a:ahLst/>
            <a:cxnLst/>
            <a:rect l="l" t="t" r="r" b="b"/>
            <a:pathLst>
              <a:path w="8109073" h="7030413">
                <a:moveTo>
                  <a:pt x="0" y="0"/>
                </a:moveTo>
                <a:lnTo>
                  <a:pt x="8109072" y="0"/>
                </a:lnTo>
                <a:lnTo>
                  <a:pt x="8109072" y="7030413"/>
                </a:lnTo>
                <a:lnTo>
                  <a:pt x="0" y="7030413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-20483" r="-23692" b="-10894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6" name="Group 36"/>
          <p:cNvGrpSpPr/>
          <p:nvPr/>
        </p:nvGrpSpPr>
        <p:grpSpPr>
          <a:xfrm>
            <a:off x="13298549" y="360574"/>
            <a:ext cx="5404052" cy="7950214"/>
            <a:chOff x="0" y="0"/>
            <a:chExt cx="7205402" cy="10600286"/>
          </a:xfrm>
        </p:grpSpPr>
        <p:sp>
          <p:nvSpPr>
            <p:cNvPr id="37" name="TextBox 37"/>
            <p:cNvSpPr txBox="1"/>
            <p:nvPr/>
          </p:nvSpPr>
          <p:spPr>
            <a:xfrm>
              <a:off x="0" y="-9525"/>
              <a:ext cx="6519252" cy="30415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63"/>
                </a:lnSpc>
              </a:pPr>
              <a:r>
                <a:rPr lang="en-US" sz="2370">
                  <a:solidFill>
                    <a:srgbClr val="21314D"/>
                  </a:solidFill>
                  <a:latin typeface="Open Sans Bold"/>
                </a:rPr>
                <a:t>ENGINEERS MAKE </a:t>
              </a:r>
              <a:r>
                <a:rPr lang="en-US" sz="2370">
                  <a:solidFill>
                    <a:srgbClr val="879EC3"/>
                  </a:solidFill>
                  <a:latin typeface="Open Sans Bold"/>
                </a:rPr>
                <a:t>BRIDGES</a:t>
              </a:r>
            </a:p>
            <a:p>
              <a:pPr algn="ctr">
                <a:lnSpc>
                  <a:spcPts val="2963"/>
                </a:lnSpc>
              </a:pPr>
              <a:r>
                <a:rPr lang="en-US" sz="2370">
                  <a:solidFill>
                    <a:srgbClr val="21314D"/>
                  </a:solidFill>
                  <a:latin typeface="Open Sans Bold"/>
                </a:rPr>
                <a:t>ARTISTS MAKE </a:t>
              </a:r>
              <a:r>
                <a:rPr lang="en-US" sz="2370">
                  <a:solidFill>
                    <a:srgbClr val="879EC3"/>
                  </a:solidFill>
                  <a:latin typeface="Open Sans Bold"/>
                </a:rPr>
                <a:t>PAINTINGS</a:t>
              </a:r>
            </a:p>
            <a:p>
              <a:pPr algn="ctr">
                <a:lnSpc>
                  <a:spcPts val="2963"/>
                </a:lnSpc>
              </a:pPr>
              <a:r>
                <a:rPr lang="en-US" sz="2370">
                  <a:solidFill>
                    <a:srgbClr val="21314D"/>
                  </a:solidFill>
                  <a:latin typeface="Open Sans Bold"/>
                </a:rPr>
                <a:t>SCIENTISTS MAKE </a:t>
              </a:r>
              <a:r>
                <a:rPr lang="en-US" sz="2370">
                  <a:solidFill>
                    <a:srgbClr val="879EC3"/>
                  </a:solidFill>
                  <a:latin typeface="Open Sans Bold"/>
                </a:rPr>
                <a:t>ROCKETS</a:t>
              </a:r>
            </a:p>
            <a:p>
              <a:pPr algn="ctr">
                <a:lnSpc>
                  <a:spcPts val="4041"/>
                </a:lnSpc>
              </a:pPr>
              <a:r>
                <a:rPr lang="en-US" sz="3233">
                  <a:solidFill>
                    <a:srgbClr val="CC4628"/>
                  </a:solidFill>
                  <a:latin typeface="Open Sans Bold"/>
                </a:rPr>
                <a:t>TEACHERS MAKE </a:t>
              </a:r>
            </a:p>
            <a:p>
              <a:pPr algn="ctr">
                <a:lnSpc>
                  <a:spcPts val="5388"/>
                </a:lnSpc>
              </a:pPr>
              <a:r>
                <a:rPr lang="en-US" sz="4310">
                  <a:solidFill>
                    <a:srgbClr val="CC4628"/>
                  </a:solidFill>
                  <a:latin typeface="Open Sans Bold"/>
                </a:rPr>
                <a:t>THEM ALL</a:t>
              </a:r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69850" y="3720945"/>
              <a:ext cx="6546176" cy="9983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429"/>
                </a:lnSpc>
              </a:pPr>
              <a:r>
                <a:rPr lang="en-US" sz="5429">
                  <a:solidFill>
                    <a:srgbClr val="21314D"/>
                  </a:solidFill>
                  <a:latin typeface="Open Sans Bold"/>
                </a:rPr>
                <a:t>LEARN MORE</a:t>
              </a:r>
            </a:p>
          </p:txBody>
        </p:sp>
        <p:grpSp>
          <p:nvGrpSpPr>
            <p:cNvPr id="39" name="Group 39"/>
            <p:cNvGrpSpPr/>
            <p:nvPr/>
          </p:nvGrpSpPr>
          <p:grpSpPr>
            <a:xfrm>
              <a:off x="69850" y="4789443"/>
              <a:ext cx="6208307" cy="2905421"/>
              <a:chOff x="0" y="0"/>
              <a:chExt cx="753138" cy="352460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753138" cy="352460"/>
              </a:xfrm>
              <a:custGeom>
                <a:avLst/>
                <a:gdLst/>
                <a:ahLst/>
                <a:cxnLst/>
                <a:rect l="l" t="t" r="r" b="b"/>
                <a:pathLst>
                  <a:path w="753138" h="352460">
                    <a:moveTo>
                      <a:pt x="753138" y="0"/>
                    </a:moveTo>
                    <a:lnTo>
                      <a:pt x="753138" y="238160"/>
                    </a:lnTo>
                    <a:lnTo>
                      <a:pt x="376569" y="352460"/>
                    </a:lnTo>
                    <a:lnTo>
                      <a:pt x="0" y="238160"/>
                    </a:lnTo>
                    <a:lnTo>
                      <a:pt x="0" y="0"/>
                    </a:lnTo>
                    <a:lnTo>
                      <a:pt x="753138" y="0"/>
                    </a:lnTo>
                    <a:close/>
                  </a:path>
                </a:pathLst>
              </a:custGeom>
              <a:solidFill>
                <a:srgbClr val="09396C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TextBox 41"/>
              <p:cNvSpPr txBox="1"/>
              <p:nvPr/>
            </p:nvSpPr>
            <p:spPr>
              <a:xfrm>
                <a:off x="0" y="-19050"/>
                <a:ext cx="635000" cy="717550"/>
              </a:xfrm>
              <a:prstGeom prst="rect">
                <a:avLst/>
              </a:prstGeom>
            </p:spPr>
            <p:txBody>
              <a:bodyPr lIns="63087" tIns="63087" rIns="63087" bIns="63087" rtlCol="0" anchor="ctr"/>
              <a:lstStyle/>
              <a:p>
                <a:pPr algn="ctr">
                  <a:lnSpc>
                    <a:spcPts val="892"/>
                  </a:lnSpc>
                </a:pPr>
                <a:endParaRPr/>
              </a:p>
            </p:txBody>
          </p:sp>
        </p:grpSp>
        <p:grpSp>
          <p:nvGrpSpPr>
            <p:cNvPr id="42" name="Group 42"/>
            <p:cNvGrpSpPr/>
            <p:nvPr/>
          </p:nvGrpSpPr>
          <p:grpSpPr>
            <a:xfrm>
              <a:off x="69850" y="7694865"/>
              <a:ext cx="6208307" cy="2905421"/>
              <a:chOff x="0" y="0"/>
              <a:chExt cx="753138" cy="352460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753138" cy="352460"/>
              </a:xfrm>
              <a:custGeom>
                <a:avLst/>
                <a:gdLst/>
                <a:ahLst/>
                <a:cxnLst/>
                <a:rect l="l" t="t" r="r" b="b"/>
                <a:pathLst>
                  <a:path w="753138" h="352460">
                    <a:moveTo>
                      <a:pt x="753138" y="0"/>
                    </a:moveTo>
                    <a:lnTo>
                      <a:pt x="753138" y="238160"/>
                    </a:lnTo>
                    <a:lnTo>
                      <a:pt x="376569" y="352460"/>
                    </a:lnTo>
                    <a:lnTo>
                      <a:pt x="0" y="238160"/>
                    </a:lnTo>
                    <a:lnTo>
                      <a:pt x="0" y="0"/>
                    </a:lnTo>
                    <a:lnTo>
                      <a:pt x="753138" y="0"/>
                    </a:lnTo>
                    <a:close/>
                  </a:path>
                </a:pathLst>
              </a:custGeom>
              <a:solidFill>
                <a:srgbClr val="879EC3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TextBox 44"/>
              <p:cNvSpPr txBox="1"/>
              <p:nvPr/>
            </p:nvSpPr>
            <p:spPr>
              <a:xfrm>
                <a:off x="0" y="-19050"/>
                <a:ext cx="635000" cy="717550"/>
              </a:xfrm>
              <a:prstGeom prst="rect">
                <a:avLst/>
              </a:prstGeom>
            </p:spPr>
            <p:txBody>
              <a:bodyPr lIns="63087" tIns="63087" rIns="63087" bIns="63087" rtlCol="0" anchor="ctr"/>
              <a:lstStyle/>
              <a:p>
                <a:pPr algn="ctr">
                  <a:lnSpc>
                    <a:spcPts val="892"/>
                  </a:lnSpc>
                </a:pPr>
                <a:endParaRPr/>
              </a:p>
            </p:txBody>
          </p:sp>
        </p:grpSp>
        <p:sp>
          <p:nvSpPr>
            <p:cNvPr id="45" name="Freeform 45"/>
            <p:cNvSpPr/>
            <p:nvPr/>
          </p:nvSpPr>
          <p:spPr>
            <a:xfrm rot="3714786" flipH="1">
              <a:off x="4433991" y="4828856"/>
              <a:ext cx="2610028" cy="1931421"/>
            </a:xfrm>
            <a:custGeom>
              <a:avLst/>
              <a:gdLst/>
              <a:ahLst/>
              <a:cxnLst/>
              <a:rect l="l" t="t" r="r" b="b"/>
              <a:pathLst>
                <a:path w="2610028" h="1931421">
                  <a:moveTo>
                    <a:pt x="2610028" y="0"/>
                  </a:moveTo>
                  <a:lnTo>
                    <a:pt x="0" y="0"/>
                  </a:lnTo>
                  <a:lnTo>
                    <a:pt x="0" y="1931421"/>
                  </a:lnTo>
                  <a:lnTo>
                    <a:pt x="2610028" y="1931421"/>
                  </a:lnTo>
                  <a:lnTo>
                    <a:pt x="2610028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6"/>
            <p:cNvSpPr/>
            <p:nvPr/>
          </p:nvSpPr>
          <p:spPr>
            <a:xfrm>
              <a:off x="4679008" y="7884663"/>
              <a:ext cx="1440359" cy="1440359"/>
            </a:xfrm>
            <a:custGeom>
              <a:avLst/>
              <a:gdLst/>
              <a:ahLst/>
              <a:cxnLst/>
              <a:rect l="l" t="t" r="r" b="b"/>
              <a:pathLst>
                <a:path w="1440359" h="1440359">
                  <a:moveTo>
                    <a:pt x="0" y="0"/>
                  </a:moveTo>
                  <a:lnTo>
                    <a:pt x="1440359" y="0"/>
                  </a:lnTo>
                  <a:lnTo>
                    <a:pt x="1440359" y="1440359"/>
                  </a:lnTo>
                  <a:lnTo>
                    <a:pt x="0" y="14403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466775" y="7920894"/>
              <a:ext cx="4009033" cy="21387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11"/>
                </a:lnSpc>
              </a:pPr>
              <a:r>
                <a:rPr lang="en-US" sz="2079">
                  <a:solidFill>
                    <a:srgbClr val="FFFFFF"/>
                  </a:solidFill>
                  <a:latin typeface="Open Sans Bold"/>
                </a:rPr>
                <a:t>CHECK OUT OUR SITE</a:t>
              </a:r>
            </a:p>
            <a:p>
              <a:pPr>
                <a:lnSpc>
                  <a:spcPts val="2523"/>
                </a:lnSpc>
              </a:pPr>
              <a:r>
                <a:rPr lang="en-US" sz="1802">
                  <a:solidFill>
                    <a:srgbClr val="FFFFFF"/>
                  </a:solidFill>
                  <a:latin typeface="Open Sans"/>
                </a:rPr>
                <a:t>Find everything you need to know and reach out to our program advisors!</a:t>
              </a:r>
            </a:p>
            <a:p>
              <a:pPr>
                <a:lnSpc>
                  <a:spcPts val="2434"/>
                </a:lnSpc>
              </a:pPr>
              <a:endParaRPr lang="en-US" sz="1802">
                <a:solidFill>
                  <a:srgbClr val="FFFFFF"/>
                </a:solidFill>
                <a:latin typeface="Open Sans"/>
              </a:endParaRPr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466775" y="4961068"/>
              <a:ext cx="5127000" cy="21876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11"/>
                </a:lnSpc>
              </a:pPr>
              <a:r>
                <a:rPr lang="en-US" sz="2079">
                  <a:solidFill>
                    <a:srgbClr val="FFFFFF"/>
                  </a:solidFill>
                  <a:latin typeface="Open Sans Bold"/>
                </a:rPr>
                <a:t>DIP YOUR TOE IN THE WATER</a:t>
              </a:r>
            </a:p>
            <a:p>
              <a:pPr>
                <a:lnSpc>
                  <a:spcPts val="2523"/>
                </a:lnSpc>
              </a:pPr>
              <a:r>
                <a:rPr lang="en-US" sz="1802">
                  <a:solidFill>
                    <a:srgbClr val="FFFFFF"/>
                  </a:solidFill>
                  <a:latin typeface="Open Sans"/>
                </a:rPr>
                <a:t>Try the K-12 Field Experience </a:t>
              </a:r>
            </a:p>
            <a:p>
              <a:pPr>
                <a:lnSpc>
                  <a:spcPts val="2523"/>
                </a:lnSpc>
              </a:pPr>
              <a:r>
                <a:rPr lang="en-US" sz="1802">
                  <a:solidFill>
                    <a:srgbClr val="FFFFFF"/>
                  </a:solidFill>
                  <a:latin typeface="Open Sans"/>
                </a:rPr>
                <a:t>class with just 1 credit hour!</a:t>
              </a:r>
            </a:p>
            <a:p>
              <a:pPr>
                <a:lnSpc>
                  <a:spcPts val="2523"/>
                </a:lnSpc>
              </a:pPr>
              <a:r>
                <a:rPr lang="en-US" sz="1802">
                  <a:solidFill>
                    <a:srgbClr val="FFFFFF"/>
                  </a:solidFill>
                  <a:latin typeface="Open Sans"/>
                </a:rPr>
                <a:t>Add SCED 262 to your schedule!</a:t>
              </a:r>
            </a:p>
            <a:p>
              <a:pPr>
                <a:lnSpc>
                  <a:spcPts val="2781"/>
                </a:lnSpc>
              </a:pPr>
              <a:endParaRPr lang="en-US" sz="1802">
                <a:solidFill>
                  <a:srgbClr val="FFFFFF"/>
                </a:solidFill>
                <a:latin typeface="Open Sans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141</Words>
  <Application>Microsoft Office PowerPoint</Application>
  <PresentationFormat>Custom</PresentationFormat>
  <Paragraphs>27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Calibri</vt:lpstr>
      <vt:lpstr>Arial</vt:lpstr>
      <vt:lpstr>Open Sans</vt:lpstr>
      <vt:lpstr>Open Sans Bold</vt:lpstr>
      <vt:lpstr>Raleway 1 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T@M Informational Slides (Presentation (16:9)</dc:title>
  <dc:creator>Wendy</dc:creator>
  <cp:lastModifiedBy>Lucia Grande</cp:lastModifiedBy>
  <cp:revision>3</cp:revision>
  <dcterms:created xsi:type="dcterms:W3CDTF">2006-08-16T00:00:00Z</dcterms:created>
  <dcterms:modified xsi:type="dcterms:W3CDTF">2023-10-20T17:41:49Z</dcterms:modified>
  <dc:identifier>DAFvwr9BjlM</dc:identifier>
</cp:coreProperties>
</file>