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Bold" panose="020B0604020202020204" charset="0"/>
      <p:regular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charset="0"/>
      <p:regular r:id="rId13"/>
      <p:bold r:id="rId14"/>
    </p:embeddedFont>
    <p:embeddedFont>
      <p:font typeface="Raleway 1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98536" y="2855204"/>
            <a:ext cx="5089464" cy="7431796"/>
            <a:chOff x="0" y="0"/>
            <a:chExt cx="1340435" cy="19573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0435" cy="1957345"/>
            </a:xfrm>
            <a:custGeom>
              <a:avLst/>
              <a:gdLst/>
              <a:ahLst/>
              <a:cxnLst/>
              <a:rect l="l" t="t" r="r" b="b"/>
              <a:pathLst>
                <a:path w="1340435" h="1957345">
                  <a:moveTo>
                    <a:pt x="0" y="0"/>
                  </a:moveTo>
                  <a:lnTo>
                    <a:pt x="1340435" y="0"/>
                  </a:lnTo>
                  <a:lnTo>
                    <a:pt x="1340435" y="1957345"/>
                  </a:lnTo>
                  <a:lnTo>
                    <a:pt x="0" y="1957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89464" y="7004005"/>
            <a:ext cx="8109073" cy="3282995"/>
            <a:chOff x="0" y="0"/>
            <a:chExt cx="2135723" cy="8646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35723" cy="864657"/>
            </a:xfrm>
            <a:custGeom>
              <a:avLst/>
              <a:gdLst/>
              <a:ahLst/>
              <a:cxnLst/>
              <a:rect l="l" t="t" r="r" b="b"/>
              <a:pathLst>
                <a:path w="2135723" h="864657">
                  <a:moveTo>
                    <a:pt x="0" y="0"/>
                  </a:moveTo>
                  <a:lnTo>
                    <a:pt x="2135723" y="0"/>
                  </a:lnTo>
                  <a:lnTo>
                    <a:pt x="2135723" y="864657"/>
                  </a:lnTo>
                  <a:lnTo>
                    <a:pt x="0" y="864657"/>
                  </a:lnTo>
                  <a:close/>
                </a:path>
              </a:pathLst>
            </a:custGeom>
            <a:solidFill>
              <a:srgbClr val="21314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2855204"/>
            <a:ext cx="5089464" cy="7431796"/>
            <a:chOff x="0" y="0"/>
            <a:chExt cx="1340435" cy="19573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40435" cy="1957345"/>
            </a:xfrm>
            <a:custGeom>
              <a:avLst/>
              <a:gdLst/>
              <a:ahLst/>
              <a:cxnLst/>
              <a:rect l="l" t="t" r="r" b="b"/>
              <a:pathLst>
                <a:path w="1340435" h="1957345">
                  <a:moveTo>
                    <a:pt x="0" y="0"/>
                  </a:moveTo>
                  <a:lnTo>
                    <a:pt x="1340435" y="0"/>
                  </a:lnTo>
                  <a:lnTo>
                    <a:pt x="1340435" y="1957345"/>
                  </a:lnTo>
                  <a:lnTo>
                    <a:pt x="0" y="19573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98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61261" y="3072702"/>
            <a:ext cx="5319289" cy="6996801"/>
            <a:chOff x="0" y="0"/>
            <a:chExt cx="7092386" cy="932906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5183851"/>
              <a:ext cx="6337377" cy="2072609"/>
              <a:chOff x="0" y="0"/>
              <a:chExt cx="780046" cy="25511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0939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400314" y="5807165"/>
              <a:ext cx="448945" cy="784183"/>
            </a:xfrm>
            <a:custGeom>
              <a:avLst/>
              <a:gdLst/>
              <a:ahLst/>
              <a:cxnLst/>
              <a:rect l="l" t="t" r="r" b="b"/>
              <a:pathLst>
                <a:path w="448945" h="784183">
                  <a:moveTo>
                    <a:pt x="0" y="0"/>
                  </a:moveTo>
                  <a:lnTo>
                    <a:pt x="448945" y="0"/>
                  </a:lnTo>
                  <a:lnTo>
                    <a:pt x="448945" y="784183"/>
                  </a:lnTo>
                  <a:lnTo>
                    <a:pt x="0" y="7841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126515" y="5430855"/>
              <a:ext cx="4230370" cy="1674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MAJOR IN TEACHING: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BS in Design Engineering with a STEM Teaching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focus 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7256459"/>
              <a:ext cx="6337377" cy="2072609"/>
              <a:chOff x="0" y="0"/>
              <a:chExt cx="780046" cy="25511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386230" y="7822473"/>
              <a:ext cx="448945" cy="780774"/>
            </a:xfrm>
            <a:custGeom>
              <a:avLst/>
              <a:gdLst/>
              <a:ahLst/>
              <a:cxnLst/>
              <a:rect l="l" t="t" r="r" b="b"/>
              <a:pathLst>
                <a:path w="448945" h="780774">
                  <a:moveTo>
                    <a:pt x="0" y="0"/>
                  </a:moveTo>
                  <a:lnTo>
                    <a:pt x="448945" y="0"/>
                  </a:lnTo>
                  <a:lnTo>
                    <a:pt x="448945" y="780773"/>
                  </a:lnTo>
                  <a:lnTo>
                    <a:pt x="0" y="780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126515" y="7656546"/>
              <a:ext cx="4253924" cy="1247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ADD A MASTERS: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BS + MS in STEM Education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= BS, MS, &amp; Licensure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263848" y="104775"/>
              <a:ext cx="5818088" cy="1879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69"/>
                </a:lnSpc>
              </a:pPr>
              <a:r>
                <a:rPr lang="en-US" sz="5369">
                  <a:solidFill>
                    <a:srgbClr val="21314D"/>
                  </a:solidFill>
                  <a:latin typeface="Open Sans Bold"/>
                </a:rPr>
                <a:t>TEACHING PATHWAYS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0" y="3111242"/>
              <a:ext cx="6337377" cy="2072609"/>
              <a:chOff x="0" y="0"/>
              <a:chExt cx="780046" cy="25511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780046" cy="255110"/>
              </a:xfrm>
              <a:custGeom>
                <a:avLst/>
                <a:gdLst/>
                <a:ahLst/>
                <a:cxnLst/>
                <a:rect l="l" t="t" r="r" b="b"/>
                <a:pathLst>
                  <a:path w="780046" h="255110">
                    <a:moveTo>
                      <a:pt x="576846" y="0"/>
                    </a:moveTo>
                    <a:lnTo>
                      <a:pt x="0" y="0"/>
                    </a:lnTo>
                    <a:lnTo>
                      <a:pt x="0" y="255110"/>
                    </a:lnTo>
                    <a:lnTo>
                      <a:pt x="576846" y="255110"/>
                    </a:lnTo>
                    <a:lnTo>
                      <a:pt x="780046" y="127555"/>
                    </a:lnTo>
                    <a:lnTo>
                      <a:pt x="576846" y="0"/>
                    </a:lnTo>
                    <a:close/>
                  </a:path>
                </a:pathLst>
              </a:custGeom>
              <a:solidFill>
                <a:srgbClr val="21314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19050"/>
                <a:ext cx="698500" cy="425450"/>
              </a:xfrm>
              <a:prstGeom prst="rect">
                <a:avLst/>
              </a:prstGeom>
            </p:spPr>
            <p:txBody>
              <a:bodyPr lIns="95999" tIns="95999" rIns="95999" bIns="95999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386230" y="3666482"/>
              <a:ext cx="477113" cy="776367"/>
            </a:xfrm>
            <a:custGeom>
              <a:avLst/>
              <a:gdLst/>
              <a:ahLst/>
              <a:cxnLst/>
              <a:rect l="l" t="t" r="r" b="b"/>
              <a:pathLst>
                <a:path w="477113" h="776367">
                  <a:moveTo>
                    <a:pt x="0" y="0"/>
                  </a:moveTo>
                  <a:lnTo>
                    <a:pt x="477113" y="0"/>
                  </a:lnTo>
                  <a:lnTo>
                    <a:pt x="477113" y="776367"/>
                  </a:lnTo>
                  <a:lnTo>
                    <a:pt x="0" y="776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126515" y="3426118"/>
              <a:ext cx="4230370" cy="12476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MINOR IN TEACHING: </a:t>
              </a:r>
            </a:p>
            <a:p>
              <a:pPr>
                <a:lnSpc>
                  <a:spcPts val="2519"/>
                </a:lnSpc>
              </a:pPr>
              <a:r>
                <a:rPr lang="en-US" sz="1799">
                  <a:solidFill>
                    <a:srgbClr val="FFFFFF"/>
                  </a:solidFill>
                  <a:latin typeface="Open Sans Bold"/>
                </a:rPr>
                <a:t>Earn your teaching  license alongside ANY major</a:t>
              </a:r>
            </a:p>
          </p:txBody>
        </p:sp>
        <p:sp>
          <p:nvSpPr>
            <p:cNvPr id="28" name="Freeform 28"/>
            <p:cNvSpPr/>
            <p:nvPr/>
          </p:nvSpPr>
          <p:spPr>
            <a:xfrm>
              <a:off x="2005990" y="4756560"/>
              <a:ext cx="2112060" cy="240247"/>
            </a:xfrm>
            <a:custGeom>
              <a:avLst/>
              <a:gdLst/>
              <a:ahLst/>
              <a:cxnLst/>
              <a:rect l="l" t="t" r="r" b="b"/>
              <a:pathLst>
                <a:path w="2112060" h="240247">
                  <a:moveTo>
                    <a:pt x="0" y="0"/>
                  </a:moveTo>
                  <a:lnTo>
                    <a:pt x="2112059" y="0"/>
                  </a:lnTo>
                  <a:lnTo>
                    <a:pt x="2112059" y="240247"/>
                  </a:lnTo>
                  <a:lnTo>
                    <a:pt x="0" y="2402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63848" y="1850235"/>
              <a:ext cx="6828537" cy="1200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06"/>
                </a:lnSpc>
                <a:spcBef>
                  <a:spcPct val="0"/>
                </a:spcBef>
              </a:pPr>
              <a:r>
                <a:rPr lang="en-US" sz="2647">
                  <a:solidFill>
                    <a:srgbClr val="CC4628"/>
                  </a:solidFill>
                  <a:latin typeface="Open Sans Bold"/>
                </a:rPr>
                <a:t>THREE WAYS TO DOUBLE YOUR CAREER OPTIONS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8176968" y="9729839"/>
            <a:ext cx="1934064" cy="557161"/>
          </a:xfrm>
          <a:custGeom>
            <a:avLst/>
            <a:gdLst/>
            <a:ahLst/>
            <a:cxnLst/>
            <a:rect l="l" t="t" r="r" b="b"/>
            <a:pathLst>
              <a:path w="1934064" h="557161">
                <a:moveTo>
                  <a:pt x="0" y="0"/>
                </a:moveTo>
                <a:lnTo>
                  <a:pt x="1934064" y="0"/>
                </a:lnTo>
                <a:lnTo>
                  <a:pt x="1934064" y="557161"/>
                </a:lnTo>
                <a:lnTo>
                  <a:pt x="0" y="55716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652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3298549" y="9040722"/>
            <a:ext cx="4889439" cy="1152605"/>
          </a:xfrm>
          <a:custGeom>
            <a:avLst/>
            <a:gdLst/>
            <a:ahLst/>
            <a:cxnLst/>
            <a:rect l="l" t="t" r="r" b="b"/>
            <a:pathLst>
              <a:path w="4889439" h="1152605">
                <a:moveTo>
                  <a:pt x="0" y="0"/>
                </a:moveTo>
                <a:lnTo>
                  <a:pt x="4889439" y="0"/>
                </a:lnTo>
                <a:lnTo>
                  <a:pt x="4889439" y="1152606"/>
                </a:lnTo>
                <a:lnTo>
                  <a:pt x="0" y="115260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79935" y="360574"/>
            <a:ext cx="4729594" cy="2180305"/>
          </a:xfrm>
          <a:custGeom>
            <a:avLst/>
            <a:gdLst/>
            <a:ahLst/>
            <a:cxnLst/>
            <a:rect l="l" t="t" r="r" b="b"/>
            <a:pathLst>
              <a:path w="4729594" h="2180305">
                <a:moveTo>
                  <a:pt x="0" y="0"/>
                </a:moveTo>
                <a:lnTo>
                  <a:pt x="4729594" y="0"/>
                </a:lnTo>
                <a:lnTo>
                  <a:pt x="4729594" y="2180305"/>
                </a:lnTo>
                <a:lnTo>
                  <a:pt x="0" y="218030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5216" t="-205762" r="-33650" b="-4809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33"/>
          <p:cNvSpPr txBox="1"/>
          <p:nvPr/>
        </p:nvSpPr>
        <p:spPr>
          <a:xfrm>
            <a:off x="5880863" y="6999148"/>
            <a:ext cx="6526275" cy="979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FFFFF"/>
                </a:solidFill>
                <a:latin typeface="Raleway 1 Bold"/>
              </a:rPr>
              <a:t>DID YOU KNOW?</a:t>
            </a:r>
          </a:p>
        </p:txBody>
      </p:sp>
      <p:sp>
        <p:nvSpPr>
          <p:cNvPr id="34" name="Freeform 34"/>
          <p:cNvSpPr/>
          <p:nvPr/>
        </p:nvSpPr>
        <p:spPr>
          <a:xfrm>
            <a:off x="5127564" y="0"/>
            <a:ext cx="8070973" cy="7059753"/>
          </a:xfrm>
          <a:custGeom>
            <a:avLst/>
            <a:gdLst/>
            <a:ahLst/>
            <a:cxnLst/>
            <a:rect l="l" t="t" r="r" b="b"/>
            <a:pathLst>
              <a:path w="8070973" h="7059753">
                <a:moveTo>
                  <a:pt x="0" y="0"/>
                </a:moveTo>
                <a:lnTo>
                  <a:pt x="8070972" y="0"/>
                </a:lnTo>
                <a:lnTo>
                  <a:pt x="8070972" y="7059753"/>
                </a:lnTo>
                <a:lnTo>
                  <a:pt x="0" y="705975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6672" r="-8203" b="-468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5324983" y="7884191"/>
            <a:ext cx="7625903" cy="1597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0"/>
              </a:lnSpc>
            </a:pPr>
            <a:r>
              <a:rPr lang="en-US" sz="3400">
                <a:solidFill>
                  <a:srgbClr val="FFFFFF"/>
                </a:solidFill>
                <a:latin typeface="Canva Sans Bold"/>
              </a:rPr>
              <a:t>Grade 7-12 science and math teachers </a:t>
            </a:r>
            <a:r>
              <a:rPr lang="en-US" sz="3400">
                <a:solidFill>
                  <a:srgbClr val="CC4628"/>
                </a:solidFill>
                <a:latin typeface="Canva Sans Bold"/>
              </a:rPr>
              <a:t>get paid better</a:t>
            </a:r>
            <a:r>
              <a:rPr lang="en-US" sz="3400">
                <a:solidFill>
                  <a:srgbClr val="FFFFFF"/>
                </a:solidFill>
                <a:latin typeface="Canva Sans Bold"/>
              </a:rPr>
              <a:t> on average </a:t>
            </a:r>
            <a:r>
              <a:rPr lang="en-US" sz="3400">
                <a:solidFill>
                  <a:srgbClr val="CC4628"/>
                </a:solidFill>
                <a:latin typeface="Canva Sans Bold"/>
              </a:rPr>
              <a:t>than college teaching faculty</a:t>
            </a:r>
            <a:r>
              <a:rPr lang="en-US" sz="3400">
                <a:solidFill>
                  <a:srgbClr val="FFFFFF"/>
                </a:solidFill>
                <a:latin typeface="Canva Sans Bold"/>
              </a:rPr>
              <a:t>.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3298549" y="360574"/>
            <a:ext cx="5404052" cy="7950214"/>
            <a:chOff x="0" y="0"/>
            <a:chExt cx="7205402" cy="10600286"/>
          </a:xfrm>
        </p:grpSpPr>
        <p:sp>
          <p:nvSpPr>
            <p:cNvPr id="37" name="TextBox 37"/>
            <p:cNvSpPr txBox="1"/>
            <p:nvPr/>
          </p:nvSpPr>
          <p:spPr>
            <a:xfrm>
              <a:off x="0" y="-9525"/>
              <a:ext cx="6519252" cy="3041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ENGINEERS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BRIDGES</a:t>
              </a:r>
            </a:p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ARTISTS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PAINTINGS</a:t>
              </a:r>
            </a:p>
            <a:p>
              <a:pPr algn="ctr">
                <a:lnSpc>
                  <a:spcPts val="2963"/>
                </a:lnSpc>
              </a:pPr>
              <a:r>
                <a:rPr lang="en-US" sz="2370">
                  <a:solidFill>
                    <a:srgbClr val="21314D"/>
                  </a:solidFill>
                  <a:latin typeface="Open Sans Bold"/>
                </a:rPr>
                <a:t>SCIENTISTS MAKE </a:t>
              </a:r>
              <a:r>
                <a:rPr lang="en-US" sz="2370">
                  <a:solidFill>
                    <a:srgbClr val="879EC3"/>
                  </a:solidFill>
                  <a:latin typeface="Open Sans Bold"/>
                </a:rPr>
                <a:t>ROCKETS</a:t>
              </a:r>
            </a:p>
            <a:p>
              <a:pPr algn="ctr">
                <a:lnSpc>
                  <a:spcPts val="4041"/>
                </a:lnSpc>
              </a:pPr>
              <a:r>
                <a:rPr lang="en-US" sz="3233">
                  <a:solidFill>
                    <a:srgbClr val="CC4628"/>
                  </a:solidFill>
                  <a:latin typeface="Open Sans Bold"/>
                </a:rPr>
                <a:t>TEACHERS MAKE </a:t>
              </a:r>
            </a:p>
            <a:p>
              <a:pPr algn="ctr">
                <a:lnSpc>
                  <a:spcPts val="5388"/>
                </a:lnSpc>
              </a:pPr>
              <a:r>
                <a:rPr lang="en-US" sz="4310">
                  <a:solidFill>
                    <a:srgbClr val="CC4628"/>
                  </a:solidFill>
                  <a:latin typeface="Open Sans Bold"/>
                </a:rPr>
                <a:t>THEM ALL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9850" y="3720945"/>
              <a:ext cx="6546176" cy="9983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29"/>
                </a:lnSpc>
              </a:pPr>
              <a:r>
                <a:rPr lang="en-US" sz="5429">
                  <a:solidFill>
                    <a:srgbClr val="21314D"/>
                  </a:solidFill>
                  <a:latin typeface="Open Sans Bold"/>
                </a:rPr>
                <a:t>LEARN MORE</a:t>
              </a: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69850" y="4789443"/>
              <a:ext cx="6208307" cy="2905421"/>
              <a:chOff x="0" y="0"/>
              <a:chExt cx="753138" cy="35246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753138" cy="352460"/>
              </a:xfrm>
              <a:custGeom>
                <a:avLst/>
                <a:gdLst/>
                <a:ahLst/>
                <a:cxnLst/>
                <a:rect l="l" t="t" r="r" b="b"/>
                <a:pathLst>
                  <a:path w="753138" h="352460">
                    <a:moveTo>
                      <a:pt x="753138" y="0"/>
                    </a:moveTo>
                    <a:lnTo>
                      <a:pt x="753138" y="238160"/>
                    </a:lnTo>
                    <a:lnTo>
                      <a:pt x="376569" y="352460"/>
                    </a:lnTo>
                    <a:lnTo>
                      <a:pt x="0" y="238160"/>
                    </a:lnTo>
                    <a:lnTo>
                      <a:pt x="0" y="0"/>
                    </a:lnTo>
                    <a:lnTo>
                      <a:pt x="753138" y="0"/>
                    </a:lnTo>
                    <a:close/>
                  </a:path>
                </a:pathLst>
              </a:custGeom>
              <a:solidFill>
                <a:srgbClr val="09396C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19050"/>
                <a:ext cx="635000" cy="717550"/>
              </a:xfrm>
              <a:prstGeom prst="rect">
                <a:avLst/>
              </a:prstGeom>
            </p:spPr>
            <p:txBody>
              <a:bodyPr lIns="63087" tIns="63087" rIns="63087" bIns="63087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69850" y="7694865"/>
              <a:ext cx="6208307" cy="2905421"/>
              <a:chOff x="0" y="0"/>
              <a:chExt cx="753138" cy="35246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753138" cy="352460"/>
              </a:xfrm>
              <a:custGeom>
                <a:avLst/>
                <a:gdLst/>
                <a:ahLst/>
                <a:cxnLst/>
                <a:rect l="l" t="t" r="r" b="b"/>
                <a:pathLst>
                  <a:path w="753138" h="352460">
                    <a:moveTo>
                      <a:pt x="753138" y="0"/>
                    </a:moveTo>
                    <a:lnTo>
                      <a:pt x="753138" y="238160"/>
                    </a:lnTo>
                    <a:lnTo>
                      <a:pt x="376569" y="352460"/>
                    </a:lnTo>
                    <a:lnTo>
                      <a:pt x="0" y="238160"/>
                    </a:lnTo>
                    <a:lnTo>
                      <a:pt x="0" y="0"/>
                    </a:lnTo>
                    <a:lnTo>
                      <a:pt x="753138" y="0"/>
                    </a:lnTo>
                    <a:close/>
                  </a:path>
                </a:pathLst>
              </a:custGeom>
              <a:solidFill>
                <a:srgbClr val="879EC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19050"/>
                <a:ext cx="635000" cy="717550"/>
              </a:xfrm>
              <a:prstGeom prst="rect">
                <a:avLst/>
              </a:prstGeom>
            </p:spPr>
            <p:txBody>
              <a:bodyPr lIns="63087" tIns="63087" rIns="63087" bIns="63087" rtlCol="0" anchor="ctr"/>
              <a:lstStyle/>
              <a:p>
                <a:pPr algn="ctr">
                  <a:lnSpc>
                    <a:spcPts val="892"/>
                  </a:lnSpc>
                </a:pPr>
                <a:endParaRPr/>
              </a:p>
            </p:txBody>
          </p:sp>
        </p:grpSp>
        <p:sp>
          <p:nvSpPr>
            <p:cNvPr id="45" name="Freeform 45"/>
            <p:cNvSpPr/>
            <p:nvPr/>
          </p:nvSpPr>
          <p:spPr>
            <a:xfrm rot="3714786" flipH="1">
              <a:off x="4433991" y="4828856"/>
              <a:ext cx="2610028" cy="1931421"/>
            </a:xfrm>
            <a:custGeom>
              <a:avLst/>
              <a:gdLst/>
              <a:ahLst/>
              <a:cxnLst/>
              <a:rect l="l" t="t" r="r" b="b"/>
              <a:pathLst>
                <a:path w="2610028" h="1931421">
                  <a:moveTo>
                    <a:pt x="2610028" y="0"/>
                  </a:moveTo>
                  <a:lnTo>
                    <a:pt x="0" y="0"/>
                  </a:lnTo>
                  <a:lnTo>
                    <a:pt x="0" y="1931421"/>
                  </a:lnTo>
                  <a:lnTo>
                    <a:pt x="2610028" y="1931421"/>
                  </a:lnTo>
                  <a:lnTo>
                    <a:pt x="2610028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/>
            <p:nvPr/>
          </p:nvSpPr>
          <p:spPr>
            <a:xfrm>
              <a:off x="4679008" y="7884663"/>
              <a:ext cx="1440359" cy="1440359"/>
            </a:xfrm>
            <a:custGeom>
              <a:avLst/>
              <a:gdLst/>
              <a:ahLst/>
              <a:cxnLst/>
              <a:rect l="l" t="t" r="r" b="b"/>
              <a:pathLst>
                <a:path w="1440359" h="1440359">
                  <a:moveTo>
                    <a:pt x="0" y="0"/>
                  </a:moveTo>
                  <a:lnTo>
                    <a:pt x="1440359" y="0"/>
                  </a:lnTo>
                  <a:lnTo>
                    <a:pt x="1440359" y="1440359"/>
                  </a:lnTo>
                  <a:lnTo>
                    <a:pt x="0" y="14403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66775" y="7920894"/>
              <a:ext cx="4009033" cy="2138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079">
                  <a:solidFill>
                    <a:srgbClr val="FFFFFF"/>
                  </a:solidFill>
                  <a:latin typeface="Open Sans Bold"/>
                </a:rPr>
                <a:t>CHECK OUT OUR SITE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Find everything you need to know and reach out to our program advisors!</a:t>
              </a:r>
            </a:p>
            <a:p>
              <a:pPr>
                <a:lnSpc>
                  <a:spcPts val="2434"/>
                </a:lnSpc>
              </a:pPr>
              <a:endParaRPr lang="en-US" sz="1802">
                <a:solidFill>
                  <a:srgbClr val="FFFFFF"/>
                </a:solidFill>
                <a:latin typeface="Open Sans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466775" y="4961068"/>
              <a:ext cx="5127000" cy="21876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11"/>
                </a:lnSpc>
              </a:pPr>
              <a:r>
                <a:rPr lang="en-US" sz="2079">
                  <a:solidFill>
                    <a:srgbClr val="FFFFFF"/>
                  </a:solidFill>
                  <a:latin typeface="Open Sans Bold"/>
                </a:rPr>
                <a:t>DIP YOUR TOE IN THE WATER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Try the K-12 Field Experience 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class with just 1 credit hour!</a:t>
              </a:r>
            </a:p>
            <a:p>
              <a:pPr>
                <a:lnSpc>
                  <a:spcPts val="2523"/>
                </a:lnSpc>
              </a:pPr>
              <a:r>
                <a:rPr lang="en-US" sz="1802">
                  <a:solidFill>
                    <a:srgbClr val="FFFFFF"/>
                  </a:solidFill>
                  <a:latin typeface="Open Sans"/>
                </a:rPr>
                <a:t>Add SCED 262 to your schedule!</a:t>
              </a:r>
            </a:p>
            <a:p>
              <a:pPr>
                <a:lnSpc>
                  <a:spcPts val="2781"/>
                </a:lnSpc>
              </a:pPr>
              <a:endParaRPr lang="en-US" sz="1802">
                <a:solidFill>
                  <a:srgbClr val="FFFFFF"/>
                </a:solidFill>
                <a:latin typeface="Open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131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Canva Sans Bold</vt:lpstr>
      <vt:lpstr>Calibri</vt:lpstr>
      <vt:lpstr>Arial</vt:lpstr>
      <vt:lpstr>Open Sans</vt:lpstr>
      <vt:lpstr>Raleway 1 Bold</vt:lpstr>
      <vt:lpstr>Open Sans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T@M Informational Slides (Presentation (16:9)</dc:title>
  <dc:creator>Wendy</dc:creator>
  <cp:lastModifiedBy>Lucia Grande</cp:lastModifiedBy>
  <cp:revision>3</cp:revision>
  <dcterms:created xsi:type="dcterms:W3CDTF">2006-08-16T00:00:00Z</dcterms:created>
  <dcterms:modified xsi:type="dcterms:W3CDTF">2023-10-20T17:42:19Z</dcterms:modified>
  <dc:identifier>DAFvwr9BjlM</dc:identifier>
</cp:coreProperties>
</file>