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1" r:id="rId3"/>
    <p:sldId id="265" r:id="rId4"/>
    <p:sldId id="257" r:id="rId5"/>
    <p:sldId id="266" r:id="rId6"/>
    <p:sldId id="267" r:id="rId7"/>
    <p:sldId id="259" r:id="rId8"/>
    <p:sldId id="260" r:id="rId9"/>
    <p:sldId id="263" r:id="rId10"/>
    <p:sldId id="273" r:id="rId11"/>
    <p:sldId id="270" r:id="rId12"/>
    <p:sldId id="268" r:id="rId13"/>
    <p:sldId id="261" r:id="rId14"/>
    <p:sldId id="272" r:id="rId15"/>
    <p:sldId id="264" r:id="rId16"/>
    <p:sldId id="258" r:id="rId17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98" autoAdjust="0"/>
  </p:normalViewPr>
  <p:slideViewPr>
    <p:cSldViewPr snapToGrid="0">
      <p:cViewPr varScale="1">
        <p:scale>
          <a:sx n="70" d="100"/>
          <a:sy n="70" d="100"/>
        </p:scale>
        <p:origin x="13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432DFA-AA83-449D-8126-D781E48E614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E4411F-8068-4509-82A1-4AD5B8ACF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3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1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34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4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41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92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08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8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7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20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2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8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4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44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2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573E4-0C0A-42D6-AD4D-FD04C9256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ED847-04F4-4A89-990A-206ADC097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36" indent="0" algn="ctr">
              <a:buNone/>
              <a:defRPr sz="2267"/>
            </a:lvl2pPr>
            <a:lvl3pPr marL="1036271" indent="0" algn="ctr">
              <a:buNone/>
              <a:defRPr sz="2040"/>
            </a:lvl3pPr>
            <a:lvl4pPr marL="1554407" indent="0" algn="ctr">
              <a:buNone/>
              <a:defRPr sz="1813"/>
            </a:lvl4pPr>
            <a:lvl5pPr marL="2072543" indent="0" algn="ctr">
              <a:buNone/>
              <a:defRPr sz="1813"/>
            </a:lvl5pPr>
            <a:lvl6pPr marL="2590678" indent="0" algn="ctr">
              <a:buNone/>
              <a:defRPr sz="1813"/>
            </a:lvl6pPr>
            <a:lvl7pPr marL="3108814" indent="0" algn="ctr">
              <a:buNone/>
              <a:defRPr sz="1813"/>
            </a:lvl7pPr>
            <a:lvl8pPr marL="3626950" indent="0" algn="ctr">
              <a:buNone/>
              <a:defRPr sz="1813"/>
            </a:lvl8pPr>
            <a:lvl9pPr marL="4145086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BFBC0-7A52-4362-9C48-507CA881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0B606-4553-43E0-95C9-42CF626C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52A6E-648F-479D-A2B6-FDBE17C6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9890E-503C-498B-80C8-898BEA30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AA717-22AF-4F76-BE6A-C9A8CAAAB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66038-1FA2-4146-8867-F537F058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35195-2712-4C7E-9D06-CCB9E243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78FDE-AA02-4361-962B-0031893F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AD883-CA51-4091-92E6-022CE6B5B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AEB36-728E-436A-9B69-FE589BCEB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6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1AB6-94FF-4E03-9328-F878E0F6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3EB5-054D-4291-BA4F-F052C297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B5ABD-0989-479E-98E6-19731C4D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1BA5-ADF1-4B4F-BA9D-C1AC56DB2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9767E-8E3E-4B7E-A916-1E1621E8B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CBE9F-6A68-4927-B93D-3609C280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A5B1E-D648-481C-85E2-46365500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06C6-AE69-4E49-9E99-4D66BEAA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0CE09-D3C1-4007-B07C-6F201804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5"/>
            <a:ext cx="867537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BBAE4-F885-4F76-A823-347F3F666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3"/>
            <a:ext cx="867537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36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71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07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4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67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1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695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086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AD587-E66F-454A-8C89-DE44B11B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FBB2C-681A-431C-B10A-72609F19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0F052-8D9A-4E21-8E1E-541A206E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8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A98E-92F7-4C24-A176-7F313375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A52EA-BB04-4E5B-B057-CC0B6350C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18CFC-8656-43B1-8713-50B33E56B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14FF9-2887-4CF8-9ACA-9CF53539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BE1B0-272F-43F3-8A20-57EE5198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05712-8E90-4F8A-8456-926A599F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89FB-99A5-4396-9F19-9BAEB4A4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9A2CC-5140-4D6A-9B67-9439A338C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6" indent="0">
              <a:buNone/>
              <a:defRPr sz="2267" b="1"/>
            </a:lvl2pPr>
            <a:lvl3pPr marL="1036271" indent="0">
              <a:buNone/>
              <a:defRPr sz="2040" b="1"/>
            </a:lvl3pPr>
            <a:lvl4pPr marL="1554407" indent="0">
              <a:buNone/>
              <a:defRPr sz="1813" b="1"/>
            </a:lvl4pPr>
            <a:lvl5pPr marL="2072543" indent="0">
              <a:buNone/>
              <a:defRPr sz="1813" b="1"/>
            </a:lvl5pPr>
            <a:lvl6pPr marL="2590678" indent="0">
              <a:buNone/>
              <a:defRPr sz="1813" b="1"/>
            </a:lvl6pPr>
            <a:lvl7pPr marL="3108814" indent="0">
              <a:buNone/>
              <a:defRPr sz="1813" b="1"/>
            </a:lvl7pPr>
            <a:lvl8pPr marL="3626950" indent="0">
              <a:buNone/>
              <a:defRPr sz="1813" b="1"/>
            </a:lvl8pPr>
            <a:lvl9pPr marL="4145086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3635B-21B8-419A-89F0-D0BF1C011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DB894-956E-4B2D-84C4-1F29AB97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6" indent="0">
              <a:buNone/>
              <a:defRPr sz="2267" b="1"/>
            </a:lvl2pPr>
            <a:lvl3pPr marL="1036271" indent="0">
              <a:buNone/>
              <a:defRPr sz="2040" b="1"/>
            </a:lvl3pPr>
            <a:lvl4pPr marL="1554407" indent="0">
              <a:buNone/>
              <a:defRPr sz="1813" b="1"/>
            </a:lvl4pPr>
            <a:lvl5pPr marL="2072543" indent="0">
              <a:buNone/>
              <a:defRPr sz="1813" b="1"/>
            </a:lvl5pPr>
            <a:lvl6pPr marL="2590678" indent="0">
              <a:buNone/>
              <a:defRPr sz="1813" b="1"/>
            </a:lvl6pPr>
            <a:lvl7pPr marL="3108814" indent="0">
              <a:buNone/>
              <a:defRPr sz="1813" b="1"/>
            </a:lvl7pPr>
            <a:lvl8pPr marL="3626950" indent="0">
              <a:buNone/>
              <a:defRPr sz="1813" b="1"/>
            </a:lvl8pPr>
            <a:lvl9pPr marL="4145086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FDB21-FABE-42BF-B8F9-9084DBD00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008D9-59DF-4C42-91CF-B7842EF2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E28D6-AA41-484F-9B6F-582EC5EC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485EBB-BC57-442C-9329-74085DBD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1D7E-C7C3-480B-88F1-B1CFF167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E3BF7-5682-40E5-AABB-AB0F1A55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17818-DBAA-4A79-ADF9-D4C70866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6F21A-59E3-4B2C-AB15-18345A9D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B2233-082C-4DC7-88F1-A8C55231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B07D3-D6C6-4649-A9DB-34915146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F4758-5659-49D5-9BA5-36A5AF83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0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CD66-ECBD-4E18-9F46-E42FABBE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F44CA-DE2B-435A-8890-9C737D0E7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0C468-B487-477F-9439-E939A6C6D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36" indent="0">
              <a:buNone/>
              <a:defRPr sz="1587"/>
            </a:lvl2pPr>
            <a:lvl3pPr marL="1036271" indent="0">
              <a:buNone/>
              <a:defRPr sz="1360"/>
            </a:lvl3pPr>
            <a:lvl4pPr marL="1554407" indent="0">
              <a:buNone/>
              <a:defRPr sz="1133"/>
            </a:lvl4pPr>
            <a:lvl5pPr marL="2072543" indent="0">
              <a:buNone/>
              <a:defRPr sz="1133"/>
            </a:lvl5pPr>
            <a:lvl6pPr marL="2590678" indent="0">
              <a:buNone/>
              <a:defRPr sz="1133"/>
            </a:lvl6pPr>
            <a:lvl7pPr marL="3108814" indent="0">
              <a:buNone/>
              <a:defRPr sz="1133"/>
            </a:lvl7pPr>
            <a:lvl8pPr marL="3626950" indent="0">
              <a:buNone/>
              <a:defRPr sz="1133"/>
            </a:lvl8pPr>
            <a:lvl9pPr marL="4145086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D927B-7C45-4946-8FB2-269BB11F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3F7DA-DA70-4783-9B23-6247B2AB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838FD-63D9-459B-98E8-2DAEEB82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DF26-450D-4098-9644-48E2739C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89798-12E4-4485-BF77-119FD2C01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36" indent="0">
              <a:buNone/>
              <a:defRPr sz="3173"/>
            </a:lvl2pPr>
            <a:lvl3pPr marL="1036271" indent="0">
              <a:buNone/>
              <a:defRPr sz="2720"/>
            </a:lvl3pPr>
            <a:lvl4pPr marL="1554407" indent="0">
              <a:buNone/>
              <a:defRPr sz="2267"/>
            </a:lvl4pPr>
            <a:lvl5pPr marL="2072543" indent="0">
              <a:buNone/>
              <a:defRPr sz="2267"/>
            </a:lvl5pPr>
            <a:lvl6pPr marL="2590678" indent="0">
              <a:buNone/>
              <a:defRPr sz="2267"/>
            </a:lvl6pPr>
            <a:lvl7pPr marL="3108814" indent="0">
              <a:buNone/>
              <a:defRPr sz="2267"/>
            </a:lvl7pPr>
            <a:lvl8pPr marL="3626950" indent="0">
              <a:buNone/>
              <a:defRPr sz="2267"/>
            </a:lvl8pPr>
            <a:lvl9pPr marL="4145086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9FD5B-B70C-4672-88BC-64E85260B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36" indent="0">
              <a:buNone/>
              <a:defRPr sz="1587"/>
            </a:lvl2pPr>
            <a:lvl3pPr marL="1036271" indent="0">
              <a:buNone/>
              <a:defRPr sz="1360"/>
            </a:lvl3pPr>
            <a:lvl4pPr marL="1554407" indent="0">
              <a:buNone/>
              <a:defRPr sz="1133"/>
            </a:lvl4pPr>
            <a:lvl5pPr marL="2072543" indent="0">
              <a:buNone/>
              <a:defRPr sz="1133"/>
            </a:lvl5pPr>
            <a:lvl6pPr marL="2590678" indent="0">
              <a:buNone/>
              <a:defRPr sz="1133"/>
            </a:lvl6pPr>
            <a:lvl7pPr marL="3108814" indent="0">
              <a:buNone/>
              <a:defRPr sz="1133"/>
            </a:lvl7pPr>
            <a:lvl8pPr marL="3626950" indent="0">
              <a:buNone/>
              <a:defRPr sz="1133"/>
            </a:lvl8pPr>
            <a:lvl9pPr marL="4145086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B8672-FF0C-4EEE-BE76-29523211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79ED1-35B2-4BF6-A1F6-30066D79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B1E7C-D6A3-4C58-9CD8-8B8A289F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31B56-E42C-46D1-AE17-B3FB8EFEF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83055-A24D-44D0-9E25-38937613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1AA1-8521-45A4-8623-B04A7504F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7595-6971-444C-B569-8F94C9CCE6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56F2C-AE21-4D35-84CE-A9FDB94A2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B3A06-2C32-410C-B4E9-E1D444D81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36271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68" indent="-259068" algn="l" defTabSz="1036271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04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39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475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11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46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882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18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153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36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71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07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43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678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14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6950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086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70FE31-FF3D-413D-B7AA-84D29D91DA78}"/>
              </a:ext>
            </a:extLst>
          </p:cNvPr>
          <p:cNvSpPr/>
          <p:nvPr/>
        </p:nvSpPr>
        <p:spPr>
          <a:xfrm>
            <a:off x="5741589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710521-9E48-4C4C-97D3-5D5EC77CC7C9}"/>
              </a:ext>
            </a:extLst>
          </p:cNvPr>
          <p:cNvSpPr/>
          <p:nvPr/>
        </p:nvSpPr>
        <p:spPr>
          <a:xfrm>
            <a:off x="6689304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A6698-F711-4515-8D76-1CBC8E1F6F7C}"/>
              </a:ext>
            </a:extLst>
          </p:cNvPr>
          <p:cNvSpPr/>
          <p:nvPr/>
        </p:nvSpPr>
        <p:spPr>
          <a:xfrm>
            <a:off x="7637019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C95D02-20E2-459E-BF09-F6567B4742DD}"/>
              </a:ext>
            </a:extLst>
          </p:cNvPr>
          <p:cNvSpPr/>
          <p:nvPr/>
        </p:nvSpPr>
        <p:spPr>
          <a:xfrm>
            <a:off x="8584734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4C3EA-7093-4029-AFF1-D75A902F6B41}"/>
              </a:ext>
            </a:extLst>
          </p:cNvPr>
          <p:cNvSpPr txBox="1"/>
          <p:nvPr/>
        </p:nvSpPr>
        <p:spPr>
          <a:xfrm>
            <a:off x="331097" y="6943080"/>
            <a:ext cx="61077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do these words have in common?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AF1120-8BB4-49A1-9DD0-FA276E290640}"/>
              </a:ext>
            </a:extLst>
          </p:cNvPr>
          <p:cNvSpPr/>
          <p:nvPr/>
        </p:nvSpPr>
        <p:spPr>
          <a:xfrm>
            <a:off x="5736509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474857-B94F-4055-A572-61438D566C24}"/>
              </a:ext>
            </a:extLst>
          </p:cNvPr>
          <p:cNvSpPr/>
          <p:nvPr/>
        </p:nvSpPr>
        <p:spPr>
          <a:xfrm>
            <a:off x="6684224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79D48A-F192-4392-A707-268B3DF3B5E2}"/>
              </a:ext>
            </a:extLst>
          </p:cNvPr>
          <p:cNvSpPr/>
          <p:nvPr/>
        </p:nvSpPr>
        <p:spPr>
          <a:xfrm>
            <a:off x="7631939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E58CE9-1641-4D4B-A158-91C3D6BD8334}"/>
              </a:ext>
            </a:extLst>
          </p:cNvPr>
          <p:cNvSpPr/>
          <p:nvPr/>
        </p:nvSpPr>
        <p:spPr>
          <a:xfrm>
            <a:off x="8579654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FE2630-967E-419E-8E97-8A0AC2886128}"/>
              </a:ext>
            </a:extLst>
          </p:cNvPr>
          <p:cNvSpPr txBox="1"/>
          <p:nvPr/>
        </p:nvSpPr>
        <p:spPr>
          <a:xfrm>
            <a:off x="255710" y="299635"/>
            <a:ext cx="7431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Energy Scramble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3884DA-B2F9-4FCB-AB5E-E342D1DD57C9}"/>
              </a:ext>
            </a:extLst>
          </p:cNvPr>
          <p:cNvSpPr txBox="1"/>
          <p:nvPr/>
        </p:nvSpPr>
        <p:spPr>
          <a:xfrm>
            <a:off x="255710" y="1499964"/>
            <a:ext cx="93759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each of the problems, solve for the desired variable. There will only be 4 unique answers across all 15 problems. DO NOT ROUND until the very end.</a:t>
            </a:r>
          </a:p>
          <a:p>
            <a:endParaRPr lang="en-US" sz="2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5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all problems that have the same answer related by factors of 10, unscramble the letters to form a word.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E11A8D-7810-4D9C-BEDC-F5119F6E01F2}"/>
              </a:ext>
            </a:extLst>
          </p:cNvPr>
          <p:cNvSpPr/>
          <p:nvPr/>
        </p:nvSpPr>
        <p:spPr>
          <a:xfrm>
            <a:off x="629454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ABFFB8-F52F-4F6F-9086-5FB6B7209577}"/>
              </a:ext>
            </a:extLst>
          </p:cNvPr>
          <p:cNvSpPr/>
          <p:nvPr/>
        </p:nvSpPr>
        <p:spPr>
          <a:xfrm>
            <a:off x="1577169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0687C7-E76F-414E-A101-BD9A00480D6F}"/>
              </a:ext>
            </a:extLst>
          </p:cNvPr>
          <p:cNvSpPr/>
          <p:nvPr/>
        </p:nvSpPr>
        <p:spPr>
          <a:xfrm>
            <a:off x="2524884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EB3678-9167-41AF-A0E3-6D8D6B392F46}"/>
              </a:ext>
            </a:extLst>
          </p:cNvPr>
          <p:cNvSpPr/>
          <p:nvPr/>
        </p:nvSpPr>
        <p:spPr>
          <a:xfrm>
            <a:off x="3472599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7E5032-11DB-4DD4-AA61-55CFDF5E3521}"/>
              </a:ext>
            </a:extLst>
          </p:cNvPr>
          <p:cNvSpPr/>
          <p:nvPr/>
        </p:nvSpPr>
        <p:spPr>
          <a:xfrm>
            <a:off x="624374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BEB09D-EB5E-41D2-85EC-A69F64DF7EFB}"/>
              </a:ext>
            </a:extLst>
          </p:cNvPr>
          <p:cNvSpPr/>
          <p:nvPr/>
        </p:nvSpPr>
        <p:spPr>
          <a:xfrm>
            <a:off x="1572089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48A002-7A29-4EB3-92F5-68DDB1B4F103}"/>
              </a:ext>
            </a:extLst>
          </p:cNvPr>
          <p:cNvSpPr/>
          <p:nvPr/>
        </p:nvSpPr>
        <p:spPr>
          <a:xfrm>
            <a:off x="2519804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7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9" y="433810"/>
            <a:ext cx="6087979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bungee jumper (m=85 kg) starts 80 m above the ground and jumps off. She falls until stopped 20 m above the ground. The bungee cord is originally 52.157 m long before being stretched out. What is the spring constant of the bungee cord?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DF1337-5F5D-48E0-AC51-7694263FF90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Spring Constant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8E13FD-CBE2-437B-AA00-E5BD797DF0F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49075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7758" y="433810"/>
            <a:ext cx="6100010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15.625-kg cannon ball is launched upwards at 15 m/s. How much kinetic energy does it have 10 meters above its launch height?</a:t>
            </a:r>
            <a:br>
              <a:rPr lang="en-US" sz="3200" dirty="0"/>
            </a:br>
            <a:r>
              <a:rPr lang="en-US" sz="3200" dirty="0"/>
              <a:t>(Assume no air resistance and </a:t>
            </a:r>
            <a:br>
              <a:rPr lang="en-US" sz="3200" dirty="0"/>
            </a:br>
            <a:r>
              <a:rPr lang="en-US" sz="3200" dirty="0"/>
              <a:t>use g = 9.81 m/s</a:t>
            </a:r>
            <a:r>
              <a:rPr lang="en-US" sz="3200" baseline="30000" dirty="0"/>
              <a:t>2</a:t>
            </a:r>
            <a:r>
              <a:rPr lang="en-US" sz="3200" dirty="0"/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B95BB8-F57A-4DA8-894D-0763D4320322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19196C-703D-4044-BC33-C6820191D4F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83036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5884" y="494060"/>
            <a:ext cx="5943600" cy="2301595"/>
          </a:xfrm>
        </p:spPr>
        <p:txBody>
          <a:bodyPr anchor="t">
            <a:noAutofit/>
          </a:bodyPr>
          <a:lstStyle/>
          <a:p>
            <a:r>
              <a:rPr lang="en-US" sz="3600" dirty="0"/>
              <a:t>A bird of mass 15 kg is flying at a speed of 25 m/s at a height of 78.6565 m above the ground. What is the total energy of the bird?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3B5A9-C3C1-4E8A-879F-1E9DDE9CEAA4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Total Energy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21C84E-7770-4F18-B95F-E785C1A0599F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19578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9" y="433810"/>
            <a:ext cx="6087979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car smashes into a crash barrier and imparts a constant force of 40,625 N while it compresses from 4.7 m to 4.3 m. How much energy was dissipated?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D5E8D0-8036-4F64-866D-01A70444F9E4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Work-Energy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2E6C1F-0849-4DFE-9593-DD8F80CB0AAD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29546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63AC03-48A3-466D-8754-D047790F518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Final velocity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C81C2-4DAD-4B4C-ACD3-2435D7EF53C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1505" y="435483"/>
            <a:ext cx="6244389" cy="3015236"/>
          </a:xfrm>
        </p:spPr>
        <p:txBody>
          <a:bodyPr anchor="t">
            <a:noAutofit/>
          </a:bodyPr>
          <a:lstStyle/>
          <a:p>
            <a:r>
              <a:rPr lang="en-US" sz="3200" dirty="0"/>
              <a:t>A 75-kg cliff diver is 25 meters above the surface of the water. What is the speed of the diver at the bottom if she loses 71.7184% of her energy to air resistance?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95639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15175EB-4E08-4229-8160-A02C3EE7AADD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Mass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F934-D467-408D-B92F-92E73C2E038A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8" y="457910"/>
            <a:ext cx="6075949" cy="2301595"/>
          </a:xfrm>
        </p:spPr>
        <p:txBody>
          <a:bodyPr anchor="t">
            <a:noAutofit/>
          </a:bodyPr>
          <a:lstStyle/>
          <a:p>
            <a:r>
              <a:rPr lang="en-US" sz="3200" dirty="0"/>
              <a:t>An elevator is being lifted up by an engine putting out a power of 20,000 W. The elevator raises a distance of 20 m in 6.05366 seconds. The elevator is 500 kg by itself and contains 2 people on this trip. How much is the combined mass of both people?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46114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8240" y="469961"/>
            <a:ext cx="6096000" cy="2277493"/>
          </a:xfrm>
        </p:spPr>
        <p:txBody>
          <a:bodyPr anchor="t">
            <a:noAutofit/>
          </a:bodyPr>
          <a:lstStyle/>
          <a:p>
            <a:r>
              <a:rPr lang="en-US" sz="2800" dirty="0"/>
              <a:t>What is the elastic potential energy stored in a giant slingshot ride with a spring constant of 163.5 N/m when stretched back from its resting length of 5 m to a stretched length of 17 m?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DD7A4-F32F-4A86-B035-DF1D0DD9D440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Elastic Potential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C56E90-4BC2-4EBE-9498-39977FD3EEE1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93808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2753" y="1675756"/>
            <a:ext cx="6112042" cy="3084860"/>
          </a:xfrm>
        </p:spPr>
        <p:txBody>
          <a:bodyPr anchor="t">
            <a:noAutofit/>
          </a:bodyPr>
          <a:lstStyle/>
          <a:p>
            <a:r>
              <a:rPr lang="en-US" sz="4000" dirty="0"/>
              <a:t>A car covers a distance of 100 m in 9.231 s. The thrust of the engine is 1,500 N. What is the power of the car?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EE0E1C-457C-46D9-9DB4-26BDA909B34B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Power Output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6AF20-A29D-4B12-A54E-A3DAF3079D2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0622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8074" y="469961"/>
            <a:ext cx="5979694" cy="2301595"/>
          </a:xfrm>
        </p:spPr>
        <p:txBody>
          <a:bodyPr anchor="t">
            <a:noAutofit/>
          </a:bodyPr>
          <a:lstStyle/>
          <a:p>
            <a:r>
              <a:rPr lang="en-US" sz="40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block of mass 6 kg is moving at 4 m/s across a rough, horizontal surface. A constant frictional force acts on the block bringing it to rest over a distance of 6.51 m. What is the coefficient of friction on the block?</a:t>
            </a:r>
            <a:endParaRPr lang="en-US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85504-672A-4C51-9E50-E565FEB9176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Coefficient of Friction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ACB03-2C80-4060-8BAC-56E61AD97D42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93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6AFA43-FA78-4D43-A69C-C2879D89F58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5C9A9-B22B-4FD4-A7F5-C24B3C88A259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821" y="421759"/>
            <a:ext cx="6027821" cy="2226616"/>
          </a:xfrm>
        </p:spPr>
        <p:txBody>
          <a:bodyPr anchor="t">
            <a:noAutofit/>
          </a:bodyPr>
          <a:lstStyle/>
          <a:p>
            <a:r>
              <a:rPr lang="en-US" sz="3600" dirty="0"/>
              <a:t>A 654-kg baby elephant is charging toward you at 6 m/s. What is the kinetic energy?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923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7757" y="457910"/>
            <a:ext cx="6100011" cy="1482179"/>
          </a:xfrm>
        </p:spPr>
        <p:txBody>
          <a:bodyPr anchor="t">
            <a:noAutofit/>
          </a:bodyPr>
          <a:lstStyle/>
          <a:p>
            <a:r>
              <a:rPr lang="en-US" sz="3200" dirty="0"/>
              <a:t>A 3-kg rocket accelerates from rest at 2.5 m/s</a:t>
            </a:r>
            <a:r>
              <a:rPr lang="en-US" sz="3200" baseline="30000" dirty="0"/>
              <a:t>2</a:t>
            </a:r>
            <a:r>
              <a:rPr lang="en-US" sz="3200" dirty="0"/>
              <a:t> for 167.2 meters. What is its final kinetic energy?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FFCA4E-FC91-4308-B7D3-462155FCFEC6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909424-4420-42B0-B729-FD25F674F0D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51280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821" y="457909"/>
            <a:ext cx="6027821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student of weight 600N climbs a vertical ladder 2.238m tall in a time of 8.0s. What is the power output in horsepower? (1 hp = 746 W)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D0C360-48D9-4716-B8C1-F2EC91913B35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Horsepower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CF87F4-ED50-4208-BD5F-EEE90A06BD8A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210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6199" y="469961"/>
            <a:ext cx="5955633" cy="2277493"/>
          </a:xfrm>
        </p:spPr>
        <p:txBody>
          <a:bodyPr anchor="t">
            <a:noAutofit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launch a 0.25 kg ball bearing from a spring launcher with a spring constant of 6359.2 N/m. If the exit velocity of the ball is 20 m/s, how far did I compress the spring?</a:t>
            </a:r>
            <a:endParaRPr lang="en-US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A712E-021F-47BC-B02C-2C28D515DF59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Spring Compression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D3D01-9D2E-4E23-BC83-A91CD4129BD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24376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5726" y="457909"/>
            <a:ext cx="6063916" cy="3084860"/>
          </a:xfrm>
        </p:spPr>
        <p:txBody>
          <a:bodyPr anchor="t">
            <a:noAutofit/>
          </a:bodyPr>
          <a:lstStyle/>
          <a:p>
            <a:r>
              <a:rPr lang="en-US" sz="3100" dirty="0"/>
              <a:t>A rock of mass 3 kg is dropped from the top of a building 35 m tall. As it falls, it experiences air resistance. Right before impact, the rock is traveling at a speed of 23.0575 m/s. What is the percentage of energy lost due to air resistance?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B2AA1-F3F7-4170-B20E-C33E5929448A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% Heat Loss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6E43E4-CD76-42FD-9EF8-044C1DBB4B59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86517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011" y="457910"/>
            <a:ext cx="6027821" cy="2301595"/>
          </a:xfrm>
        </p:spPr>
        <p:txBody>
          <a:bodyPr anchor="t">
            <a:noAutofit/>
          </a:bodyPr>
          <a:lstStyle/>
          <a:p>
            <a:r>
              <a:rPr lang="en-US" sz="3600" dirty="0"/>
              <a:t>A car of mass 1200 kg, accelerates from 10 m/s to 30 m/s. It travels a distance of 382.775 m during this process. What is the average force that car feels from the engine during this time?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309F73-36EA-458F-B809-4FA02CCCC4CB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Force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3F7D72-6E13-4BC7-95BB-631BAB19824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08087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709</Words>
  <Application>Microsoft Office PowerPoint</Application>
  <PresentationFormat>Custom</PresentationFormat>
  <Paragraphs>66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Ebrima</vt:lpstr>
      <vt:lpstr>Montserrat</vt:lpstr>
      <vt:lpstr>Times New Roman</vt:lpstr>
      <vt:lpstr>Office Theme</vt:lpstr>
      <vt:lpstr>PowerPoint Presentation</vt:lpstr>
      <vt:lpstr>A car covers a distance of 100 m in 9.231 s. The thrust of the engine is 1,500 N. What is the power of the car?</vt:lpstr>
      <vt:lpstr>A block of mass 6 kg is moving at 4 m/s across a rough, horizontal surface. A constant frictional force acts on the block bringing it to rest over a distance of 6.51 m. What is the coefficient of friction on the block?</vt:lpstr>
      <vt:lpstr>A 654-kg baby elephant is charging toward you at 6 m/s. What is the kinetic energy?</vt:lpstr>
      <vt:lpstr>A 3-kg rocket accelerates from rest at 2.5 m/s2 for 167.2 meters. What is its final kinetic energy?</vt:lpstr>
      <vt:lpstr>A student of weight 600N climbs a vertical ladder 2.238m tall in a time of 8.0s. What is the power output in horsepower? (1 hp = 746 W)</vt:lpstr>
      <vt:lpstr>I launch a 0.25 kg ball bearing from a spring launcher with a spring constant of 6359.2 N/m. If the exit velocity of the ball is 20 m/s, how far did I compress the spring?</vt:lpstr>
      <vt:lpstr>A rock of mass 3 kg is dropped from the top of a building 35 m tall. As it falls, it experiences air resistance. Right before impact, the rock is traveling at a speed of 23.0575 m/s. What is the percentage of energy lost due to air resistance?</vt:lpstr>
      <vt:lpstr>A car of mass 1200 kg, accelerates from 10 m/s to 30 m/s. It travels a distance of 382.775 m during this process. What is the average force that car feels from the engine during this time?</vt:lpstr>
      <vt:lpstr>A bungee jumper (m=85 kg) starts 80 m above the ground and jumps off. She falls until stopped 20 m above the ground. The bungee cord is originally 52.157 m long before being stretched out. What is the spring constant of the bungee cord?</vt:lpstr>
      <vt:lpstr>A 15.625-kg cannon ball is launched upwards at 15 m/s. How much kinetic energy does it have 10 meters above its launch height? (Assume no air resistance and  use g = 9.81 m/s2)</vt:lpstr>
      <vt:lpstr>A bird of mass 15 kg is flying at a speed of 25 m/s at a height of 78.6565 m above the ground. What is the total energy of the bird?</vt:lpstr>
      <vt:lpstr>A car smashes into a crash barrier and imparts a constant force of 40,625 N while it compresses from 4.7 m to 4.3 m. How much energy was dissipated?</vt:lpstr>
      <vt:lpstr>A 75-kg cliff diver is 25 meters above the surface of the water. What is the speed of the diver at the bottom if she loses 71.7184% of her energy to air resistance?</vt:lpstr>
      <vt:lpstr>An elevator is being lifted up by an engine putting out a power of 20,000 W. The elevator raises a distance of 20 m in 6.05366 seconds. The elevator is 500 kg by itself and contains 2 people on this trip. How much is the combined mass of both people?</vt:lpstr>
      <vt:lpstr>What is the elastic potential energy stored in a giant slingshot ride with a spring constant of 163.5 N/m when stretched back from its resting length of 5 m to a stretched length of 17 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Scramble</dc:title>
  <dc:creator>Joe Cossette</dc:creator>
  <cp:lastModifiedBy>Matthew P. Leach</cp:lastModifiedBy>
  <cp:revision>50</cp:revision>
  <cp:lastPrinted>2021-12-06T20:50:53Z</cp:lastPrinted>
  <dcterms:created xsi:type="dcterms:W3CDTF">2021-04-22T01:58:48Z</dcterms:created>
  <dcterms:modified xsi:type="dcterms:W3CDTF">2021-12-06T21:19:40Z</dcterms:modified>
</cp:coreProperties>
</file>