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Open Sans" charset="1" panose="020B0606030504020204"/>
      <p:regular r:id="rId28"/>
    </p:embeddedFont>
    <p:embeddedFont>
      <p:font typeface="Open Sans Bold" charset="1" panose="020B0806030504020204"/>
      <p:regular r:id="rId29"/>
    </p:embeddedFont>
    <p:embeddedFont>
      <p:font typeface="Open Sans Italics" charset="1" panose="020B0606030504020204"/>
      <p:regular r:id="rId30"/>
    </p:embeddedFont>
    <p:embeddedFont>
      <p:font typeface="Open Sans Bold Italics" charset="1" panose="020B0806030504020204"/>
      <p:regular r:id="rId31"/>
    </p:embeddedFont>
    <p:embeddedFont>
      <p:font typeface="Open Sans Light" charset="1" panose="020B0306030504020204"/>
      <p:regular r:id="rId32"/>
    </p:embeddedFont>
    <p:embeddedFont>
      <p:font typeface="Open Sans Light Italics" charset="1" panose="020B0306030504020204"/>
      <p:regular r:id="rId33"/>
    </p:embeddedFont>
    <p:embeddedFont>
      <p:font typeface="Open Sans Ultra-Bold" charset="1" panose="00000000000000000000"/>
      <p:regular r:id="rId34"/>
    </p:embeddedFont>
    <p:embeddedFont>
      <p:font typeface="Open Sans Ultra-Bold Italics" charset="1" panose="000000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242018"/>
            <a:ext cx="10287000" cy="5534228"/>
          </a:xfrm>
          <a:custGeom>
            <a:avLst/>
            <a:gdLst/>
            <a:ahLst/>
            <a:cxnLst/>
            <a:rect r="r" b="b" t="t" l="l"/>
            <a:pathLst>
              <a:path h="5534228" w="10287000">
                <a:moveTo>
                  <a:pt x="0" y="0"/>
                </a:moveTo>
                <a:lnTo>
                  <a:pt x="10287000" y="0"/>
                </a:lnTo>
                <a:lnTo>
                  <a:pt x="10287000" y="5534228"/>
                </a:lnTo>
                <a:lnTo>
                  <a:pt x="0" y="553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775" r="0" b="-121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3860" y="7013210"/>
            <a:ext cx="9099281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500" spc="91">
                <a:solidFill>
                  <a:srgbClr val="FFFFFF"/>
                </a:solidFill>
                <a:latin typeface="Open Sans Bold"/>
              </a:rPr>
              <a:t>Students who are taught by science teachers with a degree in their subject are </a:t>
            </a:r>
            <a:r>
              <a:rPr lang="en-US" sz="3500" spc="91">
                <a:solidFill>
                  <a:srgbClr val="CC4628"/>
                </a:solidFill>
                <a:latin typeface="Open Sans Bold"/>
              </a:rPr>
              <a:t>significantly more likely to go to college</a:t>
            </a:r>
            <a:r>
              <a:rPr lang="en-US" sz="3500" spc="91">
                <a:solidFill>
                  <a:srgbClr val="FFFFFF"/>
                </a:solidFill>
                <a:latin typeface="Open Sans Bold"/>
              </a:rPr>
              <a:t> and major in STEM.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874" r="0" b="-2934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