
<file path=[Content_Types].xml><?xml version="1.0" encoding="utf-8"?>
<Types xmlns="http://schemas.openxmlformats.org/package/2006/content-types">
  <Default ContentType="application/x-fontdata" Extension="fntdata"/>
  <Default ContentType="image/jpeg" Extension="jpeg"/>
  <Default ContentType="image/png" Extension="png"/>
  <Default ContentType="application/vnd.openxmlformats-package.relationships+xml" Extension="rels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thumbnail.jpeg" Type="http://schemas.openxmlformats.org/package/2006/relationships/metadata/thumbnail"/><Relationship Id="rId3" Target="docProps/core.xml" Type="http://schemas.openxmlformats.org/package/2006/relationships/metadata/core-properties"/><Relationship Id="rId4" Target="docProps/app.xml" Type="http://schemas.openxmlformats.org/officeDocument/2006/relationships/extended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embedTrueTypeFonts="true">
  <p:sldMasterIdLst>
    <p:sldMasterId id="2147483648" r:id="rId1"/>
  </p:sldMasterIdLst>
  <p:sldIdLst>
    <p:sldId id="256" r:id="rId34"/>
  </p:sldIdLst>
  <p:sldSz cx="10287000" cy="10287000"/>
  <p:notesSz cx="6858000" cy="9144000"/>
  <p:embeddedFontLst>
    <p:embeddedFont>
      <p:font typeface="Arimo" charset="1" panose="020B0604020202020204"/>
      <p:regular r:id="rId6"/>
    </p:embeddedFont>
    <p:embeddedFont>
      <p:font typeface="Arimo Bold" charset="1" panose="020B0704020202020204"/>
      <p:regular r:id="rId7"/>
    </p:embeddedFont>
    <p:embeddedFont>
      <p:font typeface="Arimo Italics" charset="1" panose="020B0604020202090204"/>
      <p:regular r:id="rId8"/>
    </p:embeddedFont>
    <p:embeddedFont>
      <p:font typeface="Arimo Bold Italics" charset="1" panose="020B0704020202090204"/>
      <p:regular r:id="rId9"/>
    </p:embeddedFont>
    <p:embeddedFont>
      <p:font typeface="Raleway" charset="1" panose="00000000000000000000"/>
      <p:regular r:id="rId10"/>
    </p:embeddedFont>
    <p:embeddedFont>
      <p:font typeface="Raleway Bold" charset="1" panose="00000000000000000000"/>
      <p:regular r:id="rId11"/>
    </p:embeddedFont>
    <p:embeddedFont>
      <p:font typeface="Raleway Italics" charset="1" panose="00000000000000000000"/>
      <p:regular r:id="rId12"/>
    </p:embeddedFont>
    <p:embeddedFont>
      <p:font typeface="Raleway Bold Italics" charset="1" panose="00000000000000000000"/>
      <p:regular r:id="rId13"/>
    </p:embeddedFont>
    <p:embeddedFont>
      <p:font typeface="Raleway Thin" charset="1" panose="00000000000000000000"/>
      <p:regular r:id="rId14"/>
    </p:embeddedFont>
    <p:embeddedFont>
      <p:font typeface="Raleway Thin Italics" charset="1" panose="00000000000000000000"/>
      <p:regular r:id="rId15"/>
    </p:embeddedFont>
    <p:embeddedFont>
      <p:font typeface="Raleway Extra-Light" charset="1" panose="00000000000000000000"/>
      <p:regular r:id="rId16"/>
    </p:embeddedFont>
    <p:embeddedFont>
      <p:font typeface="Raleway Extra-Light Italics" charset="1" panose="00000000000000000000"/>
      <p:regular r:id="rId17"/>
    </p:embeddedFont>
    <p:embeddedFont>
      <p:font typeface="Raleway Light" charset="1" panose="00000000000000000000"/>
      <p:regular r:id="rId18"/>
    </p:embeddedFont>
    <p:embeddedFont>
      <p:font typeface="Raleway Light Italics" charset="1" panose="00000000000000000000"/>
      <p:regular r:id="rId19"/>
    </p:embeddedFont>
    <p:embeddedFont>
      <p:font typeface="Raleway Medium" charset="1" panose="00000000000000000000"/>
      <p:regular r:id="rId20"/>
    </p:embeddedFont>
    <p:embeddedFont>
      <p:font typeface="Raleway Medium Italics" charset="1" panose="00000000000000000000"/>
      <p:regular r:id="rId21"/>
    </p:embeddedFont>
    <p:embeddedFont>
      <p:font typeface="Raleway Semi-Bold" charset="1" panose="00000000000000000000"/>
      <p:regular r:id="rId22"/>
    </p:embeddedFont>
    <p:embeddedFont>
      <p:font typeface="Raleway Semi-Bold Italics" charset="1" panose="00000000000000000000"/>
      <p:regular r:id="rId23"/>
    </p:embeddedFont>
    <p:embeddedFont>
      <p:font typeface="Raleway Ultra-Bold" charset="1" panose="00000000000000000000"/>
      <p:regular r:id="rId24"/>
    </p:embeddedFont>
    <p:embeddedFont>
      <p:font typeface="Raleway Ultra-Bold Italics" charset="1" panose="00000000000000000000"/>
      <p:regular r:id="rId25"/>
    </p:embeddedFont>
    <p:embeddedFont>
      <p:font typeface="Raleway Heavy" charset="1" panose="00000000000000000000"/>
      <p:regular r:id="rId26"/>
    </p:embeddedFont>
    <p:embeddedFont>
      <p:font typeface="Raleway Heavy Italics" charset="1" panose="00000000000000000000"/>
      <p:regular r:id="rId27"/>
    </p:embeddedFont>
    <p:embeddedFont>
      <p:font typeface="Canva Sans" charset="1" panose="020B0503030501040103"/>
      <p:regular r:id="rId28"/>
    </p:embeddedFont>
    <p:embeddedFont>
      <p:font typeface="Canva Sans Bold" charset="1" panose="020B0803030501040103"/>
      <p:regular r:id="rId29"/>
    </p:embeddedFont>
    <p:embeddedFont>
      <p:font typeface="Canva Sans Italics" charset="1" panose="020B0503030501040103"/>
      <p:regular r:id="rId30"/>
    </p:embeddedFont>
    <p:embeddedFont>
      <p:font typeface="Canva Sans Bold Italics" charset="1" panose="020B0803030501040103"/>
      <p:regular r:id="rId31"/>
    </p:embeddedFont>
    <p:embeddedFont>
      <p:font typeface="Canva Sans Medium" charset="1" panose="020B0603030501040103"/>
      <p:regular r:id="rId32"/>
    </p:embeddedFont>
    <p:embeddedFont>
      <p:font typeface="Canva Sans Medium Italics" charset="1" panose="020B0603030501040103"/>
      <p:regular r:id="rId33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10" Target="fonts/font10.fntdata" Type="http://schemas.openxmlformats.org/officeDocument/2006/relationships/font"/><Relationship Id="rId11" Target="fonts/font11.fntdata" Type="http://schemas.openxmlformats.org/officeDocument/2006/relationships/font"/><Relationship Id="rId12" Target="fonts/font12.fntdata" Type="http://schemas.openxmlformats.org/officeDocument/2006/relationships/font"/><Relationship Id="rId13" Target="fonts/font13.fntdata" Type="http://schemas.openxmlformats.org/officeDocument/2006/relationships/font"/><Relationship Id="rId14" Target="fonts/font14.fntdata" Type="http://schemas.openxmlformats.org/officeDocument/2006/relationships/font"/><Relationship Id="rId15" Target="fonts/font15.fntdata" Type="http://schemas.openxmlformats.org/officeDocument/2006/relationships/font"/><Relationship Id="rId16" Target="fonts/font16.fntdata" Type="http://schemas.openxmlformats.org/officeDocument/2006/relationships/font"/><Relationship Id="rId17" Target="fonts/font17.fntdata" Type="http://schemas.openxmlformats.org/officeDocument/2006/relationships/font"/><Relationship Id="rId18" Target="fonts/font18.fntdata" Type="http://schemas.openxmlformats.org/officeDocument/2006/relationships/font"/><Relationship Id="rId19" Target="fonts/font19.fntdata" Type="http://schemas.openxmlformats.org/officeDocument/2006/relationships/font"/><Relationship Id="rId2" Target="presProps.xml" Type="http://schemas.openxmlformats.org/officeDocument/2006/relationships/presProps"/><Relationship Id="rId20" Target="fonts/font20.fntdata" Type="http://schemas.openxmlformats.org/officeDocument/2006/relationships/font"/><Relationship Id="rId21" Target="fonts/font21.fntdata" Type="http://schemas.openxmlformats.org/officeDocument/2006/relationships/font"/><Relationship Id="rId22" Target="fonts/font22.fntdata" Type="http://schemas.openxmlformats.org/officeDocument/2006/relationships/font"/><Relationship Id="rId23" Target="fonts/font23.fntdata" Type="http://schemas.openxmlformats.org/officeDocument/2006/relationships/font"/><Relationship Id="rId24" Target="fonts/font24.fntdata" Type="http://schemas.openxmlformats.org/officeDocument/2006/relationships/font"/><Relationship Id="rId25" Target="fonts/font25.fntdata" Type="http://schemas.openxmlformats.org/officeDocument/2006/relationships/font"/><Relationship Id="rId26" Target="fonts/font26.fntdata" Type="http://schemas.openxmlformats.org/officeDocument/2006/relationships/font"/><Relationship Id="rId27" Target="fonts/font27.fntdata" Type="http://schemas.openxmlformats.org/officeDocument/2006/relationships/font"/><Relationship Id="rId28" Target="fonts/font28.fntdata" Type="http://schemas.openxmlformats.org/officeDocument/2006/relationships/font"/><Relationship Id="rId29" Target="fonts/font29.fntdata" Type="http://schemas.openxmlformats.org/officeDocument/2006/relationships/font"/><Relationship Id="rId3" Target="viewProps.xml" Type="http://schemas.openxmlformats.org/officeDocument/2006/relationships/viewProps"/><Relationship Id="rId30" Target="fonts/font30.fntdata" Type="http://schemas.openxmlformats.org/officeDocument/2006/relationships/font"/><Relationship Id="rId31" Target="fonts/font31.fntdata" Type="http://schemas.openxmlformats.org/officeDocument/2006/relationships/font"/><Relationship Id="rId32" Target="fonts/font32.fntdata" Type="http://schemas.openxmlformats.org/officeDocument/2006/relationships/font"/><Relationship Id="rId33" Target="fonts/font33.fntdata" Type="http://schemas.openxmlformats.org/officeDocument/2006/relationships/font"/><Relationship Id="rId34" Target="slides/slide1.xml" Type="http://schemas.openxmlformats.org/officeDocument/2006/relationships/slide"/><Relationship Id="rId4" Target="theme/theme1.xml" Type="http://schemas.openxmlformats.org/officeDocument/2006/relationships/theme"/><Relationship Id="rId5" Target="tableStyles.xml" Type="http://schemas.openxmlformats.org/officeDocument/2006/relationships/tableStyles"/><Relationship Id="rId6" Target="fonts/font6.fntdata" Type="http://schemas.openxmlformats.org/officeDocument/2006/relationships/font"/><Relationship Id="rId7" Target="fonts/font7.fntdata" Type="http://schemas.openxmlformats.org/officeDocument/2006/relationships/font"/><Relationship Id="rId8" Target="fonts/font8.fntdata" Type="http://schemas.openxmlformats.org/officeDocument/2006/relationships/font"/><Relationship Id="rId9" Target="fonts/font9.fntdata" Type="http://schemas.openxmlformats.org/officeDocument/2006/relationships/font"/></Relationships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jpeg" Type="http://schemas.openxmlformats.org/officeDocument/2006/relationships/image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879EC3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2941531" y="9383773"/>
            <a:ext cx="4648065" cy="795343"/>
          </a:xfrm>
          <a:custGeom>
            <a:avLst/>
            <a:gdLst/>
            <a:ahLst/>
            <a:cxnLst/>
            <a:rect r="r" b="b" t="t" l="l"/>
            <a:pathLst>
              <a:path h="795343" w="4648065">
                <a:moveTo>
                  <a:pt x="0" y="0"/>
                </a:moveTo>
                <a:lnTo>
                  <a:pt x="4648065" y="0"/>
                </a:lnTo>
                <a:lnTo>
                  <a:pt x="4648065" y="795343"/>
                </a:lnTo>
                <a:lnTo>
                  <a:pt x="0" y="795343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-9874" r="0" b="-2934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9558" y="1190487"/>
            <a:ext cx="10277442" cy="5678943"/>
          </a:xfrm>
          <a:custGeom>
            <a:avLst/>
            <a:gdLst/>
            <a:ahLst/>
            <a:cxnLst/>
            <a:rect r="r" b="b" t="t" l="l"/>
            <a:pathLst>
              <a:path h="5678943" w="10277442">
                <a:moveTo>
                  <a:pt x="0" y="0"/>
                </a:moveTo>
                <a:lnTo>
                  <a:pt x="10277442" y="0"/>
                </a:lnTo>
                <a:lnTo>
                  <a:pt x="10277442" y="5678943"/>
                </a:lnTo>
                <a:lnTo>
                  <a:pt x="0" y="5678943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-11265"/>
            </a:stretch>
          </a:blipFill>
        </p:spPr>
      </p:sp>
      <p:sp>
        <p:nvSpPr>
          <p:cNvPr name="TextBox 4" id="4"/>
          <p:cNvSpPr txBox="true"/>
          <p:nvPr/>
        </p:nvSpPr>
        <p:spPr>
          <a:xfrm rot="0">
            <a:off x="753752" y="7267129"/>
            <a:ext cx="8779496" cy="166179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4479"/>
              </a:lnSpc>
            </a:pPr>
            <a:r>
              <a:rPr lang="en-US" sz="3199">
                <a:solidFill>
                  <a:srgbClr val="FFFFFF"/>
                </a:solidFill>
                <a:latin typeface="Canva Sans Bold"/>
              </a:rPr>
              <a:t>A larger fraction of STEM </a:t>
            </a:r>
            <a:r>
              <a:rPr lang="en-US" sz="3199">
                <a:solidFill>
                  <a:srgbClr val="CC4628"/>
                </a:solidFill>
                <a:latin typeface="Canva Sans Bold"/>
              </a:rPr>
              <a:t>students of color indicate an interest in teaching </a:t>
            </a:r>
            <a:r>
              <a:rPr lang="en-US" sz="3199">
                <a:solidFill>
                  <a:srgbClr val="FFFFFF"/>
                </a:solidFill>
                <a:latin typeface="Canva Sans Bold"/>
              </a:rPr>
              <a:t>compared </a:t>
            </a:r>
          </a:p>
          <a:p>
            <a:pPr>
              <a:lnSpc>
                <a:spcPts val="4479"/>
              </a:lnSpc>
              <a:spcBef>
                <a:spcPct val="0"/>
              </a:spcBef>
            </a:pPr>
            <a:r>
              <a:rPr lang="en-US" sz="3199">
                <a:solidFill>
                  <a:srgbClr val="FFFFFF"/>
                </a:solidFill>
                <a:latin typeface="Canva Sans Bold"/>
              </a:rPr>
              <a:t>to their white counterparts. </a:t>
            </a:r>
          </a:p>
        </p:txBody>
      </p:sp>
      <p:sp>
        <p:nvSpPr>
          <p:cNvPr name="TextBox 5" id="5"/>
          <p:cNvSpPr txBox="true"/>
          <p:nvPr/>
        </p:nvSpPr>
        <p:spPr>
          <a:xfrm rot="0">
            <a:off x="1819812" y="109678"/>
            <a:ext cx="6647375" cy="91902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411"/>
              </a:lnSpc>
            </a:pPr>
            <a:r>
              <a:rPr lang="en-US" sz="5294">
                <a:solidFill>
                  <a:srgbClr val="FFFFFF"/>
                </a:solidFill>
                <a:latin typeface="Raleway Bold"/>
              </a:rPr>
              <a:t>DID YOU KNOW?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:identifier>DAFr03ClG3I</dc:identifier>
  <dcterms:modified xsi:type="dcterms:W3CDTF">2011-08-01T06:04:30Z</dcterms:modified>
  <cp:revision>1</cp:revision>
  <dc:title>Did You Know Slides for T@M</dc:title>
</cp:coreProperties>
</file>